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72" r:id="rId11"/>
    <p:sldId id="267" r:id="rId12"/>
    <p:sldId id="271" r:id="rId13"/>
    <p:sldId id="269" r:id="rId14"/>
    <p:sldId id="268" r:id="rId15"/>
  </p:sldIdLst>
  <p:sldSz cx="9144000" cy="6858000" type="screen4x3"/>
  <p:notesSz cx="6865938" cy="99980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749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749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6595" y="4749086"/>
            <a:ext cx="5492659" cy="449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4" tIns="92074" rIns="92074" bIns="9207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51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646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23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9257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20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646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29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2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04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8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16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194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8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09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02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ransition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reille.hatte@allianz.fr" TargetMode="External"/><Relationship Id="rId2" Type="http://schemas.openxmlformats.org/officeDocument/2006/relationships/hyperlink" Target="mailto:nicole.camescasse@wanadoo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06;p3" descr="Un cycle radial montre la relation entre 4 tâches et un groupe"/>
          <p:cNvGrpSpPr/>
          <p:nvPr/>
        </p:nvGrpSpPr>
        <p:grpSpPr>
          <a:xfrm>
            <a:off x="1893638" y="644675"/>
            <a:ext cx="5800354" cy="5685030"/>
            <a:chOff x="3201738" y="622488"/>
            <a:chExt cx="5800354" cy="5685030"/>
          </a:xfrm>
        </p:grpSpPr>
        <p:sp>
          <p:nvSpPr>
            <p:cNvPr id="19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6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16;p3"/>
          <p:cNvSpPr/>
          <p:nvPr/>
        </p:nvSpPr>
        <p:spPr>
          <a:xfrm>
            <a:off x="3624785" y="2204859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7;p3"/>
          <p:cNvSpPr txBox="1"/>
          <p:nvPr/>
        </p:nvSpPr>
        <p:spPr>
          <a:xfrm>
            <a:off x="6360575" y="3093691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0815" y="260385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815" y="604137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763" y="5554687"/>
            <a:ext cx="2978401" cy="77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336800"/>
            <a:ext cx="7569199" cy="16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LA PROTECTION SOCIALE</a:t>
            </a:r>
            <a:br>
              <a:rPr lang="fr-FR" sz="3200" b="1" spc="-1" dirty="0">
                <a:solidFill>
                  <a:srgbClr val="0070C0"/>
                </a:solidFill>
              </a:rPr>
            </a:br>
            <a:r>
              <a:rPr lang="fr-FR" sz="3200" b="1" spc="-1" dirty="0">
                <a:solidFill>
                  <a:srgbClr val="0070C0"/>
                </a:solidFill>
              </a:rPr>
              <a:t>LES ASSURANCES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1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xmlns="" id="{20CC3880-F1E8-4F59-A12C-85E61744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87016"/>
              </p:ext>
            </p:extLst>
          </p:nvPr>
        </p:nvGraphicFramePr>
        <p:xfrm>
          <a:off x="25400" y="-272864"/>
          <a:ext cx="9144000" cy="802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667285" imgH="8019676" progId="AcroExch.Document.DC">
                  <p:embed/>
                </p:oleObj>
              </mc:Choice>
              <mc:Fallback>
                <p:oleObj name="Acrobat Document" r:id="rId4" imgW="5667285" imgH="80196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" y="-272864"/>
                        <a:ext cx="9144000" cy="802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7425"/>
            <a:ext cx="9144000" cy="10303571"/>
          </a:xfrm>
        </p:spPr>
      </p:pic>
      <p:pic>
        <p:nvPicPr>
          <p:cNvPr id="4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Vous accompagner…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5"/>
            <a:ext cx="6347714" cy="4213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…dans la </a:t>
            </a:r>
            <a:r>
              <a:rPr lang="fr-FR" sz="1600" b="1" spc="-1" dirty="0">
                <a:solidFill>
                  <a:schemeClr val="accent5"/>
                </a:solidFill>
              </a:rPr>
              <a:t>création</a:t>
            </a:r>
            <a:r>
              <a:rPr lang="fr-FR" sz="1600" b="1" spc="-1" dirty="0">
                <a:solidFill>
                  <a:srgbClr val="0070C0"/>
                </a:solidFill>
              </a:rPr>
              <a:t> de votre activité d’auto-entrepreneur, vous conseiller dans vos choix et les différentes options offertes par le statut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…dans la mise en place de la </a:t>
            </a:r>
            <a:r>
              <a:rPr lang="fr-FR" sz="1600" b="1" spc="-1" dirty="0">
                <a:solidFill>
                  <a:schemeClr val="accent5"/>
                </a:solidFill>
              </a:rPr>
              <a:t>gestion </a:t>
            </a:r>
            <a:r>
              <a:rPr lang="fr-FR" sz="1600" b="1" spc="-1" dirty="0">
                <a:solidFill>
                  <a:srgbClr val="0070C0"/>
                </a:solidFill>
              </a:rPr>
              <a:t>de votre activité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…vous conseiller en matière de </a:t>
            </a:r>
            <a:r>
              <a:rPr lang="fr-FR" sz="1600" b="1" spc="-1" dirty="0">
                <a:solidFill>
                  <a:schemeClr val="accent5"/>
                </a:solidFill>
              </a:rPr>
              <a:t>protection sociale </a:t>
            </a:r>
            <a:r>
              <a:rPr lang="fr-FR" sz="1600" b="1" spc="-1" dirty="0">
                <a:solidFill>
                  <a:srgbClr val="0070C0"/>
                </a:solidFill>
              </a:rPr>
              <a:t>et d’</a:t>
            </a:r>
            <a:r>
              <a:rPr lang="fr-FR" sz="1600" b="1" spc="-1" dirty="0">
                <a:solidFill>
                  <a:schemeClr val="accent5"/>
                </a:solidFill>
              </a:rPr>
              <a:t>assurance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…constituer une </a:t>
            </a:r>
            <a:r>
              <a:rPr lang="fr-FR" sz="1600" b="1" spc="-1" dirty="0">
                <a:solidFill>
                  <a:schemeClr val="accent5"/>
                </a:solidFill>
              </a:rPr>
              <a:t>communauté apprenante </a:t>
            </a:r>
            <a:r>
              <a:rPr lang="fr-FR" sz="1600" b="1" spc="-1" dirty="0">
                <a:solidFill>
                  <a:srgbClr val="0070C0"/>
                </a:solidFill>
              </a:rPr>
              <a:t>de thérapeutes pour toutes les questions de gestion au quotidien de votre activité : l’expérience de </a:t>
            </a:r>
            <a:r>
              <a:rPr lang="fr-FR" sz="1600" b="1" spc="-1" dirty="0" err="1">
                <a:solidFill>
                  <a:srgbClr val="0070C0"/>
                </a:solidFill>
              </a:rPr>
              <a:t>chacun.e</a:t>
            </a:r>
            <a:r>
              <a:rPr lang="fr-FR" sz="1600" b="1" spc="-1" dirty="0">
                <a:solidFill>
                  <a:srgbClr val="0070C0"/>
                </a:solidFill>
              </a:rPr>
              <a:t> au service de toutes et tous.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9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012" y="1414658"/>
            <a:ext cx="6347714" cy="4438169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endParaRPr lang="fr-FR" sz="14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Evelyne </a:t>
            </a:r>
            <a:r>
              <a:rPr lang="fr-FR" sz="2200" b="1" spc="-1" dirty="0" err="1">
                <a:solidFill>
                  <a:srgbClr val="0070C0"/>
                </a:solidFill>
              </a:rPr>
              <a:t>Révellat</a:t>
            </a:r>
            <a:endParaRPr lang="fr-FR" sz="2200" b="1" spc="-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Nicole </a:t>
            </a:r>
            <a:r>
              <a:rPr lang="fr-FR" sz="2200" b="1" spc="-1" dirty="0" err="1">
                <a:solidFill>
                  <a:srgbClr val="0070C0"/>
                </a:solidFill>
              </a:rPr>
              <a:t>Camescasse</a:t>
            </a:r>
            <a:r>
              <a:rPr lang="fr-FR" sz="2200" b="1" spc="-1" dirty="0">
                <a:solidFill>
                  <a:srgbClr val="0070C0"/>
                </a:solidFill>
              </a:rPr>
              <a:t> &amp; Franck Delaunoy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EUROPCONSULT-SOCOGE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Expert-comptable, Commissaire aux comptes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29 rue d’Artois - 75008 Paris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06 83 15 70 14 - </a:t>
            </a:r>
            <a:r>
              <a:rPr lang="fr-FR" sz="1200" b="1" spc="-1" dirty="0">
                <a:solidFill>
                  <a:srgbClr val="0070C0"/>
                </a:solidFill>
                <a:hlinkClick r:id="rId2"/>
              </a:rPr>
              <a:t>nicole.camescasse@wanadoo.fr</a:t>
            </a:r>
            <a:endParaRPr lang="fr-FR" sz="1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sz="12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spc="-1" dirty="0">
                <a:solidFill>
                  <a:srgbClr val="0070C0"/>
                </a:solidFill>
              </a:rPr>
              <a:t>Mireille </a:t>
            </a:r>
            <a:r>
              <a:rPr lang="fr-FR" sz="2200" b="1" spc="-1" dirty="0" err="1">
                <a:solidFill>
                  <a:srgbClr val="0070C0"/>
                </a:solidFill>
              </a:rPr>
              <a:t>Hatte</a:t>
            </a:r>
            <a:endParaRPr lang="fr-FR" sz="2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ALLIANZ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Conseiller Spécialisé en Protection Sociale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24 rue de Prony - 75017 Paris</a:t>
            </a:r>
          </a:p>
          <a:p>
            <a:pPr marL="457200" lvl="1" indent="0">
              <a:buNone/>
            </a:pPr>
            <a:r>
              <a:rPr lang="fr-FR" sz="1200" b="1" spc="-1" dirty="0">
                <a:solidFill>
                  <a:srgbClr val="0070C0"/>
                </a:solidFill>
              </a:rPr>
              <a:t>	06 15 40 53 80 – </a:t>
            </a:r>
            <a:r>
              <a:rPr lang="fr-FR" sz="1200" b="1" spc="-1" dirty="0">
                <a:solidFill>
                  <a:srgbClr val="0070C0"/>
                </a:solidFill>
                <a:hlinkClick r:id="rId3"/>
              </a:rPr>
              <a:t>mireille.hatte@allianz.fr</a:t>
            </a:r>
            <a:endParaRPr lang="fr-FR" sz="1200" b="1" spc="-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sz="14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5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655608"/>
            <a:ext cx="7137300" cy="89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SOMMAIRE L’AUTO-ENTREPRISE</a:t>
            </a:r>
            <a:endParaRPr sz="3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009a1e23a_0_968"/>
          <p:cNvSpPr txBox="1"/>
          <p:nvPr/>
        </p:nvSpPr>
        <p:spPr>
          <a:xfrm>
            <a:off x="1509916" y="1884006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CREATION : 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plafonds de chiffre d’affaires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Comment devenir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auto-entrepreneur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?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choix au moment de la création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enregistrements nécessaires</a:t>
            </a: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GESTION :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obligations comptables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charges en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auto-entreprise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déclarations de CA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L’imposition en auto-entreprise</a:t>
            </a: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PROTECTION SOCIALE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LES ASSURANCES</a:t>
            </a:r>
          </a:p>
        </p:txBody>
      </p:sp>
      <p:pic>
        <p:nvPicPr>
          <p:cNvPr id="5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4" y="5780023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1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plafonds de Chiffre d’affaires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1600560" lvl="4" indent="0">
              <a:spcBef>
                <a:spcPts val="828"/>
              </a:spcBef>
              <a:buClr>
                <a:srgbClr val="90C226"/>
              </a:buClr>
              <a:buNone/>
            </a:pPr>
            <a:r>
              <a:rPr lang="fr-FR" sz="2800" spc="-1" dirty="0">
                <a:solidFill>
                  <a:srgbClr val="0070C0"/>
                </a:solidFill>
              </a:rPr>
              <a:t>2 seuils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l’éligibilité au </a:t>
            </a:r>
            <a:r>
              <a:rPr lang="fr-FR" sz="1490" b="1" spc="-1" dirty="0">
                <a:solidFill>
                  <a:srgbClr val="0070C0"/>
                </a:solidFill>
              </a:rPr>
              <a:t>régime </a:t>
            </a:r>
            <a:r>
              <a:rPr lang="fr-FR" sz="1490" b="1" spc="-1" dirty="0" err="1">
                <a:solidFill>
                  <a:srgbClr val="0070C0"/>
                </a:solidFill>
              </a:rPr>
              <a:t>auto-entrepreneur</a:t>
            </a:r>
            <a:r>
              <a:rPr lang="fr-FR" sz="1490" b="1" spc="-1" dirty="0">
                <a:solidFill>
                  <a:srgbClr val="0070C0"/>
                </a:solidFill>
              </a:rPr>
              <a:t>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72 600 € de CA HT par an pour les prestations de services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commerciales, artisanales et libérales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176 200 € de CA HT par an pour les activités de ventes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la </a:t>
            </a:r>
            <a:r>
              <a:rPr lang="fr-FR" sz="1490" b="1" spc="-1" dirty="0">
                <a:solidFill>
                  <a:srgbClr val="0070C0"/>
                </a:solidFill>
              </a:rPr>
              <a:t>franchise en base de TVA </a:t>
            </a:r>
            <a:r>
              <a:rPr lang="fr-FR" sz="1490" spc="-1" dirty="0">
                <a:solidFill>
                  <a:srgbClr val="404040"/>
                </a:solidFill>
              </a:rPr>
              <a:t>(exonération sous le seuil)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34 400 € de CA HT par an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85 800 € de CA HT par an pour les ventes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La création de l’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b="1" spc="-1" dirty="0">
                <a:solidFill>
                  <a:srgbClr val="404040"/>
                </a:solidFill>
              </a:rPr>
              <a:t>Les activités libérales sont créées sur le site officiel de l’URSSAF.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Un numéro d’immatriculation de l’activité est attribué (numéro SIRET)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Choix à faire lors de la création :</a:t>
            </a:r>
            <a:endParaRPr lang="fr-FR" sz="1490" b="1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Le mode d’imposition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La périodicité des déclarations de CA (mensuelle ou trimestrielle)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L’option pour le régime de l’EIRL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Matérialisation de la création par la réception des documents suivants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Avis de situation INSEE avec numéro SIREN et code APE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Notification d’affiliation au régime de sécurité sociale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Mémento fiscal du SIE (</a:t>
            </a:r>
            <a:r>
              <a:rPr lang="fr-FR" sz="1330" b="1" spc="-1" dirty="0" err="1">
                <a:solidFill>
                  <a:srgbClr val="404040"/>
                </a:solidFill>
              </a:rPr>
              <a:t>DGFiP</a:t>
            </a:r>
            <a:r>
              <a:rPr lang="fr-FR" sz="1330" b="1" spc="-1" dirty="0">
                <a:solidFill>
                  <a:srgbClr val="404040"/>
                </a:solidFill>
              </a:rPr>
              <a:t>)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enregistrements nécessaires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Création des espaces professionnels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des impôts : </a:t>
            </a:r>
            <a:r>
              <a:rPr lang="fr-FR" sz="1490" u="sng" spc="-1" dirty="0">
                <a:solidFill>
                  <a:srgbClr val="404040"/>
                </a:solidFill>
              </a:rPr>
              <a:t>Impôts.gouv.fr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 l’URSSAF : </a:t>
            </a:r>
            <a:r>
              <a:rPr lang="fr-FR" sz="1490" u="sng" spc="-1" dirty="0">
                <a:solidFill>
                  <a:srgbClr val="404040"/>
                </a:solidFill>
              </a:rPr>
              <a:t>autoentrepreneur.urssaf.fr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Premières déclarations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CA sur autoentrepreneur.urssaf.fr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Cotisation Foncière des Entreprises (CFE) avant le 31 décembre de l’année de création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obligations comptables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fontScale="92500" lnSpcReduction="20000"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Ouverture d’un </a:t>
            </a:r>
            <a:r>
              <a:rPr lang="fr-FR" sz="1600" b="1" spc="-1" dirty="0">
                <a:solidFill>
                  <a:srgbClr val="404040"/>
                </a:solidFill>
              </a:rPr>
              <a:t>compte bancaire </a:t>
            </a:r>
            <a:r>
              <a:rPr lang="fr-FR" sz="1490" spc="-1" dirty="0">
                <a:solidFill>
                  <a:srgbClr val="404040"/>
                </a:solidFill>
              </a:rPr>
              <a:t>dédié non obligatoire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mais recommandé (obligation pour CA &gt; 10 K€ pendant 2 ans)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Tenue de </a:t>
            </a:r>
            <a:r>
              <a:rPr lang="fr-FR" sz="1600" b="1" spc="-1" dirty="0">
                <a:solidFill>
                  <a:srgbClr val="404040"/>
                </a:solidFill>
              </a:rPr>
              <a:t>livres de comptes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recettes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achats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600" b="1" spc="-1" dirty="0">
                <a:solidFill>
                  <a:srgbClr val="404040"/>
                </a:solidFill>
              </a:rPr>
              <a:t>Facturation</a:t>
            </a:r>
            <a:r>
              <a:rPr lang="fr-FR" sz="1490" spc="-1" dirty="0">
                <a:solidFill>
                  <a:srgbClr val="404040"/>
                </a:solidFill>
              </a:rPr>
              <a:t> des clients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factures doivent être documentées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Elles doivent comporter des mentions obligatoires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Nom et prénom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 SIREN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Date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Mention « TVA non applicable – art. 293B du CGI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Numérotation chronologique et continue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charges en 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cotisations sociales en 2021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22% du CA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12,8% du CA pour les activités de ventes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Si vous bénéficiez de l’ACRE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Exonération partielle de cotisations sociales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Divisées par 2 pour la première année d’activité, soit :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11% du CA pour les prestations de service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6,4% pour les ventes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NB : avant la réforme de 2020, l’exonération portait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	sur les 3 premières années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CFE : entre 200 € et 3 600 € par an ; exonérations possibles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déclarations de CA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QUOI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chiffre d’affaires encaissé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à 0 € si absence d’encaissement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QUAND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Au mois ou au trimestre, selon choix à la création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« au mois » conseillée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mois de l’encaissement (et non le mois de facturation)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 déclaration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Obligatoirement sur le site de l’URSSAF</a:t>
            </a: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Shape 1">
            <a:extLst>
              <a:ext uri="{FF2B5EF4-FFF2-40B4-BE49-F238E27FC236}">
                <a16:creationId xmlns:a16="http://schemas.microsoft.com/office/drawing/2014/main" xmlns="" id="{2977FBDE-0373-46CD-9F7B-8353D4F078F1}"/>
              </a:ext>
            </a:extLst>
          </p:cNvPr>
          <p:cNvSpPr txBox="1"/>
          <p:nvPr/>
        </p:nvSpPr>
        <p:spPr>
          <a:xfrm>
            <a:off x="609598" y="259241"/>
            <a:ext cx="5960883" cy="205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2980" b="1" spc="-1" dirty="0">
              <a:solidFill>
                <a:srgbClr val="0070C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fr-FR" sz="2980" b="1" spc="-1" dirty="0">
                <a:solidFill>
                  <a:srgbClr val="0070C0"/>
                </a:solidFill>
                <a:latin typeface="Trebuchet MS"/>
              </a:rPr>
              <a:t>L’imposition en auto-entreprise</a:t>
            </a:r>
            <a:endParaRPr lang="fr-FR" sz="2980" b="1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TextShape 2">
            <a:extLst>
              <a:ext uri="{FF2B5EF4-FFF2-40B4-BE49-F238E27FC236}">
                <a16:creationId xmlns:a16="http://schemas.microsoft.com/office/drawing/2014/main" xmlns="" id="{BC065162-E786-4807-BFE5-279F786E690B}"/>
              </a:ext>
            </a:extLst>
          </p:cNvPr>
          <p:cNvSpPr txBox="1"/>
          <p:nvPr/>
        </p:nvSpPr>
        <p:spPr>
          <a:xfrm>
            <a:off x="609599" y="1265920"/>
            <a:ext cx="6794640" cy="500563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Le Prélèvement A la Source (PAS)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Des acomptes mensuels (ou trimestriels) sont prélevés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par les services fiscaux correspondant au paiement à la source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de votre IRPP dû au titre de l’activité indépendante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en auto-entreprise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Pas d’acomptes à payer l’année de création (paiement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en septembre de l’année suivante)</a:t>
            </a: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3320" indent="-2829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Option pour le Versement Forfaitaire Libératoire (VFL)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Si votre revenu fiscal de référence de l’année N-2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vous le permet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Sous la forme d’une majoration des cotisations sociales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Taux supplémentaire de :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90" spc="-1" dirty="0">
                <a:solidFill>
                  <a:srgbClr val="404040"/>
                </a:solidFill>
                <a:latin typeface="Trebuchet MS"/>
              </a:rPr>
              <a:t>2,2% pour les activités libérales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457560" lvl="1"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spc="-1" dirty="0">
              <a:solidFill>
                <a:srgbClr val="404040"/>
              </a:solidFill>
              <a:latin typeface="Trebuchet MS"/>
            </a:endParaRPr>
          </a:p>
          <a:p>
            <a:pPr marL="360">
              <a:lnSpc>
                <a:spcPct val="100000"/>
              </a:lnSpc>
              <a:spcBef>
                <a:spcPts val="828"/>
              </a:spcBef>
              <a:buClr>
                <a:srgbClr val="90C226"/>
              </a:buClr>
              <a:buSzPct val="80000"/>
            </a:pPr>
            <a:endParaRPr lang="fr-FR" sz="149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64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2817</TotalTime>
  <Words>633</Words>
  <Application>Microsoft Office PowerPoint</Application>
  <PresentationFormat>Affichage à l'écran (4:3)</PresentationFormat>
  <Paragraphs>153</Paragraphs>
  <Slides>14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Trebuchet MS</vt:lpstr>
      <vt:lpstr>Wingdings 3</vt:lpstr>
      <vt:lpstr>Arial</vt:lpstr>
      <vt:lpstr>Facette</vt:lpstr>
      <vt:lpstr>Acrobat Document</vt:lpstr>
      <vt:lpstr>Présentation PowerPoint</vt:lpstr>
      <vt:lpstr>SOMMAIRE L’AUTO-ENTREPRISE</vt:lpstr>
      <vt:lpstr>Les plafonds de Chiffre d’affaires</vt:lpstr>
      <vt:lpstr>La création de l’Auto-entreprise</vt:lpstr>
      <vt:lpstr>Les enregistrements nécessaires</vt:lpstr>
      <vt:lpstr>Les obligations comptables</vt:lpstr>
      <vt:lpstr>Les charges en auto-entreprise</vt:lpstr>
      <vt:lpstr>Les déclarations de CA</vt:lpstr>
      <vt:lpstr>Présentation PowerPoint</vt:lpstr>
      <vt:lpstr>LA PROTECTION SOCIALE LES ASSURANCES</vt:lpstr>
      <vt:lpstr>Présentation PowerPoint</vt:lpstr>
      <vt:lpstr>Présentation PowerPoint</vt:lpstr>
      <vt:lpstr>Vous accompagner…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50</cp:revision>
  <cp:lastPrinted>2021-03-16T17:12:00Z</cp:lastPrinted>
  <dcterms:modified xsi:type="dcterms:W3CDTF">2021-03-17T09:42:47Z</dcterms:modified>
</cp:coreProperties>
</file>