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handoutMasterIdLst>
    <p:handoutMasterId r:id="rId21"/>
  </p:handoutMasterIdLst>
  <p:sldIdLst>
    <p:sldId id="256" r:id="rId2"/>
    <p:sldId id="282" r:id="rId3"/>
    <p:sldId id="280" r:id="rId4"/>
    <p:sldId id="281" r:id="rId5"/>
    <p:sldId id="292" r:id="rId6"/>
    <p:sldId id="262" r:id="rId7"/>
    <p:sldId id="290" r:id="rId8"/>
    <p:sldId id="291" r:id="rId9"/>
    <p:sldId id="287" r:id="rId10"/>
    <p:sldId id="284" r:id="rId11"/>
    <p:sldId id="288" r:id="rId12"/>
    <p:sldId id="289" r:id="rId13"/>
    <p:sldId id="270" r:id="rId14"/>
    <p:sldId id="264" r:id="rId15"/>
    <p:sldId id="271" r:id="rId16"/>
    <p:sldId id="277" r:id="rId17"/>
    <p:sldId id="278" r:id="rId18"/>
    <p:sldId id="279" r:id="rId19"/>
    <p:sldId id="293" r:id="rId20"/>
  </p:sldIdLst>
  <p:sldSz cx="9144000" cy="6858000" type="screen4x3"/>
  <p:notesSz cx="6670675" cy="9929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250" autoAdjust="0"/>
    <p:restoredTop sz="94660"/>
  </p:normalViewPr>
  <p:slideViewPr>
    <p:cSldViewPr>
      <p:cViewPr varScale="1">
        <p:scale>
          <a:sx n="50" d="100"/>
          <a:sy n="50" d="100"/>
        </p:scale>
        <p:origin x="60" y="56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890678" cy="498007"/>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778439" y="0"/>
            <a:ext cx="2890678" cy="498007"/>
          </a:xfrm>
          <a:prstGeom prst="rect">
            <a:avLst/>
          </a:prstGeom>
        </p:spPr>
        <p:txBody>
          <a:bodyPr vert="horz" lIns="91440" tIns="45720" rIns="91440" bIns="45720" rtlCol="0"/>
          <a:lstStyle>
            <a:lvl1pPr algn="r">
              <a:defRPr sz="1200"/>
            </a:lvl1pPr>
          </a:lstStyle>
          <a:p>
            <a:fld id="{120A0E63-2A91-4E57-93F2-1794B358764B}" type="datetimeFigureOut">
              <a:rPr lang="fr-FR" smtClean="0"/>
              <a:t>19/01/2022</a:t>
            </a:fld>
            <a:endParaRPr lang="fr-FR"/>
          </a:p>
        </p:txBody>
      </p:sp>
      <p:sp>
        <p:nvSpPr>
          <p:cNvPr id="4" name="Espace réservé du pied de page 3"/>
          <p:cNvSpPr>
            <a:spLocks noGrp="1"/>
          </p:cNvSpPr>
          <p:nvPr>
            <p:ph type="ftr" sz="quarter" idx="2"/>
          </p:nvPr>
        </p:nvSpPr>
        <p:spPr>
          <a:xfrm>
            <a:off x="0" y="9431806"/>
            <a:ext cx="2890678" cy="49800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778439" y="9431806"/>
            <a:ext cx="2890678" cy="498007"/>
          </a:xfrm>
          <a:prstGeom prst="rect">
            <a:avLst/>
          </a:prstGeom>
        </p:spPr>
        <p:txBody>
          <a:bodyPr vert="horz" lIns="91440" tIns="45720" rIns="91440" bIns="45720" rtlCol="0" anchor="b"/>
          <a:lstStyle>
            <a:lvl1pPr algn="r">
              <a:defRPr sz="1200"/>
            </a:lvl1pPr>
          </a:lstStyle>
          <a:p>
            <a:fld id="{5C9EE011-8C5C-4E30-90DE-76371C1D4ADF}" type="slidenum">
              <a:rPr lang="fr-FR" smtClean="0"/>
              <a:t>‹N°›</a:t>
            </a:fld>
            <a:endParaRPr lang="fr-FR"/>
          </a:p>
        </p:txBody>
      </p:sp>
    </p:spTree>
    <p:extLst>
      <p:ext uri="{BB962C8B-B14F-4D97-AF65-F5344CB8AC3E}">
        <p14:creationId xmlns:p14="http://schemas.microsoft.com/office/powerpoint/2010/main" val="204545031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Modifiez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B26AA4C1-46AB-4917-8D81-C0804640DABF}" type="datetimeFigureOut">
              <a:rPr lang="fr-FR" smtClean="0"/>
              <a:t>19/01/2022</a:t>
            </a:fld>
            <a:endParaRPr lang="fr-FR"/>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F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D16F95AE-8A98-4608-9123-6DFF63FCA2F1}"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26AA4C1-46AB-4917-8D81-C0804640DABF}" type="datetimeFigureOut">
              <a:rPr lang="fr-FR" smtClean="0"/>
              <a:t>19/01/2022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6F95AE-8A98-4608-9123-6DFF63FCA2F1}"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26AA4C1-46AB-4917-8D81-C0804640DABF}" type="datetimeFigureOut">
              <a:rPr lang="fr-FR" smtClean="0"/>
              <a:t>19/01/2022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6F95AE-8A98-4608-9123-6DFF63FCA2F1}"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B26AA4C1-46AB-4917-8D81-C0804640DABF}" type="datetimeFigureOut">
              <a:rPr lang="fr-FR" smtClean="0"/>
              <a:t>19/01/2022</a:t>
            </a:fld>
            <a:endParaRPr lang="fr-FR"/>
          </a:p>
        </p:txBody>
      </p:sp>
      <p:sp>
        <p:nvSpPr>
          <p:cNvPr id="9" name="Espace réservé du numéro de diapositive 8"/>
          <p:cNvSpPr>
            <a:spLocks noGrp="1"/>
          </p:cNvSpPr>
          <p:nvPr>
            <p:ph type="sldNum" sz="quarter" idx="15"/>
          </p:nvPr>
        </p:nvSpPr>
        <p:spPr/>
        <p:txBody>
          <a:bodyPr rtlCol="0"/>
          <a:lstStyle/>
          <a:p>
            <a:fld id="{D16F95AE-8A98-4608-9123-6DFF63FCA2F1}" type="slidenum">
              <a:rPr lang="fr-FR" smtClean="0"/>
              <a:t>‹N°›</a:t>
            </a:fld>
            <a:endParaRPr lang="fr-FR"/>
          </a:p>
        </p:txBody>
      </p:sp>
      <p:sp>
        <p:nvSpPr>
          <p:cNvPr id="10" name="Espace réservé du pied de page 9"/>
          <p:cNvSpPr>
            <a:spLocks noGrp="1"/>
          </p:cNvSpPr>
          <p:nvPr>
            <p:ph type="ftr" sz="quarter" idx="16"/>
          </p:nvPr>
        </p:nvSpPr>
        <p:spPr/>
        <p:txBody>
          <a:bodyPr rtlCol="0"/>
          <a:lstStyle/>
          <a:p>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B26AA4C1-46AB-4917-8D81-C0804640DABF}" type="datetimeFigureOut">
              <a:rPr lang="fr-FR" smtClean="0"/>
              <a:t>19/01/2022</a:t>
            </a:fld>
            <a:endParaRPr lang="fr-FR"/>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F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D16F95AE-8A98-4608-9123-6DFF63FCA2F1}"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p>
            <a:fld id="{B26AA4C1-46AB-4917-8D81-C0804640DABF}" type="datetimeFigureOut">
              <a:rPr lang="fr-FR" smtClean="0"/>
              <a:t>19/01/2022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16F95AE-8A98-4608-9123-6DFF63FCA2F1}" type="slidenum">
              <a:rPr lang="fr-FR" smtClean="0"/>
              <a:t>‹N°›</a:t>
            </a:fld>
            <a:endParaRPr lang="fr-FR"/>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Modifiez le style du titre</a:t>
            </a:r>
            <a:endParaRPr kumimoji="0" lang="en-US"/>
          </a:p>
        </p:txBody>
      </p:sp>
      <p:sp>
        <p:nvSpPr>
          <p:cNvPr id="7" name="Espace réservé de la date 6"/>
          <p:cNvSpPr>
            <a:spLocks noGrp="1"/>
          </p:cNvSpPr>
          <p:nvPr>
            <p:ph type="dt" sz="half" idx="10"/>
          </p:nvPr>
        </p:nvSpPr>
        <p:spPr/>
        <p:txBody>
          <a:bodyPr/>
          <a:lstStyle/>
          <a:p>
            <a:fld id="{B26AA4C1-46AB-4917-8D81-C0804640DABF}" type="datetimeFigureOut">
              <a:rPr lang="fr-FR" smtClean="0"/>
              <a:t>19/01/2022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16F95AE-8A98-4608-9123-6DFF63FCA2F1}" type="slidenum">
              <a:rPr lang="fr-FR" smtClean="0"/>
              <a:t>‹N°›</a:t>
            </a:fld>
            <a:endParaRPr lang="fr-FR"/>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Modifiez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Modifiez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6" name="Espace réservé de la date 5"/>
          <p:cNvSpPr>
            <a:spLocks noGrp="1"/>
          </p:cNvSpPr>
          <p:nvPr>
            <p:ph type="dt" sz="half" idx="10"/>
          </p:nvPr>
        </p:nvSpPr>
        <p:spPr/>
        <p:txBody>
          <a:bodyPr rtlCol="0"/>
          <a:lstStyle/>
          <a:p>
            <a:fld id="{B26AA4C1-46AB-4917-8D81-C0804640DABF}" type="datetimeFigureOut">
              <a:rPr lang="fr-FR" smtClean="0"/>
              <a:t>19/01/2022</a:t>
            </a:fld>
            <a:endParaRPr lang="fr-FR"/>
          </a:p>
        </p:txBody>
      </p:sp>
      <p:sp>
        <p:nvSpPr>
          <p:cNvPr id="7" name="Espace réservé du numéro de diapositive 6"/>
          <p:cNvSpPr>
            <a:spLocks noGrp="1"/>
          </p:cNvSpPr>
          <p:nvPr>
            <p:ph type="sldNum" sz="quarter" idx="11"/>
          </p:nvPr>
        </p:nvSpPr>
        <p:spPr/>
        <p:txBody>
          <a:bodyPr rtlCol="0"/>
          <a:lstStyle/>
          <a:p>
            <a:fld id="{D16F95AE-8A98-4608-9123-6DFF63FCA2F1}" type="slidenum">
              <a:rPr lang="fr-FR" smtClean="0"/>
              <a:t>‹N°›</a:t>
            </a:fld>
            <a:endParaRPr lang="fr-FR"/>
          </a:p>
        </p:txBody>
      </p:sp>
      <p:sp>
        <p:nvSpPr>
          <p:cNvPr id="8" name="Espace réservé du pied de page 7"/>
          <p:cNvSpPr>
            <a:spLocks noGrp="1"/>
          </p:cNvSpPr>
          <p:nvPr>
            <p:ph type="ftr" sz="quarter" idx="12"/>
          </p:nvPr>
        </p:nvSpPr>
        <p:spPr/>
        <p:txBody>
          <a:bodyPr rtlCol="0"/>
          <a:lstStyle/>
          <a:p>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26AA4C1-46AB-4917-8D81-C0804640DABF}" type="datetimeFigureOut">
              <a:rPr lang="fr-FR" smtClean="0"/>
              <a:t>19/01/2022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16F95AE-8A98-4608-9123-6DFF63FCA2F1}"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B26AA4C1-46AB-4917-8D81-C0804640DABF}" type="datetimeFigureOut">
              <a:rPr lang="fr-FR" smtClean="0"/>
              <a:t>19/01/2022</a:t>
            </a:fld>
            <a:endParaRPr lang="fr-FR"/>
          </a:p>
        </p:txBody>
      </p:sp>
      <p:sp>
        <p:nvSpPr>
          <p:cNvPr id="22" name="Espace réservé du numéro de diapositive 21"/>
          <p:cNvSpPr>
            <a:spLocks noGrp="1"/>
          </p:cNvSpPr>
          <p:nvPr>
            <p:ph type="sldNum" sz="quarter" idx="15"/>
          </p:nvPr>
        </p:nvSpPr>
        <p:spPr/>
        <p:txBody>
          <a:bodyPr rtlCol="0"/>
          <a:lstStyle/>
          <a:p>
            <a:fld id="{D16F95AE-8A98-4608-9123-6DFF63FCA2F1}" type="slidenum">
              <a:rPr lang="fr-FR" smtClean="0"/>
              <a:t>‹N°›</a:t>
            </a:fld>
            <a:endParaRPr lang="fr-FR"/>
          </a:p>
        </p:txBody>
      </p:sp>
      <p:sp>
        <p:nvSpPr>
          <p:cNvPr id="23" name="Espace réservé du pied de page 22"/>
          <p:cNvSpPr>
            <a:spLocks noGrp="1"/>
          </p:cNvSpPr>
          <p:nvPr>
            <p:ph type="ftr" sz="quarter" idx="16"/>
          </p:nvPr>
        </p:nvSpPr>
        <p:spPr/>
        <p:txBody>
          <a:bodyPr rtlCol="0"/>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B26AA4C1-46AB-4917-8D81-C0804640DABF}" type="datetimeFigureOut">
              <a:rPr lang="fr-FR" smtClean="0"/>
              <a:t>19/01/2022</a:t>
            </a:fld>
            <a:endParaRPr lang="fr-FR"/>
          </a:p>
        </p:txBody>
      </p:sp>
      <p:sp>
        <p:nvSpPr>
          <p:cNvPr id="18" name="Espace réservé du numéro de diapositive 17"/>
          <p:cNvSpPr>
            <a:spLocks noGrp="1"/>
          </p:cNvSpPr>
          <p:nvPr>
            <p:ph type="sldNum" sz="quarter" idx="11"/>
          </p:nvPr>
        </p:nvSpPr>
        <p:spPr/>
        <p:txBody>
          <a:bodyPr rtlCol="0"/>
          <a:lstStyle/>
          <a:p>
            <a:fld id="{D16F95AE-8A98-4608-9123-6DFF63FCA2F1}" type="slidenum">
              <a:rPr lang="fr-FR" smtClean="0"/>
              <a:t>‹N°›</a:t>
            </a:fld>
            <a:endParaRPr lang="fr-FR"/>
          </a:p>
        </p:txBody>
      </p:sp>
      <p:sp>
        <p:nvSpPr>
          <p:cNvPr id="21" name="Espace réservé du pied de page 20"/>
          <p:cNvSpPr>
            <a:spLocks noGrp="1"/>
          </p:cNvSpPr>
          <p:nvPr>
            <p:ph type="ftr" sz="quarter" idx="12"/>
          </p:nvPr>
        </p:nvSpPr>
        <p:spPr/>
        <p:txBody>
          <a:bodyPr rtlCol="0"/>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26AA4C1-46AB-4917-8D81-C0804640DABF}" type="datetimeFigureOut">
              <a:rPr lang="fr-FR" smtClean="0"/>
              <a:t>19/01/2022</a:t>
            </a:fld>
            <a:endParaRPr lang="fr-FR"/>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F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16F95AE-8A98-4608-9123-6DFF63FCA2F1}"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648272" y="2348880"/>
            <a:ext cx="6172200" cy="1894362"/>
          </a:xfrm>
        </p:spPr>
        <p:txBody>
          <a:bodyPr>
            <a:noAutofit/>
          </a:bodyPr>
          <a:lstStyle/>
          <a:p>
            <a:r>
              <a:rPr lang="fr-FR" sz="2400" dirty="0" smtClean="0">
                <a:solidFill>
                  <a:srgbClr val="0070C0"/>
                </a:solidFill>
                <a:latin typeface="Calibri" panose="020F0502020204030204" pitchFamily="34" charset="0"/>
                <a:cs typeface="Calibri" panose="020F0502020204030204" pitchFamily="34" charset="0"/>
              </a:rPr>
              <a:t>Pôle Santé Pluridisciplinaire Paris-Est</a:t>
            </a:r>
            <a:br>
              <a:rPr lang="fr-FR" sz="2400" dirty="0" smtClean="0">
                <a:solidFill>
                  <a:srgbClr val="0070C0"/>
                </a:solidFill>
                <a:latin typeface="Calibri" panose="020F0502020204030204" pitchFamily="34" charset="0"/>
                <a:cs typeface="Calibri" panose="020F0502020204030204" pitchFamily="34" charset="0"/>
              </a:rPr>
            </a:br>
            <a:r>
              <a:rPr lang="fr-FR" sz="2400" dirty="0" smtClean="0">
                <a:solidFill>
                  <a:srgbClr val="0070C0"/>
                </a:solidFill>
                <a:latin typeface="Calibri" panose="020F0502020204030204" pitchFamily="34" charset="0"/>
                <a:cs typeface="Calibri" panose="020F0502020204030204" pitchFamily="34" charset="0"/>
              </a:rPr>
              <a:t/>
            </a:r>
            <a:br>
              <a:rPr lang="fr-FR" sz="2400" dirty="0" smtClean="0">
                <a:solidFill>
                  <a:srgbClr val="0070C0"/>
                </a:solidFill>
                <a:latin typeface="Calibri" panose="020F0502020204030204" pitchFamily="34" charset="0"/>
                <a:cs typeface="Calibri" panose="020F0502020204030204" pitchFamily="34" charset="0"/>
              </a:rPr>
            </a:br>
            <a:r>
              <a:rPr lang="fr-FR" sz="2400" b="0" i="1" dirty="0" smtClean="0">
                <a:solidFill>
                  <a:srgbClr val="0070C0"/>
                </a:solidFill>
                <a:latin typeface="Calibri" panose="020F0502020204030204" pitchFamily="34" charset="0"/>
                <a:cs typeface="Calibri" panose="020F0502020204030204" pitchFamily="34" charset="0"/>
              </a:rPr>
              <a:t>Association loi 1901 à but non lucratif</a:t>
            </a:r>
            <a:endParaRPr lang="fr-FR" sz="2400" b="0" i="1" dirty="0">
              <a:solidFill>
                <a:srgbClr val="0070C0"/>
              </a:solidFill>
              <a:latin typeface="Calibri" panose="020F0502020204030204" pitchFamily="34" charset="0"/>
              <a:cs typeface="Calibri" panose="020F0502020204030204" pitchFamily="34" charset="0"/>
            </a:endParaRPr>
          </a:p>
        </p:txBody>
      </p:sp>
      <p:sp>
        <p:nvSpPr>
          <p:cNvPr id="3" name="Sous-titre 2"/>
          <p:cNvSpPr>
            <a:spLocks noGrp="1"/>
          </p:cNvSpPr>
          <p:nvPr>
            <p:ph type="subTitle" idx="1"/>
          </p:nvPr>
        </p:nvSpPr>
        <p:spPr>
          <a:xfrm>
            <a:off x="2648272" y="4581128"/>
            <a:ext cx="6172200" cy="1371600"/>
          </a:xfrm>
        </p:spPr>
        <p:txBody>
          <a:bodyPr>
            <a:normAutofit/>
          </a:bodyPr>
          <a:lstStyle/>
          <a:p>
            <a:r>
              <a:rPr lang="fr-FR" sz="2400" dirty="0" smtClean="0">
                <a:solidFill>
                  <a:schemeClr val="accent1"/>
                </a:solidFill>
                <a:latin typeface="Calibri" panose="020F0502020204030204" pitchFamily="34" charset="0"/>
                <a:cs typeface="Calibri" panose="020F0502020204030204" pitchFamily="34" charset="0"/>
              </a:rPr>
              <a:t>4 axes de travail</a:t>
            </a:r>
          </a:p>
          <a:p>
            <a:r>
              <a:rPr lang="fr-FR" sz="2400" dirty="0" smtClean="0">
                <a:solidFill>
                  <a:schemeClr val="accent1"/>
                </a:solidFill>
                <a:latin typeface="Calibri" panose="020F0502020204030204" pitchFamily="34" charset="0"/>
                <a:cs typeface="Calibri" panose="020F0502020204030204" pitchFamily="34" charset="0"/>
              </a:rPr>
              <a:t>Avantages pour les usagers</a:t>
            </a:r>
          </a:p>
          <a:p>
            <a:r>
              <a:rPr lang="fr-FR" sz="2400" dirty="0" smtClean="0">
                <a:solidFill>
                  <a:schemeClr val="accent1"/>
                </a:solidFill>
                <a:latin typeface="Calibri" panose="020F0502020204030204" pitchFamily="34" charset="0"/>
                <a:cs typeface="Calibri" panose="020F0502020204030204" pitchFamily="34" charset="0"/>
              </a:rPr>
              <a:t>Modèles économiques</a:t>
            </a:r>
            <a:endParaRPr lang="fr-FR" sz="2400" dirty="0">
              <a:solidFill>
                <a:schemeClr val="accent1"/>
              </a:solidFill>
              <a:latin typeface="Calibri" panose="020F0502020204030204" pitchFamily="34" charset="0"/>
              <a:cs typeface="Calibri" panose="020F0502020204030204" pitchFamily="34" charset="0"/>
            </a:endParaRPr>
          </a:p>
        </p:txBody>
      </p:sp>
      <p:pic>
        <p:nvPicPr>
          <p:cNvPr id="1026" name="Picture 2" descr="LogoParisEst v2 rvb 2000"/>
          <p:cNvPicPr>
            <a:picLocks noChangeAspect="1" noChangeArrowheads="1"/>
          </p:cNvPicPr>
          <p:nvPr/>
        </p:nvPicPr>
        <p:blipFill>
          <a:blip r:embed="rId2" cstate="print">
            <a:extLst>
              <a:ext uri="{28A0092B-C50C-407E-A947-70E740481C1C}">
                <a14:useLocalDpi xmlns:a14="http://schemas.microsoft.com/office/drawing/2010/main" val="0"/>
              </a:ext>
            </a:extLst>
          </a:blip>
          <a:srcRect l="-2460" t="626" r="-28195"/>
          <a:stretch>
            <a:fillRect/>
          </a:stretch>
        </p:blipFill>
        <p:spPr bwMode="auto">
          <a:xfrm>
            <a:off x="2195736" y="548680"/>
            <a:ext cx="3962400" cy="132080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31722978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solidFill>
                  <a:srgbClr val="0070C0"/>
                </a:solidFill>
              </a:rPr>
              <a:t>Avantages</a:t>
            </a:r>
            <a:r>
              <a:rPr lang="fr-FR" dirty="0">
                <a:solidFill>
                  <a:srgbClr val="0070C0"/>
                </a:solidFill>
              </a:rPr>
              <a:t> </a:t>
            </a:r>
            <a:r>
              <a:rPr lang="fr-FR" b="1" dirty="0" smtClean="0">
                <a:solidFill>
                  <a:srgbClr val="0070C0"/>
                </a:solidFill>
              </a:rPr>
              <a:t>des programmes</a:t>
            </a:r>
            <a:endParaRPr lang="fr-FR" dirty="0">
              <a:solidFill>
                <a:srgbClr val="0070C0"/>
              </a:solidFill>
            </a:endParaRPr>
          </a:p>
        </p:txBody>
      </p:sp>
      <p:sp>
        <p:nvSpPr>
          <p:cNvPr id="3" name="Espace réservé du contenu 2"/>
          <p:cNvSpPr>
            <a:spLocks noGrp="1"/>
          </p:cNvSpPr>
          <p:nvPr>
            <p:ph sz="quarter" idx="1"/>
          </p:nvPr>
        </p:nvSpPr>
        <p:spPr>
          <a:xfrm>
            <a:off x="457200" y="1600200"/>
            <a:ext cx="8219256" cy="4873752"/>
          </a:xfrm>
        </p:spPr>
        <p:txBody>
          <a:bodyPr>
            <a:noAutofit/>
          </a:bodyPr>
          <a:lstStyle/>
          <a:p>
            <a:pPr lvl="1"/>
            <a:r>
              <a:rPr lang="fr-FR" sz="1800" b="1" dirty="0">
                <a:solidFill>
                  <a:srgbClr val="0070C0"/>
                </a:solidFill>
              </a:rPr>
              <a:t>Objectif :</a:t>
            </a:r>
            <a:r>
              <a:rPr lang="fr-FR" sz="1800" dirty="0">
                <a:solidFill>
                  <a:srgbClr val="0070C0"/>
                </a:solidFill>
              </a:rPr>
              <a:t> éviter aux aidants proches actifs de sombrer dans la dépression, la perte de confiance en eux et la perte de leur travail.</a:t>
            </a:r>
          </a:p>
          <a:p>
            <a:r>
              <a:rPr lang="fr-FR" dirty="0" smtClean="0"/>
              <a:t>Eviter </a:t>
            </a:r>
            <a:r>
              <a:rPr lang="fr-FR" dirty="0"/>
              <a:t>d’être déstabilisé en étant confronté à des conditions de vie difficiles et de maintenir un équilibre </a:t>
            </a:r>
            <a:r>
              <a:rPr lang="fr-FR" dirty="0" smtClean="0"/>
              <a:t>entre vies </a:t>
            </a:r>
            <a:r>
              <a:rPr lang="fr-FR" dirty="0"/>
              <a:t>personnelle, professionnelle, familiale et </a:t>
            </a:r>
            <a:r>
              <a:rPr lang="fr-FR" dirty="0" smtClean="0">
                <a:solidFill>
                  <a:srgbClr val="C00000"/>
                </a:solidFill>
              </a:rPr>
              <a:t>d’aidant</a:t>
            </a:r>
            <a:r>
              <a:rPr lang="fr-FR" dirty="0">
                <a:solidFill>
                  <a:srgbClr val="C00000"/>
                </a:solidFill>
              </a:rPr>
              <a:t> </a:t>
            </a:r>
            <a:r>
              <a:rPr lang="fr-FR" dirty="0" smtClean="0">
                <a:solidFill>
                  <a:srgbClr val="C00000"/>
                </a:solidFill>
              </a:rPr>
              <a:t>= 20H/semaine</a:t>
            </a:r>
            <a:r>
              <a:rPr lang="fr-FR" dirty="0"/>
              <a:t> </a:t>
            </a:r>
            <a:r>
              <a:rPr lang="fr-FR" dirty="0" smtClean="0"/>
              <a:t>en moyenne.</a:t>
            </a:r>
            <a:endParaRPr lang="fr-FR" dirty="0"/>
          </a:p>
          <a:p>
            <a:r>
              <a:rPr lang="fr-FR" dirty="0"/>
              <a:t>Le suivi des aidants appelle une demande accrue d'aide en communication dans le </a:t>
            </a:r>
            <a:r>
              <a:rPr lang="fr-FR" b="1" dirty="0"/>
              <a:t>binôme aidé-aidant</a:t>
            </a:r>
            <a:r>
              <a:rPr lang="fr-FR" dirty="0"/>
              <a:t>. </a:t>
            </a:r>
          </a:p>
          <a:p>
            <a:r>
              <a:rPr lang="fr-FR" dirty="0"/>
              <a:t>P</a:t>
            </a:r>
            <a:r>
              <a:rPr lang="fr-FR" dirty="0" smtClean="0"/>
              <a:t>révenir </a:t>
            </a:r>
            <a:r>
              <a:rPr lang="fr-FR" dirty="0"/>
              <a:t>les risques de carence de bientraitance (prévention de la maltraitance) des aidés par les proches aidants. </a:t>
            </a:r>
            <a:r>
              <a:rPr lang="fr-FR" dirty="0" smtClean="0"/>
              <a:t>Risques </a:t>
            </a:r>
            <a:r>
              <a:rPr lang="fr-FR" dirty="0"/>
              <a:t>liés essentiellement à l’absence d’expérience et de formation</a:t>
            </a:r>
            <a:r>
              <a:rPr lang="fr-FR" b="1" dirty="0"/>
              <a:t>.</a:t>
            </a:r>
            <a:r>
              <a:rPr lang="fr-FR" dirty="0"/>
              <a:t> </a:t>
            </a:r>
            <a:br>
              <a:rPr lang="fr-FR" dirty="0"/>
            </a:br>
            <a:endParaRPr lang="fr-FR" dirty="0" smtClean="0"/>
          </a:p>
        </p:txBody>
      </p:sp>
    </p:spTree>
    <p:extLst>
      <p:ext uri="{BB962C8B-B14F-4D97-AF65-F5344CB8AC3E}">
        <p14:creationId xmlns:p14="http://schemas.microsoft.com/office/powerpoint/2010/main" val="9190333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6360" y="260648"/>
            <a:ext cx="7467600" cy="720080"/>
          </a:xfrm>
        </p:spPr>
        <p:txBody>
          <a:bodyPr>
            <a:noAutofit/>
          </a:bodyPr>
          <a:lstStyle/>
          <a:p>
            <a:r>
              <a:rPr lang="fr-FR" sz="1400" b="1" dirty="0" err="1" smtClean="0">
                <a:solidFill>
                  <a:schemeClr val="tx1"/>
                </a:solidFill>
              </a:rPr>
              <a:t>Quatrieme</a:t>
            </a:r>
            <a:r>
              <a:rPr lang="fr-FR" sz="1400" b="1" dirty="0" smtClean="0">
                <a:solidFill>
                  <a:schemeClr val="tx1"/>
                </a:solidFill>
              </a:rPr>
              <a:t> Axe </a:t>
            </a:r>
            <a:r>
              <a:rPr lang="fr-FR" sz="1400" b="1" dirty="0">
                <a:solidFill>
                  <a:schemeClr val="tx1"/>
                </a:solidFill>
              </a:rPr>
              <a:t>: </a:t>
            </a:r>
            <a:r>
              <a:rPr lang="fr-FR" sz="1400" b="1" dirty="0" smtClean="0">
                <a:solidFill>
                  <a:schemeClr val="tx1"/>
                </a:solidFill>
              </a:rPr>
              <a:t>Evaluation des résultats sur l’amélioration de la qualité de vie des patients/clients</a:t>
            </a:r>
            <a:r>
              <a:rPr lang="fr-FR" sz="1400" b="1" dirty="0">
                <a:solidFill>
                  <a:schemeClr val="tx1"/>
                </a:solidFill>
              </a:rPr>
              <a:t/>
            </a:r>
            <a:br>
              <a:rPr lang="fr-FR" sz="1400" b="1" dirty="0">
                <a:solidFill>
                  <a:schemeClr val="tx1"/>
                </a:solidFill>
              </a:rPr>
            </a:br>
            <a:endParaRPr lang="fr-FR" sz="1400" b="1" dirty="0">
              <a:solidFill>
                <a:schemeClr val="tx1"/>
              </a:solidFill>
            </a:endParaRPr>
          </a:p>
        </p:txBody>
      </p:sp>
      <p:sp>
        <p:nvSpPr>
          <p:cNvPr id="3" name="Espace réservé du contenu 2"/>
          <p:cNvSpPr>
            <a:spLocks noGrp="1"/>
          </p:cNvSpPr>
          <p:nvPr>
            <p:ph sz="quarter" idx="1"/>
          </p:nvPr>
        </p:nvSpPr>
        <p:spPr>
          <a:xfrm>
            <a:off x="457200" y="980728"/>
            <a:ext cx="7787208" cy="5472608"/>
          </a:xfrm>
        </p:spPr>
        <p:txBody>
          <a:bodyPr>
            <a:noAutofit/>
          </a:bodyPr>
          <a:lstStyle/>
          <a:p>
            <a:r>
              <a:rPr lang="fr-FR" sz="1200" b="1" dirty="0" smtClean="0">
                <a:solidFill>
                  <a:srgbClr val="0070C0"/>
                </a:solidFill>
              </a:rPr>
              <a:t>Cible :</a:t>
            </a:r>
            <a:r>
              <a:rPr lang="fr-FR" sz="1200" b="1" dirty="0" smtClean="0"/>
              <a:t> l’aide aux proches aidants actifs</a:t>
            </a:r>
            <a:r>
              <a:rPr lang="fr-FR" sz="1200" dirty="0" smtClean="0"/>
              <a:t> </a:t>
            </a:r>
            <a:r>
              <a:rPr lang="fr-FR" sz="1200" dirty="0" smtClean="0">
                <a:solidFill>
                  <a:srgbClr val="0070C0"/>
                </a:solidFill>
              </a:rPr>
              <a:t>(</a:t>
            </a:r>
            <a:r>
              <a:rPr lang="fr-FR" sz="1200" b="1" dirty="0" smtClean="0">
                <a:solidFill>
                  <a:srgbClr val="0070C0"/>
                </a:solidFill>
              </a:rPr>
              <a:t>11 millions ou soit 1/5 pers.</a:t>
            </a:r>
            <a:r>
              <a:rPr lang="fr-FR" sz="1200" dirty="0" smtClean="0">
                <a:solidFill>
                  <a:srgbClr val="0070C0"/>
                </a:solidFill>
              </a:rPr>
              <a:t>)</a:t>
            </a:r>
            <a:r>
              <a:rPr lang="fr-FR" sz="1200" dirty="0" smtClean="0"/>
              <a:t> : c’est le Verbatim de la bientraitance pour :</a:t>
            </a:r>
          </a:p>
          <a:p>
            <a:r>
              <a:rPr lang="fr-FR" sz="1200" b="1" u="sng" dirty="0" smtClean="0">
                <a:solidFill>
                  <a:srgbClr val="0070C0"/>
                </a:solidFill>
              </a:rPr>
              <a:t>Pourquoi ?</a:t>
            </a:r>
            <a:r>
              <a:rPr lang="fr-FR" sz="1200" dirty="0" smtClean="0"/>
              <a:t> Prévenir maltraitance </a:t>
            </a:r>
            <a:r>
              <a:rPr lang="fr-FR" sz="1200" dirty="0" smtClean="0">
                <a:sym typeface="Wingdings" panose="05000000000000000000" pitchFamily="2" charset="2"/>
              </a:rPr>
              <a:t> par </a:t>
            </a:r>
            <a:r>
              <a:rPr lang="fr-FR" sz="1200" dirty="0" smtClean="0"/>
              <a:t>absence d’expérience et de connaissances.</a:t>
            </a:r>
          </a:p>
          <a:p>
            <a:r>
              <a:rPr lang="fr-FR" sz="1200" dirty="0" smtClean="0"/>
              <a:t>Le projet s’inscrit parfaitement dans la mission de l’association spécialisée dans la </a:t>
            </a:r>
            <a:r>
              <a:rPr lang="fr-FR" sz="1200" b="1" dirty="0" smtClean="0"/>
              <a:t>relation d’aide et de soutien aux personnes en difficulté</a:t>
            </a:r>
            <a:r>
              <a:rPr lang="fr-FR" sz="1200" dirty="0"/>
              <a:t> </a:t>
            </a:r>
            <a:r>
              <a:rPr lang="fr-FR" sz="1200" dirty="0" smtClean="0">
                <a:sym typeface="Wingdings" panose="05000000000000000000" pitchFamily="2" charset="2"/>
              </a:rPr>
              <a:t> </a:t>
            </a:r>
            <a:r>
              <a:rPr lang="fr-FR" sz="1200" dirty="0" err="1" smtClean="0">
                <a:sym typeface="Wingdings" panose="05000000000000000000" pitchFamily="2" charset="2"/>
              </a:rPr>
              <a:t>Prév</a:t>
            </a:r>
            <a:r>
              <a:rPr lang="fr-FR" sz="1200" dirty="0" smtClean="0">
                <a:sym typeface="Wingdings" panose="05000000000000000000" pitchFamily="2" charset="2"/>
              </a:rPr>
              <a:t>. </a:t>
            </a:r>
            <a:r>
              <a:rPr lang="fr-FR" sz="1200" dirty="0" err="1" smtClean="0">
                <a:sym typeface="Wingdings" panose="05000000000000000000" pitchFamily="2" charset="2"/>
              </a:rPr>
              <a:t>Burn</a:t>
            </a:r>
            <a:r>
              <a:rPr lang="fr-FR" sz="1200" dirty="0" smtClean="0">
                <a:sym typeface="Wingdings" panose="05000000000000000000" pitchFamily="2" charset="2"/>
              </a:rPr>
              <a:t> out</a:t>
            </a:r>
            <a:endParaRPr lang="fr-FR" sz="1200" dirty="0" smtClean="0"/>
          </a:p>
          <a:p>
            <a:r>
              <a:rPr lang="fr-FR" sz="1200" b="1" dirty="0" smtClean="0">
                <a:solidFill>
                  <a:srgbClr val="0070C0"/>
                </a:solidFill>
              </a:rPr>
              <a:t>Accroche :</a:t>
            </a:r>
            <a:r>
              <a:rPr lang="fr-FR" sz="1200" b="1" dirty="0" smtClean="0"/>
              <a:t> </a:t>
            </a:r>
            <a:r>
              <a:rPr lang="fr-FR" sz="1200" dirty="0" smtClean="0"/>
              <a:t>Origine du projet : </a:t>
            </a:r>
            <a:r>
              <a:rPr lang="fr-FR" sz="1200" b="1" dirty="0" smtClean="0"/>
              <a:t>2008</a:t>
            </a:r>
            <a:r>
              <a:rPr lang="fr-FR" sz="1200" dirty="0" smtClean="0"/>
              <a:t> aidante d’un proche et depuis… C. Schoen…</a:t>
            </a:r>
          </a:p>
          <a:p>
            <a:r>
              <a:rPr lang="fr-FR" sz="1200" b="1" u="sng" dirty="0" smtClean="0">
                <a:solidFill>
                  <a:srgbClr val="0070C0"/>
                </a:solidFill>
              </a:rPr>
              <a:t>Comment ? L’équipe intervient </a:t>
            </a:r>
            <a:r>
              <a:rPr lang="fr-FR" sz="1200" b="1" u="sng" dirty="0" smtClean="0"/>
              <a:t>en liant </a:t>
            </a:r>
            <a:r>
              <a:rPr lang="fr-FR" sz="1200" dirty="0" smtClean="0"/>
              <a:t>l’innovation et l’humain pour une offre complète : apporter une réponse à la mission des départements face à une demande croissante : </a:t>
            </a:r>
            <a:r>
              <a:rPr lang="fr-FR" sz="1200" b="1" dirty="0" smtClean="0">
                <a:solidFill>
                  <a:srgbClr val="0070C0"/>
                </a:solidFill>
              </a:rPr>
              <a:t>61% travaillent dont 53 sont salariés </a:t>
            </a:r>
            <a:r>
              <a:rPr lang="fr-FR" sz="1200" dirty="0" smtClean="0">
                <a:solidFill>
                  <a:srgbClr val="0070C0"/>
                </a:solidFill>
              </a:rPr>
              <a:t>contre 52% en 2018 dont 44% salariés</a:t>
            </a:r>
            <a:r>
              <a:rPr lang="fr-FR" sz="1200" dirty="0" smtClean="0"/>
              <a:t>.</a:t>
            </a:r>
          </a:p>
          <a:p>
            <a:r>
              <a:rPr lang="fr-FR" sz="1200" b="1" u="sng" dirty="0" smtClean="0">
                <a:solidFill>
                  <a:srgbClr val="0070C0"/>
                </a:solidFill>
              </a:rPr>
              <a:t>Quoi :</a:t>
            </a:r>
            <a:r>
              <a:rPr lang="fr-FR" sz="1200" dirty="0" smtClean="0"/>
              <a:t> </a:t>
            </a:r>
            <a:r>
              <a:rPr lang="fr-FR" sz="1200" b="1" dirty="0" smtClean="0"/>
              <a:t>VERBATIM application digitale éducative </a:t>
            </a:r>
            <a:r>
              <a:rPr lang="fr-FR" sz="1200" dirty="0" smtClean="0">
                <a:sym typeface="Wingdings" panose="05000000000000000000" pitchFamily="2" charset="2"/>
              </a:rPr>
              <a:t> parcours pédagogique interactif seul ou en communauté, avec situations concrètes, pratiques, quotidiennes / </a:t>
            </a:r>
            <a:r>
              <a:rPr lang="fr-FR" sz="1200" b="1" dirty="0" smtClean="0">
                <a:sym typeface="Wingdings" panose="05000000000000000000" pitchFamily="2" charset="2"/>
              </a:rPr>
              <a:t>4 thèmes : </a:t>
            </a:r>
            <a:r>
              <a:rPr lang="fr-FR" sz="1200" dirty="0" smtClean="0">
                <a:sym typeface="Wingdings" panose="05000000000000000000" pitchFamily="2" charset="2"/>
              </a:rPr>
              <a:t>situations/ Comportements /Lieux/ communication / dire, faire, agir en bientraitance pour améliorer la </a:t>
            </a:r>
            <a:r>
              <a:rPr lang="fr-FR" sz="1200" b="1" dirty="0" smtClean="0">
                <a:sym typeface="Wingdings" panose="05000000000000000000" pitchFamily="2" charset="2"/>
              </a:rPr>
              <a:t>relation binôme aidant/aidé</a:t>
            </a:r>
            <a:r>
              <a:rPr lang="fr-FR" sz="1200" dirty="0" smtClean="0">
                <a:sym typeface="Wingdings" panose="05000000000000000000" pitchFamily="2" charset="2"/>
              </a:rPr>
              <a:t>. Bénéfique pour les aidés.</a:t>
            </a:r>
          </a:p>
          <a:p>
            <a:r>
              <a:rPr lang="fr-FR" sz="1200" b="1" u="sng" dirty="0" smtClean="0">
                <a:solidFill>
                  <a:srgbClr val="0070C0"/>
                </a:solidFill>
              </a:rPr>
              <a:t>Avantages utilisateurs : </a:t>
            </a:r>
            <a:r>
              <a:rPr lang="fr-FR" sz="1200" dirty="0" smtClean="0"/>
              <a:t>communauté, maintien équilibre entre vie pro/privé/aidant, </a:t>
            </a:r>
            <a:r>
              <a:rPr lang="fr-FR" sz="1200" dirty="0" smtClean="0">
                <a:solidFill>
                  <a:srgbClr val="0070C0"/>
                </a:solidFill>
              </a:rPr>
              <a:t>(</a:t>
            </a:r>
            <a:r>
              <a:rPr lang="fr-FR" sz="1200" b="1" dirty="0" smtClean="0">
                <a:solidFill>
                  <a:srgbClr val="0070C0"/>
                </a:solidFill>
              </a:rPr>
              <a:t>20H/</a:t>
            </a:r>
            <a:r>
              <a:rPr lang="fr-FR" sz="1200" b="1" dirty="0" err="1" smtClean="0">
                <a:solidFill>
                  <a:srgbClr val="0070C0"/>
                </a:solidFill>
              </a:rPr>
              <a:t>sem</a:t>
            </a:r>
            <a:r>
              <a:rPr lang="fr-FR" sz="1200" b="1" dirty="0" smtClean="0">
                <a:solidFill>
                  <a:srgbClr val="0070C0"/>
                </a:solidFill>
              </a:rPr>
              <a:t>)</a:t>
            </a:r>
          </a:p>
          <a:p>
            <a:pPr lvl="1"/>
            <a:r>
              <a:rPr lang="fr-FR" sz="1200" dirty="0" smtClean="0"/>
              <a:t>Eviter de perdre son travail, prévenir le </a:t>
            </a:r>
            <a:r>
              <a:rPr lang="fr-FR" sz="1200" dirty="0" err="1" smtClean="0"/>
              <a:t>burn</a:t>
            </a:r>
            <a:r>
              <a:rPr lang="fr-FR" sz="1200" dirty="0" smtClean="0"/>
              <a:t> out, la dépression et la fatigue chronique…</a:t>
            </a:r>
          </a:p>
          <a:p>
            <a:r>
              <a:rPr lang="fr-FR" sz="1200" b="1" dirty="0" smtClean="0">
                <a:solidFill>
                  <a:srgbClr val="0070C0"/>
                </a:solidFill>
              </a:rPr>
              <a:t>Modèle Eco :</a:t>
            </a:r>
            <a:r>
              <a:rPr lang="fr-FR" sz="1200" b="1" dirty="0" smtClean="0"/>
              <a:t> Entreprises </a:t>
            </a:r>
            <a:r>
              <a:rPr lang="fr-FR" sz="1200" b="1" dirty="0" smtClean="0">
                <a:sym typeface="Wingdings" panose="05000000000000000000" pitchFamily="2" charset="2"/>
              </a:rPr>
              <a:t> Verbatim + formation + </a:t>
            </a:r>
            <a:r>
              <a:rPr lang="fr-FR" sz="1200" b="1" dirty="0" err="1" smtClean="0">
                <a:sym typeface="Wingdings" panose="05000000000000000000" pitchFamily="2" charset="2"/>
              </a:rPr>
              <a:t>visio</a:t>
            </a:r>
            <a:r>
              <a:rPr lang="fr-FR" sz="1200" b="1" dirty="0" smtClean="0">
                <a:sym typeface="Wingdings" panose="05000000000000000000" pitchFamily="2" charset="2"/>
              </a:rPr>
              <a:t> + prescription des départements</a:t>
            </a:r>
          </a:p>
          <a:p>
            <a:r>
              <a:rPr lang="fr-FR" sz="1200" b="1" u="sng" dirty="0" smtClean="0">
                <a:solidFill>
                  <a:srgbClr val="0070C0"/>
                </a:solidFill>
                <a:sym typeface="Wingdings" panose="05000000000000000000" pitchFamily="2" charset="2"/>
              </a:rPr>
              <a:t>Quand :</a:t>
            </a:r>
            <a:r>
              <a:rPr lang="fr-FR" sz="1200" b="1" dirty="0" smtClean="0">
                <a:sym typeface="Wingdings" panose="05000000000000000000" pitchFamily="2" charset="2"/>
              </a:rPr>
              <a:t> janvier 2022</a:t>
            </a:r>
            <a:endParaRPr lang="fr-FR" sz="1200" b="1" dirty="0">
              <a:sym typeface="Wingdings" panose="05000000000000000000" pitchFamily="2" charset="2"/>
            </a:endParaRPr>
          </a:p>
          <a:p>
            <a:r>
              <a:rPr lang="fr-FR" sz="1200" b="1" dirty="0" smtClean="0">
                <a:solidFill>
                  <a:srgbClr val="0070C0"/>
                </a:solidFill>
              </a:rPr>
              <a:t>Soutien : </a:t>
            </a:r>
            <a:r>
              <a:rPr lang="fr-FR" sz="1200" dirty="0" smtClean="0"/>
              <a:t>Compléter les 47% de subvention sur 100% de la Région</a:t>
            </a:r>
          </a:p>
          <a:p>
            <a:r>
              <a:rPr lang="fr-FR" sz="1200" b="1" dirty="0" smtClean="0">
                <a:solidFill>
                  <a:srgbClr val="0070C0"/>
                </a:solidFill>
              </a:rPr>
              <a:t>Perspectives : </a:t>
            </a:r>
            <a:r>
              <a:rPr lang="fr-FR" sz="1200" dirty="0" smtClean="0"/>
              <a:t>Décliner le Verbatim à d’autres problématiques et le rendre accessible gratuitement au plus grand nombre.</a:t>
            </a:r>
            <a:endParaRPr lang="fr-FR" sz="1200" dirty="0"/>
          </a:p>
        </p:txBody>
      </p:sp>
    </p:spTree>
    <p:extLst>
      <p:ext uri="{BB962C8B-B14F-4D97-AF65-F5344CB8AC3E}">
        <p14:creationId xmlns:p14="http://schemas.microsoft.com/office/powerpoint/2010/main" val="20707523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solidFill>
                  <a:srgbClr val="0070C0"/>
                </a:solidFill>
              </a:rPr>
              <a:t>Avantages</a:t>
            </a:r>
            <a:r>
              <a:rPr lang="fr-FR" dirty="0">
                <a:solidFill>
                  <a:srgbClr val="0070C0"/>
                </a:solidFill>
              </a:rPr>
              <a:t> </a:t>
            </a:r>
            <a:r>
              <a:rPr lang="fr-FR" b="1" dirty="0" smtClean="0">
                <a:solidFill>
                  <a:srgbClr val="0070C0"/>
                </a:solidFill>
              </a:rPr>
              <a:t>des Evaluations</a:t>
            </a:r>
            <a:endParaRPr lang="fr-FR" dirty="0">
              <a:solidFill>
                <a:srgbClr val="0070C0"/>
              </a:solidFill>
            </a:endParaRPr>
          </a:p>
        </p:txBody>
      </p:sp>
      <p:sp>
        <p:nvSpPr>
          <p:cNvPr id="3" name="Espace réservé du contenu 2"/>
          <p:cNvSpPr>
            <a:spLocks noGrp="1"/>
          </p:cNvSpPr>
          <p:nvPr>
            <p:ph sz="quarter" idx="1"/>
          </p:nvPr>
        </p:nvSpPr>
        <p:spPr>
          <a:xfrm>
            <a:off x="457200" y="1600200"/>
            <a:ext cx="8219256" cy="4873752"/>
          </a:xfrm>
        </p:spPr>
        <p:txBody>
          <a:bodyPr>
            <a:noAutofit/>
          </a:bodyPr>
          <a:lstStyle/>
          <a:p>
            <a:pPr lvl="1"/>
            <a:r>
              <a:rPr lang="fr-FR" sz="1800" b="1" dirty="0">
                <a:solidFill>
                  <a:srgbClr val="0070C0"/>
                </a:solidFill>
              </a:rPr>
              <a:t>Objectif :</a:t>
            </a:r>
            <a:r>
              <a:rPr lang="fr-FR" sz="1800" dirty="0">
                <a:solidFill>
                  <a:srgbClr val="0070C0"/>
                </a:solidFill>
              </a:rPr>
              <a:t> éviter aux aidants proches actifs de sombrer dans la dépression, la perte de confiance en eux et la perte de leur travail.</a:t>
            </a:r>
          </a:p>
          <a:p>
            <a:r>
              <a:rPr lang="fr-FR" dirty="0" smtClean="0"/>
              <a:t>Eviter </a:t>
            </a:r>
            <a:r>
              <a:rPr lang="fr-FR" dirty="0"/>
              <a:t>d’être déstabilisé en étant confronté à des conditions de vie difficiles et de maintenir un équilibre </a:t>
            </a:r>
            <a:r>
              <a:rPr lang="fr-FR" dirty="0" smtClean="0"/>
              <a:t>entre vies </a:t>
            </a:r>
            <a:r>
              <a:rPr lang="fr-FR" dirty="0"/>
              <a:t>personnelle, professionnelle, familiale et </a:t>
            </a:r>
            <a:r>
              <a:rPr lang="fr-FR" dirty="0" smtClean="0">
                <a:solidFill>
                  <a:srgbClr val="C00000"/>
                </a:solidFill>
              </a:rPr>
              <a:t>d’aidant</a:t>
            </a:r>
            <a:r>
              <a:rPr lang="fr-FR" dirty="0">
                <a:solidFill>
                  <a:srgbClr val="C00000"/>
                </a:solidFill>
              </a:rPr>
              <a:t> </a:t>
            </a:r>
            <a:r>
              <a:rPr lang="fr-FR" dirty="0" smtClean="0">
                <a:solidFill>
                  <a:srgbClr val="C00000"/>
                </a:solidFill>
              </a:rPr>
              <a:t>= 20H/semaine</a:t>
            </a:r>
            <a:r>
              <a:rPr lang="fr-FR" dirty="0"/>
              <a:t> </a:t>
            </a:r>
            <a:r>
              <a:rPr lang="fr-FR" dirty="0" smtClean="0"/>
              <a:t>en moyenne.</a:t>
            </a:r>
            <a:endParaRPr lang="fr-FR" dirty="0"/>
          </a:p>
          <a:p>
            <a:r>
              <a:rPr lang="fr-FR" dirty="0"/>
              <a:t>Le suivi des aidants appelle une demande accrue d'aide en communication dans le </a:t>
            </a:r>
            <a:r>
              <a:rPr lang="fr-FR" b="1" dirty="0"/>
              <a:t>binôme aidé-aidant</a:t>
            </a:r>
            <a:r>
              <a:rPr lang="fr-FR" dirty="0"/>
              <a:t>. </a:t>
            </a:r>
          </a:p>
          <a:p>
            <a:r>
              <a:rPr lang="fr-FR" dirty="0"/>
              <a:t>P</a:t>
            </a:r>
            <a:r>
              <a:rPr lang="fr-FR" dirty="0" smtClean="0"/>
              <a:t>révenir </a:t>
            </a:r>
            <a:r>
              <a:rPr lang="fr-FR" dirty="0"/>
              <a:t>les risques de carence de bientraitance (prévention de la maltraitance) des aidés par les proches aidants. </a:t>
            </a:r>
            <a:r>
              <a:rPr lang="fr-FR" dirty="0" smtClean="0"/>
              <a:t>Risques </a:t>
            </a:r>
            <a:r>
              <a:rPr lang="fr-FR" dirty="0"/>
              <a:t>liés essentiellement à l’absence d’expérience et de formation</a:t>
            </a:r>
            <a:r>
              <a:rPr lang="fr-FR" b="1" dirty="0"/>
              <a:t>.</a:t>
            </a:r>
            <a:r>
              <a:rPr lang="fr-FR" dirty="0"/>
              <a:t> </a:t>
            </a:r>
            <a:br>
              <a:rPr lang="fr-FR" dirty="0"/>
            </a:br>
            <a:endParaRPr lang="fr-FR" dirty="0" smtClean="0"/>
          </a:p>
        </p:txBody>
      </p:sp>
    </p:spTree>
    <p:extLst>
      <p:ext uri="{BB962C8B-B14F-4D97-AF65-F5344CB8AC3E}">
        <p14:creationId xmlns:p14="http://schemas.microsoft.com/office/powerpoint/2010/main" val="32642889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solidFill>
                  <a:srgbClr val="0070C0"/>
                </a:solidFill>
              </a:rPr>
              <a:t>Comment ? Modèle économique</a:t>
            </a:r>
            <a:endParaRPr lang="fr-FR" dirty="0">
              <a:solidFill>
                <a:srgbClr val="0070C0"/>
              </a:solidFill>
            </a:endParaRPr>
          </a:p>
        </p:txBody>
      </p:sp>
      <p:sp>
        <p:nvSpPr>
          <p:cNvPr id="3" name="Espace réservé du contenu 2"/>
          <p:cNvSpPr>
            <a:spLocks noGrp="1"/>
          </p:cNvSpPr>
          <p:nvPr>
            <p:ph sz="quarter" idx="1"/>
          </p:nvPr>
        </p:nvSpPr>
        <p:spPr>
          <a:xfrm>
            <a:off x="457200" y="1600200"/>
            <a:ext cx="8219256" cy="4873752"/>
          </a:xfrm>
        </p:spPr>
        <p:txBody>
          <a:bodyPr>
            <a:noAutofit/>
          </a:bodyPr>
          <a:lstStyle/>
          <a:p>
            <a:r>
              <a:rPr lang="fr-FR" sz="1800" dirty="0" smtClean="0"/>
              <a:t>Grâce aux adhésions des entreprises, nous proposerons le verbatim pour les salariés (CSE </a:t>
            </a:r>
            <a:r>
              <a:rPr lang="fr-FR" sz="1800" dirty="0"/>
              <a:t>(Comité social et économique) des entreprises (Assistantes sociales et RH, syndicat et médecine du travail) </a:t>
            </a:r>
            <a:r>
              <a:rPr lang="fr-FR" sz="1800" dirty="0">
                <a:sym typeface="Wingdings" panose="05000000000000000000" pitchFamily="2" charset="2"/>
              </a:rPr>
              <a:t></a:t>
            </a:r>
            <a:r>
              <a:rPr lang="fr-FR" sz="1800" dirty="0"/>
              <a:t> soutenir la mission de notre association PSPPE ;</a:t>
            </a:r>
          </a:p>
          <a:p>
            <a:r>
              <a:rPr lang="fr-FR" sz="1800" dirty="0" smtClean="0"/>
              <a:t>En tant qu’expert de la relation d’aide et des thérapies complémentaires nous élaborons des </a:t>
            </a:r>
            <a:r>
              <a:rPr lang="fr-FR" sz="1800" dirty="0"/>
              <a:t>programmes de formation, </a:t>
            </a:r>
            <a:r>
              <a:rPr lang="fr-FR" sz="1800" dirty="0" smtClean="0"/>
              <a:t>d’éducation </a:t>
            </a:r>
            <a:r>
              <a:rPr lang="fr-FR" sz="1800" dirty="0"/>
              <a:t>à la </a:t>
            </a:r>
            <a:r>
              <a:rPr lang="fr-FR" sz="1800" dirty="0" smtClean="0"/>
              <a:t>santé :</a:t>
            </a:r>
          </a:p>
          <a:p>
            <a:pPr lvl="1"/>
            <a:r>
              <a:rPr lang="fr-FR" sz="1800" dirty="0" smtClean="0"/>
              <a:t>sensibiliser </a:t>
            </a:r>
            <a:r>
              <a:rPr lang="fr-FR" sz="1800" dirty="0"/>
              <a:t>les collaborateurs à l’éducation à la santé, dans le cadre de la prévention du </a:t>
            </a:r>
            <a:r>
              <a:rPr lang="fr-FR" sz="1800" dirty="0" err="1"/>
              <a:t>burn</a:t>
            </a:r>
            <a:r>
              <a:rPr lang="fr-FR" sz="1800" dirty="0"/>
              <a:t> out des proches aidants actifs, </a:t>
            </a:r>
            <a:endParaRPr lang="fr-FR" sz="1800" dirty="0" smtClean="0"/>
          </a:p>
          <a:p>
            <a:pPr lvl="1"/>
            <a:r>
              <a:rPr lang="fr-FR" sz="1800" dirty="0" smtClean="0"/>
              <a:t>Visio-conférence </a:t>
            </a:r>
            <a:r>
              <a:rPr lang="fr-FR" sz="1800" dirty="0"/>
              <a:t>animées par des médecins spécialisés en pathologies chroniques, médecine physique et de réadaptation et coaching en Activité Physique Adaptée,</a:t>
            </a:r>
          </a:p>
          <a:p>
            <a:pPr lvl="1"/>
            <a:r>
              <a:rPr lang="fr-FR" sz="1800" dirty="0"/>
              <a:t>Apport de solutions techniques thérapeutiques pour </a:t>
            </a:r>
            <a:r>
              <a:rPr lang="fr-FR" sz="1800" dirty="0" smtClean="0"/>
              <a:t>soi-même et son proche </a:t>
            </a:r>
            <a:r>
              <a:rPr lang="fr-FR" sz="1800" dirty="0"/>
              <a:t>pour apprendre à les intégrer dans son quotidien de façon utile</a:t>
            </a:r>
            <a:r>
              <a:rPr lang="fr-FR" sz="1800" dirty="0" smtClean="0"/>
              <a:t>.</a:t>
            </a:r>
          </a:p>
          <a:p>
            <a:endParaRPr lang="fr-FR" sz="1800" dirty="0" smtClean="0"/>
          </a:p>
          <a:p>
            <a:endParaRPr lang="fr-FR" sz="1800" dirty="0"/>
          </a:p>
        </p:txBody>
      </p:sp>
    </p:spTree>
    <p:extLst>
      <p:ext uri="{BB962C8B-B14F-4D97-AF65-F5344CB8AC3E}">
        <p14:creationId xmlns:p14="http://schemas.microsoft.com/office/powerpoint/2010/main" val="28011513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70C0"/>
                </a:solidFill>
              </a:rPr>
              <a:t>Quand ? Moyens d’action</a:t>
            </a:r>
            <a:endParaRPr lang="fr-FR" dirty="0">
              <a:solidFill>
                <a:srgbClr val="0070C0"/>
              </a:solidFill>
            </a:endParaRPr>
          </a:p>
        </p:txBody>
      </p:sp>
      <p:sp>
        <p:nvSpPr>
          <p:cNvPr id="3" name="Espace réservé du contenu 2"/>
          <p:cNvSpPr>
            <a:spLocks noGrp="1"/>
          </p:cNvSpPr>
          <p:nvPr>
            <p:ph sz="quarter" idx="1"/>
          </p:nvPr>
        </p:nvSpPr>
        <p:spPr>
          <a:xfrm>
            <a:off x="457200" y="1600200"/>
            <a:ext cx="8075240" cy="4873752"/>
          </a:xfrm>
        </p:spPr>
        <p:txBody>
          <a:bodyPr>
            <a:normAutofit/>
          </a:bodyPr>
          <a:lstStyle/>
          <a:p>
            <a:pPr lvl="0"/>
            <a:endParaRPr lang="fr-FR" dirty="0"/>
          </a:p>
          <a:p>
            <a:pPr lvl="0"/>
            <a:r>
              <a:rPr lang="fr-FR" dirty="0" smtClean="0"/>
              <a:t>Le produit sera disponible dès janvier 2022</a:t>
            </a:r>
            <a:endParaRPr lang="fr-FR" dirty="0"/>
          </a:p>
        </p:txBody>
      </p:sp>
    </p:spTree>
    <p:extLst>
      <p:ext uri="{BB962C8B-B14F-4D97-AF65-F5344CB8AC3E}">
        <p14:creationId xmlns:p14="http://schemas.microsoft.com/office/powerpoint/2010/main" val="12430952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0070C0"/>
                </a:solidFill>
              </a:rPr>
              <a:t>Perspectives</a:t>
            </a:r>
            <a:endParaRPr lang="fr-FR" b="1" dirty="0">
              <a:solidFill>
                <a:srgbClr val="0070C0"/>
              </a:solidFill>
            </a:endParaRPr>
          </a:p>
        </p:txBody>
      </p:sp>
      <p:sp>
        <p:nvSpPr>
          <p:cNvPr id="3" name="Espace réservé du contenu 2"/>
          <p:cNvSpPr>
            <a:spLocks noGrp="1"/>
          </p:cNvSpPr>
          <p:nvPr>
            <p:ph sz="quarter" idx="1"/>
          </p:nvPr>
        </p:nvSpPr>
        <p:spPr>
          <a:xfrm>
            <a:off x="439192" y="1556792"/>
            <a:ext cx="8064896" cy="5112568"/>
          </a:xfrm>
        </p:spPr>
        <p:txBody>
          <a:bodyPr>
            <a:noAutofit/>
          </a:bodyPr>
          <a:lstStyle/>
          <a:p>
            <a:r>
              <a:rPr lang="fr-FR" sz="1600" dirty="0"/>
              <a:t>U</a:t>
            </a:r>
            <a:r>
              <a:rPr lang="fr-FR" sz="1600" dirty="0" smtClean="0"/>
              <a:t>ne </a:t>
            </a:r>
            <a:r>
              <a:rPr lang="fr-FR" sz="1600" dirty="0"/>
              <a:t>personne sur 5 </a:t>
            </a:r>
            <a:r>
              <a:rPr lang="fr-FR" sz="1600" dirty="0" smtClean="0"/>
              <a:t>devient </a:t>
            </a:r>
            <a:r>
              <a:rPr lang="fr-FR" sz="1600" dirty="0"/>
              <a:t>aidant familial. La longévité et le vieillissement de la population va voir ce phénomène s’amplifier dans les années qui viennent</a:t>
            </a:r>
            <a:r>
              <a:rPr lang="fr-FR" sz="1600" dirty="0" smtClean="0"/>
              <a:t>.</a:t>
            </a:r>
          </a:p>
          <a:p>
            <a:r>
              <a:rPr lang="fr-FR" sz="1600" dirty="0"/>
              <a:t>Un allongement de la durée vie et augmentation des pathologies </a:t>
            </a:r>
            <a:r>
              <a:rPr lang="fr-FR" sz="1600" dirty="0" smtClean="0"/>
              <a:t>chroniques</a:t>
            </a:r>
          </a:p>
          <a:p>
            <a:pPr lvl="1"/>
            <a:r>
              <a:rPr lang="fr-FR" sz="1400" b="1" dirty="0" smtClean="0">
                <a:solidFill>
                  <a:srgbClr val="C00000"/>
                </a:solidFill>
              </a:rPr>
              <a:t>Type de dépendance : 48 % maladie chronique ou invalidante</a:t>
            </a:r>
          </a:p>
          <a:p>
            <a:pPr lvl="1"/>
            <a:r>
              <a:rPr lang="fr-FR" sz="1400" b="1" dirty="0" smtClean="0">
                <a:solidFill>
                  <a:srgbClr val="C00000"/>
                </a:solidFill>
              </a:rPr>
              <a:t>46% vieillesse.</a:t>
            </a:r>
            <a:endParaRPr lang="fr-FR" sz="700" b="1" dirty="0" smtClean="0">
              <a:solidFill>
                <a:srgbClr val="C00000"/>
              </a:solidFill>
            </a:endParaRPr>
          </a:p>
          <a:p>
            <a:r>
              <a:rPr lang="fr-FR" sz="1600" dirty="0"/>
              <a:t>Dans les années à venir les aidants seront de plus en plus jeunes et donc un risque social encore plus important de précarisation si l’on ne fait </a:t>
            </a:r>
            <a:r>
              <a:rPr lang="fr-FR" sz="1600" dirty="0" smtClean="0"/>
              <a:t>rien :</a:t>
            </a:r>
          </a:p>
          <a:p>
            <a:r>
              <a:rPr lang="fr-FR" sz="1600" b="1" dirty="0">
                <a:solidFill>
                  <a:srgbClr val="C00000"/>
                </a:solidFill>
              </a:rPr>
              <a:t>81% ont moins de 65 ans / 44% ont moins de 50 ans</a:t>
            </a:r>
          </a:p>
          <a:p>
            <a:pPr marL="0" indent="0">
              <a:buNone/>
            </a:pPr>
            <a:endParaRPr lang="fr-FR" sz="1600" dirty="0"/>
          </a:p>
          <a:p>
            <a:r>
              <a:rPr lang="fr-FR" sz="1600" dirty="0"/>
              <a:t>Notre projet </a:t>
            </a:r>
            <a:r>
              <a:rPr lang="fr-FR" sz="1600" dirty="0" smtClean="0"/>
              <a:t>d’Economie Sociale et </a:t>
            </a:r>
            <a:r>
              <a:rPr lang="fr-FR" sz="1600" dirty="0" err="1" smtClean="0"/>
              <a:t>Soliddaire</a:t>
            </a:r>
            <a:r>
              <a:rPr lang="fr-FR" sz="1600" dirty="0" smtClean="0"/>
              <a:t> </a:t>
            </a:r>
            <a:r>
              <a:rPr lang="fr-FR" sz="1600" dirty="0"/>
              <a:t>répond à un besoin grandissant et un impératif de s’organiser pour </a:t>
            </a:r>
            <a:r>
              <a:rPr lang="fr-FR" sz="1600" b="1" dirty="0"/>
              <a:t>préserver le maintien à domicile</a:t>
            </a:r>
            <a:r>
              <a:rPr lang="fr-FR" sz="1600" dirty="0"/>
              <a:t>, dans de bonnes conditions </a:t>
            </a:r>
            <a:r>
              <a:rPr lang="fr-FR" sz="1600" b="1" dirty="0"/>
              <a:t>de </a:t>
            </a:r>
            <a:r>
              <a:rPr lang="fr-FR" sz="1600" b="1" dirty="0" err="1"/>
              <a:t>bien-traitance</a:t>
            </a:r>
            <a:r>
              <a:rPr lang="fr-FR" sz="1600" dirty="0"/>
              <a:t>, de </a:t>
            </a:r>
            <a:r>
              <a:rPr lang="fr-FR" sz="1600" b="1" dirty="0"/>
              <a:t>personnes fragilisées par le vieillissement ou le handicap</a:t>
            </a:r>
            <a:r>
              <a:rPr lang="fr-FR" sz="1600" b="1" dirty="0" smtClean="0"/>
              <a:t>.</a:t>
            </a:r>
            <a:endParaRPr lang="fr-FR" sz="1600" b="1" dirty="0"/>
          </a:p>
          <a:p>
            <a:r>
              <a:rPr lang="fr-FR" sz="1600" dirty="0" smtClean="0"/>
              <a:t>Les </a:t>
            </a:r>
            <a:r>
              <a:rPr lang="fr-FR" sz="1600" dirty="0"/>
              <a:t>moyens sont encore trop peu développés pour l’aménagement de cette période où les aidants se mettent en </a:t>
            </a:r>
            <a:r>
              <a:rPr lang="fr-FR" sz="1600" b="1" dirty="0"/>
              <a:t>danger de </a:t>
            </a:r>
            <a:r>
              <a:rPr lang="fr-FR" sz="1600" b="1" dirty="0" err="1"/>
              <a:t>burn</a:t>
            </a:r>
            <a:r>
              <a:rPr lang="fr-FR" sz="1600" b="1" dirty="0"/>
              <a:t> out</a:t>
            </a:r>
            <a:r>
              <a:rPr lang="fr-FR" sz="1600" dirty="0"/>
              <a:t>.</a:t>
            </a:r>
          </a:p>
        </p:txBody>
      </p:sp>
    </p:spTree>
    <p:extLst>
      <p:ext uri="{BB962C8B-B14F-4D97-AF65-F5344CB8AC3E}">
        <p14:creationId xmlns:p14="http://schemas.microsoft.com/office/powerpoint/2010/main" val="16132450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a:bodyPr>
          <a:lstStyle/>
          <a:p>
            <a:r>
              <a:rPr lang="fr-FR" b="1" dirty="0" smtClean="0">
                <a:solidFill>
                  <a:srgbClr val="0070C0"/>
                </a:solidFill>
                <a:latin typeface="Calibri" panose="020F0502020204030204" pitchFamily="34" charset="0"/>
                <a:cs typeface="Calibri" panose="020F0502020204030204" pitchFamily="34" charset="0"/>
              </a:rPr>
              <a:t>Modèle économique </a:t>
            </a:r>
            <a:r>
              <a:rPr lang="fr-FR" b="1" dirty="0" smtClean="0">
                <a:solidFill>
                  <a:srgbClr val="FF0000"/>
                </a:solidFill>
                <a:latin typeface="Calibri" panose="020F0502020204030204" pitchFamily="34" charset="0"/>
                <a:cs typeface="Calibri" panose="020F0502020204030204" pitchFamily="34" charset="0"/>
              </a:rPr>
              <a:t>a remettre dans Verbatim</a:t>
            </a:r>
            <a:endParaRPr lang="fr-FR" dirty="0">
              <a:solidFill>
                <a:srgbClr val="FF000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196752"/>
            <a:ext cx="8219256" cy="5277200"/>
          </a:xfrm>
        </p:spPr>
        <p:txBody>
          <a:bodyPr>
            <a:noAutofit/>
          </a:bodyPr>
          <a:lstStyle/>
          <a:p>
            <a:r>
              <a:rPr lang="fr-FR" sz="1400" dirty="0" smtClean="0">
                <a:latin typeface="Calibri" panose="020F0502020204030204" pitchFamily="34" charset="0"/>
                <a:cs typeface="Calibri" panose="020F0502020204030204" pitchFamily="34" charset="0"/>
              </a:rPr>
              <a:t>Grâce aux adhésions des entreprises, nous proposerons le verbatim pour les salariés (CSE </a:t>
            </a:r>
            <a:r>
              <a:rPr lang="fr-FR" sz="1400" dirty="0">
                <a:latin typeface="Calibri" panose="020F0502020204030204" pitchFamily="34" charset="0"/>
                <a:cs typeface="Calibri" panose="020F0502020204030204" pitchFamily="34" charset="0"/>
              </a:rPr>
              <a:t>(Comité social et économique) des entreprises (Assistantes sociales et RH, syndicat et médecine du travail) </a:t>
            </a:r>
            <a:r>
              <a:rPr lang="fr-FR" sz="1400" dirty="0">
                <a:latin typeface="Calibri" panose="020F0502020204030204" pitchFamily="34" charset="0"/>
                <a:cs typeface="Calibri" panose="020F0502020204030204" pitchFamily="34" charset="0"/>
                <a:sym typeface="Wingdings" panose="05000000000000000000" pitchFamily="2" charset="2"/>
              </a:rPr>
              <a:t></a:t>
            </a:r>
            <a:r>
              <a:rPr lang="fr-FR" sz="1400" dirty="0">
                <a:latin typeface="Calibri" panose="020F0502020204030204" pitchFamily="34" charset="0"/>
                <a:cs typeface="Calibri" panose="020F0502020204030204" pitchFamily="34" charset="0"/>
              </a:rPr>
              <a:t> soutenir la mission de notre association PSPPE ;</a:t>
            </a:r>
          </a:p>
          <a:p>
            <a:r>
              <a:rPr lang="fr-FR" sz="1400" dirty="0" smtClean="0">
                <a:latin typeface="Calibri" panose="020F0502020204030204" pitchFamily="34" charset="0"/>
                <a:cs typeface="Calibri" panose="020F0502020204030204" pitchFamily="34" charset="0"/>
              </a:rPr>
              <a:t>En tant qu’expert de la relation d’aide et des thérapies complémentaires nous élaborons des </a:t>
            </a:r>
            <a:r>
              <a:rPr lang="fr-FR" sz="1400" dirty="0">
                <a:latin typeface="Calibri" panose="020F0502020204030204" pitchFamily="34" charset="0"/>
                <a:cs typeface="Calibri" panose="020F0502020204030204" pitchFamily="34" charset="0"/>
              </a:rPr>
              <a:t>programmes de formation, </a:t>
            </a:r>
            <a:r>
              <a:rPr lang="fr-FR" sz="1400" dirty="0" smtClean="0">
                <a:latin typeface="Calibri" panose="020F0502020204030204" pitchFamily="34" charset="0"/>
                <a:cs typeface="Calibri" panose="020F0502020204030204" pitchFamily="34" charset="0"/>
              </a:rPr>
              <a:t>d’éducation </a:t>
            </a:r>
            <a:r>
              <a:rPr lang="fr-FR" sz="1400" dirty="0">
                <a:latin typeface="Calibri" panose="020F0502020204030204" pitchFamily="34" charset="0"/>
                <a:cs typeface="Calibri" panose="020F0502020204030204" pitchFamily="34" charset="0"/>
              </a:rPr>
              <a:t>à la </a:t>
            </a:r>
            <a:r>
              <a:rPr lang="fr-FR" sz="1400" dirty="0" smtClean="0">
                <a:latin typeface="Calibri" panose="020F0502020204030204" pitchFamily="34" charset="0"/>
                <a:cs typeface="Calibri" panose="020F0502020204030204" pitchFamily="34" charset="0"/>
              </a:rPr>
              <a:t>santé :</a:t>
            </a:r>
          </a:p>
          <a:p>
            <a:pPr lvl="1"/>
            <a:r>
              <a:rPr lang="fr-FR" sz="1400" dirty="0" smtClean="0">
                <a:latin typeface="Calibri" panose="020F0502020204030204" pitchFamily="34" charset="0"/>
                <a:cs typeface="Calibri" panose="020F0502020204030204" pitchFamily="34" charset="0"/>
              </a:rPr>
              <a:t>sensibiliser </a:t>
            </a:r>
            <a:r>
              <a:rPr lang="fr-FR" sz="1400" dirty="0">
                <a:latin typeface="Calibri" panose="020F0502020204030204" pitchFamily="34" charset="0"/>
                <a:cs typeface="Calibri" panose="020F0502020204030204" pitchFamily="34" charset="0"/>
              </a:rPr>
              <a:t>les collaborateurs à l’éducation à la santé, dans le cadre de la prévention du </a:t>
            </a:r>
            <a:r>
              <a:rPr lang="fr-FR" sz="1400" dirty="0" err="1">
                <a:latin typeface="Calibri" panose="020F0502020204030204" pitchFamily="34" charset="0"/>
                <a:cs typeface="Calibri" panose="020F0502020204030204" pitchFamily="34" charset="0"/>
              </a:rPr>
              <a:t>burn</a:t>
            </a:r>
            <a:r>
              <a:rPr lang="fr-FR" sz="1400" dirty="0">
                <a:latin typeface="Calibri" panose="020F0502020204030204" pitchFamily="34" charset="0"/>
                <a:cs typeface="Calibri" panose="020F0502020204030204" pitchFamily="34" charset="0"/>
              </a:rPr>
              <a:t> out des proches aidants actifs, </a:t>
            </a:r>
            <a:endParaRPr lang="fr-FR" sz="1400" dirty="0" smtClean="0">
              <a:latin typeface="Calibri" panose="020F0502020204030204" pitchFamily="34" charset="0"/>
              <a:cs typeface="Calibri" panose="020F0502020204030204" pitchFamily="34" charset="0"/>
            </a:endParaRPr>
          </a:p>
          <a:p>
            <a:pPr lvl="1"/>
            <a:r>
              <a:rPr lang="fr-FR" sz="1400" dirty="0" smtClean="0">
                <a:latin typeface="Calibri" panose="020F0502020204030204" pitchFamily="34" charset="0"/>
                <a:cs typeface="Calibri" panose="020F0502020204030204" pitchFamily="34" charset="0"/>
              </a:rPr>
              <a:t>Visio-conférence </a:t>
            </a:r>
            <a:r>
              <a:rPr lang="fr-FR" sz="1400" dirty="0">
                <a:latin typeface="Calibri" panose="020F0502020204030204" pitchFamily="34" charset="0"/>
                <a:cs typeface="Calibri" panose="020F0502020204030204" pitchFamily="34" charset="0"/>
              </a:rPr>
              <a:t>animées par des médecins spécialisés en pathologies chroniques, médecine physique et de réadaptation et coaching en Activité Physique Adaptée,</a:t>
            </a:r>
          </a:p>
          <a:p>
            <a:pPr lvl="1"/>
            <a:r>
              <a:rPr lang="fr-FR" sz="1400" dirty="0">
                <a:latin typeface="Calibri" panose="020F0502020204030204" pitchFamily="34" charset="0"/>
                <a:cs typeface="Calibri" panose="020F0502020204030204" pitchFamily="34" charset="0"/>
              </a:rPr>
              <a:t>Apport de solutions techniques thérapeutiques pour </a:t>
            </a:r>
            <a:r>
              <a:rPr lang="fr-FR" sz="1400" dirty="0" smtClean="0">
                <a:latin typeface="Calibri" panose="020F0502020204030204" pitchFamily="34" charset="0"/>
                <a:cs typeface="Calibri" panose="020F0502020204030204" pitchFamily="34" charset="0"/>
              </a:rPr>
              <a:t>soi-même et son proche </a:t>
            </a:r>
            <a:r>
              <a:rPr lang="fr-FR" sz="1400" dirty="0">
                <a:latin typeface="Calibri" panose="020F0502020204030204" pitchFamily="34" charset="0"/>
                <a:cs typeface="Calibri" panose="020F0502020204030204" pitchFamily="34" charset="0"/>
              </a:rPr>
              <a:t>pour apprendre à les intégrer dans son quotidien de façon utile</a:t>
            </a:r>
            <a:r>
              <a:rPr lang="fr-FR" sz="1400" dirty="0" smtClean="0">
                <a:latin typeface="Calibri" panose="020F0502020204030204" pitchFamily="34" charset="0"/>
                <a:cs typeface="Calibri" panose="020F0502020204030204" pitchFamily="34" charset="0"/>
              </a:rPr>
              <a:t>.</a:t>
            </a:r>
          </a:p>
          <a:p>
            <a:endParaRPr lang="fr-FR" sz="1400" dirty="0" smtClean="0">
              <a:latin typeface="Calibri" panose="020F0502020204030204" pitchFamily="34" charset="0"/>
              <a:cs typeface="Calibri" panose="020F0502020204030204" pitchFamily="34" charset="0"/>
            </a:endParaRPr>
          </a:p>
          <a:p>
            <a:endParaRPr lang="fr-FR"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342517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850106"/>
          </a:xfrm>
        </p:spPr>
        <p:txBody>
          <a:bodyPr/>
          <a:lstStyle/>
          <a:p>
            <a:r>
              <a:rPr lang="fr-FR" b="1" dirty="0" smtClean="0">
                <a:solidFill>
                  <a:srgbClr val="0070C0"/>
                </a:solidFill>
                <a:latin typeface="Calibri" panose="020F0502020204030204" pitchFamily="34" charset="0"/>
                <a:cs typeface="Calibri" panose="020F0502020204030204" pitchFamily="34" charset="0"/>
              </a:rPr>
              <a:t>Pourquoi les Cigales ? </a:t>
            </a:r>
            <a:endParaRPr lang="fr-FR"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39192" y="1556792"/>
            <a:ext cx="8064896" cy="2016224"/>
          </a:xfrm>
        </p:spPr>
        <p:txBody>
          <a:bodyPr>
            <a:noAutofit/>
          </a:bodyPr>
          <a:lstStyle/>
          <a:p>
            <a:pPr marL="0" indent="0">
              <a:buNone/>
            </a:pPr>
            <a:endParaRPr lang="fr-FR" sz="1600" dirty="0">
              <a:latin typeface="Calibri" panose="020F0502020204030204" pitchFamily="34" charset="0"/>
              <a:cs typeface="Calibri" panose="020F0502020204030204" pitchFamily="34" charset="0"/>
            </a:endParaRPr>
          </a:p>
          <a:p>
            <a:r>
              <a:rPr lang="fr-FR" sz="1600" b="1" dirty="0" smtClean="0">
                <a:solidFill>
                  <a:srgbClr val="FF0000"/>
                </a:solidFill>
                <a:latin typeface="Calibri" panose="020F0502020204030204" pitchFamily="34" charset="0"/>
                <a:cs typeface="Calibri" panose="020F0502020204030204" pitchFamily="34" charset="0"/>
              </a:rPr>
              <a:t>A remettre dans Verbatim</a:t>
            </a:r>
          </a:p>
          <a:p>
            <a:r>
              <a:rPr lang="fr-FR" sz="1600" dirty="0" smtClean="0">
                <a:latin typeface="Calibri" panose="020F0502020204030204" pitchFamily="34" charset="0"/>
                <a:cs typeface="Calibri" panose="020F0502020204030204" pitchFamily="34" charset="0"/>
              </a:rPr>
              <a:t>Le soutien affiché de Cigales permettra de renforcer la communication au travers de technique marketing digital où il nous faut faire appel à des experts de techniques de communication propres à internet</a:t>
            </a:r>
          </a:p>
        </p:txBody>
      </p:sp>
    </p:spTree>
    <p:extLst>
      <p:ext uri="{BB962C8B-B14F-4D97-AF65-F5344CB8AC3E}">
        <p14:creationId xmlns:p14="http://schemas.microsoft.com/office/powerpoint/2010/main" val="37381132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0070C0"/>
                </a:solidFill>
                <a:latin typeface="Calibri" panose="020F0502020204030204" pitchFamily="34" charset="0"/>
                <a:cs typeface="Calibri" panose="020F0502020204030204" pitchFamily="34" charset="0"/>
              </a:rPr>
              <a:t>Pourquoi les Cigales ? </a:t>
            </a:r>
            <a:endParaRPr lang="fr-FR"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39192" y="1556792"/>
            <a:ext cx="8064896" cy="4680520"/>
          </a:xfrm>
        </p:spPr>
        <p:txBody>
          <a:bodyPr>
            <a:noAutofit/>
          </a:bodyPr>
          <a:lstStyle/>
          <a:p>
            <a:pPr lvl="0"/>
            <a:r>
              <a:rPr lang="fr-FR" sz="1400" b="1" dirty="0" smtClean="0">
                <a:latin typeface="Calibri" panose="020F0502020204030204" pitchFamily="34" charset="0"/>
                <a:cs typeface="Calibri" panose="020F0502020204030204" pitchFamily="34" charset="0"/>
              </a:rPr>
              <a:t>Nous cherchons à faire </a:t>
            </a:r>
            <a:r>
              <a:rPr lang="fr-FR" sz="1400" b="1" dirty="0">
                <a:latin typeface="Calibri" panose="020F0502020204030204" pitchFamily="34" charset="0"/>
                <a:cs typeface="Calibri" panose="020F0502020204030204" pitchFamily="34" charset="0"/>
              </a:rPr>
              <a:t>f</a:t>
            </a:r>
            <a:r>
              <a:rPr lang="fr-FR" sz="1400" b="1" dirty="0" smtClean="0">
                <a:latin typeface="Calibri" panose="020F0502020204030204" pitchFamily="34" charset="0"/>
                <a:cs typeface="Calibri" panose="020F0502020204030204" pitchFamily="34" charset="0"/>
              </a:rPr>
              <a:t>inancer </a:t>
            </a:r>
            <a:r>
              <a:rPr lang="fr-FR" sz="1400" b="1" dirty="0">
                <a:latin typeface="Calibri" panose="020F0502020204030204" pitchFamily="34" charset="0"/>
                <a:cs typeface="Calibri" panose="020F0502020204030204" pitchFamily="34" charset="0"/>
              </a:rPr>
              <a:t>le projet </a:t>
            </a:r>
            <a:r>
              <a:rPr lang="fr-FR" sz="1400" b="1" dirty="0" smtClean="0">
                <a:latin typeface="Calibri" panose="020F0502020204030204" pitchFamily="34" charset="0"/>
                <a:cs typeface="Calibri" panose="020F0502020204030204" pitchFamily="34" charset="0"/>
              </a:rPr>
              <a:t>car </a:t>
            </a:r>
            <a:r>
              <a:rPr lang="fr-FR" sz="1400" b="1" dirty="0" smtClean="0">
                <a:latin typeface="Calibri" panose="020F0502020204030204" pitchFamily="34" charset="0"/>
                <a:cs typeface="Calibri" panose="020F0502020204030204" pitchFamily="34" charset="0"/>
              </a:rPr>
              <a:t>:</a:t>
            </a:r>
            <a:endParaRPr lang="fr-FR" sz="1400" dirty="0">
              <a:latin typeface="Calibri" panose="020F0502020204030204" pitchFamily="34" charset="0"/>
              <a:cs typeface="Calibri" panose="020F0502020204030204" pitchFamily="34" charset="0"/>
            </a:endParaRPr>
          </a:p>
          <a:p>
            <a:pPr lvl="0"/>
            <a:r>
              <a:rPr lang="fr-FR" sz="1400" dirty="0" smtClean="0">
                <a:latin typeface="Calibri" panose="020F0502020204030204" pitchFamily="34" charset="0"/>
                <a:cs typeface="Calibri" panose="020F0502020204030204" pitchFamily="34" charset="0"/>
              </a:rPr>
              <a:t>Il représente un quart de l’activité </a:t>
            </a:r>
            <a:r>
              <a:rPr lang="fr-FR" sz="1400" dirty="0">
                <a:latin typeface="Calibri" panose="020F0502020204030204" pitchFamily="34" charset="0"/>
                <a:cs typeface="Calibri" panose="020F0502020204030204" pitchFamily="34" charset="0"/>
              </a:rPr>
              <a:t>de </a:t>
            </a:r>
            <a:r>
              <a:rPr lang="fr-FR" sz="1400" dirty="0" smtClean="0">
                <a:latin typeface="Calibri" panose="020F0502020204030204" pitchFamily="34" charset="0"/>
                <a:cs typeface="Calibri" panose="020F0502020204030204" pitchFamily="34" charset="0"/>
              </a:rPr>
              <a:t>l’association. Une partie des recettes dépendent du </a:t>
            </a:r>
            <a:r>
              <a:rPr lang="fr-FR" sz="1400" dirty="0">
                <a:latin typeface="Calibri" panose="020F0502020204030204" pitchFamily="34" charset="0"/>
                <a:cs typeface="Calibri" panose="020F0502020204030204" pitchFamily="34" charset="0"/>
              </a:rPr>
              <a:t>lancement de Verbatim qui a pris du retard à cause du </a:t>
            </a:r>
            <a:r>
              <a:rPr lang="fr-FR" sz="1400" dirty="0" smtClean="0">
                <a:latin typeface="Calibri" panose="020F0502020204030204" pitchFamily="34" charset="0"/>
                <a:cs typeface="Calibri" panose="020F0502020204030204" pitchFamily="34" charset="0"/>
              </a:rPr>
              <a:t>COVID. Le contexte ne nous avait </a:t>
            </a:r>
            <a:r>
              <a:rPr lang="fr-FR" sz="1400" dirty="0">
                <a:latin typeface="Calibri" panose="020F0502020204030204" pitchFamily="34" charset="0"/>
                <a:cs typeface="Calibri" panose="020F0502020204030204" pitchFamily="34" charset="0"/>
              </a:rPr>
              <a:t>pas </a:t>
            </a:r>
            <a:r>
              <a:rPr lang="fr-FR" sz="1400" dirty="0" smtClean="0">
                <a:latin typeface="Calibri" panose="020F0502020204030204" pitchFamily="34" charset="0"/>
                <a:cs typeface="Calibri" panose="020F0502020204030204" pitchFamily="34" charset="0"/>
              </a:rPr>
              <a:t>permis de </a:t>
            </a:r>
            <a:r>
              <a:rPr lang="fr-FR" sz="1400" dirty="0">
                <a:latin typeface="Calibri" panose="020F0502020204030204" pitchFamily="34" charset="0"/>
                <a:cs typeface="Calibri" panose="020F0502020204030204" pitchFamily="34" charset="0"/>
              </a:rPr>
              <a:t>faire les enquêtes/interviews avec le public visé. On l’a fait ensuite en visio-conférence mais pas dans le temps imparti.</a:t>
            </a:r>
          </a:p>
          <a:p>
            <a:pPr lvl="0"/>
            <a:r>
              <a:rPr lang="fr-FR" sz="1400" dirty="0">
                <a:latin typeface="Calibri" panose="020F0502020204030204" pitchFamily="34" charset="0"/>
                <a:cs typeface="Calibri" panose="020F0502020204030204" pitchFamily="34" charset="0"/>
              </a:rPr>
              <a:t>Dès l’instant que le Verbatim sera disponible et le marketing fait, le projet en lui-même sera </a:t>
            </a:r>
            <a:r>
              <a:rPr lang="fr-FR" sz="1400" dirty="0" smtClean="0">
                <a:latin typeface="Calibri" panose="020F0502020204030204" pitchFamily="34" charset="0"/>
                <a:cs typeface="Calibri" panose="020F0502020204030204" pitchFamily="34" charset="0"/>
              </a:rPr>
              <a:t>viable sans aide externes. Le Verbatim permettra </a:t>
            </a:r>
            <a:r>
              <a:rPr lang="fr-FR" sz="1400" dirty="0">
                <a:latin typeface="Calibri" panose="020F0502020204030204" pitchFamily="34" charset="0"/>
                <a:cs typeface="Calibri" panose="020F0502020204030204" pitchFamily="34" charset="0"/>
              </a:rPr>
              <a:t>d’ouvrir des portes </a:t>
            </a:r>
            <a:r>
              <a:rPr lang="fr-FR" sz="1400" dirty="0" smtClean="0">
                <a:latin typeface="Calibri" panose="020F0502020204030204" pitchFamily="34" charset="0"/>
                <a:cs typeface="Calibri" panose="020F0502020204030204" pitchFamily="34" charset="0"/>
              </a:rPr>
              <a:t>de l’entreprise et </a:t>
            </a:r>
            <a:r>
              <a:rPr lang="fr-FR" sz="1400" dirty="0">
                <a:latin typeface="Calibri" panose="020F0502020204030204" pitchFamily="34" charset="0"/>
                <a:cs typeface="Calibri" panose="020F0502020204030204" pitchFamily="34" charset="0"/>
              </a:rPr>
              <a:t>d’obtenir </a:t>
            </a:r>
            <a:r>
              <a:rPr lang="fr-FR" sz="1400" dirty="0" smtClean="0">
                <a:latin typeface="Calibri" panose="020F0502020204030204" pitchFamily="34" charset="0"/>
                <a:cs typeface="Calibri" panose="020F0502020204030204" pitchFamily="34" charset="0"/>
              </a:rPr>
              <a:t>les </a:t>
            </a:r>
            <a:r>
              <a:rPr lang="fr-FR" sz="1400" dirty="0">
                <a:latin typeface="Calibri" panose="020F0502020204030204" pitchFamily="34" charset="0"/>
                <a:cs typeface="Calibri" panose="020F0502020204030204" pitchFamily="34" charset="0"/>
              </a:rPr>
              <a:t>adhésions </a:t>
            </a:r>
            <a:r>
              <a:rPr lang="fr-FR" sz="1400" dirty="0" smtClean="0">
                <a:latin typeface="Calibri" panose="020F0502020204030204" pitchFamily="34" charset="0"/>
                <a:cs typeface="Calibri" panose="020F0502020204030204" pitchFamily="34" charset="0"/>
              </a:rPr>
              <a:t>de leur part. Les employeurs </a:t>
            </a:r>
            <a:r>
              <a:rPr lang="fr-FR" sz="1400" dirty="0">
                <a:latin typeface="Calibri" panose="020F0502020204030204" pitchFamily="34" charset="0"/>
                <a:cs typeface="Calibri" panose="020F0502020204030204" pitchFamily="34" charset="0"/>
              </a:rPr>
              <a:t>pourront </a:t>
            </a:r>
            <a:r>
              <a:rPr lang="fr-FR" sz="1400" dirty="0" smtClean="0">
                <a:latin typeface="Calibri" panose="020F0502020204030204" pitchFamily="34" charset="0"/>
                <a:cs typeface="Calibri" panose="020F0502020204030204" pitchFamily="34" charset="0"/>
              </a:rPr>
              <a:t>ainsi </a:t>
            </a:r>
            <a:r>
              <a:rPr lang="fr-FR" sz="1400" dirty="0">
                <a:latin typeface="Calibri" panose="020F0502020204030204" pitchFamily="34" charset="0"/>
                <a:cs typeface="Calibri" panose="020F0502020204030204" pitchFamily="34" charset="0"/>
              </a:rPr>
              <a:t>faire bénéficier </a:t>
            </a:r>
            <a:r>
              <a:rPr lang="fr-FR" sz="1400" dirty="0" smtClean="0">
                <a:latin typeface="Calibri" panose="020F0502020204030204" pitchFamily="34" charset="0"/>
                <a:cs typeface="Calibri" panose="020F0502020204030204" pitchFamily="34" charset="0"/>
              </a:rPr>
              <a:t>gratuitement leurs collaborateurs de notre application dans </a:t>
            </a:r>
            <a:r>
              <a:rPr lang="fr-FR" sz="1400" dirty="0">
                <a:latin typeface="Calibri" panose="020F0502020204030204" pitchFamily="34" charset="0"/>
                <a:cs typeface="Calibri" panose="020F0502020204030204" pitchFamily="34" charset="0"/>
              </a:rPr>
              <a:t>le cadre de la Santé et Qualité de Vie au Travail.</a:t>
            </a:r>
            <a:endParaRPr lang="fr-FR" sz="1400" dirty="0" smtClean="0">
              <a:latin typeface="Calibri" panose="020F0502020204030204" pitchFamily="34" charset="0"/>
              <a:cs typeface="Calibri" panose="020F0502020204030204" pitchFamily="34" charset="0"/>
            </a:endParaRPr>
          </a:p>
          <a:p>
            <a:pPr lvl="0"/>
            <a:r>
              <a:rPr lang="fr-FR" sz="1400" dirty="0" smtClean="0">
                <a:latin typeface="Calibri" panose="020F0502020204030204" pitchFamily="34" charset="0"/>
                <a:cs typeface="Calibri" panose="020F0502020204030204" pitchFamily="34" charset="0"/>
              </a:rPr>
              <a:t>Le projet Verbatim fait partie intégrante de la mission de PSPPE. Les prestations </a:t>
            </a:r>
            <a:r>
              <a:rPr lang="fr-FR" sz="1400" dirty="0">
                <a:latin typeface="Calibri" panose="020F0502020204030204" pitchFamily="34" charset="0"/>
                <a:cs typeface="Calibri" panose="020F0502020204030204" pitchFamily="34" charset="0"/>
              </a:rPr>
              <a:t>d’aide aux aidants </a:t>
            </a:r>
            <a:r>
              <a:rPr lang="fr-FR" sz="1400" dirty="0" smtClean="0">
                <a:latin typeface="Calibri" panose="020F0502020204030204" pitchFamily="34" charset="0"/>
                <a:cs typeface="Calibri" panose="020F0502020204030204" pitchFamily="34" charset="0"/>
              </a:rPr>
              <a:t>et de formation tourne </a:t>
            </a:r>
            <a:r>
              <a:rPr lang="fr-FR" sz="1400" dirty="0">
                <a:latin typeface="Calibri" panose="020F0502020204030204" pitchFamily="34" charset="0"/>
                <a:cs typeface="Calibri" panose="020F0502020204030204" pitchFamily="34" charset="0"/>
              </a:rPr>
              <a:t>autour du Verbatim</a:t>
            </a:r>
            <a:r>
              <a:rPr lang="fr-FR" sz="1400" dirty="0" smtClean="0">
                <a:latin typeface="Calibri" panose="020F0502020204030204" pitchFamily="34" charset="0"/>
                <a:cs typeface="Calibri" panose="020F0502020204030204" pitchFamily="34" charset="0"/>
              </a:rPr>
              <a:t>.</a:t>
            </a:r>
          </a:p>
          <a:p>
            <a:pPr lvl="0"/>
            <a:r>
              <a:rPr lang="fr-FR" sz="1400" dirty="0" smtClean="0">
                <a:latin typeface="Calibri" panose="020F0502020204030204" pitchFamily="34" charset="0"/>
                <a:cs typeface="Calibri" panose="020F0502020204030204" pitchFamily="34" charset="0"/>
              </a:rPr>
              <a:t>Les </a:t>
            </a:r>
            <a:r>
              <a:rPr lang="fr-FR" sz="1400" dirty="0">
                <a:latin typeface="Calibri" panose="020F0502020204030204" pitchFamily="34" charset="0"/>
                <a:cs typeface="Calibri" panose="020F0502020204030204" pitchFamily="34" charset="0"/>
              </a:rPr>
              <a:t>recettes de PSPPE ne dépendent pas uniquement du Verbatim. L’association a un rôle d’éducation à la santé </a:t>
            </a:r>
            <a:r>
              <a:rPr lang="fr-FR" sz="1400" dirty="0" smtClean="0">
                <a:latin typeface="Calibri" panose="020F0502020204030204" pitchFamily="34" charset="0"/>
                <a:cs typeface="Calibri" panose="020F0502020204030204" pitchFamily="34" charset="0"/>
              </a:rPr>
              <a:t>auprès d’un public plus large que </a:t>
            </a:r>
            <a:r>
              <a:rPr lang="fr-FR" sz="1400" dirty="0">
                <a:latin typeface="Calibri" panose="020F0502020204030204" pitchFamily="34" charset="0"/>
                <a:cs typeface="Calibri" panose="020F0502020204030204" pitchFamily="34" charset="0"/>
              </a:rPr>
              <a:t>nous allons mener avec des médecins sous la forme de webinaire et de visio-conférence. </a:t>
            </a:r>
            <a:r>
              <a:rPr lang="fr-FR" sz="1400" dirty="0" smtClean="0">
                <a:latin typeface="Calibri" panose="020F0502020204030204" pitchFamily="34" charset="0"/>
                <a:cs typeface="Calibri" panose="020F0502020204030204" pitchFamily="34" charset="0"/>
              </a:rPr>
              <a:t> </a:t>
            </a:r>
            <a:endParaRPr lang="fr-FR"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597886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ctr"/>
            <a:r>
              <a:rPr lang="fr-FR" dirty="0" smtClean="0">
                <a:solidFill>
                  <a:srgbClr val="0070C0"/>
                </a:solidFill>
                <a:latin typeface="Calibri" panose="020F0502020204030204" pitchFamily="34" charset="0"/>
                <a:cs typeface="Calibri" panose="020F0502020204030204" pitchFamily="34" charset="0"/>
              </a:rPr>
              <a:t>Merci de votre attention</a:t>
            </a:r>
            <a:endParaRPr lang="fr-FR" dirty="0">
              <a:solidFill>
                <a:srgbClr val="0070C0"/>
              </a:solidFill>
              <a:latin typeface="Calibri" panose="020F0502020204030204" pitchFamily="34" charset="0"/>
              <a:cs typeface="Calibri" panose="020F0502020204030204" pitchFamily="34" charset="0"/>
            </a:endParaRPr>
          </a:p>
        </p:txBody>
      </p:sp>
      <p:sp>
        <p:nvSpPr>
          <p:cNvPr id="3" name="Sous-titre 2"/>
          <p:cNvSpPr>
            <a:spLocks noGrp="1"/>
          </p:cNvSpPr>
          <p:nvPr>
            <p:ph type="subTitle" idx="1"/>
          </p:nvPr>
        </p:nvSpPr>
        <p:spPr>
          <a:xfrm>
            <a:off x="2286000" y="5229200"/>
            <a:ext cx="6172200" cy="1145722"/>
          </a:xfrm>
        </p:spPr>
        <p:txBody>
          <a:bodyPr>
            <a:normAutofit/>
          </a:bodyPr>
          <a:lstStyle/>
          <a:p>
            <a:pPr algn="ctr"/>
            <a:r>
              <a:rPr lang="fr-FR" sz="1400" b="0" dirty="0">
                <a:latin typeface="Calibri" panose="020F0502020204030204" pitchFamily="34" charset="0"/>
                <a:cs typeface="Calibri" panose="020F0502020204030204" pitchFamily="34" charset="0"/>
              </a:rPr>
              <a:t>PSPPE 188 Grande Rue Charles de Gaulle</a:t>
            </a:r>
            <a:br>
              <a:rPr lang="fr-FR" sz="1400" b="0" dirty="0">
                <a:latin typeface="Calibri" panose="020F0502020204030204" pitchFamily="34" charset="0"/>
                <a:cs typeface="Calibri" panose="020F0502020204030204" pitchFamily="34" charset="0"/>
              </a:rPr>
            </a:br>
            <a:r>
              <a:rPr lang="fr-FR" sz="1400" b="0" dirty="0">
                <a:latin typeface="Calibri" panose="020F0502020204030204" pitchFamily="34" charset="0"/>
                <a:cs typeface="Calibri" panose="020F0502020204030204" pitchFamily="34" charset="0"/>
              </a:rPr>
              <a:t>94130 Nogent sur Marne</a:t>
            </a:r>
          </a:p>
          <a:p>
            <a:pPr algn="ctr"/>
            <a:r>
              <a:rPr lang="fr-FR" sz="1400" b="0" dirty="0" smtClean="0">
                <a:latin typeface="Calibri" panose="020F0502020204030204" pitchFamily="34" charset="0"/>
                <a:cs typeface="Calibri" panose="020F0502020204030204" pitchFamily="34" charset="0"/>
              </a:rPr>
              <a:t>Tél 01 84 23 73 37 – www.pole-sante.fr</a:t>
            </a:r>
          </a:p>
          <a:p>
            <a:pPr algn="ctr"/>
            <a:r>
              <a:rPr lang="fr-FR" sz="1400" b="0" dirty="0" smtClean="0">
                <a:latin typeface="Calibri" panose="020F0502020204030204" pitchFamily="34" charset="0"/>
                <a:cs typeface="Calibri" panose="020F0502020204030204" pitchFamily="34" charset="0"/>
              </a:rPr>
              <a:t>Association </a:t>
            </a:r>
            <a:r>
              <a:rPr lang="fr-FR" sz="1400" b="0" dirty="0">
                <a:latin typeface="Calibri" panose="020F0502020204030204" pitchFamily="34" charset="0"/>
                <a:cs typeface="Calibri" panose="020F0502020204030204" pitchFamily="34" charset="0"/>
              </a:rPr>
              <a:t>loi 1901 </a:t>
            </a:r>
            <a:r>
              <a:rPr lang="fr-FR" sz="1400" b="0" dirty="0" smtClean="0">
                <a:latin typeface="Calibri" panose="020F0502020204030204" pitchFamily="34" charset="0"/>
                <a:cs typeface="Calibri" panose="020F0502020204030204" pitchFamily="34" charset="0"/>
              </a:rPr>
              <a:t>– Siret : 850 330 259 00019</a:t>
            </a:r>
            <a:endParaRPr lang="fr-FR" sz="1400" b="0" dirty="0">
              <a:latin typeface="Calibri" panose="020F0502020204030204" pitchFamily="34" charset="0"/>
              <a:cs typeface="Calibri" panose="020F0502020204030204" pitchFamily="34" charset="0"/>
            </a:endParaRPr>
          </a:p>
          <a:p>
            <a:endParaRPr lang="fr-FR" sz="1400" dirty="0">
              <a:latin typeface="Calibri" panose="020F0502020204030204" pitchFamily="34" charset="0"/>
              <a:cs typeface="Calibri" panose="020F0502020204030204" pitchFamily="34" charset="0"/>
            </a:endParaRPr>
          </a:p>
          <a:p>
            <a:endParaRPr lang="fr-FR"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31579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7467600" cy="648072"/>
          </a:xfrm>
        </p:spPr>
        <p:txBody>
          <a:bodyPr>
            <a:normAutofit/>
          </a:bodyPr>
          <a:lstStyle/>
          <a:p>
            <a:r>
              <a:rPr lang="fr-FR" b="1" dirty="0" smtClean="0">
                <a:solidFill>
                  <a:srgbClr val="0070C0"/>
                </a:solidFill>
                <a:latin typeface="Calibri" panose="020F0502020204030204" pitchFamily="34" charset="0"/>
                <a:cs typeface="Calibri" panose="020F0502020204030204" pitchFamily="34" charset="0"/>
              </a:rPr>
              <a:t>4 axes de travail</a:t>
            </a:r>
            <a:endParaRPr lang="fr-FR"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836712"/>
            <a:ext cx="7787208" cy="5637240"/>
          </a:xfrm>
        </p:spPr>
        <p:txBody>
          <a:bodyPr>
            <a:noAutofit/>
          </a:bodyPr>
          <a:lstStyle/>
          <a:p>
            <a:pPr>
              <a:spcBef>
                <a:spcPts val="0"/>
              </a:spcBef>
              <a:buFontTx/>
              <a:buChar char="-"/>
            </a:pPr>
            <a:endParaRPr lang="fr-FR" sz="1800" b="1" dirty="0">
              <a:solidFill>
                <a:srgbClr val="0070C0"/>
              </a:solidFill>
              <a:latin typeface="Calibri" panose="020F0502020204030204" pitchFamily="34" charset="0"/>
              <a:cs typeface="Calibri" panose="020F0502020204030204" pitchFamily="34" charset="0"/>
            </a:endParaRPr>
          </a:p>
          <a:p>
            <a:pPr>
              <a:spcBef>
                <a:spcPts val="0"/>
              </a:spcBef>
              <a:buFontTx/>
              <a:buChar char="-"/>
            </a:pPr>
            <a:r>
              <a:rPr lang="fr-FR" sz="1800" b="1" dirty="0" smtClean="0">
                <a:solidFill>
                  <a:srgbClr val="0070C0"/>
                </a:solidFill>
                <a:latin typeface="Calibri" panose="020F0502020204030204" pitchFamily="34" charset="0"/>
                <a:cs typeface="Calibri" panose="020F0502020204030204" pitchFamily="34" charset="0"/>
              </a:rPr>
              <a:t>Verbatim  </a:t>
            </a:r>
            <a:r>
              <a:rPr lang="fr-FR" sz="1800" b="1" dirty="0">
                <a:solidFill>
                  <a:srgbClr val="0070C0"/>
                </a:solidFill>
                <a:latin typeface="Calibri" panose="020F0502020204030204" pitchFamily="34" charset="0"/>
                <a:cs typeface="Calibri" panose="020F0502020204030204" pitchFamily="34" charset="0"/>
              </a:rPr>
              <a:t>et accompagnement des proches aidants </a:t>
            </a:r>
            <a:r>
              <a:rPr lang="fr-FR" sz="1800" b="1" dirty="0" smtClean="0">
                <a:solidFill>
                  <a:srgbClr val="0070C0"/>
                </a:solidFill>
                <a:latin typeface="Calibri" panose="020F0502020204030204" pitchFamily="34" charset="0"/>
                <a:cs typeface="Calibri" panose="020F0502020204030204" pitchFamily="34" charset="0"/>
              </a:rPr>
              <a:t>actifs</a:t>
            </a:r>
          </a:p>
          <a:p>
            <a:pPr>
              <a:spcBef>
                <a:spcPts val="0"/>
              </a:spcBef>
              <a:buFontTx/>
              <a:buChar char="-"/>
            </a:pPr>
            <a:endParaRPr lang="fr-FR" sz="1800" b="1" dirty="0">
              <a:solidFill>
                <a:srgbClr val="0070C0"/>
              </a:solidFill>
              <a:latin typeface="Calibri" panose="020F0502020204030204" pitchFamily="34" charset="0"/>
              <a:cs typeface="Calibri" panose="020F0502020204030204" pitchFamily="34" charset="0"/>
            </a:endParaRPr>
          </a:p>
          <a:p>
            <a:pPr>
              <a:spcBef>
                <a:spcPts val="0"/>
              </a:spcBef>
              <a:buFontTx/>
              <a:buChar char="-"/>
            </a:pPr>
            <a:r>
              <a:rPr lang="fr-FR" sz="1800" b="1" dirty="0" smtClean="0">
                <a:solidFill>
                  <a:srgbClr val="0070C0"/>
                </a:solidFill>
                <a:latin typeface="Calibri" panose="020F0502020204030204" pitchFamily="34" charset="0"/>
                <a:cs typeface="Calibri" panose="020F0502020204030204" pitchFamily="34" charset="0"/>
              </a:rPr>
              <a:t>Cap </a:t>
            </a:r>
            <a:r>
              <a:rPr lang="fr-FR" sz="1800" b="1" dirty="0">
                <a:solidFill>
                  <a:srgbClr val="0070C0"/>
                </a:solidFill>
                <a:latin typeface="Calibri" panose="020F0502020204030204" pitchFamily="34" charset="0"/>
                <a:cs typeface="Calibri" panose="020F0502020204030204" pitchFamily="34" charset="0"/>
              </a:rPr>
              <a:t>de Vivre ! Projet Maison des </a:t>
            </a:r>
            <a:r>
              <a:rPr lang="fr-FR" sz="1800" b="1" dirty="0" smtClean="0">
                <a:solidFill>
                  <a:srgbClr val="0070C0"/>
                </a:solidFill>
                <a:latin typeface="Calibri" panose="020F0502020204030204" pitchFamily="34" charset="0"/>
                <a:cs typeface="Calibri" panose="020F0502020204030204" pitchFamily="34" charset="0"/>
              </a:rPr>
              <a:t>adolescents</a:t>
            </a:r>
          </a:p>
          <a:p>
            <a:pPr>
              <a:spcBef>
                <a:spcPts val="0"/>
              </a:spcBef>
              <a:buFontTx/>
              <a:buChar char="-"/>
            </a:pPr>
            <a:endParaRPr lang="fr-FR" sz="1800" b="1" dirty="0">
              <a:solidFill>
                <a:srgbClr val="0070C0"/>
              </a:solidFill>
              <a:latin typeface="Calibri" panose="020F0502020204030204" pitchFamily="34" charset="0"/>
              <a:cs typeface="Calibri" panose="020F0502020204030204" pitchFamily="34" charset="0"/>
            </a:endParaRPr>
          </a:p>
          <a:p>
            <a:pPr>
              <a:spcBef>
                <a:spcPts val="0"/>
              </a:spcBef>
              <a:buFontTx/>
              <a:buChar char="-"/>
            </a:pPr>
            <a:r>
              <a:rPr lang="fr-FR" sz="1800" b="1" dirty="0" smtClean="0">
                <a:solidFill>
                  <a:srgbClr val="0070C0"/>
                </a:solidFill>
                <a:latin typeface="Calibri" panose="020F0502020204030204" pitchFamily="34" charset="0"/>
                <a:cs typeface="Calibri" panose="020F0502020204030204" pitchFamily="34" charset="0"/>
              </a:rPr>
              <a:t>Elaboration de Programmes </a:t>
            </a:r>
            <a:r>
              <a:rPr lang="fr-FR" sz="1800" b="1" dirty="0">
                <a:solidFill>
                  <a:srgbClr val="0070C0"/>
                </a:solidFill>
                <a:latin typeface="Calibri" panose="020F0502020204030204" pitchFamily="34" charset="0"/>
                <a:cs typeface="Calibri" panose="020F0502020204030204" pitchFamily="34" charset="0"/>
              </a:rPr>
              <a:t>de remise en santé personnalisés et encadrés, en thérapies </a:t>
            </a:r>
            <a:r>
              <a:rPr lang="fr-FR" sz="1800" b="1" dirty="0" smtClean="0">
                <a:solidFill>
                  <a:srgbClr val="0070C0"/>
                </a:solidFill>
                <a:latin typeface="Calibri" panose="020F0502020204030204" pitchFamily="34" charset="0"/>
                <a:cs typeface="Calibri" panose="020F0502020204030204" pitchFamily="34" charset="0"/>
              </a:rPr>
              <a:t>complémentaires</a:t>
            </a:r>
          </a:p>
          <a:p>
            <a:pPr>
              <a:spcBef>
                <a:spcPts val="0"/>
              </a:spcBef>
              <a:buFontTx/>
              <a:buChar char="-"/>
            </a:pPr>
            <a:endParaRPr lang="fr-FR" sz="1800" b="1" dirty="0">
              <a:solidFill>
                <a:srgbClr val="0070C0"/>
              </a:solidFill>
              <a:latin typeface="Calibri" panose="020F0502020204030204" pitchFamily="34" charset="0"/>
              <a:cs typeface="Calibri" panose="020F0502020204030204" pitchFamily="34" charset="0"/>
            </a:endParaRPr>
          </a:p>
          <a:p>
            <a:pPr>
              <a:spcBef>
                <a:spcPts val="0"/>
              </a:spcBef>
              <a:buFontTx/>
              <a:buChar char="-"/>
            </a:pPr>
            <a:r>
              <a:rPr lang="fr-FR" sz="1800" b="1" dirty="0" smtClean="0">
                <a:solidFill>
                  <a:srgbClr val="0070C0"/>
                </a:solidFill>
                <a:latin typeface="Calibri" panose="020F0502020204030204" pitchFamily="34" charset="0"/>
                <a:cs typeface="Calibri" panose="020F0502020204030204" pitchFamily="34" charset="0"/>
              </a:rPr>
              <a:t>Evaluation des </a:t>
            </a:r>
            <a:r>
              <a:rPr lang="fr-FR" sz="1800" b="1" dirty="0">
                <a:solidFill>
                  <a:srgbClr val="0070C0"/>
                </a:solidFill>
                <a:latin typeface="Calibri" panose="020F0502020204030204" pitchFamily="34" charset="0"/>
                <a:cs typeface="Calibri" panose="020F0502020204030204" pitchFamily="34" charset="0"/>
              </a:rPr>
              <a:t>résultats des programmes sur l’amélioration de la qualité de vie des clients</a:t>
            </a:r>
            <a:endParaRPr lang="fr-FR" sz="1800" b="1" dirty="0" smtClean="0">
              <a:solidFill>
                <a:srgbClr val="0070C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692384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7467600" cy="648072"/>
          </a:xfrm>
        </p:spPr>
        <p:txBody>
          <a:bodyPr>
            <a:normAutofit/>
          </a:bodyPr>
          <a:lstStyle/>
          <a:p>
            <a:r>
              <a:rPr lang="fr-FR" b="1" dirty="0" smtClean="0">
                <a:solidFill>
                  <a:srgbClr val="0070C0"/>
                </a:solidFill>
                <a:latin typeface="Calibri" panose="020F0502020204030204" pitchFamily="34" charset="0"/>
                <a:cs typeface="Calibri" panose="020F0502020204030204" pitchFamily="34" charset="0"/>
              </a:rPr>
              <a:t>Qui sommes-nous ?  Et savoir faire</a:t>
            </a:r>
            <a:endParaRPr lang="fr-FR"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836712"/>
            <a:ext cx="7787208" cy="5637240"/>
          </a:xfrm>
        </p:spPr>
        <p:txBody>
          <a:bodyPr>
            <a:noAutofit/>
          </a:bodyPr>
          <a:lstStyle/>
          <a:p>
            <a:pPr marL="0" indent="0" algn="ctr">
              <a:buNone/>
            </a:pPr>
            <a:endParaRPr lang="fr-FR" sz="800" dirty="0" smtClean="0">
              <a:latin typeface="Calibri" panose="020F0502020204030204" pitchFamily="34" charset="0"/>
              <a:cs typeface="Calibri" panose="020F0502020204030204" pitchFamily="34" charset="0"/>
            </a:endParaRPr>
          </a:p>
          <a:p>
            <a:pPr marL="0" indent="0">
              <a:spcBef>
                <a:spcPts val="0"/>
              </a:spcBef>
              <a:buNone/>
            </a:pPr>
            <a:r>
              <a:rPr lang="fr-FR" sz="1200" dirty="0">
                <a:latin typeface="Calibri" panose="020F0502020204030204" pitchFamily="34" charset="0"/>
                <a:cs typeface="Calibri" panose="020F0502020204030204" pitchFamily="34" charset="0"/>
              </a:rPr>
              <a:t>Centre de santé PSPPE à Nogent sur Marne, spécialisé aide et prévention en souffrances psychiques, </a:t>
            </a:r>
            <a:r>
              <a:rPr lang="fr-FR" sz="1200" dirty="0" smtClean="0">
                <a:latin typeface="Calibri" panose="020F0502020204030204" pitchFamily="34" charset="0"/>
                <a:cs typeface="Calibri" panose="020F0502020204030204" pitchFamily="34" charset="0"/>
              </a:rPr>
              <a:t>dépression,</a:t>
            </a:r>
          </a:p>
          <a:p>
            <a:pPr marL="0" indent="0">
              <a:spcBef>
                <a:spcPts val="0"/>
              </a:spcBef>
              <a:buNone/>
            </a:pPr>
            <a:r>
              <a:rPr lang="fr-FR" sz="1200" dirty="0" err="1" smtClean="0">
                <a:latin typeface="Calibri" panose="020F0502020204030204" pitchFamily="34" charset="0"/>
                <a:cs typeface="Calibri" panose="020F0502020204030204" pitchFamily="34" charset="0"/>
              </a:rPr>
              <a:t>burn</a:t>
            </a:r>
            <a:r>
              <a:rPr lang="fr-FR" sz="1200" dirty="0" smtClean="0">
                <a:latin typeface="Calibri" panose="020F0502020204030204" pitchFamily="34" charset="0"/>
                <a:cs typeface="Calibri" panose="020F0502020204030204" pitchFamily="34" charset="0"/>
              </a:rPr>
              <a:t> out et reconstruction post </a:t>
            </a:r>
            <a:r>
              <a:rPr lang="fr-FR" sz="1200" dirty="0" err="1" smtClean="0">
                <a:latin typeface="Calibri" panose="020F0502020204030204" pitchFamily="34" charset="0"/>
                <a:cs typeface="Calibri" panose="020F0502020204030204" pitchFamily="34" charset="0"/>
              </a:rPr>
              <a:t>burn</a:t>
            </a:r>
            <a:r>
              <a:rPr lang="fr-FR" sz="1200" dirty="0" smtClean="0">
                <a:latin typeface="Calibri" panose="020F0502020204030204" pitchFamily="34" charset="0"/>
                <a:cs typeface="Calibri" panose="020F0502020204030204" pitchFamily="34" charset="0"/>
              </a:rPr>
              <a:t> out, accompagnement post cancer, troubles </a:t>
            </a:r>
            <a:r>
              <a:rPr lang="fr-FR" sz="1200" dirty="0">
                <a:latin typeface="Calibri" panose="020F0502020204030204" pitchFamily="34" charset="0"/>
                <a:cs typeface="Calibri" panose="020F0502020204030204" pitchFamily="34" charset="0"/>
              </a:rPr>
              <a:t>de stress </a:t>
            </a:r>
            <a:r>
              <a:rPr lang="fr-FR" sz="1200" dirty="0" smtClean="0">
                <a:latin typeface="Calibri" panose="020F0502020204030204" pitchFamily="34" charset="0"/>
                <a:cs typeface="Calibri" panose="020F0502020204030204" pitchFamily="34" charset="0"/>
              </a:rPr>
              <a:t>post-traumatique,</a:t>
            </a:r>
          </a:p>
          <a:p>
            <a:pPr marL="0" indent="0">
              <a:spcBef>
                <a:spcPts val="0"/>
              </a:spcBef>
              <a:buNone/>
            </a:pPr>
            <a:r>
              <a:rPr lang="fr-FR" sz="1200" dirty="0" smtClean="0">
                <a:latin typeface="Calibri" panose="020F0502020204030204" pitchFamily="34" charset="0"/>
                <a:cs typeface="Calibri" panose="020F0502020204030204" pitchFamily="34" charset="0"/>
              </a:rPr>
              <a:t>précocité </a:t>
            </a:r>
            <a:r>
              <a:rPr lang="fr-FR" sz="1200" dirty="0">
                <a:latin typeface="Calibri" panose="020F0502020204030204" pitchFamily="34" charset="0"/>
                <a:cs typeface="Calibri" panose="020F0502020204030204" pitchFamily="34" charset="0"/>
              </a:rPr>
              <a:t>intellectuelle, haut potentiel adulte, troubles envahissants du développement (TED) et des apprentissages, difficultés scolaires</a:t>
            </a:r>
            <a:r>
              <a:rPr lang="fr-FR" sz="1200" dirty="0" smtClean="0">
                <a:latin typeface="Calibri" panose="020F0502020204030204" pitchFamily="34" charset="0"/>
                <a:cs typeface="Calibri" panose="020F0502020204030204" pitchFamily="34" charset="0"/>
              </a:rPr>
              <a:t>.</a:t>
            </a:r>
          </a:p>
          <a:p>
            <a:pPr marL="0" indent="0">
              <a:spcBef>
                <a:spcPts val="0"/>
              </a:spcBef>
              <a:buNone/>
            </a:pPr>
            <a:endParaRPr lang="fr-FR" sz="1200" b="1" dirty="0" smtClean="0">
              <a:solidFill>
                <a:srgbClr val="0070C0"/>
              </a:solidFill>
              <a:latin typeface="Calibri" panose="020F0502020204030204" pitchFamily="34" charset="0"/>
              <a:cs typeface="Calibri" panose="020F0502020204030204" pitchFamily="34" charset="0"/>
            </a:endParaRPr>
          </a:p>
          <a:p>
            <a:pPr marL="0" indent="0">
              <a:spcBef>
                <a:spcPts val="0"/>
              </a:spcBef>
              <a:buNone/>
            </a:pPr>
            <a:r>
              <a:rPr lang="fr-FR" sz="1200" b="1" dirty="0" smtClean="0">
                <a:solidFill>
                  <a:srgbClr val="0070C0"/>
                </a:solidFill>
                <a:latin typeface="Calibri" panose="020F0502020204030204" pitchFamily="34" charset="0"/>
                <a:cs typeface="Calibri" panose="020F0502020204030204" pitchFamily="34" charset="0"/>
              </a:rPr>
              <a:t>Une équipe pluridisciplinaire qui </a:t>
            </a:r>
            <a:r>
              <a:rPr lang="fr-FR" sz="1200" b="1" dirty="0">
                <a:solidFill>
                  <a:srgbClr val="0070C0"/>
                </a:solidFill>
                <a:latin typeface="Calibri" panose="020F0502020204030204" pitchFamily="34" charset="0"/>
                <a:cs typeface="Calibri" panose="020F0502020204030204" pitchFamily="34" charset="0"/>
              </a:rPr>
              <a:t>apporte formation et soutien </a:t>
            </a:r>
            <a:r>
              <a:rPr lang="fr-FR" sz="1200" b="1" dirty="0" smtClean="0">
                <a:solidFill>
                  <a:srgbClr val="0070C0"/>
                </a:solidFill>
                <a:latin typeface="Calibri" panose="020F0502020204030204" pitchFamily="34" charset="0"/>
                <a:cs typeface="Calibri" panose="020F0502020204030204" pitchFamily="34" charset="0"/>
              </a:rPr>
              <a:t>moral aux personnes en souffrance psychique et physique. Les pratiques de l’équipe s’inscrivent dans une démarche consensuelle vis-à-vis du corps médical. </a:t>
            </a:r>
          </a:p>
          <a:p>
            <a:pPr marL="0" indent="0">
              <a:spcBef>
                <a:spcPts val="0"/>
              </a:spcBef>
              <a:buNone/>
            </a:pPr>
            <a:endParaRPr lang="fr-FR" sz="1200" b="1" u="sng" dirty="0">
              <a:solidFill>
                <a:srgbClr val="0070C0"/>
              </a:solidFill>
              <a:latin typeface="Calibri" panose="020F0502020204030204" pitchFamily="34" charset="0"/>
              <a:cs typeface="Calibri" panose="020F0502020204030204" pitchFamily="34" charset="0"/>
            </a:endParaRPr>
          </a:p>
          <a:p>
            <a:pPr marL="0" indent="0">
              <a:spcBef>
                <a:spcPts val="0"/>
              </a:spcBef>
              <a:buNone/>
            </a:pPr>
            <a:r>
              <a:rPr lang="fr-FR" sz="1200" b="1" dirty="0" smtClean="0">
                <a:latin typeface="Calibri" panose="020F0502020204030204" pitchFamily="34" charset="0"/>
                <a:cs typeface="Calibri" panose="020F0502020204030204" pitchFamily="34" charset="0"/>
              </a:rPr>
              <a:t>Coordination d’une trentaine de pratiques pluridisciplinaires, avec un médecin, des psychologues et des thérapies complémentaires :</a:t>
            </a:r>
          </a:p>
          <a:p>
            <a:pPr marL="0" indent="0">
              <a:spcBef>
                <a:spcPts val="0"/>
              </a:spcBef>
              <a:buNone/>
            </a:pPr>
            <a:endParaRPr lang="fr-FR" sz="1200" dirty="0">
              <a:latin typeface="Calibri" panose="020F0502020204030204" pitchFamily="34" charset="0"/>
              <a:cs typeface="Calibri" panose="020F0502020204030204" pitchFamily="34" charset="0"/>
            </a:endParaRPr>
          </a:p>
          <a:p>
            <a:pPr marL="0" indent="0">
              <a:spcBef>
                <a:spcPts val="0"/>
              </a:spcBef>
              <a:buNone/>
            </a:pPr>
            <a:r>
              <a:rPr lang="fr-FR" sz="1200" b="1" dirty="0" smtClean="0">
                <a:latin typeface="Calibri" panose="020F0502020204030204" pitchFamily="34" charset="0"/>
                <a:cs typeface="Calibri" panose="020F0502020204030204" pitchFamily="34" charset="0"/>
              </a:rPr>
              <a:t>Les programmes de santé sont </a:t>
            </a:r>
            <a:r>
              <a:rPr lang="fr-FR" sz="1200" b="1" dirty="0" err="1" smtClean="0">
                <a:latin typeface="Calibri" panose="020F0502020204030204" pitchFamily="34" charset="0"/>
                <a:cs typeface="Calibri" panose="020F0502020204030204" pitchFamily="34" charset="0"/>
              </a:rPr>
              <a:t>co</a:t>
            </a:r>
            <a:r>
              <a:rPr lang="fr-FR" sz="1200" b="1" dirty="0" smtClean="0">
                <a:latin typeface="Calibri" panose="020F0502020204030204" pitchFamily="34" charset="0"/>
                <a:cs typeface="Calibri" panose="020F0502020204030204" pitchFamily="34" charset="0"/>
              </a:rPr>
              <a:t>-construits avec l’usagers, en :</a:t>
            </a:r>
          </a:p>
          <a:p>
            <a:pPr>
              <a:spcBef>
                <a:spcPts val="0"/>
              </a:spcBef>
              <a:buFontTx/>
              <a:buChar char="-"/>
            </a:pPr>
            <a:r>
              <a:rPr lang="fr-FR" sz="1200" dirty="0" smtClean="0">
                <a:latin typeface="Calibri" panose="020F0502020204030204" pitchFamily="34" charset="0"/>
                <a:cs typeface="Calibri" panose="020F0502020204030204" pitchFamily="34" charset="0"/>
              </a:rPr>
              <a:t>Agissant sur la synergie des pratiques</a:t>
            </a:r>
          </a:p>
          <a:p>
            <a:pPr>
              <a:spcBef>
                <a:spcPts val="0"/>
              </a:spcBef>
              <a:buFontTx/>
              <a:buChar char="-"/>
            </a:pPr>
            <a:r>
              <a:rPr lang="fr-FR" sz="1200" dirty="0" smtClean="0">
                <a:latin typeface="Calibri" panose="020F0502020204030204" pitchFamily="34" charset="0"/>
                <a:cs typeface="Calibri" panose="020F0502020204030204" pitchFamily="34" charset="0"/>
              </a:rPr>
              <a:t>Réduisant le risque de récidive</a:t>
            </a:r>
          </a:p>
          <a:p>
            <a:pPr>
              <a:spcBef>
                <a:spcPts val="0"/>
              </a:spcBef>
              <a:buFontTx/>
              <a:buChar char="-"/>
            </a:pPr>
            <a:r>
              <a:rPr lang="fr-FR" sz="1200" dirty="0" smtClean="0">
                <a:latin typeface="Calibri" panose="020F0502020204030204" pitchFamily="34" charset="0"/>
                <a:cs typeface="Calibri" panose="020F0502020204030204" pitchFamily="34" charset="0"/>
              </a:rPr>
              <a:t>Améliorant sa qualité de vie personnelle et professionnelle.</a:t>
            </a:r>
          </a:p>
          <a:p>
            <a:pPr>
              <a:spcBef>
                <a:spcPts val="0"/>
              </a:spcBef>
              <a:buFontTx/>
              <a:buChar char="-"/>
            </a:pPr>
            <a:endParaRPr lang="fr-FR" sz="1200" dirty="0">
              <a:latin typeface="Calibri" panose="020F0502020204030204" pitchFamily="34" charset="0"/>
              <a:cs typeface="Calibri" panose="020F0502020204030204" pitchFamily="34" charset="0"/>
            </a:endParaRPr>
          </a:p>
          <a:p>
            <a:pPr>
              <a:spcBef>
                <a:spcPts val="0"/>
              </a:spcBef>
              <a:buFontTx/>
              <a:buChar char="-"/>
            </a:pPr>
            <a:r>
              <a:rPr lang="fr-FR" sz="1200" b="1" dirty="0">
                <a:latin typeface="Calibri" panose="020F0502020204030204" pitchFamily="34" charset="0"/>
                <a:cs typeface="Calibri" panose="020F0502020204030204" pitchFamily="34" charset="0"/>
              </a:rPr>
              <a:t>T</a:t>
            </a:r>
            <a:r>
              <a:rPr lang="fr-FR" sz="1200" b="1" dirty="0" smtClean="0">
                <a:latin typeface="Calibri" panose="020F0502020204030204" pitchFamily="34" charset="0"/>
                <a:cs typeface="Calibri" panose="020F0502020204030204" pitchFamily="34" charset="0"/>
              </a:rPr>
              <a:t>out se construit à partir de la relation thérapeutique : Un rôle fondamental dans le succès de la thérapie</a:t>
            </a:r>
          </a:p>
          <a:p>
            <a:pPr>
              <a:spcBef>
                <a:spcPts val="0"/>
              </a:spcBef>
              <a:buFontTx/>
              <a:buChar char="-"/>
            </a:pPr>
            <a:endParaRPr lang="fr-FR" sz="1200" b="1" dirty="0" smtClean="0">
              <a:latin typeface="Calibri" panose="020F0502020204030204" pitchFamily="34" charset="0"/>
              <a:cs typeface="Calibri" panose="020F0502020204030204" pitchFamily="34" charset="0"/>
            </a:endParaRPr>
          </a:p>
          <a:p>
            <a:pPr>
              <a:spcBef>
                <a:spcPts val="0"/>
              </a:spcBef>
              <a:buFontTx/>
              <a:buChar char="-"/>
            </a:pPr>
            <a:r>
              <a:rPr lang="fr-FR" sz="1200" b="1" dirty="0" smtClean="0">
                <a:latin typeface="Calibri" panose="020F0502020204030204" pitchFamily="34" charset="0"/>
                <a:cs typeface="Calibri" panose="020F0502020204030204" pitchFamily="34" charset="0"/>
              </a:rPr>
              <a:t>Une démarche humaniste qui ouvre la voie de la résilience grâce à :</a:t>
            </a:r>
          </a:p>
          <a:p>
            <a:pPr>
              <a:spcBef>
                <a:spcPts val="0"/>
              </a:spcBef>
              <a:buFontTx/>
              <a:buChar char="-"/>
            </a:pPr>
            <a:endParaRPr lang="fr-FR" sz="1200" dirty="0">
              <a:latin typeface="Calibri" panose="020F0502020204030204" pitchFamily="34" charset="0"/>
              <a:cs typeface="Calibri" panose="020F0502020204030204" pitchFamily="34" charset="0"/>
            </a:endParaRPr>
          </a:p>
          <a:p>
            <a:pPr>
              <a:spcBef>
                <a:spcPts val="0"/>
              </a:spcBef>
              <a:buFontTx/>
              <a:buChar char="-"/>
            </a:pPr>
            <a:r>
              <a:rPr lang="fr-FR" sz="1200" u="sng" dirty="0" smtClean="0">
                <a:latin typeface="Calibri" panose="020F0502020204030204" pitchFamily="34" charset="0"/>
                <a:cs typeface="Calibri" panose="020F0502020204030204" pitchFamily="34" charset="0"/>
              </a:rPr>
              <a:t>La prise en charge pluridisciplinaire </a:t>
            </a:r>
            <a:r>
              <a:rPr lang="fr-FR" sz="1200" dirty="0" smtClean="0">
                <a:latin typeface="Calibri" panose="020F0502020204030204" pitchFamily="34" charset="0"/>
                <a:cs typeface="Calibri" panose="020F0502020204030204" pitchFamily="34" charset="0"/>
              </a:rPr>
              <a:t>de la douleur psychique ou physique et de l’isolement. Notre postulat de travail consiste à révéler à chaque usager sa capacité à s’autonomiser en prenant sa santé en main.</a:t>
            </a:r>
          </a:p>
          <a:p>
            <a:pPr>
              <a:spcBef>
                <a:spcPts val="0"/>
              </a:spcBef>
              <a:buFontTx/>
              <a:buChar char="-"/>
            </a:pPr>
            <a:r>
              <a:rPr lang="fr-FR" sz="1200" u="sng" dirty="0" smtClean="0">
                <a:latin typeface="Calibri" panose="020F0502020204030204" pitchFamily="34" charset="0"/>
                <a:cs typeface="Calibri" panose="020F0502020204030204" pitchFamily="34" charset="0"/>
              </a:rPr>
              <a:t>Le cadre des protocoles où riment convivialité</a:t>
            </a:r>
            <a:r>
              <a:rPr lang="fr-FR" sz="1200" dirty="0" smtClean="0">
                <a:latin typeface="Calibri" panose="020F0502020204030204" pitchFamily="34" charset="0"/>
                <a:cs typeface="Calibri" panose="020F0502020204030204" pitchFamily="34" charset="0"/>
              </a:rPr>
              <a:t>, lien social et efficience est propice pour continuer ou réapprendre à se projeter dans l’avenir en dépit du stress et de l’adversité.</a:t>
            </a:r>
          </a:p>
          <a:p>
            <a:pPr>
              <a:spcBef>
                <a:spcPts val="0"/>
              </a:spcBef>
              <a:buFontTx/>
              <a:buChar char="-"/>
            </a:pPr>
            <a:r>
              <a:rPr lang="fr-FR" sz="1200" u="sng" dirty="0" smtClean="0">
                <a:latin typeface="Calibri" panose="020F0502020204030204" pitchFamily="34" charset="0"/>
                <a:cs typeface="Calibri" panose="020F0502020204030204" pitchFamily="34" charset="0"/>
              </a:rPr>
              <a:t>L’accompagnement permet ainsi de se reconstruire </a:t>
            </a:r>
            <a:r>
              <a:rPr lang="fr-FR" sz="1200" dirty="0" smtClean="0">
                <a:latin typeface="Calibri" panose="020F0502020204030204" pitchFamily="34" charset="0"/>
                <a:cs typeface="Calibri" panose="020F0502020204030204" pitchFamily="34" charset="0"/>
              </a:rPr>
              <a:t>malgré les évènements déstabilisants, des conditions de vie difficiles, des traumatismes parfois sévères.</a:t>
            </a:r>
          </a:p>
          <a:p>
            <a:pPr>
              <a:spcBef>
                <a:spcPts val="0"/>
              </a:spcBef>
              <a:buFontTx/>
              <a:buChar char="-"/>
            </a:pPr>
            <a:r>
              <a:rPr lang="fr-FR" sz="1200" u="sng" dirty="0" smtClean="0">
                <a:latin typeface="Calibri" panose="020F0502020204030204" pitchFamily="34" charset="0"/>
                <a:cs typeface="Calibri" panose="020F0502020204030204" pitchFamily="34" charset="0"/>
              </a:rPr>
              <a:t>Chaque usager est orienté vers le choix de pratiques compatibles et adaptées à sa situation</a:t>
            </a:r>
            <a:r>
              <a:rPr lang="fr-FR" sz="1200" dirty="0" smtClean="0">
                <a:latin typeface="Calibri" panose="020F0502020204030204" pitchFamily="34" charset="0"/>
                <a:cs typeface="Calibri" panose="020F0502020204030204" pitchFamily="34" charset="0"/>
              </a:rPr>
              <a:t>, sa pathologie et en fonction des contre-indications. Une écoute attentive de son parcours de vie garantit le bénéfice optimal de la synergie des pratiques.</a:t>
            </a:r>
          </a:p>
          <a:p>
            <a:pPr>
              <a:spcBef>
                <a:spcPts val="0"/>
              </a:spcBef>
              <a:buFontTx/>
              <a:buChar char="-"/>
            </a:pPr>
            <a:r>
              <a:rPr lang="fr-FR" sz="1200" dirty="0" smtClean="0">
                <a:latin typeface="Calibri" panose="020F0502020204030204" pitchFamily="34" charset="0"/>
                <a:cs typeface="Calibri" panose="020F0502020204030204" pitchFamily="34" charset="0"/>
              </a:rPr>
              <a:t>L’assurance d’un suivi par notre équipe.</a:t>
            </a:r>
          </a:p>
          <a:p>
            <a:pPr>
              <a:spcBef>
                <a:spcPts val="0"/>
              </a:spcBef>
              <a:buFontTx/>
              <a:buChar char="-"/>
            </a:pPr>
            <a:endParaRPr lang="fr-FR" sz="12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113675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7467600" cy="648072"/>
          </a:xfrm>
        </p:spPr>
        <p:txBody>
          <a:bodyPr>
            <a:normAutofit/>
          </a:bodyPr>
          <a:lstStyle/>
          <a:p>
            <a:r>
              <a:rPr lang="fr-FR" b="1" dirty="0">
                <a:solidFill>
                  <a:srgbClr val="0070C0"/>
                </a:solidFill>
                <a:latin typeface="Calibri" panose="020F0502020204030204" pitchFamily="34" charset="0"/>
                <a:cs typeface="Calibri" panose="020F0502020204030204" pitchFamily="34" charset="0"/>
              </a:rPr>
              <a:t>quels moyens humains ?</a:t>
            </a:r>
          </a:p>
        </p:txBody>
      </p:sp>
      <p:sp>
        <p:nvSpPr>
          <p:cNvPr id="3" name="Espace réservé du contenu 2"/>
          <p:cNvSpPr>
            <a:spLocks noGrp="1"/>
          </p:cNvSpPr>
          <p:nvPr>
            <p:ph sz="quarter" idx="1"/>
          </p:nvPr>
        </p:nvSpPr>
        <p:spPr>
          <a:xfrm>
            <a:off x="457200" y="836712"/>
            <a:ext cx="7787208" cy="5637240"/>
          </a:xfrm>
        </p:spPr>
        <p:txBody>
          <a:bodyPr>
            <a:noAutofit/>
          </a:bodyPr>
          <a:lstStyle/>
          <a:p>
            <a:pPr marL="0" indent="0" algn="ctr">
              <a:buNone/>
            </a:pPr>
            <a:endParaRPr lang="fr-FR" sz="800" dirty="0" smtClean="0">
              <a:latin typeface="Calibri" panose="020F0502020204030204" pitchFamily="34" charset="0"/>
              <a:cs typeface="Calibri" panose="020F0502020204030204" pitchFamily="34" charset="0"/>
            </a:endParaRPr>
          </a:p>
          <a:p>
            <a:pPr marL="0" indent="0" algn="ctr">
              <a:buNone/>
            </a:pPr>
            <a:r>
              <a:rPr lang="fr-FR" sz="1200" b="1" dirty="0" smtClean="0">
                <a:latin typeface="Calibri" panose="020F0502020204030204" pitchFamily="34" charset="0"/>
                <a:cs typeface="Calibri" panose="020F0502020204030204" pitchFamily="34" charset="0"/>
              </a:rPr>
              <a:t>PERSONNES REFERENTES -  UN ACCUEIL PERSONNALISE ET CHALEUREUX :</a:t>
            </a:r>
          </a:p>
          <a:p>
            <a:pPr marL="0" indent="0" algn="ctr">
              <a:buNone/>
            </a:pPr>
            <a:r>
              <a:rPr lang="fr-FR" sz="1200" b="1" dirty="0" smtClean="0">
                <a:latin typeface="Calibri" panose="020F0502020204030204" pitchFamily="34" charset="0"/>
                <a:cs typeface="Calibri" panose="020F0502020204030204" pitchFamily="34" charset="0"/>
              </a:rPr>
              <a:t>Dr </a:t>
            </a:r>
            <a:r>
              <a:rPr lang="fr-FR" sz="1200" b="1" dirty="0" err="1" smtClean="0">
                <a:latin typeface="Calibri" panose="020F0502020204030204" pitchFamily="34" charset="0"/>
                <a:cs typeface="Calibri" panose="020F0502020204030204" pitchFamily="34" charset="0"/>
              </a:rPr>
              <a:t>Manola</a:t>
            </a:r>
            <a:r>
              <a:rPr lang="fr-FR" sz="1200" b="1" dirty="0" smtClean="0">
                <a:latin typeface="Calibri" panose="020F0502020204030204" pitchFamily="34" charset="0"/>
                <a:cs typeface="Calibri" panose="020F0502020204030204" pitchFamily="34" charset="0"/>
              </a:rPr>
              <a:t> </a:t>
            </a:r>
            <a:r>
              <a:rPr lang="fr-FR" sz="1200" b="1" dirty="0" err="1" smtClean="0">
                <a:latin typeface="Calibri" panose="020F0502020204030204" pitchFamily="34" charset="0"/>
                <a:cs typeface="Calibri" panose="020F0502020204030204" pitchFamily="34" charset="0"/>
              </a:rPr>
              <a:t>Souvanlasy</a:t>
            </a:r>
            <a:r>
              <a:rPr lang="fr-FR" sz="1200" b="1" dirty="0" smtClean="0">
                <a:latin typeface="Calibri" panose="020F0502020204030204" pitchFamily="34" charset="0"/>
                <a:cs typeface="Calibri" panose="020F0502020204030204" pitchFamily="34" charset="0"/>
              </a:rPr>
              <a:t>, </a:t>
            </a:r>
            <a:r>
              <a:rPr lang="fr-FR" sz="1200" b="1" dirty="0">
                <a:latin typeface="Calibri" panose="020F0502020204030204" pitchFamily="34" charset="0"/>
                <a:cs typeface="Calibri" panose="020F0502020204030204" pitchFamily="34" charset="0"/>
              </a:rPr>
              <a:t>ayant le double diplôme médecine occidentale et médecine chinoise</a:t>
            </a:r>
          </a:p>
          <a:p>
            <a:pPr marL="0" indent="0" algn="ctr">
              <a:buNone/>
            </a:pPr>
            <a:r>
              <a:rPr lang="fr-FR" sz="1200" b="1" dirty="0" smtClean="0">
                <a:latin typeface="Calibri" panose="020F0502020204030204" pitchFamily="34" charset="0"/>
                <a:cs typeface="Calibri" panose="020F0502020204030204" pitchFamily="34" charset="0"/>
              </a:rPr>
              <a:t>Dr Antonio Marcelino, acupuncteur, médecine du travail et médecine physique et de réadaptation</a:t>
            </a:r>
          </a:p>
          <a:p>
            <a:pPr marL="0" indent="0" algn="ctr">
              <a:buNone/>
            </a:pPr>
            <a:r>
              <a:rPr lang="fr-FR" sz="1200" b="1" dirty="0" smtClean="0">
                <a:latin typeface="Calibri" panose="020F0502020204030204" pitchFamily="34" charset="0"/>
                <a:cs typeface="Calibri" panose="020F0502020204030204" pitchFamily="34" charset="0"/>
              </a:rPr>
              <a:t>Muriel RANDIER, psychologue clinicienne</a:t>
            </a:r>
          </a:p>
          <a:p>
            <a:pPr marL="0" indent="0" algn="ctr">
              <a:buNone/>
            </a:pPr>
            <a:r>
              <a:rPr lang="fr-FR" sz="1200" b="1" dirty="0" smtClean="0">
                <a:latin typeface="Calibri" panose="020F0502020204030204" pitchFamily="34" charset="0"/>
                <a:cs typeface="Calibri" panose="020F0502020204030204" pitchFamily="34" charset="0"/>
              </a:rPr>
              <a:t>Axelle HUSSON, spécialiste de l’accompagnement éducatif et du lien social </a:t>
            </a:r>
            <a:endParaRPr lang="fr-FR" sz="1200" b="1" dirty="0">
              <a:latin typeface="Calibri" panose="020F0502020204030204" pitchFamily="34" charset="0"/>
              <a:cs typeface="Calibri" panose="020F0502020204030204" pitchFamily="34" charset="0"/>
            </a:endParaRPr>
          </a:p>
          <a:p>
            <a:pPr marL="0" indent="0" algn="ctr">
              <a:buNone/>
            </a:pPr>
            <a:r>
              <a:rPr lang="fr-FR" sz="1200" b="1" dirty="0" smtClean="0">
                <a:latin typeface="Calibri" panose="020F0502020204030204" pitchFamily="34" charset="0"/>
                <a:cs typeface="Calibri" panose="020F0502020204030204" pitchFamily="34" charset="0"/>
              </a:rPr>
              <a:t>Moyens humains </a:t>
            </a:r>
            <a:r>
              <a:rPr lang="fr-FR" sz="1200" b="1" dirty="0">
                <a:latin typeface="Calibri" panose="020F0502020204030204" pitchFamily="34" charset="0"/>
                <a:cs typeface="Calibri" panose="020F0502020204030204" pitchFamily="34" charset="0"/>
              </a:rPr>
              <a:t>: liste non exhaustive de </a:t>
            </a:r>
            <a:r>
              <a:rPr lang="fr-FR" sz="1200" b="1" dirty="0" smtClean="0">
                <a:latin typeface="Calibri" panose="020F0502020204030204" pitchFamily="34" charset="0"/>
                <a:cs typeface="Calibri" panose="020F0502020204030204" pitchFamily="34" charset="0"/>
              </a:rPr>
              <a:t>pratiques</a:t>
            </a:r>
          </a:p>
          <a:p>
            <a:pPr marL="0" indent="0" algn="ctr">
              <a:buNone/>
            </a:pPr>
            <a:endParaRPr lang="fr-FR" sz="1200" b="1" dirty="0" smtClean="0">
              <a:latin typeface="Calibri" panose="020F0502020204030204" pitchFamily="34" charset="0"/>
              <a:cs typeface="Calibri" panose="020F0502020204030204" pitchFamily="34" charset="0"/>
            </a:endParaRPr>
          </a:p>
          <a:p>
            <a:pPr>
              <a:spcBef>
                <a:spcPts val="0"/>
              </a:spcBef>
              <a:buFontTx/>
              <a:buChar char="-"/>
            </a:pPr>
            <a:r>
              <a:rPr lang="fr-FR" sz="1200" dirty="0">
                <a:latin typeface="Calibri" panose="020F0502020204030204" pitchFamily="34" charset="0"/>
                <a:cs typeface="Calibri" panose="020F0502020204030204" pitchFamily="34" charset="0"/>
              </a:rPr>
              <a:t>4</a:t>
            </a:r>
            <a:r>
              <a:rPr lang="fr-FR" sz="1200" dirty="0" smtClean="0">
                <a:latin typeface="Calibri" panose="020F0502020204030204" pitchFamily="34" charset="0"/>
                <a:cs typeface="Calibri" panose="020F0502020204030204" pitchFamily="34" charset="0"/>
              </a:rPr>
              <a:t> sophrologues dont : Une éducatrice spécialisée, une sophrologue pour les jeunes enfants, une hypno-sophrologue pour les adolescents, Une en méditation et cohérence cardiaque</a:t>
            </a:r>
          </a:p>
          <a:p>
            <a:pPr>
              <a:spcBef>
                <a:spcPts val="0"/>
              </a:spcBef>
              <a:buFontTx/>
              <a:buChar char="-"/>
            </a:pPr>
            <a:r>
              <a:rPr lang="fr-FR" sz="1200" dirty="0" smtClean="0">
                <a:latin typeface="Calibri" panose="020F0502020204030204" pitchFamily="34" charset="0"/>
                <a:cs typeface="Calibri" panose="020F0502020204030204" pitchFamily="34" charset="0"/>
              </a:rPr>
              <a:t>1 psychologue clinicien, spécialisé en évaluation psychologique enfants, adolescents, adultes et tests de QI</a:t>
            </a:r>
          </a:p>
          <a:p>
            <a:pPr>
              <a:spcBef>
                <a:spcPts val="0"/>
              </a:spcBef>
              <a:buFontTx/>
              <a:buChar char="-"/>
            </a:pPr>
            <a:r>
              <a:rPr lang="fr-FR" sz="1200" dirty="0">
                <a:latin typeface="Calibri" panose="020F0502020204030204" pitchFamily="34" charset="0"/>
                <a:cs typeface="Calibri" panose="020F0502020204030204" pitchFamily="34" charset="0"/>
              </a:rPr>
              <a:t>2</a:t>
            </a:r>
            <a:r>
              <a:rPr lang="fr-FR" sz="1200" dirty="0" smtClean="0">
                <a:latin typeface="Calibri" panose="020F0502020204030204" pitchFamily="34" charset="0"/>
                <a:cs typeface="Calibri" panose="020F0502020204030204" pitchFamily="34" charset="0"/>
              </a:rPr>
              <a:t>  psychologues cliniciennes, une spécialisée en EMDR et victimologie, 1 en thérapies systémiques,</a:t>
            </a:r>
          </a:p>
          <a:p>
            <a:pPr>
              <a:spcBef>
                <a:spcPts val="0"/>
              </a:spcBef>
              <a:buFontTx/>
              <a:buChar char="-"/>
            </a:pPr>
            <a:r>
              <a:rPr lang="fr-FR" sz="1200" dirty="0">
                <a:latin typeface="Calibri" panose="020F0502020204030204" pitchFamily="34" charset="0"/>
                <a:cs typeface="Calibri" panose="020F0502020204030204" pitchFamily="34" charset="0"/>
              </a:rPr>
              <a:t>1 psychothérapeute, spécialisée en psychologie sociale, formée à la méthode Gregory Bateson, et en TCC (thérapies comportementales et cognitives)</a:t>
            </a:r>
            <a:endParaRPr lang="fr-FR" sz="1200" dirty="0" smtClean="0">
              <a:latin typeface="Calibri" panose="020F0502020204030204" pitchFamily="34" charset="0"/>
              <a:cs typeface="Calibri" panose="020F0502020204030204" pitchFamily="34" charset="0"/>
            </a:endParaRPr>
          </a:p>
          <a:p>
            <a:pPr>
              <a:spcBef>
                <a:spcPts val="0"/>
              </a:spcBef>
              <a:buFontTx/>
              <a:buChar char="-"/>
            </a:pPr>
            <a:r>
              <a:rPr lang="fr-FR" sz="1200" dirty="0" smtClean="0">
                <a:latin typeface="Calibri" panose="020F0502020204030204" pitchFamily="34" charset="0"/>
                <a:cs typeface="Calibri" panose="020F0502020204030204" pitchFamily="34" charset="0"/>
              </a:rPr>
              <a:t>1 psychothérapeute, </a:t>
            </a:r>
          </a:p>
          <a:p>
            <a:pPr>
              <a:spcBef>
                <a:spcPts val="0"/>
              </a:spcBef>
              <a:buFontTx/>
              <a:buChar char="-"/>
            </a:pPr>
            <a:r>
              <a:rPr lang="fr-FR" sz="1200" dirty="0">
                <a:latin typeface="Calibri" panose="020F0502020204030204" pitchFamily="34" charset="0"/>
                <a:cs typeface="Calibri" panose="020F0502020204030204" pitchFamily="34" charset="0"/>
              </a:rPr>
              <a:t>2</a:t>
            </a:r>
            <a:r>
              <a:rPr lang="fr-FR" sz="1200" dirty="0" smtClean="0">
                <a:latin typeface="Calibri" panose="020F0502020204030204" pitchFamily="34" charset="0"/>
                <a:cs typeface="Calibri" panose="020F0502020204030204" pitchFamily="34" charset="0"/>
              </a:rPr>
              <a:t> praticienne thérapie brève, TCC (thérapies comportementales et cognitives) sur les troubles alimentaires,</a:t>
            </a:r>
          </a:p>
          <a:p>
            <a:pPr>
              <a:spcBef>
                <a:spcPts val="0"/>
              </a:spcBef>
              <a:buFontTx/>
              <a:buChar char="-"/>
            </a:pPr>
            <a:r>
              <a:rPr lang="fr-FR" sz="1200" dirty="0" smtClean="0">
                <a:latin typeface="Calibri" panose="020F0502020204030204" pitchFamily="34" charset="0"/>
                <a:cs typeface="Calibri" panose="020F0502020204030204" pitchFamily="34" charset="0"/>
              </a:rPr>
              <a:t>1 diététicienne</a:t>
            </a:r>
          </a:p>
          <a:p>
            <a:pPr>
              <a:spcBef>
                <a:spcPts val="0"/>
              </a:spcBef>
              <a:buFontTx/>
              <a:buChar char="-"/>
            </a:pPr>
            <a:r>
              <a:rPr lang="fr-FR" sz="1200" dirty="0" smtClean="0">
                <a:latin typeface="Calibri" panose="020F0502020204030204" pitchFamily="34" charset="0"/>
                <a:cs typeface="Calibri" panose="020F0502020204030204" pitchFamily="34" charset="0"/>
              </a:rPr>
              <a:t>1 Professeur de Yoga adolescents</a:t>
            </a:r>
          </a:p>
          <a:p>
            <a:pPr>
              <a:spcBef>
                <a:spcPts val="0"/>
              </a:spcBef>
              <a:buFontTx/>
              <a:buChar char="-"/>
            </a:pPr>
            <a:r>
              <a:rPr lang="fr-FR" sz="1200" dirty="0" smtClean="0">
                <a:latin typeface="Calibri" panose="020F0502020204030204" pitchFamily="34" charset="0"/>
                <a:cs typeface="Calibri" panose="020F0502020204030204" pitchFamily="34" charset="0"/>
              </a:rPr>
              <a:t>1 Praticienne en </a:t>
            </a:r>
            <a:r>
              <a:rPr lang="fr-FR" sz="1200" dirty="0" err="1" smtClean="0">
                <a:latin typeface="Calibri" panose="020F0502020204030204" pitchFamily="34" charset="0"/>
                <a:cs typeface="Calibri" panose="020F0502020204030204" pitchFamily="34" charset="0"/>
              </a:rPr>
              <a:t>Neurofeedback</a:t>
            </a:r>
            <a:r>
              <a:rPr lang="fr-FR" sz="1200" dirty="0" smtClean="0">
                <a:latin typeface="Calibri" panose="020F0502020204030204" pitchFamily="34" charset="0"/>
                <a:cs typeface="Calibri" panose="020F0502020204030204" pitchFamily="34" charset="0"/>
              </a:rPr>
              <a:t> pour les troubles dépressifs, troubles des apprentissages et du comportement,</a:t>
            </a:r>
          </a:p>
          <a:p>
            <a:pPr>
              <a:spcBef>
                <a:spcPts val="0"/>
              </a:spcBef>
              <a:buFontTx/>
              <a:buChar char="-"/>
            </a:pPr>
            <a:r>
              <a:rPr lang="fr-FR" sz="1200" dirty="0" smtClean="0">
                <a:latin typeface="Calibri" panose="020F0502020204030204" pitchFamily="34" charset="0"/>
                <a:cs typeface="Calibri" panose="020F0502020204030204" pitchFamily="34" charset="0"/>
              </a:rPr>
              <a:t>1 Une coach spécialisée en parentalité, spécialiste du processus en </a:t>
            </a:r>
            <a:r>
              <a:rPr lang="fr-FR" sz="1200" dirty="0" err="1" smtClean="0">
                <a:latin typeface="Calibri" panose="020F0502020204030204" pitchFamily="34" charset="0"/>
                <a:cs typeface="Calibri" panose="020F0502020204030204" pitchFamily="34" charset="0"/>
              </a:rPr>
              <a:t>co</a:t>
            </a:r>
            <a:r>
              <a:rPr lang="fr-FR" sz="1200" dirty="0" smtClean="0">
                <a:latin typeface="Calibri" panose="020F0502020204030204" pitchFamily="34" charset="0"/>
                <a:cs typeface="Calibri" panose="020F0502020204030204" pitchFamily="34" charset="0"/>
              </a:rPr>
              <a:t>-développement</a:t>
            </a:r>
            <a:endParaRPr lang="fr-FR" sz="1200" dirty="0">
              <a:latin typeface="Calibri" panose="020F0502020204030204" pitchFamily="34" charset="0"/>
              <a:cs typeface="Calibri" panose="020F0502020204030204" pitchFamily="34" charset="0"/>
            </a:endParaRPr>
          </a:p>
          <a:p>
            <a:pPr>
              <a:spcBef>
                <a:spcPts val="0"/>
              </a:spcBef>
              <a:buFontTx/>
              <a:buChar char="-"/>
            </a:pPr>
            <a:r>
              <a:rPr lang="fr-FR" sz="1200" dirty="0">
                <a:latin typeface="Calibri" panose="020F0502020204030204" pitchFamily="34" charset="0"/>
                <a:cs typeface="Calibri" panose="020F0502020204030204" pitchFamily="34" charset="0"/>
              </a:rPr>
              <a:t>1</a:t>
            </a:r>
            <a:r>
              <a:rPr lang="fr-FR" sz="1200" dirty="0" smtClean="0">
                <a:latin typeface="Calibri" panose="020F0502020204030204" pitchFamily="34" charset="0"/>
                <a:cs typeface="Calibri" panose="020F0502020204030204" pitchFamily="34" charset="0"/>
              </a:rPr>
              <a:t> </a:t>
            </a:r>
            <a:r>
              <a:rPr lang="fr-FR" sz="1200" dirty="0" err="1" smtClean="0">
                <a:latin typeface="Calibri" panose="020F0502020204030204" pitchFamily="34" charset="0"/>
                <a:cs typeface="Calibri" panose="020F0502020204030204" pitchFamily="34" charset="0"/>
              </a:rPr>
              <a:t>kinésiologue</a:t>
            </a:r>
            <a:r>
              <a:rPr lang="fr-FR" sz="1200" dirty="0" smtClean="0">
                <a:latin typeface="Calibri" panose="020F0502020204030204" pitchFamily="34" charset="0"/>
                <a:cs typeface="Calibri" panose="020F0502020204030204" pitchFamily="34" charset="0"/>
              </a:rPr>
              <a:t> et spécialiste du diagnostic des réflexes archaïques</a:t>
            </a:r>
          </a:p>
          <a:p>
            <a:pPr>
              <a:spcBef>
                <a:spcPts val="0"/>
              </a:spcBef>
              <a:buFontTx/>
              <a:buChar char="-"/>
            </a:pPr>
            <a:r>
              <a:rPr lang="fr-FR" sz="1200" dirty="0">
                <a:latin typeface="Calibri" panose="020F0502020204030204" pitchFamily="34" charset="0"/>
                <a:cs typeface="Calibri" panose="020F0502020204030204" pitchFamily="34" charset="0"/>
              </a:rPr>
              <a:t>1</a:t>
            </a:r>
            <a:r>
              <a:rPr lang="fr-FR" sz="1200" dirty="0" smtClean="0">
                <a:latin typeface="Calibri" panose="020F0502020204030204" pitchFamily="34" charset="0"/>
                <a:cs typeface="Calibri" panose="020F0502020204030204" pitchFamily="34" charset="0"/>
              </a:rPr>
              <a:t> praticienne en shiatsu pour les adolescents</a:t>
            </a:r>
          </a:p>
          <a:p>
            <a:pPr>
              <a:spcBef>
                <a:spcPts val="0"/>
              </a:spcBef>
              <a:buFontTx/>
              <a:buChar char="-"/>
            </a:pPr>
            <a:r>
              <a:rPr lang="fr-FR" sz="1200" dirty="0" smtClean="0">
                <a:latin typeface="Calibri" panose="020F0502020204030204" pitchFamily="34" charset="0"/>
                <a:cs typeface="Calibri" panose="020F0502020204030204" pitchFamily="34" charset="0"/>
              </a:rPr>
              <a:t>1 conseillère en fleurs de Bach</a:t>
            </a:r>
          </a:p>
          <a:p>
            <a:pPr>
              <a:spcBef>
                <a:spcPts val="0"/>
              </a:spcBef>
              <a:buFontTx/>
              <a:buChar char="-"/>
            </a:pPr>
            <a:r>
              <a:rPr lang="fr-FR" sz="1200" dirty="0" smtClean="0">
                <a:latin typeface="Calibri" panose="020F0502020204030204" pitchFamily="34" charset="0"/>
                <a:cs typeface="Calibri" panose="020F0502020204030204" pitchFamily="34" charset="0"/>
              </a:rPr>
              <a:t>2 réflexologues</a:t>
            </a:r>
          </a:p>
          <a:p>
            <a:pPr>
              <a:spcBef>
                <a:spcPts val="0"/>
              </a:spcBef>
              <a:buFontTx/>
              <a:buChar char="-"/>
            </a:pPr>
            <a:r>
              <a:rPr lang="fr-FR" sz="1200" dirty="0" smtClean="0">
                <a:latin typeface="Calibri" panose="020F0502020204030204" pitchFamily="34" charset="0"/>
                <a:cs typeface="Calibri" panose="020F0502020204030204" pitchFamily="34" charset="0"/>
              </a:rPr>
              <a:t>1 sage-femme</a:t>
            </a:r>
          </a:p>
          <a:p>
            <a:pPr>
              <a:buFontTx/>
              <a:buChar char="-"/>
            </a:pPr>
            <a:r>
              <a:rPr lang="fr-FR" sz="1200" i="1" dirty="0" smtClean="0">
                <a:latin typeface="Calibri" panose="020F0502020204030204" pitchFamily="34" charset="0"/>
                <a:cs typeface="Calibri" panose="020F0502020204030204" pitchFamily="34" charset="0"/>
              </a:rPr>
              <a:t>Ils ont tous un diplôme, une certification RNCP, un agrément de l’ARS, d’une fédération ou d’une fondation. Nous avons un médecin détentrice d’un double diplôme de médecine occidentale, de médecine chinoise et micro-nutrition. Ils adhèrent tous à une charte déontologique.</a:t>
            </a:r>
          </a:p>
        </p:txBody>
      </p:sp>
    </p:spTree>
    <p:extLst>
      <p:ext uri="{BB962C8B-B14F-4D97-AF65-F5344CB8AC3E}">
        <p14:creationId xmlns:p14="http://schemas.microsoft.com/office/powerpoint/2010/main" val="8129310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6360" y="260648"/>
            <a:ext cx="7467600" cy="720080"/>
          </a:xfrm>
        </p:spPr>
        <p:txBody>
          <a:bodyPr>
            <a:noAutofit/>
          </a:bodyPr>
          <a:lstStyle/>
          <a:p>
            <a:r>
              <a:rPr lang="fr-FR" sz="1400" i="1" dirty="0" smtClean="0">
                <a:solidFill>
                  <a:schemeClr val="tx1"/>
                </a:solidFill>
                <a:latin typeface="Calibri" panose="020F0502020204030204" pitchFamily="34" charset="0"/>
                <a:cs typeface="Calibri" panose="020F0502020204030204" pitchFamily="34" charset="0"/>
              </a:rPr>
              <a:t>Synthèse</a:t>
            </a:r>
            <a:r>
              <a:rPr lang="fr-FR" sz="1400" b="1" dirty="0">
                <a:solidFill>
                  <a:schemeClr val="tx1"/>
                </a:solidFill>
                <a:latin typeface="Calibri" panose="020F0502020204030204" pitchFamily="34" charset="0"/>
                <a:cs typeface="Calibri" panose="020F0502020204030204" pitchFamily="34" charset="0"/>
              </a:rPr>
              <a:t/>
            </a:r>
            <a:br>
              <a:rPr lang="fr-FR" sz="1400" b="1" dirty="0">
                <a:solidFill>
                  <a:schemeClr val="tx1"/>
                </a:solidFill>
                <a:latin typeface="Calibri" panose="020F0502020204030204" pitchFamily="34" charset="0"/>
                <a:cs typeface="Calibri" panose="020F0502020204030204" pitchFamily="34" charset="0"/>
              </a:rPr>
            </a:br>
            <a:r>
              <a:rPr lang="fr-FR" sz="1800" b="1" dirty="0" smtClean="0">
                <a:solidFill>
                  <a:srgbClr val="0070C0"/>
                </a:solidFill>
                <a:latin typeface="Calibri" panose="020F0502020204030204" pitchFamily="34" charset="0"/>
                <a:cs typeface="Calibri" panose="020F0502020204030204" pitchFamily="34" charset="0"/>
              </a:rPr>
              <a:t>PSPPE </a:t>
            </a:r>
            <a:r>
              <a:rPr lang="fr-FR" sz="1800" b="1" dirty="0" smtClean="0">
                <a:solidFill>
                  <a:srgbClr val="0070C0"/>
                </a:solidFill>
                <a:latin typeface="Calibri" panose="020F0502020204030204" pitchFamily="34" charset="0"/>
                <a:cs typeface="Calibri" panose="020F0502020204030204" pitchFamily="34" charset="0"/>
              </a:rPr>
              <a:t>- </a:t>
            </a:r>
            <a:r>
              <a:rPr lang="fr-FR" sz="1800" b="1" dirty="0">
                <a:solidFill>
                  <a:srgbClr val="0070C0"/>
                </a:solidFill>
                <a:latin typeface="Calibri" panose="020F0502020204030204" pitchFamily="34" charset="0"/>
                <a:cs typeface="Calibri" panose="020F0502020204030204" pitchFamily="34" charset="0"/>
              </a:rPr>
              <a:t>PROJET : Le Verbatim de la bientraitance</a:t>
            </a:r>
            <a:br>
              <a:rPr lang="fr-FR" sz="1800" b="1" dirty="0">
                <a:solidFill>
                  <a:srgbClr val="0070C0"/>
                </a:solidFill>
                <a:latin typeface="Calibri" panose="020F0502020204030204" pitchFamily="34" charset="0"/>
                <a:cs typeface="Calibri" panose="020F0502020204030204" pitchFamily="34" charset="0"/>
              </a:rPr>
            </a:br>
            <a:r>
              <a:rPr lang="fr-FR" sz="1800" b="1" dirty="0" smtClean="0">
                <a:solidFill>
                  <a:srgbClr val="0070C0"/>
                </a:solidFill>
                <a:latin typeface="Calibri" panose="020F0502020204030204" pitchFamily="34" charset="0"/>
                <a:cs typeface="Calibri" panose="020F0502020204030204" pitchFamily="34" charset="0"/>
              </a:rPr>
              <a:t>SOUTIEN </a:t>
            </a:r>
            <a:r>
              <a:rPr lang="fr-FR" sz="1800" b="1" dirty="0">
                <a:solidFill>
                  <a:srgbClr val="0070C0"/>
                </a:solidFill>
                <a:latin typeface="Calibri" panose="020F0502020204030204" pitchFamily="34" charset="0"/>
                <a:cs typeface="Calibri" panose="020F0502020204030204" pitchFamily="34" charset="0"/>
              </a:rPr>
              <a:t>AUX PROCHES AIDANTS </a:t>
            </a:r>
            <a:r>
              <a:rPr lang="fr-FR" sz="1800" b="1" dirty="0" smtClean="0">
                <a:solidFill>
                  <a:srgbClr val="0070C0"/>
                </a:solidFill>
                <a:latin typeface="Calibri" panose="020F0502020204030204" pitchFamily="34" charset="0"/>
                <a:cs typeface="Calibri" panose="020F0502020204030204" pitchFamily="34" charset="0"/>
              </a:rPr>
              <a:t>ACTIFS</a:t>
            </a:r>
            <a:endParaRPr lang="fr-FR" sz="1800"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980728"/>
            <a:ext cx="7787208" cy="5472608"/>
          </a:xfrm>
        </p:spPr>
        <p:txBody>
          <a:bodyPr>
            <a:noAutofit/>
          </a:bodyPr>
          <a:lstStyle/>
          <a:p>
            <a:r>
              <a:rPr lang="fr-FR" sz="1200" b="1" u="sng" dirty="0" smtClean="0">
                <a:solidFill>
                  <a:srgbClr val="0070C0"/>
                </a:solidFill>
                <a:latin typeface="Calibri" panose="020F0502020204030204" pitchFamily="34" charset="0"/>
                <a:cs typeface="Calibri" panose="020F0502020204030204" pitchFamily="34" charset="0"/>
              </a:rPr>
              <a:t>Qui </a:t>
            </a:r>
            <a:r>
              <a:rPr lang="fr-FR" sz="1200" b="1" u="sng" dirty="0" smtClean="0">
                <a:solidFill>
                  <a:srgbClr val="0070C0"/>
                </a:solidFill>
                <a:latin typeface="Calibri" panose="020F0502020204030204" pitchFamily="34" charset="0"/>
                <a:cs typeface="Calibri" panose="020F0502020204030204" pitchFamily="34" charset="0"/>
              </a:rPr>
              <a:t>sommes-nous ?</a:t>
            </a:r>
            <a:r>
              <a:rPr lang="fr-FR" sz="1200" dirty="0" smtClean="0">
                <a:latin typeface="Calibri" panose="020F0502020204030204" pitchFamily="34" charset="0"/>
                <a:cs typeface="Calibri" panose="020F0502020204030204" pitchFamily="34" charset="0"/>
              </a:rPr>
              <a:t> </a:t>
            </a:r>
            <a:r>
              <a:rPr lang="fr-FR" sz="1200" dirty="0" smtClean="0">
                <a:latin typeface="Calibri" panose="020F0502020204030204" pitchFamily="34" charset="0"/>
                <a:cs typeface="Calibri" panose="020F0502020204030204" pitchFamily="34" charset="0"/>
              </a:rPr>
              <a:t>Centre de santé PSPPE à Nogent sur Marne, spécialisé en douleurs, </a:t>
            </a:r>
            <a:r>
              <a:rPr lang="fr-FR" sz="1200" b="1" dirty="0" smtClean="0">
                <a:latin typeface="Calibri" panose="020F0502020204030204" pitchFamily="34" charset="0"/>
                <a:cs typeface="Calibri" panose="020F0502020204030204" pitchFamily="34" charset="0"/>
              </a:rPr>
              <a:t>pathologies chroniques, ALD</a:t>
            </a:r>
          </a:p>
          <a:p>
            <a:r>
              <a:rPr lang="fr-FR" sz="1200" dirty="0">
                <a:latin typeface="Calibri" panose="020F0502020204030204" pitchFamily="34" charset="0"/>
                <a:cs typeface="Calibri" panose="020F0502020204030204" pitchFamily="34" charset="0"/>
              </a:rPr>
              <a:t>Je suis sophrologue 15 dans la relation d’aide et 15 dans les </a:t>
            </a:r>
            <a:r>
              <a:rPr lang="fr-FR" sz="1200" dirty="0" smtClean="0">
                <a:latin typeface="Calibri" panose="020F0502020204030204" pitchFamily="34" charset="0"/>
                <a:cs typeface="Calibri" panose="020F0502020204030204" pitchFamily="34" charset="0"/>
              </a:rPr>
              <a:t>RH et une équipe d’experts de la </a:t>
            </a:r>
            <a:r>
              <a:rPr lang="fr-FR" sz="1200" dirty="0">
                <a:latin typeface="Calibri" panose="020F0502020204030204" pitchFamily="34" charset="0"/>
                <a:cs typeface="Calibri" panose="020F0502020204030204" pitchFamily="34" charset="0"/>
              </a:rPr>
              <a:t>relation d’aide et en formation </a:t>
            </a:r>
            <a:r>
              <a:rPr lang="fr-FR" sz="1200" dirty="0" smtClean="0">
                <a:latin typeface="Calibri" panose="020F0502020204030204" pitchFamily="34" charset="0"/>
                <a:cs typeface="Calibri" panose="020F0502020204030204" pitchFamily="34" charset="0"/>
              </a:rPr>
              <a:t>dans l’</a:t>
            </a:r>
            <a:r>
              <a:rPr lang="fr-FR" sz="1200" b="1" dirty="0" smtClean="0">
                <a:latin typeface="Calibri" panose="020F0502020204030204" pitchFamily="34" charset="0"/>
                <a:cs typeface="Calibri" panose="020F0502020204030204" pitchFamily="34" charset="0"/>
              </a:rPr>
              <a:t>éducation </a:t>
            </a:r>
            <a:r>
              <a:rPr lang="fr-FR" sz="1200" b="1" dirty="0">
                <a:latin typeface="Calibri" panose="020F0502020204030204" pitchFamily="34" charset="0"/>
                <a:cs typeface="Calibri" panose="020F0502020204030204" pitchFamily="34" charset="0"/>
              </a:rPr>
              <a:t>à la santé</a:t>
            </a:r>
            <a:endParaRPr lang="fr-FR" sz="1200" dirty="0" smtClean="0">
              <a:latin typeface="Calibri" panose="020F0502020204030204" pitchFamily="34" charset="0"/>
              <a:cs typeface="Calibri" panose="020F0502020204030204" pitchFamily="34" charset="0"/>
            </a:endParaRPr>
          </a:p>
          <a:p>
            <a:r>
              <a:rPr lang="fr-FR" sz="1200" b="1" u="sng" dirty="0" smtClean="0">
                <a:solidFill>
                  <a:srgbClr val="0070C0"/>
                </a:solidFill>
                <a:latin typeface="Calibri" panose="020F0502020204030204" pitchFamily="34" charset="0"/>
                <a:cs typeface="Calibri" panose="020F0502020204030204" pitchFamily="34" charset="0"/>
              </a:rPr>
              <a:t>Notre projet </a:t>
            </a:r>
            <a:r>
              <a:rPr lang="fr-FR" sz="1200" b="1" dirty="0" smtClean="0">
                <a:solidFill>
                  <a:srgbClr val="0070C0"/>
                </a:solidFill>
                <a:latin typeface="Calibri" panose="020F0502020204030204" pitchFamily="34" charset="0"/>
                <a:cs typeface="Calibri" panose="020F0502020204030204" pitchFamily="34" charset="0"/>
              </a:rPr>
              <a:t>:</a:t>
            </a:r>
            <a:r>
              <a:rPr lang="fr-FR" sz="1200" b="1" dirty="0" smtClean="0">
                <a:latin typeface="Calibri" panose="020F0502020204030204" pitchFamily="34" charset="0"/>
                <a:cs typeface="Calibri" panose="020F0502020204030204" pitchFamily="34" charset="0"/>
              </a:rPr>
              <a:t> l’aide aux proches aidants actifs</a:t>
            </a:r>
            <a:r>
              <a:rPr lang="fr-FR" sz="1200" dirty="0" smtClean="0">
                <a:latin typeface="Calibri" panose="020F0502020204030204" pitchFamily="34" charset="0"/>
                <a:cs typeface="Calibri" panose="020F0502020204030204" pitchFamily="34" charset="0"/>
              </a:rPr>
              <a:t> </a:t>
            </a:r>
            <a:r>
              <a:rPr lang="fr-FR" sz="1200" dirty="0" smtClean="0">
                <a:solidFill>
                  <a:srgbClr val="0070C0"/>
                </a:solidFill>
                <a:latin typeface="Calibri" panose="020F0502020204030204" pitchFamily="34" charset="0"/>
                <a:cs typeface="Calibri" panose="020F0502020204030204" pitchFamily="34" charset="0"/>
              </a:rPr>
              <a:t>(</a:t>
            </a:r>
            <a:r>
              <a:rPr lang="fr-FR" sz="1200" b="1" dirty="0" smtClean="0">
                <a:solidFill>
                  <a:srgbClr val="0070C0"/>
                </a:solidFill>
                <a:latin typeface="Calibri" panose="020F0502020204030204" pitchFamily="34" charset="0"/>
                <a:cs typeface="Calibri" panose="020F0502020204030204" pitchFamily="34" charset="0"/>
              </a:rPr>
              <a:t>11 millions ou soit 1/5 pers.</a:t>
            </a:r>
            <a:r>
              <a:rPr lang="fr-FR" sz="1200" dirty="0" smtClean="0">
                <a:solidFill>
                  <a:srgbClr val="0070C0"/>
                </a:solidFill>
                <a:latin typeface="Calibri" panose="020F0502020204030204" pitchFamily="34" charset="0"/>
                <a:cs typeface="Calibri" panose="020F0502020204030204" pitchFamily="34" charset="0"/>
              </a:rPr>
              <a:t>)</a:t>
            </a:r>
            <a:r>
              <a:rPr lang="fr-FR" sz="1200" dirty="0" smtClean="0">
                <a:latin typeface="Calibri" panose="020F0502020204030204" pitchFamily="34" charset="0"/>
                <a:cs typeface="Calibri" panose="020F0502020204030204" pitchFamily="34" charset="0"/>
              </a:rPr>
              <a:t> : c’est le Verbatim de la bientraitance pour :</a:t>
            </a:r>
          </a:p>
          <a:p>
            <a:r>
              <a:rPr lang="fr-FR" sz="1200" b="1" u="sng" dirty="0" smtClean="0">
                <a:solidFill>
                  <a:srgbClr val="0070C0"/>
                </a:solidFill>
                <a:latin typeface="Calibri" panose="020F0502020204030204" pitchFamily="34" charset="0"/>
                <a:cs typeface="Calibri" panose="020F0502020204030204" pitchFamily="34" charset="0"/>
              </a:rPr>
              <a:t>Pourquoi ?</a:t>
            </a:r>
            <a:r>
              <a:rPr lang="fr-FR" sz="1200" dirty="0" smtClean="0">
                <a:latin typeface="Calibri" panose="020F0502020204030204" pitchFamily="34" charset="0"/>
                <a:cs typeface="Calibri" panose="020F0502020204030204" pitchFamily="34" charset="0"/>
              </a:rPr>
              <a:t> Prévenir maltraitance </a:t>
            </a:r>
            <a:r>
              <a:rPr lang="fr-FR" sz="1200" dirty="0" smtClean="0">
                <a:latin typeface="Calibri" panose="020F0502020204030204" pitchFamily="34" charset="0"/>
                <a:cs typeface="Calibri" panose="020F0502020204030204" pitchFamily="34" charset="0"/>
                <a:sym typeface="Wingdings" panose="05000000000000000000" pitchFamily="2" charset="2"/>
              </a:rPr>
              <a:t> par </a:t>
            </a:r>
            <a:r>
              <a:rPr lang="fr-FR" sz="1200" dirty="0" smtClean="0">
                <a:latin typeface="Calibri" panose="020F0502020204030204" pitchFamily="34" charset="0"/>
                <a:cs typeface="Calibri" panose="020F0502020204030204" pitchFamily="34" charset="0"/>
              </a:rPr>
              <a:t>absence d’expérience et de connaissances.</a:t>
            </a:r>
          </a:p>
          <a:p>
            <a:r>
              <a:rPr lang="fr-FR" sz="1200" dirty="0" smtClean="0">
                <a:latin typeface="Calibri" panose="020F0502020204030204" pitchFamily="34" charset="0"/>
                <a:cs typeface="Calibri" panose="020F0502020204030204" pitchFamily="34" charset="0"/>
              </a:rPr>
              <a:t>Le projet s’inscrit parfaitement dans la mission de l’association spécialisée dans la </a:t>
            </a:r>
            <a:r>
              <a:rPr lang="fr-FR" sz="1200" b="1" dirty="0" smtClean="0">
                <a:latin typeface="Calibri" panose="020F0502020204030204" pitchFamily="34" charset="0"/>
                <a:cs typeface="Calibri" panose="020F0502020204030204" pitchFamily="34" charset="0"/>
              </a:rPr>
              <a:t>relation d’aide et de soutien aux personnes en difficulté</a:t>
            </a:r>
            <a:r>
              <a:rPr lang="fr-FR" sz="1200" dirty="0">
                <a:latin typeface="Calibri" panose="020F0502020204030204" pitchFamily="34" charset="0"/>
                <a:cs typeface="Calibri" panose="020F0502020204030204" pitchFamily="34" charset="0"/>
              </a:rPr>
              <a:t> </a:t>
            </a:r>
            <a:r>
              <a:rPr lang="fr-FR" sz="1200" dirty="0" smtClean="0">
                <a:latin typeface="Calibri" panose="020F0502020204030204" pitchFamily="34" charset="0"/>
                <a:cs typeface="Calibri" panose="020F0502020204030204" pitchFamily="34" charset="0"/>
                <a:sym typeface="Wingdings" panose="05000000000000000000" pitchFamily="2" charset="2"/>
              </a:rPr>
              <a:t> </a:t>
            </a:r>
            <a:r>
              <a:rPr lang="fr-FR" sz="1200" dirty="0" err="1" smtClean="0">
                <a:latin typeface="Calibri" panose="020F0502020204030204" pitchFamily="34" charset="0"/>
                <a:cs typeface="Calibri" panose="020F0502020204030204" pitchFamily="34" charset="0"/>
                <a:sym typeface="Wingdings" panose="05000000000000000000" pitchFamily="2" charset="2"/>
              </a:rPr>
              <a:t>Prév</a:t>
            </a:r>
            <a:r>
              <a:rPr lang="fr-FR" sz="1200" dirty="0" smtClean="0">
                <a:latin typeface="Calibri" panose="020F0502020204030204" pitchFamily="34" charset="0"/>
                <a:cs typeface="Calibri" panose="020F0502020204030204" pitchFamily="34" charset="0"/>
                <a:sym typeface="Wingdings" panose="05000000000000000000" pitchFamily="2" charset="2"/>
              </a:rPr>
              <a:t>. </a:t>
            </a:r>
            <a:r>
              <a:rPr lang="fr-FR" sz="1200" dirty="0" err="1" smtClean="0">
                <a:latin typeface="Calibri" panose="020F0502020204030204" pitchFamily="34" charset="0"/>
                <a:cs typeface="Calibri" panose="020F0502020204030204" pitchFamily="34" charset="0"/>
                <a:sym typeface="Wingdings" panose="05000000000000000000" pitchFamily="2" charset="2"/>
              </a:rPr>
              <a:t>Burn</a:t>
            </a:r>
            <a:r>
              <a:rPr lang="fr-FR" sz="1200" dirty="0" smtClean="0">
                <a:latin typeface="Calibri" panose="020F0502020204030204" pitchFamily="34" charset="0"/>
                <a:cs typeface="Calibri" panose="020F0502020204030204" pitchFamily="34" charset="0"/>
                <a:sym typeface="Wingdings" panose="05000000000000000000" pitchFamily="2" charset="2"/>
              </a:rPr>
              <a:t> out</a:t>
            </a:r>
            <a:endParaRPr lang="fr-FR" sz="1200" dirty="0" smtClean="0">
              <a:latin typeface="Calibri" panose="020F0502020204030204" pitchFamily="34" charset="0"/>
              <a:cs typeface="Calibri" panose="020F0502020204030204" pitchFamily="34" charset="0"/>
            </a:endParaRPr>
          </a:p>
          <a:p>
            <a:r>
              <a:rPr lang="fr-FR" sz="1200" b="1" u="sng" dirty="0" smtClean="0">
                <a:solidFill>
                  <a:srgbClr val="0070C0"/>
                </a:solidFill>
                <a:latin typeface="Calibri" panose="020F0502020204030204" pitchFamily="34" charset="0"/>
                <a:cs typeface="Calibri" panose="020F0502020204030204" pitchFamily="34" charset="0"/>
              </a:rPr>
              <a:t>Accroche :</a:t>
            </a:r>
            <a:r>
              <a:rPr lang="fr-FR" sz="1200" b="1" u="sng" dirty="0" smtClean="0">
                <a:latin typeface="Calibri" panose="020F0502020204030204" pitchFamily="34" charset="0"/>
                <a:cs typeface="Calibri" panose="020F0502020204030204" pitchFamily="34" charset="0"/>
              </a:rPr>
              <a:t> </a:t>
            </a:r>
            <a:r>
              <a:rPr lang="fr-FR" sz="1200" dirty="0" smtClean="0">
                <a:latin typeface="Calibri" panose="020F0502020204030204" pitchFamily="34" charset="0"/>
                <a:cs typeface="Calibri" panose="020F0502020204030204" pitchFamily="34" charset="0"/>
              </a:rPr>
              <a:t>Origine du projet : </a:t>
            </a:r>
            <a:r>
              <a:rPr lang="fr-FR" sz="1200" b="1" dirty="0" smtClean="0">
                <a:latin typeface="Calibri" panose="020F0502020204030204" pitchFamily="34" charset="0"/>
                <a:cs typeface="Calibri" panose="020F0502020204030204" pitchFamily="34" charset="0"/>
              </a:rPr>
              <a:t>2008</a:t>
            </a:r>
            <a:r>
              <a:rPr lang="fr-FR" sz="1200" dirty="0" smtClean="0">
                <a:latin typeface="Calibri" panose="020F0502020204030204" pitchFamily="34" charset="0"/>
                <a:cs typeface="Calibri" panose="020F0502020204030204" pitchFamily="34" charset="0"/>
              </a:rPr>
              <a:t> aidante d’un proche et depuis… C. Schoen…</a:t>
            </a:r>
          </a:p>
          <a:p>
            <a:r>
              <a:rPr lang="fr-FR" sz="1200" b="1" u="sng" dirty="0" smtClean="0">
                <a:solidFill>
                  <a:srgbClr val="0070C0"/>
                </a:solidFill>
                <a:latin typeface="Calibri" panose="020F0502020204030204" pitchFamily="34" charset="0"/>
                <a:cs typeface="Calibri" panose="020F0502020204030204" pitchFamily="34" charset="0"/>
              </a:rPr>
              <a:t>Comment ? L’équipe intervient </a:t>
            </a:r>
            <a:r>
              <a:rPr lang="fr-FR" sz="1200" b="1" dirty="0" smtClean="0">
                <a:latin typeface="Calibri" panose="020F0502020204030204" pitchFamily="34" charset="0"/>
                <a:cs typeface="Calibri" panose="020F0502020204030204" pitchFamily="34" charset="0"/>
              </a:rPr>
              <a:t>en liant l’innovation et l’humain </a:t>
            </a:r>
            <a:r>
              <a:rPr lang="fr-FR" sz="1200" dirty="0" smtClean="0">
                <a:latin typeface="Calibri" panose="020F0502020204030204" pitchFamily="34" charset="0"/>
                <a:cs typeface="Calibri" panose="020F0502020204030204" pitchFamily="34" charset="0"/>
              </a:rPr>
              <a:t>pour une offre complète : apporter une réponse à la mission des départements face à une demande croissante : </a:t>
            </a:r>
            <a:r>
              <a:rPr lang="fr-FR" sz="1200" b="1" dirty="0" smtClean="0">
                <a:solidFill>
                  <a:srgbClr val="0070C0"/>
                </a:solidFill>
                <a:latin typeface="Calibri" panose="020F0502020204030204" pitchFamily="34" charset="0"/>
                <a:cs typeface="Calibri" panose="020F0502020204030204" pitchFamily="34" charset="0"/>
              </a:rPr>
              <a:t>61% travaillent dont 53 sont salariés </a:t>
            </a:r>
            <a:r>
              <a:rPr lang="fr-FR" sz="1200" dirty="0" smtClean="0">
                <a:solidFill>
                  <a:srgbClr val="0070C0"/>
                </a:solidFill>
                <a:latin typeface="Calibri" panose="020F0502020204030204" pitchFamily="34" charset="0"/>
                <a:cs typeface="Calibri" panose="020F0502020204030204" pitchFamily="34" charset="0"/>
              </a:rPr>
              <a:t>contre 52% en 2018 dont 44% salariés</a:t>
            </a:r>
            <a:r>
              <a:rPr lang="fr-FR" sz="1200" dirty="0" smtClean="0">
                <a:latin typeface="Calibri" panose="020F0502020204030204" pitchFamily="34" charset="0"/>
                <a:cs typeface="Calibri" panose="020F0502020204030204" pitchFamily="34" charset="0"/>
              </a:rPr>
              <a:t>.</a:t>
            </a:r>
          </a:p>
          <a:p>
            <a:r>
              <a:rPr lang="fr-FR" sz="1200" b="1" u="sng" dirty="0" smtClean="0">
                <a:solidFill>
                  <a:srgbClr val="0070C0"/>
                </a:solidFill>
                <a:latin typeface="Calibri" panose="020F0502020204030204" pitchFamily="34" charset="0"/>
                <a:cs typeface="Calibri" panose="020F0502020204030204" pitchFamily="34" charset="0"/>
              </a:rPr>
              <a:t>Quoi </a:t>
            </a:r>
            <a:r>
              <a:rPr lang="fr-FR" sz="1200" b="1" u="sng" dirty="0" smtClean="0">
                <a:solidFill>
                  <a:srgbClr val="0070C0"/>
                </a:solidFill>
                <a:latin typeface="Calibri" panose="020F0502020204030204" pitchFamily="34" charset="0"/>
                <a:cs typeface="Calibri" panose="020F0502020204030204" pitchFamily="34" charset="0"/>
              </a:rPr>
              <a:t>?</a:t>
            </a:r>
            <a:r>
              <a:rPr lang="fr-FR" sz="1200" dirty="0" smtClean="0">
                <a:latin typeface="Calibri" panose="020F0502020204030204" pitchFamily="34" charset="0"/>
                <a:cs typeface="Calibri" panose="020F0502020204030204" pitchFamily="34" charset="0"/>
              </a:rPr>
              <a:t> </a:t>
            </a:r>
            <a:r>
              <a:rPr lang="fr-FR" sz="1200" b="1" dirty="0" smtClean="0">
                <a:latin typeface="Calibri" panose="020F0502020204030204" pitchFamily="34" charset="0"/>
                <a:cs typeface="Calibri" panose="020F0502020204030204" pitchFamily="34" charset="0"/>
              </a:rPr>
              <a:t>VERBATIM application digitale éducative </a:t>
            </a:r>
            <a:r>
              <a:rPr lang="fr-FR" sz="1200" dirty="0" smtClean="0">
                <a:latin typeface="Calibri" panose="020F0502020204030204" pitchFamily="34" charset="0"/>
                <a:cs typeface="Calibri" panose="020F0502020204030204" pitchFamily="34" charset="0"/>
                <a:sym typeface="Wingdings" panose="05000000000000000000" pitchFamily="2" charset="2"/>
              </a:rPr>
              <a:t> parcours pédagogique interactif seul ou en communauté, avec situations concrètes, pratiques, quotidiennes / </a:t>
            </a:r>
            <a:r>
              <a:rPr lang="fr-FR" sz="1200" b="1" dirty="0" smtClean="0">
                <a:latin typeface="Calibri" panose="020F0502020204030204" pitchFamily="34" charset="0"/>
                <a:cs typeface="Calibri" panose="020F0502020204030204" pitchFamily="34" charset="0"/>
                <a:sym typeface="Wingdings" panose="05000000000000000000" pitchFamily="2" charset="2"/>
              </a:rPr>
              <a:t>4 thèmes : </a:t>
            </a:r>
            <a:r>
              <a:rPr lang="fr-FR" sz="1200" dirty="0" smtClean="0">
                <a:latin typeface="Calibri" panose="020F0502020204030204" pitchFamily="34" charset="0"/>
                <a:cs typeface="Calibri" panose="020F0502020204030204" pitchFamily="34" charset="0"/>
                <a:sym typeface="Wingdings" panose="05000000000000000000" pitchFamily="2" charset="2"/>
              </a:rPr>
              <a:t>situations/ Comportements /Lieux/ communication / dire, faire, agir en bientraitance pour améliorer la </a:t>
            </a:r>
            <a:r>
              <a:rPr lang="fr-FR" sz="1200" b="1" dirty="0" smtClean="0">
                <a:latin typeface="Calibri" panose="020F0502020204030204" pitchFamily="34" charset="0"/>
                <a:cs typeface="Calibri" panose="020F0502020204030204" pitchFamily="34" charset="0"/>
                <a:sym typeface="Wingdings" panose="05000000000000000000" pitchFamily="2" charset="2"/>
              </a:rPr>
              <a:t>relation binôme aidant/aidé</a:t>
            </a:r>
            <a:r>
              <a:rPr lang="fr-FR" sz="1200" dirty="0" smtClean="0">
                <a:latin typeface="Calibri" panose="020F0502020204030204" pitchFamily="34" charset="0"/>
                <a:cs typeface="Calibri" panose="020F0502020204030204" pitchFamily="34" charset="0"/>
                <a:sym typeface="Wingdings" panose="05000000000000000000" pitchFamily="2" charset="2"/>
              </a:rPr>
              <a:t>. Bénéfique pour les aidés.</a:t>
            </a:r>
          </a:p>
          <a:p>
            <a:r>
              <a:rPr lang="fr-FR" sz="1200" b="1" u="sng" dirty="0" smtClean="0">
                <a:solidFill>
                  <a:srgbClr val="0070C0"/>
                </a:solidFill>
                <a:latin typeface="Calibri" panose="020F0502020204030204" pitchFamily="34" charset="0"/>
                <a:cs typeface="Calibri" panose="020F0502020204030204" pitchFamily="34" charset="0"/>
              </a:rPr>
              <a:t>Avantages utilisateurs : </a:t>
            </a:r>
            <a:r>
              <a:rPr lang="fr-FR" sz="1200" dirty="0" smtClean="0">
                <a:latin typeface="Calibri" panose="020F0502020204030204" pitchFamily="34" charset="0"/>
                <a:cs typeface="Calibri" panose="020F0502020204030204" pitchFamily="34" charset="0"/>
              </a:rPr>
              <a:t>communauté, maintien équilibre entre vie pro/privé/aidant, </a:t>
            </a:r>
            <a:r>
              <a:rPr lang="fr-FR" sz="1200" dirty="0" smtClean="0">
                <a:solidFill>
                  <a:srgbClr val="0070C0"/>
                </a:solidFill>
                <a:latin typeface="Calibri" panose="020F0502020204030204" pitchFamily="34" charset="0"/>
                <a:cs typeface="Calibri" panose="020F0502020204030204" pitchFamily="34" charset="0"/>
              </a:rPr>
              <a:t>(</a:t>
            </a:r>
            <a:r>
              <a:rPr lang="fr-FR" sz="1200" b="1" dirty="0" smtClean="0">
                <a:solidFill>
                  <a:srgbClr val="0070C0"/>
                </a:solidFill>
                <a:latin typeface="Calibri" panose="020F0502020204030204" pitchFamily="34" charset="0"/>
                <a:cs typeface="Calibri" panose="020F0502020204030204" pitchFamily="34" charset="0"/>
              </a:rPr>
              <a:t>20H/</a:t>
            </a:r>
            <a:r>
              <a:rPr lang="fr-FR" sz="1200" b="1" dirty="0" err="1" smtClean="0">
                <a:solidFill>
                  <a:srgbClr val="0070C0"/>
                </a:solidFill>
                <a:latin typeface="Calibri" panose="020F0502020204030204" pitchFamily="34" charset="0"/>
                <a:cs typeface="Calibri" panose="020F0502020204030204" pitchFamily="34" charset="0"/>
              </a:rPr>
              <a:t>sem</a:t>
            </a:r>
            <a:r>
              <a:rPr lang="fr-FR" sz="1200" b="1" dirty="0" smtClean="0">
                <a:solidFill>
                  <a:srgbClr val="0070C0"/>
                </a:solidFill>
                <a:latin typeface="Calibri" panose="020F0502020204030204" pitchFamily="34" charset="0"/>
                <a:cs typeface="Calibri" panose="020F0502020204030204" pitchFamily="34" charset="0"/>
              </a:rPr>
              <a:t>)</a:t>
            </a:r>
          </a:p>
          <a:p>
            <a:pPr lvl="1"/>
            <a:r>
              <a:rPr lang="fr-FR" sz="1200" dirty="0" smtClean="0">
                <a:latin typeface="Calibri" panose="020F0502020204030204" pitchFamily="34" charset="0"/>
                <a:cs typeface="Calibri" panose="020F0502020204030204" pitchFamily="34" charset="0"/>
              </a:rPr>
              <a:t>Eviter de perdre son travail, prévenir le </a:t>
            </a:r>
            <a:r>
              <a:rPr lang="fr-FR" sz="1200" dirty="0" err="1" smtClean="0">
                <a:latin typeface="Calibri" panose="020F0502020204030204" pitchFamily="34" charset="0"/>
                <a:cs typeface="Calibri" panose="020F0502020204030204" pitchFamily="34" charset="0"/>
              </a:rPr>
              <a:t>burn</a:t>
            </a:r>
            <a:r>
              <a:rPr lang="fr-FR" sz="1200" dirty="0" smtClean="0">
                <a:latin typeface="Calibri" panose="020F0502020204030204" pitchFamily="34" charset="0"/>
                <a:cs typeface="Calibri" panose="020F0502020204030204" pitchFamily="34" charset="0"/>
              </a:rPr>
              <a:t> out, la dépression et la fatigue chronique…</a:t>
            </a:r>
          </a:p>
          <a:p>
            <a:r>
              <a:rPr lang="fr-FR" sz="1200" b="1" dirty="0" smtClean="0">
                <a:solidFill>
                  <a:srgbClr val="0070C0"/>
                </a:solidFill>
                <a:latin typeface="Calibri" panose="020F0502020204030204" pitchFamily="34" charset="0"/>
                <a:cs typeface="Calibri" panose="020F0502020204030204" pitchFamily="34" charset="0"/>
              </a:rPr>
              <a:t>Modèle Eco :</a:t>
            </a:r>
            <a:r>
              <a:rPr lang="fr-FR" sz="1200" b="1" dirty="0" smtClean="0">
                <a:latin typeface="Calibri" panose="020F0502020204030204" pitchFamily="34" charset="0"/>
                <a:cs typeface="Calibri" panose="020F0502020204030204" pitchFamily="34" charset="0"/>
              </a:rPr>
              <a:t> Entreprises </a:t>
            </a:r>
            <a:r>
              <a:rPr lang="fr-FR" sz="1200" b="1" dirty="0" smtClean="0">
                <a:latin typeface="Calibri" panose="020F0502020204030204" pitchFamily="34" charset="0"/>
                <a:cs typeface="Calibri" panose="020F0502020204030204" pitchFamily="34" charset="0"/>
                <a:sym typeface="Wingdings" panose="05000000000000000000" pitchFamily="2" charset="2"/>
              </a:rPr>
              <a:t> Verbatim + formation + </a:t>
            </a:r>
            <a:r>
              <a:rPr lang="fr-FR" sz="1200" b="1" dirty="0" err="1" smtClean="0">
                <a:latin typeface="Calibri" panose="020F0502020204030204" pitchFamily="34" charset="0"/>
                <a:cs typeface="Calibri" panose="020F0502020204030204" pitchFamily="34" charset="0"/>
                <a:sym typeface="Wingdings" panose="05000000000000000000" pitchFamily="2" charset="2"/>
              </a:rPr>
              <a:t>visio</a:t>
            </a:r>
            <a:r>
              <a:rPr lang="fr-FR" sz="1200" b="1" dirty="0" smtClean="0">
                <a:latin typeface="Calibri" panose="020F0502020204030204" pitchFamily="34" charset="0"/>
                <a:cs typeface="Calibri" panose="020F0502020204030204" pitchFamily="34" charset="0"/>
                <a:sym typeface="Wingdings" panose="05000000000000000000" pitchFamily="2" charset="2"/>
              </a:rPr>
              <a:t> + prescription des départements</a:t>
            </a:r>
          </a:p>
          <a:p>
            <a:r>
              <a:rPr lang="fr-FR" sz="1200" b="1" u="sng" dirty="0" smtClean="0">
                <a:solidFill>
                  <a:srgbClr val="0070C0"/>
                </a:solidFill>
                <a:latin typeface="Calibri" panose="020F0502020204030204" pitchFamily="34" charset="0"/>
                <a:cs typeface="Calibri" panose="020F0502020204030204" pitchFamily="34" charset="0"/>
                <a:sym typeface="Wingdings" panose="05000000000000000000" pitchFamily="2" charset="2"/>
              </a:rPr>
              <a:t>Quand :</a:t>
            </a:r>
            <a:r>
              <a:rPr lang="fr-FR" sz="1200" b="1" dirty="0" smtClean="0">
                <a:latin typeface="Calibri" panose="020F0502020204030204" pitchFamily="34" charset="0"/>
                <a:cs typeface="Calibri" panose="020F0502020204030204" pitchFamily="34" charset="0"/>
                <a:sym typeface="Wingdings" panose="05000000000000000000" pitchFamily="2" charset="2"/>
              </a:rPr>
              <a:t> janvier 2022</a:t>
            </a:r>
            <a:endParaRPr lang="fr-FR" sz="1200" b="1" dirty="0">
              <a:latin typeface="Calibri" panose="020F0502020204030204" pitchFamily="34" charset="0"/>
              <a:cs typeface="Calibri" panose="020F0502020204030204" pitchFamily="34" charset="0"/>
              <a:sym typeface="Wingdings" panose="05000000000000000000" pitchFamily="2" charset="2"/>
            </a:endParaRPr>
          </a:p>
          <a:p>
            <a:r>
              <a:rPr lang="fr-FR" sz="1200" b="1" u="sng" dirty="0" smtClean="0">
                <a:solidFill>
                  <a:srgbClr val="0070C0"/>
                </a:solidFill>
                <a:latin typeface="Calibri" panose="020F0502020204030204" pitchFamily="34" charset="0"/>
                <a:cs typeface="Calibri" panose="020F0502020204030204" pitchFamily="34" charset="0"/>
              </a:rPr>
              <a:t>Soutien : </a:t>
            </a:r>
            <a:r>
              <a:rPr lang="fr-FR" sz="1200" dirty="0" smtClean="0">
                <a:latin typeface="Calibri" panose="020F0502020204030204" pitchFamily="34" charset="0"/>
                <a:cs typeface="Calibri" panose="020F0502020204030204" pitchFamily="34" charset="0"/>
              </a:rPr>
              <a:t>Compléter les 47% </a:t>
            </a:r>
            <a:r>
              <a:rPr lang="fr-FR" sz="1200" dirty="0">
                <a:latin typeface="Calibri" panose="020F0502020204030204" pitchFamily="34" charset="0"/>
                <a:cs typeface="Calibri" panose="020F0502020204030204" pitchFamily="34" charset="0"/>
              </a:rPr>
              <a:t>de la Région </a:t>
            </a:r>
            <a:r>
              <a:rPr lang="fr-FR" sz="1200" dirty="0" smtClean="0">
                <a:latin typeface="Calibri" panose="020F0502020204030204" pitchFamily="34" charset="0"/>
                <a:cs typeface="Calibri" panose="020F0502020204030204" pitchFamily="34" charset="0"/>
              </a:rPr>
              <a:t>IDF </a:t>
            </a:r>
            <a:r>
              <a:rPr lang="fr-FR" sz="1200" dirty="0" smtClean="0">
                <a:latin typeface="Calibri" panose="020F0502020204030204" pitchFamily="34" charset="0"/>
                <a:cs typeface="Calibri" panose="020F0502020204030204" pitchFamily="34" charset="0"/>
              </a:rPr>
              <a:t>de </a:t>
            </a:r>
            <a:r>
              <a:rPr lang="fr-FR" sz="1200" dirty="0" smtClean="0">
                <a:latin typeface="Calibri" panose="020F0502020204030204" pitchFamily="34" charset="0"/>
                <a:cs typeface="Calibri" panose="020F0502020204030204" pitchFamily="34" charset="0"/>
              </a:rPr>
              <a:t>subvention sur 100% </a:t>
            </a:r>
            <a:endParaRPr lang="fr-FR" sz="1200" dirty="0" smtClean="0">
              <a:latin typeface="Calibri" panose="020F0502020204030204" pitchFamily="34" charset="0"/>
              <a:cs typeface="Calibri" panose="020F0502020204030204" pitchFamily="34" charset="0"/>
            </a:endParaRPr>
          </a:p>
          <a:p>
            <a:r>
              <a:rPr lang="fr-FR" sz="1200" b="1" u="sng" dirty="0" smtClean="0">
                <a:solidFill>
                  <a:srgbClr val="0070C0"/>
                </a:solidFill>
                <a:latin typeface="Calibri" panose="020F0502020204030204" pitchFamily="34" charset="0"/>
                <a:cs typeface="Calibri" panose="020F0502020204030204" pitchFamily="34" charset="0"/>
              </a:rPr>
              <a:t>Perspectives </a:t>
            </a:r>
            <a:r>
              <a:rPr lang="fr-FR" sz="1200" b="1" u="sng" dirty="0" smtClean="0">
                <a:solidFill>
                  <a:srgbClr val="0070C0"/>
                </a:solidFill>
                <a:latin typeface="Calibri" panose="020F0502020204030204" pitchFamily="34" charset="0"/>
                <a:cs typeface="Calibri" panose="020F0502020204030204" pitchFamily="34" charset="0"/>
              </a:rPr>
              <a:t>: </a:t>
            </a:r>
            <a:r>
              <a:rPr lang="fr-FR" sz="1200" dirty="0" smtClean="0">
                <a:latin typeface="Calibri" panose="020F0502020204030204" pitchFamily="34" charset="0"/>
                <a:cs typeface="Calibri" panose="020F0502020204030204" pitchFamily="34" charset="0"/>
              </a:rPr>
              <a:t>Décliner le Verbatim à d’autres problématiques et le rendre accessible gratuitement au plus grand nombre.</a:t>
            </a:r>
            <a:endParaRPr lang="fr-FR" sz="1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834151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solidFill>
                  <a:srgbClr val="0070C0"/>
                </a:solidFill>
                <a:latin typeface="Calibri" panose="020F0502020204030204" pitchFamily="34" charset="0"/>
                <a:cs typeface="Calibri" panose="020F0502020204030204" pitchFamily="34" charset="0"/>
              </a:rPr>
              <a:t>Avantages</a:t>
            </a:r>
            <a:r>
              <a:rPr lang="fr-FR" dirty="0">
                <a:solidFill>
                  <a:srgbClr val="0070C0"/>
                </a:solidFill>
                <a:latin typeface="Calibri" panose="020F0502020204030204" pitchFamily="34" charset="0"/>
                <a:cs typeface="Calibri" panose="020F0502020204030204" pitchFamily="34" charset="0"/>
              </a:rPr>
              <a:t> </a:t>
            </a:r>
            <a:r>
              <a:rPr lang="fr-FR" b="1" dirty="0" smtClean="0">
                <a:solidFill>
                  <a:srgbClr val="0070C0"/>
                </a:solidFill>
                <a:latin typeface="Calibri" panose="020F0502020204030204" pitchFamily="34" charset="0"/>
                <a:cs typeface="Calibri" panose="020F0502020204030204" pitchFamily="34" charset="0"/>
              </a:rPr>
              <a:t>usagers - Verbatim</a:t>
            </a:r>
            <a:endParaRPr lang="fr-FR"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600200"/>
            <a:ext cx="8219256" cy="4873752"/>
          </a:xfrm>
        </p:spPr>
        <p:txBody>
          <a:bodyPr>
            <a:noAutofit/>
          </a:bodyPr>
          <a:lstStyle/>
          <a:p>
            <a:pPr lvl="1"/>
            <a:r>
              <a:rPr lang="fr-FR" sz="1600" b="1" dirty="0">
                <a:solidFill>
                  <a:srgbClr val="0070C0"/>
                </a:solidFill>
                <a:latin typeface="Calibri" panose="020F0502020204030204" pitchFamily="34" charset="0"/>
                <a:cs typeface="Calibri" panose="020F0502020204030204" pitchFamily="34" charset="0"/>
              </a:rPr>
              <a:t>Objectif :</a:t>
            </a:r>
            <a:r>
              <a:rPr lang="fr-FR" sz="1600" dirty="0">
                <a:solidFill>
                  <a:srgbClr val="0070C0"/>
                </a:solidFill>
                <a:latin typeface="Calibri" panose="020F0502020204030204" pitchFamily="34" charset="0"/>
                <a:cs typeface="Calibri" panose="020F0502020204030204" pitchFamily="34" charset="0"/>
              </a:rPr>
              <a:t> éviter aux aidants proches actifs de sombrer dans la dépression, la perte de confiance en eux et la perte de leur travail</a:t>
            </a:r>
            <a:r>
              <a:rPr lang="fr-FR" sz="1600" dirty="0" smtClean="0">
                <a:solidFill>
                  <a:srgbClr val="0070C0"/>
                </a:solidFill>
                <a:latin typeface="Calibri" panose="020F0502020204030204" pitchFamily="34" charset="0"/>
                <a:cs typeface="Calibri" panose="020F0502020204030204" pitchFamily="34" charset="0"/>
              </a:rPr>
              <a:t>.</a:t>
            </a:r>
          </a:p>
          <a:p>
            <a:pPr marL="365760" lvl="1" indent="0">
              <a:buNone/>
            </a:pPr>
            <a:endParaRPr lang="fr-FR" sz="1600" dirty="0">
              <a:solidFill>
                <a:srgbClr val="0070C0"/>
              </a:solidFill>
              <a:latin typeface="Calibri" panose="020F0502020204030204" pitchFamily="34" charset="0"/>
              <a:cs typeface="Calibri" panose="020F0502020204030204" pitchFamily="34" charset="0"/>
            </a:endParaRPr>
          </a:p>
          <a:p>
            <a:r>
              <a:rPr lang="fr-FR" sz="1600" dirty="0" smtClean="0">
                <a:latin typeface="Calibri" panose="020F0502020204030204" pitchFamily="34" charset="0"/>
                <a:cs typeface="Calibri" panose="020F0502020204030204" pitchFamily="34" charset="0"/>
              </a:rPr>
              <a:t>Eviter </a:t>
            </a:r>
            <a:r>
              <a:rPr lang="fr-FR" sz="1600" dirty="0">
                <a:latin typeface="Calibri" panose="020F0502020204030204" pitchFamily="34" charset="0"/>
                <a:cs typeface="Calibri" panose="020F0502020204030204" pitchFamily="34" charset="0"/>
              </a:rPr>
              <a:t>d’être déstabilisé en étant confronté à des conditions de vie difficiles et de maintenir un équilibre </a:t>
            </a:r>
            <a:r>
              <a:rPr lang="fr-FR" sz="1600" dirty="0" smtClean="0">
                <a:latin typeface="Calibri" panose="020F0502020204030204" pitchFamily="34" charset="0"/>
                <a:cs typeface="Calibri" panose="020F0502020204030204" pitchFamily="34" charset="0"/>
              </a:rPr>
              <a:t>entre vies </a:t>
            </a:r>
            <a:r>
              <a:rPr lang="fr-FR" sz="1600" dirty="0">
                <a:latin typeface="Calibri" panose="020F0502020204030204" pitchFamily="34" charset="0"/>
                <a:cs typeface="Calibri" panose="020F0502020204030204" pitchFamily="34" charset="0"/>
              </a:rPr>
              <a:t>personnelle, professionnelle, familiale et </a:t>
            </a:r>
            <a:r>
              <a:rPr lang="fr-FR" sz="1600" dirty="0" smtClean="0">
                <a:solidFill>
                  <a:srgbClr val="C00000"/>
                </a:solidFill>
                <a:latin typeface="Calibri" panose="020F0502020204030204" pitchFamily="34" charset="0"/>
                <a:cs typeface="Calibri" panose="020F0502020204030204" pitchFamily="34" charset="0"/>
              </a:rPr>
              <a:t>d’aidant</a:t>
            </a:r>
            <a:r>
              <a:rPr lang="fr-FR" sz="1600" dirty="0">
                <a:solidFill>
                  <a:srgbClr val="C00000"/>
                </a:solidFill>
                <a:latin typeface="Calibri" panose="020F0502020204030204" pitchFamily="34" charset="0"/>
                <a:cs typeface="Calibri" panose="020F0502020204030204" pitchFamily="34" charset="0"/>
              </a:rPr>
              <a:t> </a:t>
            </a:r>
            <a:r>
              <a:rPr lang="fr-FR" sz="1600" dirty="0" smtClean="0">
                <a:solidFill>
                  <a:srgbClr val="C00000"/>
                </a:solidFill>
                <a:latin typeface="Calibri" panose="020F0502020204030204" pitchFamily="34" charset="0"/>
                <a:cs typeface="Calibri" panose="020F0502020204030204" pitchFamily="34" charset="0"/>
              </a:rPr>
              <a:t>= 20H/semaine</a:t>
            </a:r>
            <a:r>
              <a:rPr lang="fr-FR" sz="1600" dirty="0">
                <a:latin typeface="Calibri" panose="020F0502020204030204" pitchFamily="34" charset="0"/>
                <a:cs typeface="Calibri" panose="020F0502020204030204" pitchFamily="34" charset="0"/>
              </a:rPr>
              <a:t> </a:t>
            </a:r>
            <a:r>
              <a:rPr lang="fr-FR" sz="1600" dirty="0" smtClean="0">
                <a:latin typeface="Calibri" panose="020F0502020204030204" pitchFamily="34" charset="0"/>
                <a:cs typeface="Calibri" panose="020F0502020204030204" pitchFamily="34" charset="0"/>
              </a:rPr>
              <a:t>en moyenne.</a:t>
            </a:r>
            <a:endParaRPr lang="fr-FR" sz="1600" dirty="0">
              <a:latin typeface="Calibri" panose="020F0502020204030204" pitchFamily="34" charset="0"/>
              <a:cs typeface="Calibri" panose="020F0502020204030204" pitchFamily="34" charset="0"/>
            </a:endParaRPr>
          </a:p>
          <a:p>
            <a:r>
              <a:rPr lang="fr-FR" sz="1600" dirty="0">
                <a:latin typeface="Calibri" panose="020F0502020204030204" pitchFamily="34" charset="0"/>
                <a:cs typeface="Calibri" panose="020F0502020204030204" pitchFamily="34" charset="0"/>
              </a:rPr>
              <a:t>Le suivi des aidants appelle une demande accrue d'aide en communication dans le </a:t>
            </a:r>
            <a:r>
              <a:rPr lang="fr-FR" sz="1600" b="1" dirty="0">
                <a:latin typeface="Calibri" panose="020F0502020204030204" pitchFamily="34" charset="0"/>
                <a:cs typeface="Calibri" panose="020F0502020204030204" pitchFamily="34" charset="0"/>
              </a:rPr>
              <a:t>binôme aidé-aidant</a:t>
            </a:r>
            <a:r>
              <a:rPr lang="fr-FR" sz="1600" dirty="0">
                <a:latin typeface="Calibri" panose="020F0502020204030204" pitchFamily="34" charset="0"/>
                <a:cs typeface="Calibri" panose="020F0502020204030204" pitchFamily="34" charset="0"/>
              </a:rPr>
              <a:t>. </a:t>
            </a:r>
          </a:p>
          <a:p>
            <a:r>
              <a:rPr lang="fr-FR" sz="1600" dirty="0">
                <a:latin typeface="Calibri" panose="020F0502020204030204" pitchFamily="34" charset="0"/>
                <a:cs typeface="Calibri" panose="020F0502020204030204" pitchFamily="34" charset="0"/>
              </a:rPr>
              <a:t>P</a:t>
            </a:r>
            <a:r>
              <a:rPr lang="fr-FR" sz="1600" dirty="0" smtClean="0">
                <a:latin typeface="Calibri" panose="020F0502020204030204" pitchFamily="34" charset="0"/>
                <a:cs typeface="Calibri" panose="020F0502020204030204" pitchFamily="34" charset="0"/>
              </a:rPr>
              <a:t>révenir </a:t>
            </a:r>
            <a:r>
              <a:rPr lang="fr-FR" sz="1600" dirty="0">
                <a:latin typeface="Calibri" panose="020F0502020204030204" pitchFamily="34" charset="0"/>
                <a:cs typeface="Calibri" panose="020F0502020204030204" pitchFamily="34" charset="0"/>
              </a:rPr>
              <a:t>les risques de carence de bientraitance (prévention de la maltraitance) des aidés par les proches aidants. </a:t>
            </a:r>
            <a:r>
              <a:rPr lang="fr-FR" sz="1600" dirty="0" smtClean="0">
                <a:latin typeface="Calibri" panose="020F0502020204030204" pitchFamily="34" charset="0"/>
                <a:cs typeface="Calibri" panose="020F0502020204030204" pitchFamily="34" charset="0"/>
              </a:rPr>
              <a:t>Risques </a:t>
            </a:r>
            <a:r>
              <a:rPr lang="fr-FR" sz="1600" dirty="0">
                <a:latin typeface="Calibri" panose="020F0502020204030204" pitchFamily="34" charset="0"/>
                <a:cs typeface="Calibri" panose="020F0502020204030204" pitchFamily="34" charset="0"/>
              </a:rPr>
              <a:t>liés essentiellement à l’absence d’expérience et de formation</a:t>
            </a:r>
            <a:r>
              <a:rPr lang="fr-FR" sz="1600" b="1" dirty="0">
                <a:latin typeface="Calibri" panose="020F0502020204030204" pitchFamily="34" charset="0"/>
                <a:cs typeface="Calibri" panose="020F0502020204030204" pitchFamily="34" charset="0"/>
              </a:rPr>
              <a:t>.</a:t>
            </a:r>
            <a:r>
              <a:rPr lang="fr-FR" sz="1600" dirty="0">
                <a:latin typeface="Calibri" panose="020F0502020204030204" pitchFamily="34" charset="0"/>
                <a:cs typeface="Calibri" panose="020F0502020204030204" pitchFamily="34" charset="0"/>
              </a:rPr>
              <a:t> </a:t>
            </a:r>
            <a:endParaRPr lang="fr-FR" sz="16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56323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6360" y="260648"/>
            <a:ext cx="7467600" cy="720080"/>
          </a:xfrm>
        </p:spPr>
        <p:txBody>
          <a:bodyPr>
            <a:noAutofit/>
          </a:bodyPr>
          <a:lstStyle/>
          <a:p>
            <a:r>
              <a:rPr lang="fr-FR" sz="2800" b="1" dirty="0" smtClean="0">
                <a:solidFill>
                  <a:srgbClr val="0070C0"/>
                </a:solidFill>
                <a:latin typeface="Calibri" panose="020F0502020204030204" pitchFamily="34" charset="0"/>
                <a:cs typeface="Calibri" panose="020F0502020204030204" pitchFamily="34" charset="0"/>
              </a:rPr>
              <a:t>Synthèse projet : Cap de vivre !</a:t>
            </a:r>
            <a:endParaRPr lang="fr-FR" sz="2800"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980728"/>
            <a:ext cx="7787208" cy="5472608"/>
          </a:xfrm>
        </p:spPr>
        <p:txBody>
          <a:bodyPr>
            <a:noAutofit/>
          </a:bodyPr>
          <a:lstStyle/>
          <a:p>
            <a:r>
              <a:rPr lang="fr-FR" sz="1200" b="1" u="sng" dirty="0" smtClean="0">
                <a:solidFill>
                  <a:srgbClr val="0070C0"/>
                </a:solidFill>
                <a:latin typeface="Calibri" panose="020F0502020204030204" pitchFamily="34" charset="0"/>
                <a:cs typeface="Calibri" panose="020F0502020204030204" pitchFamily="34" charset="0"/>
              </a:rPr>
              <a:t>Pourquoi ce nom : cap de vivre !</a:t>
            </a:r>
          </a:p>
          <a:p>
            <a:r>
              <a:rPr lang="fr-FR" sz="1200" b="1" dirty="0" smtClean="0">
                <a:latin typeface="Calibri" panose="020F0502020204030204" pitchFamily="34" charset="0"/>
                <a:cs typeface="Calibri" panose="020F0502020204030204" pitchFamily="34" charset="0"/>
              </a:rPr>
              <a:t>Le défi à relever par les jeunes : </a:t>
            </a:r>
            <a:r>
              <a:rPr lang="fr-FR" sz="1200" dirty="0" smtClean="0">
                <a:latin typeface="Calibri" panose="020F0502020204030204" pitchFamily="34" charset="0"/>
                <a:cs typeface="Calibri" panose="020F0502020204030204" pitchFamily="34" charset="0"/>
              </a:rPr>
              <a:t>être capable de vivre et de revivre quand on est resté trop longtemps dans le désert… </a:t>
            </a:r>
          </a:p>
          <a:p>
            <a:pPr marL="0" indent="0">
              <a:buNone/>
            </a:pPr>
            <a:r>
              <a:rPr lang="fr-FR" sz="1200" dirty="0" smtClean="0">
                <a:latin typeface="Calibri" panose="020F0502020204030204" pitchFamily="34" charset="0"/>
                <a:cs typeface="Calibri" panose="020F0502020204030204" pitchFamily="34" charset="0"/>
              </a:rPr>
              <a:t>Dans un monde où la dispersion et l’individualisme sont devenus la norme, il s’agit d’accueillir sa souffrance psychique et physique, la traiter, retrouver son unité pour se révéler dans sa pleine vérité ; enfin se reconnecter à ses propres valeurs pour retrouver du sens et se sentir à nouveau vivant </a:t>
            </a:r>
            <a:r>
              <a:rPr lang="fr-FR" sz="1200" dirty="0" smtClean="0">
                <a:latin typeface="Calibri" panose="020F0502020204030204" pitchFamily="34" charset="0"/>
                <a:cs typeface="Calibri" panose="020F0502020204030204" pitchFamily="34" charset="0"/>
                <a:sym typeface="Wingdings" panose="05000000000000000000" pitchFamily="2" charset="2"/>
              </a:rPr>
              <a:t> Aider à la renaissance !</a:t>
            </a:r>
          </a:p>
          <a:p>
            <a:pPr marL="0" indent="0">
              <a:buNone/>
            </a:pPr>
            <a:endParaRPr lang="fr-FR" sz="1200" dirty="0" smtClean="0">
              <a:latin typeface="Calibri" panose="020F0502020204030204" pitchFamily="34" charset="0"/>
              <a:cs typeface="Calibri" panose="020F0502020204030204" pitchFamily="34" charset="0"/>
            </a:endParaRPr>
          </a:p>
          <a:p>
            <a:pPr>
              <a:spcBef>
                <a:spcPts val="0"/>
              </a:spcBef>
            </a:pPr>
            <a:r>
              <a:rPr lang="fr-FR" sz="1200" b="1" u="sng" dirty="0" smtClean="0">
                <a:solidFill>
                  <a:srgbClr val="0070C0"/>
                </a:solidFill>
                <a:latin typeface="Calibri" panose="020F0502020204030204" pitchFamily="34" charset="0"/>
                <a:cs typeface="Calibri" panose="020F0502020204030204" pitchFamily="34" charset="0"/>
              </a:rPr>
              <a:t>Qui ?</a:t>
            </a:r>
            <a:r>
              <a:rPr lang="fr-FR" sz="1200" dirty="0" smtClean="0">
                <a:latin typeface="Calibri" panose="020F0502020204030204" pitchFamily="34" charset="0"/>
                <a:cs typeface="Calibri" panose="020F0502020204030204" pitchFamily="34" charset="0"/>
              </a:rPr>
              <a:t> </a:t>
            </a:r>
            <a:r>
              <a:rPr lang="fr-FR" sz="1200" b="1" dirty="0" smtClean="0">
                <a:solidFill>
                  <a:srgbClr val="0070C0"/>
                </a:solidFill>
                <a:latin typeface="Calibri" panose="020F0502020204030204" pitchFamily="34" charset="0"/>
                <a:cs typeface="Calibri" panose="020F0502020204030204" pitchFamily="34" charset="0"/>
              </a:rPr>
              <a:t>PSPPE</a:t>
            </a:r>
            <a:r>
              <a:rPr lang="fr-FR" sz="1200" dirty="0" smtClean="0">
                <a:latin typeface="Calibri" panose="020F0502020204030204" pitchFamily="34" charset="0"/>
                <a:cs typeface="Calibri" panose="020F0502020204030204" pitchFamily="34" charset="0"/>
              </a:rPr>
              <a:t> </a:t>
            </a:r>
            <a:r>
              <a:rPr lang="fr-FR" sz="1200" dirty="0" smtClean="0">
                <a:latin typeface="Calibri" panose="020F0502020204030204" pitchFamily="34" charset="0"/>
                <a:cs typeface="Calibri" panose="020F0502020204030204" pitchFamily="34" charset="0"/>
              </a:rPr>
              <a:t>à Nogent sur Marne, spécialisé aide et prévention en souffrances psychiques, dépression, </a:t>
            </a:r>
            <a:r>
              <a:rPr lang="fr-FR" sz="1200" dirty="0" err="1" smtClean="0">
                <a:latin typeface="Calibri" panose="020F0502020204030204" pitchFamily="34" charset="0"/>
                <a:cs typeface="Calibri" panose="020F0502020204030204" pitchFamily="34" charset="0"/>
              </a:rPr>
              <a:t>burn</a:t>
            </a:r>
            <a:r>
              <a:rPr lang="fr-FR" sz="1200" dirty="0" smtClean="0">
                <a:latin typeface="Calibri" panose="020F0502020204030204" pitchFamily="34" charset="0"/>
                <a:cs typeface="Calibri" panose="020F0502020204030204" pitchFamily="34" charset="0"/>
              </a:rPr>
              <a:t> out, troubles de stress post-traumatique, précocité intellectuelle, haut potentiel adulte, troubles envahissants du développement (TED) et des apprentissages, difficultés scolaires.</a:t>
            </a:r>
          </a:p>
          <a:p>
            <a:pPr>
              <a:spcBef>
                <a:spcPts val="0"/>
              </a:spcBef>
            </a:pPr>
            <a:r>
              <a:rPr lang="fr-FR" sz="1200" dirty="0" smtClean="0">
                <a:latin typeface="Calibri" panose="020F0502020204030204" pitchFamily="34" charset="0"/>
                <a:cs typeface="Calibri" panose="020F0502020204030204" pitchFamily="34" charset="0"/>
              </a:rPr>
              <a:t>Sa présidente : Evelyne Revellat, </a:t>
            </a:r>
            <a:r>
              <a:rPr lang="fr-FR" sz="1200" dirty="0">
                <a:latin typeface="Calibri" panose="020F0502020204030204" pitchFamily="34" charset="0"/>
                <a:cs typeface="Calibri" panose="020F0502020204030204" pitchFamily="34" charset="0"/>
              </a:rPr>
              <a:t>sophrologue 15 dans la relation d’aide et 15 dans les RH et une équipe d’experts de la relation d’aide et en formation dans l’</a:t>
            </a:r>
            <a:r>
              <a:rPr lang="fr-FR" sz="1200" b="1" dirty="0">
                <a:latin typeface="Calibri" panose="020F0502020204030204" pitchFamily="34" charset="0"/>
                <a:cs typeface="Calibri" panose="020F0502020204030204" pitchFamily="34" charset="0"/>
              </a:rPr>
              <a:t>éducation à la </a:t>
            </a:r>
            <a:r>
              <a:rPr lang="fr-FR" sz="1200" b="1" dirty="0" smtClean="0">
                <a:latin typeface="Calibri" panose="020F0502020204030204" pitchFamily="34" charset="0"/>
                <a:cs typeface="Calibri" panose="020F0502020204030204" pitchFamily="34" charset="0"/>
              </a:rPr>
              <a:t>santé</a:t>
            </a:r>
            <a:endParaRPr lang="fr-FR" sz="1200" dirty="0" smtClean="0">
              <a:latin typeface="Calibri" panose="020F0502020204030204" pitchFamily="34" charset="0"/>
              <a:cs typeface="Calibri" panose="020F0502020204030204" pitchFamily="34" charset="0"/>
            </a:endParaRPr>
          </a:p>
          <a:p>
            <a:pPr>
              <a:spcBef>
                <a:spcPts val="0"/>
              </a:spcBef>
            </a:pPr>
            <a:r>
              <a:rPr lang="fr-FR" sz="1200" b="1" dirty="0" smtClean="0">
                <a:solidFill>
                  <a:srgbClr val="0070C0"/>
                </a:solidFill>
                <a:latin typeface="Calibri" panose="020F0502020204030204" pitchFamily="34" charset="0"/>
                <a:cs typeface="Calibri" panose="020F0502020204030204" pitchFamily="34" charset="0"/>
              </a:rPr>
              <a:t>REVIE</a:t>
            </a:r>
            <a:r>
              <a:rPr lang="fr-FR" sz="1200" dirty="0" smtClean="0">
                <a:latin typeface="Calibri" panose="020F0502020204030204" pitchFamily="34" charset="0"/>
                <a:cs typeface="Calibri" panose="020F0502020204030204" pitchFamily="34" charset="0"/>
              </a:rPr>
              <a:t>, association :…</a:t>
            </a:r>
          </a:p>
          <a:p>
            <a:pPr>
              <a:spcBef>
                <a:spcPts val="0"/>
              </a:spcBef>
            </a:pPr>
            <a:r>
              <a:rPr lang="fr-FR" sz="1200" dirty="0" smtClean="0">
                <a:latin typeface="Calibri" panose="020F0502020204030204" pitchFamily="34" charset="0"/>
                <a:cs typeface="Calibri" panose="020F0502020204030204" pitchFamily="34" charset="0"/>
              </a:rPr>
              <a:t>Axelle Husson Présidente de REVIE</a:t>
            </a:r>
          </a:p>
          <a:p>
            <a:pPr>
              <a:spcBef>
                <a:spcPts val="0"/>
              </a:spcBef>
            </a:pPr>
            <a:r>
              <a:rPr lang="fr-FR" sz="1200" b="1" dirty="0" smtClean="0">
                <a:solidFill>
                  <a:srgbClr val="0070C0"/>
                </a:solidFill>
                <a:latin typeface="Calibri" panose="020F0502020204030204" pitchFamily="34" charset="0"/>
                <a:cs typeface="Calibri" panose="020F0502020204030204" pitchFamily="34" charset="0"/>
              </a:rPr>
              <a:t>Notre projet :</a:t>
            </a:r>
            <a:r>
              <a:rPr lang="fr-FR" sz="1200" b="1" dirty="0" smtClean="0">
                <a:latin typeface="Calibri" panose="020F0502020204030204" pitchFamily="34" charset="0"/>
                <a:cs typeface="Calibri" panose="020F0502020204030204" pitchFamily="34" charset="0"/>
              </a:rPr>
              <a:t> l’aide aux jeunes de 11 à 15 ans. </a:t>
            </a:r>
            <a:r>
              <a:rPr lang="fr-FR" sz="1200" b="1" u="sng" dirty="0" smtClean="0">
                <a:solidFill>
                  <a:srgbClr val="0070C0"/>
                </a:solidFill>
                <a:latin typeface="Calibri" panose="020F0502020204030204" pitchFamily="34" charset="0"/>
                <a:cs typeface="Calibri" panose="020F0502020204030204" pitchFamily="34" charset="0"/>
              </a:rPr>
              <a:t>Pourquoi ?</a:t>
            </a:r>
            <a:r>
              <a:rPr lang="fr-FR" sz="1200" dirty="0" smtClean="0">
                <a:latin typeface="Calibri" panose="020F0502020204030204" pitchFamily="34" charset="0"/>
                <a:cs typeface="Calibri" panose="020F0502020204030204" pitchFamily="34" charset="0"/>
              </a:rPr>
              <a:t> Crise</a:t>
            </a:r>
          </a:p>
          <a:p>
            <a:pPr>
              <a:spcBef>
                <a:spcPts val="0"/>
              </a:spcBef>
            </a:pPr>
            <a:r>
              <a:rPr lang="fr-FR" sz="1200" dirty="0" smtClean="0">
                <a:latin typeface="Calibri" panose="020F0502020204030204" pitchFamily="34" charset="0"/>
                <a:cs typeface="Calibri" panose="020F0502020204030204" pitchFamily="34" charset="0"/>
              </a:rPr>
              <a:t>Le projet s’inscrit parfaitement dans la mission de PSPPE spécialisée dans la </a:t>
            </a:r>
            <a:r>
              <a:rPr lang="fr-FR" sz="1200" b="1" dirty="0" smtClean="0">
                <a:latin typeface="Calibri" panose="020F0502020204030204" pitchFamily="34" charset="0"/>
                <a:cs typeface="Calibri" panose="020F0502020204030204" pitchFamily="34" charset="0"/>
              </a:rPr>
              <a:t>relation d’aide et le soutien aux personnes en difficulté</a:t>
            </a:r>
            <a:r>
              <a:rPr lang="fr-FR" sz="1200" dirty="0" smtClean="0">
                <a:latin typeface="Calibri" panose="020F0502020204030204" pitchFamily="34" charset="0"/>
                <a:cs typeface="Calibri" panose="020F0502020204030204" pitchFamily="34" charset="0"/>
              </a:rPr>
              <a:t>.</a:t>
            </a:r>
          </a:p>
          <a:p>
            <a:pPr>
              <a:spcBef>
                <a:spcPts val="0"/>
              </a:spcBef>
            </a:pPr>
            <a:r>
              <a:rPr lang="fr-FR" sz="1200" b="1" dirty="0" smtClean="0">
                <a:solidFill>
                  <a:srgbClr val="0070C0"/>
                </a:solidFill>
                <a:latin typeface="Calibri" panose="020F0502020204030204" pitchFamily="34" charset="0"/>
                <a:cs typeface="Calibri" panose="020F0502020204030204" pitchFamily="34" charset="0"/>
              </a:rPr>
              <a:t>Accroche :</a:t>
            </a:r>
            <a:r>
              <a:rPr lang="fr-FR" sz="1200" b="1" dirty="0" smtClean="0">
                <a:latin typeface="Calibri" panose="020F0502020204030204" pitchFamily="34" charset="0"/>
                <a:cs typeface="Calibri" panose="020F0502020204030204" pitchFamily="34" charset="0"/>
              </a:rPr>
              <a:t> </a:t>
            </a:r>
            <a:r>
              <a:rPr lang="fr-FR" sz="1200" dirty="0" smtClean="0">
                <a:latin typeface="Calibri" panose="020F0502020204030204" pitchFamily="34" charset="0"/>
                <a:cs typeface="Calibri" panose="020F0502020204030204" pitchFamily="34" charset="0"/>
              </a:rPr>
              <a:t>Origine du projet : L’alliance de deux associations qui s’impliquent auprès des jeunes.</a:t>
            </a:r>
          </a:p>
          <a:p>
            <a:pPr>
              <a:spcBef>
                <a:spcPts val="0"/>
              </a:spcBef>
            </a:pPr>
            <a:r>
              <a:rPr lang="fr-FR" sz="1200" b="1" u="sng" dirty="0" smtClean="0">
                <a:solidFill>
                  <a:srgbClr val="0070C0"/>
                </a:solidFill>
                <a:latin typeface="Calibri" panose="020F0502020204030204" pitchFamily="34" charset="0"/>
                <a:cs typeface="Calibri" panose="020F0502020204030204" pitchFamily="34" charset="0"/>
              </a:rPr>
              <a:t>Comment</a:t>
            </a:r>
            <a:r>
              <a:rPr lang="fr-FR" sz="1200" b="1" dirty="0" smtClean="0">
                <a:solidFill>
                  <a:srgbClr val="0070C0"/>
                </a:solidFill>
                <a:latin typeface="Calibri" panose="020F0502020204030204" pitchFamily="34" charset="0"/>
                <a:cs typeface="Calibri" panose="020F0502020204030204" pitchFamily="34" charset="0"/>
              </a:rPr>
              <a:t> ? L’équipe intervient </a:t>
            </a:r>
            <a:r>
              <a:rPr lang="fr-FR" sz="1200" b="1" dirty="0" smtClean="0">
                <a:latin typeface="Calibri" panose="020F0502020204030204" pitchFamily="34" charset="0"/>
                <a:cs typeface="Calibri" panose="020F0502020204030204" pitchFamily="34" charset="0"/>
              </a:rPr>
              <a:t>en liant des thérapies humanistes innovantes reconnues en neurosciences</a:t>
            </a:r>
            <a:endParaRPr lang="fr-FR" sz="1200" dirty="0" smtClean="0">
              <a:latin typeface="Calibri" panose="020F0502020204030204" pitchFamily="34" charset="0"/>
              <a:cs typeface="Calibri" panose="020F0502020204030204" pitchFamily="34" charset="0"/>
            </a:endParaRPr>
          </a:p>
          <a:p>
            <a:pPr>
              <a:spcBef>
                <a:spcPts val="0"/>
              </a:spcBef>
            </a:pPr>
            <a:r>
              <a:rPr lang="fr-FR" sz="1200" b="1" u="sng" dirty="0" smtClean="0">
                <a:solidFill>
                  <a:srgbClr val="0070C0"/>
                </a:solidFill>
                <a:latin typeface="Calibri" panose="020F0502020204030204" pitchFamily="34" charset="0"/>
                <a:cs typeface="Calibri" panose="020F0502020204030204" pitchFamily="34" charset="0"/>
              </a:rPr>
              <a:t>Quoi :</a:t>
            </a:r>
            <a:r>
              <a:rPr lang="fr-FR" sz="1200" dirty="0" smtClean="0">
                <a:latin typeface="Calibri" panose="020F0502020204030204" pitchFamily="34" charset="0"/>
                <a:cs typeface="Calibri" panose="020F0502020204030204" pitchFamily="34" charset="0"/>
              </a:rPr>
              <a:t> </a:t>
            </a:r>
            <a:r>
              <a:rPr lang="fr-FR" sz="1200" dirty="0">
                <a:latin typeface="Calibri" panose="020F0502020204030204" pitchFamily="34" charset="0"/>
                <a:cs typeface="Calibri" panose="020F0502020204030204" pitchFamily="34" charset="0"/>
              </a:rPr>
              <a:t>une offre complète pour apporter une réponse à la mission des départements face à une demande croissante des jeunes</a:t>
            </a:r>
            <a:r>
              <a:rPr lang="fr-FR" sz="1200" dirty="0" smtClean="0">
                <a:latin typeface="Calibri" panose="020F0502020204030204" pitchFamily="34" charset="0"/>
                <a:cs typeface="Calibri" panose="020F0502020204030204" pitchFamily="34" charset="0"/>
              </a:rPr>
              <a:t>.</a:t>
            </a:r>
          </a:p>
          <a:p>
            <a:pPr>
              <a:spcBef>
                <a:spcPts val="0"/>
              </a:spcBef>
            </a:pPr>
            <a:r>
              <a:rPr lang="fr-FR" sz="1200" b="1" u="sng" dirty="0" smtClean="0">
                <a:solidFill>
                  <a:srgbClr val="0070C0"/>
                </a:solidFill>
                <a:latin typeface="Calibri" panose="020F0502020204030204" pitchFamily="34" charset="0"/>
                <a:cs typeface="Calibri" panose="020F0502020204030204" pitchFamily="34" charset="0"/>
              </a:rPr>
              <a:t>Avantages utilisateurs </a:t>
            </a:r>
            <a:r>
              <a:rPr lang="fr-FR" sz="1200" b="1" dirty="0" smtClean="0">
                <a:latin typeface="Calibri" panose="020F0502020204030204" pitchFamily="34" charset="0"/>
                <a:cs typeface="Calibri" panose="020F0502020204030204" pitchFamily="34" charset="0"/>
              </a:rPr>
              <a:t>: Eviter l’errance des familles et les récidives de comportements à risque</a:t>
            </a:r>
          </a:p>
          <a:p>
            <a:pPr>
              <a:spcBef>
                <a:spcPts val="0"/>
              </a:spcBef>
            </a:pPr>
            <a:r>
              <a:rPr lang="fr-FR" sz="1200" b="1" u="sng" dirty="0" smtClean="0">
                <a:solidFill>
                  <a:srgbClr val="0070C0"/>
                </a:solidFill>
                <a:latin typeface="Calibri" panose="020F0502020204030204" pitchFamily="34" charset="0"/>
                <a:cs typeface="Calibri" panose="020F0502020204030204" pitchFamily="34" charset="0"/>
              </a:rPr>
              <a:t>Modèle Eco</a:t>
            </a:r>
            <a:r>
              <a:rPr lang="fr-FR" sz="1200" b="1" dirty="0" smtClean="0">
                <a:solidFill>
                  <a:srgbClr val="0070C0"/>
                </a:solidFill>
                <a:latin typeface="Calibri" panose="020F0502020204030204" pitchFamily="34" charset="0"/>
                <a:cs typeface="Calibri" panose="020F0502020204030204" pitchFamily="34" charset="0"/>
              </a:rPr>
              <a:t> :</a:t>
            </a:r>
            <a:r>
              <a:rPr lang="fr-FR" sz="1200" b="1" dirty="0" smtClean="0">
                <a:latin typeface="Calibri" panose="020F0502020204030204" pitchFamily="34" charset="0"/>
                <a:cs typeface="Calibri" panose="020F0502020204030204" pitchFamily="34" charset="0"/>
              </a:rPr>
              <a:t> </a:t>
            </a:r>
            <a:r>
              <a:rPr lang="fr-FR" sz="1200" dirty="0" smtClean="0">
                <a:latin typeface="Calibri" panose="020F0502020204030204" pitchFamily="34" charset="0"/>
                <a:cs typeface="Calibri" panose="020F0502020204030204" pitchFamily="34" charset="0"/>
              </a:rPr>
              <a:t>Informer les entreprises pour qu’elles aident leurs collaborateurs à découvrir nos prestations</a:t>
            </a:r>
          </a:p>
          <a:p>
            <a:pPr>
              <a:spcBef>
                <a:spcPts val="0"/>
              </a:spcBef>
            </a:pPr>
            <a:r>
              <a:rPr lang="fr-FR" sz="1200" b="1" u="sng" dirty="0" smtClean="0">
                <a:solidFill>
                  <a:srgbClr val="0070C0"/>
                </a:solidFill>
                <a:latin typeface="Calibri" panose="020F0502020204030204" pitchFamily="34" charset="0"/>
                <a:cs typeface="Calibri" panose="020F0502020204030204" pitchFamily="34" charset="0"/>
                <a:sym typeface="Wingdings" panose="05000000000000000000" pitchFamily="2" charset="2"/>
              </a:rPr>
              <a:t>Quand :</a:t>
            </a:r>
            <a:r>
              <a:rPr lang="fr-FR" sz="1200" b="1" dirty="0" smtClean="0">
                <a:latin typeface="Calibri" panose="020F0502020204030204" pitchFamily="34" charset="0"/>
                <a:cs typeface="Calibri" panose="020F0502020204030204" pitchFamily="34" charset="0"/>
                <a:sym typeface="Wingdings" panose="05000000000000000000" pitchFamily="2" charset="2"/>
              </a:rPr>
              <a:t> </a:t>
            </a:r>
            <a:r>
              <a:rPr lang="fr-FR" sz="1200" dirty="0" smtClean="0">
                <a:latin typeface="Calibri" panose="020F0502020204030204" pitchFamily="34" charset="0"/>
                <a:cs typeface="Calibri" panose="020F0502020204030204" pitchFamily="34" charset="0"/>
                <a:sym typeface="Wingdings" panose="05000000000000000000" pitchFamily="2" charset="2"/>
              </a:rPr>
              <a:t>Janvier 2022</a:t>
            </a:r>
            <a:endParaRPr lang="fr-FR" sz="1200" dirty="0">
              <a:latin typeface="Calibri" panose="020F0502020204030204" pitchFamily="34" charset="0"/>
              <a:cs typeface="Calibri" panose="020F0502020204030204" pitchFamily="34" charset="0"/>
              <a:sym typeface="Wingdings" panose="05000000000000000000" pitchFamily="2" charset="2"/>
            </a:endParaRPr>
          </a:p>
          <a:p>
            <a:pPr>
              <a:spcBef>
                <a:spcPts val="0"/>
              </a:spcBef>
            </a:pPr>
            <a:r>
              <a:rPr lang="fr-FR" sz="1200" b="1" dirty="0" smtClean="0">
                <a:solidFill>
                  <a:srgbClr val="0070C0"/>
                </a:solidFill>
                <a:latin typeface="Calibri" panose="020F0502020204030204" pitchFamily="34" charset="0"/>
                <a:cs typeface="Calibri" panose="020F0502020204030204" pitchFamily="34" charset="0"/>
              </a:rPr>
              <a:t>Soutien : </a:t>
            </a:r>
            <a:r>
              <a:rPr lang="fr-FR" sz="1200" dirty="0" smtClean="0">
                <a:latin typeface="Calibri" panose="020F0502020204030204" pitchFamily="34" charset="0"/>
                <a:cs typeface="Calibri" panose="020F0502020204030204" pitchFamily="34" charset="0"/>
              </a:rPr>
              <a:t>par les fondations et mutuelles</a:t>
            </a:r>
          </a:p>
          <a:p>
            <a:r>
              <a:rPr lang="fr-FR" sz="1200" b="1" dirty="0" smtClean="0">
                <a:solidFill>
                  <a:srgbClr val="0070C0"/>
                </a:solidFill>
                <a:latin typeface="Calibri" panose="020F0502020204030204" pitchFamily="34" charset="0"/>
                <a:cs typeface="Calibri" panose="020F0502020204030204" pitchFamily="34" charset="0"/>
              </a:rPr>
              <a:t>Perspectives : </a:t>
            </a:r>
            <a:r>
              <a:rPr lang="fr-FR" sz="1200" dirty="0" smtClean="0">
                <a:latin typeface="Calibri" panose="020F0502020204030204" pitchFamily="34" charset="0"/>
                <a:cs typeface="Calibri" panose="020F0502020204030204" pitchFamily="34" charset="0"/>
              </a:rPr>
              <a:t>Créer un fond de solidarité</a:t>
            </a:r>
            <a:endParaRPr lang="fr-FR" sz="1200" dirty="0">
              <a:latin typeface="Calibri" panose="020F0502020204030204" pitchFamily="34" charset="0"/>
              <a:cs typeface="Calibri" panose="020F0502020204030204" pitchFamily="34" charset="0"/>
            </a:endParaRPr>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64088" y="5301208"/>
            <a:ext cx="1165867" cy="1278299"/>
          </a:xfrm>
          <a:prstGeom prst="rect">
            <a:avLst/>
          </a:prstGeom>
        </p:spPr>
      </p:pic>
    </p:spTree>
    <p:extLst>
      <p:ext uri="{BB962C8B-B14F-4D97-AF65-F5344CB8AC3E}">
        <p14:creationId xmlns:p14="http://schemas.microsoft.com/office/powerpoint/2010/main" val="16582622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562074"/>
          </a:xfrm>
        </p:spPr>
        <p:txBody>
          <a:bodyPr>
            <a:normAutofit/>
          </a:bodyPr>
          <a:lstStyle/>
          <a:p>
            <a:r>
              <a:rPr lang="fr-FR" b="1" dirty="0" smtClean="0">
                <a:solidFill>
                  <a:srgbClr val="0070C0"/>
                </a:solidFill>
                <a:latin typeface="Calibri" panose="020F0502020204030204" pitchFamily="34" charset="0"/>
                <a:cs typeface="Calibri" panose="020F0502020204030204" pitchFamily="34" charset="0"/>
              </a:rPr>
              <a:t>Avantages</a:t>
            </a:r>
            <a:r>
              <a:rPr lang="fr-FR" dirty="0">
                <a:solidFill>
                  <a:srgbClr val="0070C0"/>
                </a:solidFill>
                <a:latin typeface="Calibri" panose="020F0502020204030204" pitchFamily="34" charset="0"/>
                <a:cs typeface="Calibri" panose="020F0502020204030204" pitchFamily="34" charset="0"/>
              </a:rPr>
              <a:t> </a:t>
            </a:r>
            <a:r>
              <a:rPr lang="fr-FR" b="1" dirty="0" smtClean="0">
                <a:solidFill>
                  <a:srgbClr val="0070C0"/>
                </a:solidFill>
                <a:latin typeface="Calibri" panose="020F0502020204030204" pitchFamily="34" charset="0"/>
                <a:cs typeface="Calibri" panose="020F0502020204030204" pitchFamily="34" charset="0"/>
              </a:rPr>
              <a:t>usagers</a:t>
            </a:r>
            <a:endParaRPr lang="fr-FR"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48320" y="1052736"/>
            <a:ext cx="8219256" cy="5400600"/>
          </a:xfrm>
        </p:spPr>
        <p:txBody>
          <a:bodyPr>
            <a:noAutofit/>
          </a:bodyPr>
          <a:lstStyle/>
          <a:p>
            <a:pPr marL="365760" lvl="1" indent="0">
              <a:buNone/>
            </a:pPr>
            <a:endParaRPr lang="fr-FR" sz="1800" dirty="0" smtClean="0">
              <a:solidFill>
                <a:srgbClr val="0070C0"/>
              </a:solidFill>
              <a:latin typeface="Calibri" panose="020F0502020204030204" pitchFamily="34" charset="0"/>
              <a:cs typeface="Calibri" panose="020F0502020204030204" pitchFamily="34" charset="0"/>
            </a:endParaRPr>
          </a:p>
          <a:p>
            <a:pPr lvl="1"/>
            <a:r>
              <a:rPr lang="fr-FR" sz="1800" dirty="0">
                <a:solidFill>
                  <a:srgbClr val="0070C0"/>
                </a:solidFill>
                <a:latin typeface="Calibri" panose="020F0502020204030204" pitchFamily="34" charset="0"/>
                <a:cs typeface="Calibri" panose="020F0502020204030204" pitchFamily="34" charset="0"/>
              </a:rPr>
              <a:t>E</a:t>
            </a:r>
            <a:r>
              <a:rPr lang="fr-FR" sz="1800" dirty="0" smtClean="0">
                <a:solidFill>
                  <a:srgbClr val="0070C0"/>
                </a:solidFill>
                <a:latin typeface="Calibri" panose="020F0502020204030204" pitchFamily="34" charset="0"/>
                <a:cs typeface="Calibri" panose="020F0502020204030204" pitchFamily="34" charset="0"/>
              </a:rPr>
              <a:t>viter </a:t>
            </a:r>
            <a:r>
              <a:rPr lang="fr-FR" sz="1800" dirty="0">
                <a:solidFill>
                  <a:srgbClr val="0070C0"/>
                </a:solidFill>
                <a:latin typeface="Calibri" panose="020F0502020204030204" pitchFamily="34" charset="0"/>
                <a:cs typeface="Calibri" panose="020F0502020204030204" pitchFamily="34" charset="0"/>
              </a:rPr>
              <a:t>aux </a:t>
            </a:r>
            <a:r>
              <a:rPr lang="fr-FR" sz="1800" dirty="0" smtClean="0">
                <a:solidFill>
                  <a:srgbClr val="0070C0"/>
                </a:solidFill>
                <a:latin typeface="Calibri" panose="020F0502020204030204" pitchFamily="34" charset="0"/>
                <a:cs typeface="Calibri" panose="020F0502020204030204" pitchFamily="34" charset="0"/>
              </a:rPr>
              <a:t>jeunes de </a:t>
            </a:r>
            <a:r>
              <a:rPr lang="fr-FR" sz="1800" dirty="0">
                <a:solidFill>
                  <a:srgbClr val="0070C0"/>
                </a:solidFill>
                <a:latin typeface="Calibri" panose="020F0502020204030204" pitchFamily="34" charset="0"/>
                <a:cs typeface="Calibri" panose="020F0502020204030204" pitchFamily="34" charset="0"/>
              </a:rPr>
              <a:t>sombrer dans la </a:t>
            </a:r>
            <a:r>
              <a:rPr lang="fr-FR" sz="1800" dirty="0" smtClean="0">
                <a:solidFill>
                  <a:srgbClr val="0070C0"/>
                </a:solidFill>
                <a:latin typeface="Calibri" panose="020F0502020204030204" pitchFamily="34" charset="0"/>
                <a:cs typeface="Calibri" panose="020F0502020204030204" pitchFamily="34" charset="0"/>
              </a:rPr>
              <a:t>dépression et </a:t>
            </a:r>
            <a:r>
              <a:rPr lang="fr-FR" sz="1800" dirty="0">
                <a:solidFill>
                  <a:srgbClr val="0070C0"/>
                </a:solidFill>
                <a:latin typeface="Calibri" panose="020F0502020204030204" pitchFamily="34" charset="0"/>
                <a:cs typeface="Calibri" panose="020F0502020204030204" pitchFamily="34" charset="0"/>
              </a:rPr>
              <a:t>la </a:t>
            </a:r>
            <a:r>
              <a:rPr lang="fr-FR" sz="1800" dirty="0" smtClean="0">
                <a:solidFill>
                  <a:srgbClr val="0070C0"/>
                </a:solidFill>
                <a:latin typeface="Calibri" panose="020F0502020204030204" pitchFamily="34" charset="0"/>
                <a:cs typeface="Calibri" panose="020F0502020204030204" pitchFamily="34" charset="0"/>
              </a:rPr>
              <a:t>perte du goût de vivre</a:t>
            </a:r>
            <a:r>
              <a:rPr lang="fr-FR" sz="1800" dirty="0" smtClean="0">
                <a:solidFill>
                  <a:srgbClr val="0070C0"/>
                </a:solidFill>
                <a:latin typeface="Calibri" panose="020F0502020204030204" pitchFamily="34" charset="0"/>
                <a:cs typeface="Calibri" panose="020F0502020204030204" pitchFamily="34" charset="0"/>
              </a:rPr>
              <a:t>.</a:t>
            </a:r>
          </a:p>
          <a:p>
            <a:pPr marL="365760" lvl="1" indent="0">
              <a:buNone/>
            </a:pPr>
            <a:endParaRPr lang="fr-FR" sz="1800" dirty="0" smtClean="0">
              <a:solidFill>
                <a:srgbClr val="0070C0"/>
              </a:solidFill>
              <a:latin typeface="Calibri" panose="020F0502020204030204" pitchFamily="34" charset="0"/>
              <a:cs typeface="Calibri" panose="020F0502020204030204" pitchFamily="34" charset="0"/>
            </a:endParaRPr>
          </a:p>
          <a:p>
            <a:pPr lvl="1"/>
            <a:r>
              <a:rPr lang="fr-FR" sz="1800" dirty="0" smtClean="0">
                <a:solidFill>
                  <a:srgbClr val="0070C0"/>
                </a:solidFill>
                <a:latin typeface="Calibri" panose="020F0502020204030204" pitchFamily="34" charset="0"/>
                <a:cs typeface="Calibri" panose="020F0502020204030204" pitchFamily="34" charset="0"/>
              </a:rPr>
              <a:t>Les aider à retrouver l’audace propre à la jeunesse qui permet de rêver, de se construire et d’entreprendre sans avoir </a:t>
            </a:r>
            <a:r>
              <a:rPr lang="fr-FR" sz="1800" dirty="0" smtClean="0">
                <a:solidFill>
                  <a:srgbClr val="0070C0"/>
                </a:solidFill>
                <a:latin typeface="Calibri" panose="020F0502020204030204" pitchFamily="34" charset="0"/>
                <a:cs typeface="Calibri" panose="020F0502020204030204" pitchFamily="34" charset="0"/>
              </a:rPr>
              <a:t>peur.</a:t>
            </a:r>
          </a:p>
          <a:p>
            <a:pPr marL="365760" lvl="1" indent="0">
              <a:buNone/>
            </a:pPr>
            <a:endParaRPr lang="fr-FR" sz="1800" dirty="0">
              <a:solidFill>
                <a:srgbClr val="0070C0"/>
              </a:solidFill>
              <a:latin typeface="Calibri" panose="020F0502020204030204" pitchFamily="34" charset="0"/>
              <a:cs typeface="Calibri" panose="020F0502020204030204" pitchFamily="34" charset="0"/>
            </a:endParaRPr>
          </a:p>
          <a:p>
            <a:pPr lvl="1"/>
            <a:r>
              <a:rPr lang="fr-FR" sz="1800" b="1" dirty="0" smtClean="0">
                <a:solidFill>
                  <a:srgbClr val="0070C0"/>
                </a:solidFill>
                <a:latin typeface="Calibri" panose="020F0502020204030204" pitchFamily="34" charset="0"/>
                <a:cs typeface="Calibri" panose="020F0502020204030204" pitchFamily="34" charset="0"/>
              </a:rPr>
              <a:t>Rendre l’accès aux soins à tous :</a:t>
            </a:r>
          </a:p>
          <a:p>
            <a:pPr marL="365760" lvl="1" indent="0">
              <a:buNone/>
            </a:pPr>
            <a:r>
              <a:rPr lang="fr-FR" sz="1800" dirty="0" smtClean="0">
                <a:solidFill>
                  <a:srgbClr val="0070C0"/>
                </a:solidFill>
                <a:latin typeface="Calibri" panose="020F0502020204030204" pitchFamily="34" charset="0"/>
                <a:cs typeface="Calibri" panose="020F0502020204030204" pitchFamily="34" charset="0"/>
              </a:rPr>
              <a:t>	Les </a:t>
            </a:r>
            <a:r>
              <a:rPr lang="fr-FR" sz="1800" dirty="0" smtClean="0">
                <a:solidFill>
                  <a:srgbClr val="0070C0"/>
                </a:solidFill>
                <a:latin typeface="Calibri" panose="020F0502020204030204" pitchFamily="34" charset="0"/>
                <a:cs typeface="Calibri" panose="020F0502020204030204" pitchFamily="34" charset="0"/>
              </a:rPr>
              <a:t>soins doivent être gratuits pour tous ceux qui n’ont pas les moyens et </a:t>
            </a:r>
            <a:r>
              <a:rPr lang="fr-FR" sz="1800" dirty="0" smtClean="0">
                <a:solidFill>
                  <a:srgbClr val="0070C0"/>
                </a:solidFill>
                <a:latin typeface="Calibri" panose="020F0502020204030204" pitchFamily="34" charset="0"/>
                <a:cs typeface="Calibri" panose="020F0502020204030204" pitchFamily="34" charset="0"/>
              </a:rPr>
              <a:t>	ceux </a:t>
            </a:r>
            <a:r>
              <a:rPr lang="fr-FR" sz="1800" dirty="0" smtClean="0">
                <a:solidFill>
                  <a:srgbClr val="0070C0"/>
                </a:solidFill>
                <a:latin typeface="Calibri" panose="020F0502020204030204" pitchFamily="34" charset="0"/>
                <a:cs typeface="Calibri" panose="020F0502020204030204" pitchFamily="34" charset="0"/>
              </a:rPr>
              <a:t>qui ne veulent pas que leurs parents soient informés de leur démarche.</a:t>
            </a:r>
            <a:r>
              <a:rPr lang="fr-FR" dirty="0"/>
              <a:t/>
            </a:r>
            <a:br>
              <a:rPr lang="fr-FR" dirty="0"/>
            </a:br>
            <a:endParaRPr lang="fr-FR" dirty="0" smtClean="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75014" y="4365104"/>
            <a:ext cx="1165867" cy="1278299"/>
          </a:xfrm>
          <a:prstGeom prst="rect">
            <a:avLst/>
          </a:prstGeom>
        </p:spPr>
      </p:pic>
    </p:spTree>
    <p:extLst>
      <p:ext uri="{BB962C8B-B14F-4D97-AF65-F5344CB8AC3E}">
        <p14:creationId xmlns:p14="http://schemas.microsoft.com/office/powerpoint/2010/main" val="27070743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6360" y="260648"/>
            <a:ext cx="7467600" cy="720080"/>
          </a:xfrm>
        </p:spPr>
        <p:txBody>
          <a:bodyPr>
            <a:noAutofit/>
          </a:bodyPr>
          <a:lstStyle/>
          <a:p>
            <a:r>
              <a:rPr lang="fr-FR" sz="2800" b="1" dirty="0" smtClean="0">
                <a:solidFill>
                  <a:srgbClr val="0070C0"/>
                </a:solidFill>
                <a:latin typeface="Calibri" panose="020F0502020204030204" pitchFamily="34" charset="0"/>
                <a:cs typeface="Calibri" panose="020F0502020204030204" pitchFamily="34" charset="0"/>
              </a:rPr>
              <a:t>Troisième Axe </a:t>
            </a:r>
            <a:r>
              <a:rPr lang="fr-FR" sz="2800" b="1" dirty="0" smtClean="0">
                <a:solidFill>
                  <a:srgbClr val="0070C0"/>
                </a:solidFill>
                <a:latin typeface="Calibri" panose="020F0502020204030204" pitchFamily="34" charset="0"/>
                <a:cs typeface="Calibri" panose="020F0502020204030204" pitchFamily="34" charset="0"/>
              </a:rPr>
              <a:t>:</a:t>
            </a:r>
            <a:br>
              <a:rPr lang="fr-FR" sz="2800" b="1" dirty="0" smtClean="0">
                <a:solidFill>
                  <a:srgbClr val="0070C0"/>
                </a:solidFill>
                <a:latin typeface="Calibri" panose="020F0502020204030204" pitchFamily="34" charset="0"/>
                <a:cs typeface="Calibri" panose="020F0502020204030204" pitchFamily="34" charset="0"/>
              </a:rPr>
            </a:br>
            <a:r>
              <a:rPr lang="fr-FR" sz="2800" b="1" dirty="0" smtClean="0">
                <a:solidFill>
                  <a:srgbClr val="0070C0"/>
                </a:solidFill>
                <a:latin typeface="Calibri" panose="020F0502020204030204" pitchFamily="34" charset="0"/>
                <a:cs typeface="Calibri" panose="020F0502020204030204" pitchFamily="34" charset="0"/>
              </a:rPr>
              <a:t>Elaboration </a:t>
            </a:r>
            <a:r>
              <a:rPr lang="fr-FR" sz="2800" b="1" dirty="0" smtClean="0">
                <a:solidFill>
                  <a:srgbClr val="0070C0"/>
                </a:solidFill>
                <a:latin typeface="Calibri" panose="020F0502020204030204" pitchFamily="34" charset="0"/>
                <a:cs typeface="Calibri" panose="020F0502020204030204" pitchFamily="34" charset="0"/>
              </a:rPr>
              <a:t>des programmes de remise en </a:t>
            </a:r>
            <a:r>
              <a:rPr lang="fr-FR" sz="2800" b="1" dirty="0" smtClean="0">
                <a:solidFill>
                  <a:srgbClr val="0070C0"/>
                </a:solidFill>
                <a:latin typeface="Calibri" panose="020F0502020204030204" pitchFamily="34" charset="0"/>
                <a:cs typeface="Calibri" panose="020F0502020204030204" pitchFamily="34" charset="0"/>
              </a:rPr>
              <a:t>santé</a:t>
            </a:r>
            <a:endParaRPr lang="fr-FR" sz="2800"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980728"/>
            <a:ext cx="7787208" cy="5472608"/>
          </a:xfrm>
        </p:spPr>
        <p:txBody>
          <a:bodyPr>
            <a:noAutofit/>
          </a:bodyPr>
          <a:lstStyle/>
          <a:p>
            <a:r>
              <a:rPr lang="fr-FR" sz="1400" b="1" u="sng" dirty="0" smtClean="0">
                <a:solidFill>
                  <a:srgbClr val="0070C0"/>
                </a:solidFill>
                <a:latin typeface="Calibri" panose="020F0502020204030204" pitchFamily="34" charset="0"/>
                <a:cs typeface="Calibri" panose="020F0502020204030204" pitchFamily="34" charset="0"/>
              </a:rPr>
              <a:t>Cible</a:t>
            </a:r>
            <a:r>
              <a:rPr lang="fr-FR" sz="1400" b="1" dirty="0" smtClean="0">
                <a:solidFill>
                  <a:srgbClr val="0070C0"/>
                </a:solidFill>
                <a:latin typeface="Calibri" panose="020F0502020204030204" pitchFamily="34" charset="0"/>
                <a:cs typeface="Calibri" panose="020F0502020204030204" pitchFamily="34" charset="0"/>
              </a:rPr>
              <a:t> :</a:t>
            </a:r>
            <a:r>
              <a:rPr lang="fr-FR" sz="1400" b="1" dirty="0" smtClean="0">
                <a:latin typeface="Calibri" panose="020F0502020204030204" pitchFamily="34" charset="0"/>
                <a:cs typeface="Calibri" panose="020F0502020204030204" pitchFamily="34" charset="0"/>
              </a:rPr>
              <a:t> l’aide aux proches aidants actifs</a:t>
            </a:r>
            <a:r>
              <a:rPr lang="fr-FR" sz="1400" dirty="0" smtClean="0">
                <a:latin typeface="Calibri" panose="020F0502020204030204" pitchFamily="34" charset="0"/>
                <a:cs typeface="Calibri" panose="020F0502020204030204" pitchFamily="34" charset="0"/>
              </a:rPr>
              <a:t> </a:t>
            </a:r>
            <a:r>
              <a:rPr lang="fr-FR" sz="1400" dirty="0" smtClean="0">
                <a:solidFill>
                  <a:srgbClr val="0070C0"/>
                </a:solidFill>
                <a:latin typeface="Calibri" panose="020F0502020204030204" pitchFamily="34" charset="0"/>
                <a:cs typeface="Calibri" panose="020F0502020204030204" pitchFamily="34" charset="0"/>
              </a:rPr>
              <a:t>(</a:t>
            </a:r>
            <a:r>
              <a:rPr lang="fr-FR" sz="1400" b="1" dirty="0" smtClean="0">
                <a:solidFill>
                  <a:srgbClr val="0070C0"/>
                </a:solidFill>
                <a:latin typeface="Calibri" panose="020F0502020204030204" pitchFamily="34" charset="0"/>
                <a:cs typeface="Calibri" panose="020F0502020204030204" pitchFamily="34" charset="0"/>
              </a:rPr>
              <a:t>11 millions ou soit 1/5 pers.</a:t>
            </a:r>
            <a:r>
              <a:rPr lang="fr-FR" sz="1400" dirty="0" smtClean="0">
                <a:solidFill>
                  <a:srgbClr val="0070C0"/>
                </a:solidFill>
                <a:latin typeface="Calibri" panose="020F0502020204030204" pitchFamily="34" charset="0"/>
                <a:cs typeface="Calibri" panose="020F0502020204030204" pitchFamily="34" charset="0"/>
              </a:rPr>
              <a:t>)</a:t>
            </a:r>
            <a:r>
              <a:rPr lang="fr-FR" sz="1400" dirty="0" smtClean="0">
                <a:latin typeface="Calibri" panose="020F0502020204030204" pitchFamily="34" charset="0"/>
                <a:cs typeface="Calibri" panose="020F0502020204030204" pitchFamily="34" charset="0"/>
              </a:rPr>
              <a:t> : c’est le Verbatim de la bientraitance pour :</a:t>
            </a:r>
          </a:p>
          <a:p>
            <a:r>
              <a:rPr lang="fr-FR" sz="1400" b="1" u="sng" dirty="0" smtClean="0">
                <a:solidFill>
                  <a:srgbClr val="0070C0"/>
                </a:solidFill>
                <a:latin typeface="Calibri" panose="020F0502020204030204" pitchFamily="34" charset="0"/>
                <a:cs typeface="Calibri" panose="020F0502020204030204" pitchFamily="34" charset="0"/>
              </a:rPr>
              <a:t>Pourquoi</a:t>
            </a:r>
            <a:r>
              <a:rPr lang="fr-FR" sz="1400" b="1" dirty="0" smtClean="0">
                <a:solidFill>
                  <a:srgbClr val="0070C0"/>
                </a:solidFill>
                <a:latin typeface="Calibri" panose="020F0502020204030204" pitchFamily="34" charset="0"/>
                <a:cs typeface="Calibri" panose="020F0502020204030204" pitchFamily="34" charset="0"/>
              </a:rPr>
              <a:t> ?</a:t>
            </a:r>
            <a:r>
              <a:rPr lang="fr-FR" sz="1400" dirty="0" smtClean="0">
                <a:latin typeface="Calibri" panose="020F0502020204030204" pitchFamily="34" charset="0"/>
                <a:cs typeface="Calibri" panose="020F0502020204030204" pitchFamily="34" charset="0"/>
              </a:rPr>
              <a:t> Prévenir maltraitance </a:t>
            </a:r>
            <a:r>
              <a:rPr lang="fr-FR" sz="1400" dirty="0" smtClean="0">
                <a:latin typeface="Calibri" panose="020F0502020204030204" pitchFamily="34" charset="0"/>
                <a:cs typeface="Calibri" panose="020F0502020204030204" pitchFamily="34" charset="0"/>
                <a:sym typeface="Wingdings" panose="05000000000000000000" pitchFamily="2" charset="2"/>
              </a:rPr>
              <a:t> par </a:t>
            </a:r>
            <a:r>
              <a:rPr lang="fr-FR" sz="1400" dirty="0" smtClean="0">
                <a:latin typeface="Calibri" panose="020F0502020204030204" pitchFamily="34" charset="0"/>
                <a:cs typeface="Calibri" panose="020F0502020204030204" pitchFamily="34" charset="0"/>
              </a:rPr>
              <a:t>absence d’expérience et de connaissances.</a:t>
            </a:r>
          </a:p>
          <a:p>
            <a:r>
              <a:rPr lang="fr-FR" sz="1400" dirty="0" smtClean="0">
                <a:latin typeface="Calibri" panose="020F0502020204030204" pitchFamily="34" charset="0"/>
                <a:cs typeface="Calibri" panose="020F0502020204030204" pitchFamily="34" charset="0"/>
              </a:rPr>
              <a:t>Le projet s’inscrit parfaitement dans la mission de l’association spécialisée dans la </a:t>
            </a:r>
            <a:r>
              <a:rPr lang="fr-FR" sz="1400" b="1" dirty="0" smtClean="0">
                <a:latin typeface="Calibri" panose="020F0502020204030204" pitchFamily="34" charset="0"/>
                <a:cs typeface="Calibri" panose="020F0502020204030204" pitchFamily="34" charset="0"/>
              </a:rPr>
              <a:t>relation d’aide et de soutien aux personnes en difficulté</a:t>
            </a:r>
            <a:r>
              <a:rPr lang="fr-FR" sz="1400" dirty="0">
                <a:latin typeface="Calibri" panose="020F0502020204030204" pitchFamily="34" charset="0"/>
                <a:cs typeface="Calibri" panose="020F0502020204030204" pitchFamily="34" charset="0"/>
              </a:rPr>
              <a:t> </a:t>
            </a:r>
            <a:r>
              <a:rPr lang="fr-FR" sz="1400" dirty="0" smtClean="0">
                <a:latin typeface="Calibri" panose="020F0502020204030204" pitchFamily="34" charset="0"/>
                <a:cs typeface="Calibri" panose="020F0502020204030204" pitchFamily="34" charset="0"/>
                <a:sym typeface="Wingdings" panose="05000000000000000000" pitchFamily="2" charset="2"/>
              </a:rPr>
              <a:t> </a:t>
            </a:r>
            <a:r>
              <a:rPr lang="fr-FR" sz="1400" dirty="0" err="1" smtClean="0">
                <a:latin typeface="Calibri" panose="020F0502020204030204" pitchFamily="34" charset="0"/>
                <a:cs typeface="Calibri" panose="020F0502020204030204" pitchFamily="34" charset="0"/>
                <a:sym typeface="Wingdings" panose="05000000000000000000" pitchFamily="2" charset="2"/>
              </a:rPr>
              <a:t>Prév</a:t>
            </a:r>
            <a:r>
              <a:rPr lang="fr-FR" sz="1400" dirty="0" smtClean="0">
                <a:latin typeface="Calibri" panose="020F0502020204030204" pitchFamily="34" charset="0"/>
                <a:cs typeface="Calibri" panose="020F0502020204030204" pitchFamily="34" charset="0"/>
                <a:sym typeface="Wingdings" panose="05000000000000000000" pitchFamily="2" charset="2"/>
              </a:rPr>
              <a:t>. </a:t>
            </a:r>
            <a:r>
              <a:rPr lang="fr-FR" sz="1400" dirty="0" err="1" smtClean="0">
                <a:latin typeface="Calibri" panose="020F0502020204030204" pitchFamily="34" charset="0"/>
                <a:cs typeface="Calibri" panose="020F0502020204030204" pitchFamily="34" charset="0"/>
                <a:sym typeface="Wingdings" panose="05000000000000000000" pitchFamily="2" charset="2"/>
              </a:rPr>
              <a:t>Burn</a:t>
            </a:r>
            <a:r>
              <a:rPr lang="fr-FR" sz="1400" dirty="0" smtClean="0">
                <a:latin typeface="Calibri" panose="020F0502020204030204" pitchFamily="34" charset="0"/>
                <a:cs typeface="Calibri" panose="020F0502020204030204" pitchFamily="34" charset="0"/>
                <a:sym typeface="Wingdings" panose="05000000000000000000" pitchFamily="2" charset="2"/>
              </a:rPr>
              <a:t> out</a:t>
            </a:r>
            <a:endParaRPr lang="fr-FR" sz="1400" dirty="0" smtClean="0">
              <a:latin typeface="Calibri" panose="020F0502020204030204" pitchFamily="34" charset="0"/>
              <a:cs typeface="Calibri" panose="020F0502020204030204" pitchFamily="34" charset="0"/>
            </a:endParaRPr>
          </a:p>
          <a:p>
            <a:r>
              <a:rPr lang="fr-FR" sz="1400" b="1" u="sng" dirty="0" smtClean="0">
                <a:solidFill>
                  <a:srgbClr val="0070C0"/>
                </a:solidFill>
                <a:latin typeface="Calibri" panose="020F0502020204030204" pitchFamily="34" charset="0"/>
                <a:cs typeface="Calibri" panose="020F0502020204030204" pitchFamily="34" charset="0"/>
              </a:rPr>
              <a:t>Accroche</a:t>
            </a:r>
            <a:r>
              <a:rPr lang="fr-FR" sz="1400" b="1" dirty="0" smtClean="0">
                <a:solidFill>
                  <a:srgbClr val="0070C0"/>
                </a:solidFill>
                <a:latin typeface="Calibri" panose="020F0502020204030204" pitchFamily="34" charset="0"/>
                <a:cs typeface="Calibri" panose="020F0502020204030204" pitchFamily="34" charset="0"/>
              </a:rPr>
              <a:t> :</a:t>
            </a:r>
            <a:r>
              <a:rPr lang="fr-FR" sz="1400" b="1" dirty="0" smtClean="0">
                <a:latin typeface="Calibri" panose="020F0502020204030204" pitchFamily="34" charset="0"/>
                <a:cs typeface="Calibri" panose="020F0502020204030204" pitchFamily="34" charset="0"/>
              </a:rPr>
              <a:t> </a:t>
            </a:r>
            <a:r>
              <a:rPr lang="fr-FR" sz="1400" dirty="0" smtClean="0">
                <a:latin typeface="Calibri" panose="020F0502020204030204" pitchFamily="34" charset="0"/>
                <a:cs typeface="Calibri" panose="020F0502020204030204" pitchFamily="34" charset="0"/>
              </a:rPr>
              <a:t>Origine du projet : </a:t>
            </a:r>
            <a:r>
              <a:rPr lang="fr-FR" sz="1400" b="1" dirty="0" smtClean="0">
                <a:latin typeface="Calibri" panose="020F0502020204030204" pitchFamily="34" charset="0"/>
                <a:cs typeface="Calibri" panose="020F0502020204030204" pitchFamily="34" charset="0"/>
              </a:rPr>
              <a:t>2008</a:t>
            </a:r>
            <a:r>
              <a:rPr lang="fr-FR" sz="1400" dirty="0" smtClean="0">
                <a:latin typeface="Calibri" panose="020F0502020204030204" pitchFamily="34" charset="0"/>
                <a:cs typeface="Calibri" panose="020F0502020204030204" pitchFamily="34" charset="0"/>
              </a:rPr>
              <a:t> aidante d’un proche et depuis… C. Schoen…</a:t>
            </a:r>
          </a:p>
          <a:p>
            <a:r>
              <a:rPr lang="fr-FR" sz="1400" b="1" u="sng" dirty="0" smtClean="0">
                <a:solidFill>
                  <a:srgbClr val="0070C0"/>
                </a:solidFill>
                <a:latin typeface="Calibri" panose="020F0502020204030204" pitchFamily="34" charset="0"/>
                <a:cs typeface="Calibri" panose="020F0502020204030204" pitchFamily="34" charset="0"/>
              </a:rPr>
              <a:t>Comment ? L’équipe intervient en liant</a:t>
            </a:r>
            <a:r>
              <a:rPr lang="fr-FR" sz="1400" b="1" dirty="0" smtClean="0">
                <a:solidFill>
                  <a:srgbClr val="0070C0"/>
                </a:solidFill>
                <a:latin typeface="Calibri" panose="020F0502020204030204" pitchFamily="34" charset="0"/>
                <a:cs typeface="Calibri" panose="020F0502020204030204" pitchFamily="34" charset="0"/>
              </a:rPr>
              <a:t> </a:t>
            </a:r>
            <a:r>
              <a:rPr lang="fr-FR" sz="1400" dirty="0" smtClean="0">
                <a:latin typeface="Calibri" panose="020F0502020204030204" pitchFamily="34" charset="0"/>
                <a:cs typeface="Calibri" panose="020F0502020204030204" pitchFamily="34" charset="0"/>
              </a:rPr>
              <a:t>l’innovation et l’humain pour une offre complète : apporter une réponse à la mission des départements face à une demande croissante : </a:t>
            </a:r>
            <a:r>
              <a:rPr lang="fr-FR" sz="1400" b="1" dirty="0" smtClean="0">
                <a:solidFill>
                  <a:srgbClr val="0070C0"/>
                </a:solidFill>
                <a:latin typeface="Calibri" panose="020F0502020204030204" pitchFamily="34" charset="0"/>
                <a:cs typeface="Calibri" panose="020F0502020204030204" pitchFamily="34" charset="0"/>
              </a:rPr>
              <a:t>61% travaillent dont 53 sont salariés </a:t>
            </a:r>
            <a:r>
              <a:rPr lang="fr-FR" sz="1400" dirty="0" smtClean="0">
                <a:solidFill>
                  <a:srgbClr val="0070C0"/>
                </a:solidFill>
                <a:latin typeface="Calibri" panose="020F0502020204030204" pitchFamily="34" charset="0"/>
                <a:cs typeface="Calibri" panose="020F0502020204030204" pitchFamily="34" charset="0"/>
              </a:rPr>
              <a:t>contre 52% en 2018 dont 44% salariés</a:t>
            </a:r>
            <a:r>
              <a:rPr lang="fr-FR" sz="1400" dirty="0" smtClean="0">
                <a:latin typeface="Calibri" panose="020F0502020204030204" pitchFamily="34" charset="0"/>
                <a:cs typeface="Calibri" panose="020F0502020204030204" pitchFamily="34" charset="0"/>
              </a:rPr>
              <a:t>.</a:t>
            </a:r>
          </a:p>
          <a:p>
            <a:r>
              <a:rPr lang="fr-FR" sz="1400" b="1" u="sng" dirty="0" smtClean="0">
                <a:solidFill>
                  <a:srgbClr val="0070C0"/>
                </a:solidFill>
                <a:latin typeface="Calibri" panose="020F0502020204030204" pitchFamily="34" charset="0"/>
                <a:cs typeface="Calibri" panose="020F0502020204030204" pitchFamily="34" charset="0"/>
              </a:rPr>
              <a:t>Quoi</a:t>
            </a:r>
            <a:r>
              <a:rPr lang="fr-FR" sz="1400" b="1" dirty="0" smtClean="0">
                <a:solidFill>
                  <a:srgbClr val="0070C0"/>
                </a:solidFill>
                <a:latin typeface="Calibri" panose="020F0502020204030204" pitchFamily="34" charset="0"/>
                <a:cs typeface="Calibri" panose="020F0502020204030204" pitchFamily="34" charset="0"/>
              </a:rPr>
              <a:t> :</a:t>
            </a:r>
            <a:r>
              <a:rPr lang="fr-FR" sz="1400" dirty="0" smtClean="0">
                <a:latin typeface="Calibri" panose="020F0502020204030204" pitchFamily="34" charset="0"/>
                <a:cs typeface="Calibri" panose="020F0502020204030204" pitchFamily="34" charset="0"/>
              </a:rPr>
              <a:t> </a:t>
            </a:r>
            <a:r>
              <a:rPr lang="fr-FR" sz="1400" b="1" dirty="0" smtClean="0">
                <a:latin typeface="Calibri" panose="020F0502020204030204" pitchFamily="34" charset="0"/>
                <a:cs typeface="Calibri" panose="020F0502020204030204" pitchFamily="34" charset="0"/>
              </a:rPr>
              <a:t>VERBATIM application digitale éducative </a:t>
            </a:r>
            <a:r>
              <a:rPr lang="fr-FR" sz="1400" dirty="0" smtClean="0">
                <a:latin typeface="Calibri" panose="020F0502020204030204" pitchFamily="34" charset="0"/>
                <a:cs typeface="Calibri" panose="020F0502020204030204" pitchFamily="34" charset="0"/>
                <a:sym typeface="Wingdings" panose="05000000000000000000" pitchFamily="2" charset="2"/>
              </a:rPr>
              <a:t> parcours pédagogique interactif seul ou en communauté, avec situations concrètes, pratiques, quotidiennes / </a:t>
            </a:r>
            <a:r>
              <a:rPr lang="fr-FR" sz="1400" b="1" dirty="0" smtClean="0">
                <a:latin typeface="Calibri" panose="020F0502020204030204" pitchFamily="34" charset="0"/>
                <a:cs typeface="Calibri" panose="020F0502020204030204" pitchFamily="34" charset="0"/>
                <a:sym typeface="Wingdings" panose="05000000000000000000" pitchFamily="2" charset="2"/>
              </a:rPr>
              <a:t>4 thèmes : </a:t>
            </a:r>
            <a:r>
              <a:rPr lang="fr-FR" sz="1400" dirty="0" smtClean="0">
                <a:latin typeface="Calibri" panose="020F0502020204030204" pitchFamily="34" charset="0"/>
                <a:cs typeface="Calibri" panose="020F0502020204030204" pitchFamily="34" charset="0"/>
                <a:sym typeface="Wingdings" panose="05000000000000000000" pitchFamily="2" charset="2"/>
              </a:rPr>
              <a:t>situations/ Comportements /Lieux/ communication / dire, faire, agir en bientraitance pour améliorer la </a:t>
            </a:r>
            <a:r>
              <a:rPr lang="fr-FR" sz="1400" b="1" dirty="0" smtClean="0">
                <a:latin typeface="Calibri" panose="020F0502020204030204" pitchFamily="34" charset="0"/>
                <a:cs typeface="Calibri" panose="020F0502020204030204" pitchFamily="34" charset="0"/>
                <a:sym typeface="Wingdings" panose="05000000000000000000" pitchFamily="2" charset="2"/>
              </a:rPr>
              <a:t>relation binôme aidant/aidé</a:t>
            </a:r>
            <a:r>
              <a:rPr lang="fr-FR" sz="1400" dirty="0" smtClean="0">
                <a:latin typeface="Calibri" panose="020F0502020204030204" pitchFamily="34" charset="0"/>
                <a:cs typeface="Calibri" panose="020F0502020204030204" pitchFamily="34" charset="0"/>
                <a:sym typeface="Wingdings" panose="05000000000000000000" pitchFamily="2" charset="2"/>
              </a:rPr>
              <a:t>. Bénéfique pour les aidés.</a:t>
            </a:r>
          </a:p>
          <a:p>
            <a:r>
              <a:rPr lang="fr-FR" sz="1400" b="1" u="sng" dirty="0" smtClean="0">
                <a:solidFill>
                  <a:srgbClr val="0070C0"/>
                </a:solidFill>
                <a:latin typeface="Calibri" panose="020F0502020204030204" pitchFamily="34" charset="0"/>
                <a:cs typeface="Calibri" panose="020F0502020204030204" pitchFamily="34" charset="0"/>
              </a:rPr>
              <a:t>Avantages utilisateurs</a:t>
            </a:r>
            <a:r>
              <a:rPr lang="fr-FR" sz="1400" b="1" dirty="0" smtClean="0">
                <a:solidFill>
                  <a:srgbClr val="0070C0"/>
                </a:solidFill>
                <a:latin typeface="Calibri" panose="020F0502020204030204" pitchFamily="34" charset="0"/>
                <a:cs typeface="Calibri" panose="020F0502020204030204" pitchFamily="34" charset="0"/>
              </a:rPr>
              <a:t> : </a:t>
            </a:r>
            <a:r>
              <a:rPr lang="fr-FR" sz="1400" dirty="0" smtClean="0">
                <a:latin typeface="Calibri" panose="020F0502020204030204" pitchFamily="34" charset="0"/>
                <a:cs typeface="Calibri" panose="020F0502020204030204" pitchFamily="34" charset="0"/>
              </a:rPr>
              <a:t>communauté, maintien équilibre entre vie pro/privé/aidant, </a:t>
            </a:r>
            <a:r>
              <a:rPr lang="fr-FR" sz="1400" dirty="0" smtClean="0">
                <a:solidFill>
                  <a:srgbClr val="0070C0"/>
                </a:solidFill>
                <a:latin typeface="Calibri" panose="020F0502020204030204" pitchFamily="34" charset="0"/>
                <a:cs typeface="Calibri" panose="020F0502020204030204" pitchFamily="34" charset="0"/>
              </a:rPr>
              <a:t>(</a:t>
            </a:r>
            <a:r>
              <a:rPr lang="fr-FR" sz="1400" b="1" dirty="0" smtClean="0">
                <a:solidFill>
                  <a:srgbClr val="0070C0"/>
                </a:solidFill>
                <a:latin typeface="Calibri" panose="020F0502020204030204" pitchFamily="34" charset="0"/>
                <a:cs typeface="Calibri" panose="020F0502020204030204" pitchFamily="34" charset="0"/>
              </a:rPr>
              <a:t>20H/</a:t>
            </a:r>
            <a:r>
              <a:rPr lang="fr-FR" sz="1400" b="1" dirty="0" err="1" smtClean="0">
                <a:solidFill>
                  <a:srgbClr val="0070C0"/>
                </a:solidFill>
                <a:latin typeface="Calibri" panose="020F0502020204030204" pitchFamily="34" charset="0"/>
                <a:cs typeface="Calibri" panose="020F0502020204030204" pitchFamily="34" charset="0"/>
              </a:rPr>
              <a:t>sem</a:t>
            </a:r>
            <a:r>
              <a:rPr lang="fr-FR" sz="1400" b="1" dirty="0" smtClean="0">
                <a:solidFill>
                  <a:srgbClr val="0070C0"/>
                </a:solidFill>
                <a:latin typeface="Calibri" panose="020F0502020204030204" pitchFamily="34" charset="0"/>
                <a:cs typeface="Calibri" panose="020F0502020204030204" pitchFamily="34" charset="0"/>
              </a:rPr>
              <a:t>)</a:t>
            </a:r>
          </a:p>
          <a:p>
            <a:pPr lvl="1"/>
            <a:r>
              <a:rPr lang="fr-FR" sz="1400" dirty="0" smtClean="0">
                <a:latin typeface="Calibri" panose="020F0502020204030204" pitchFamily="34" charset="0"/>
                <a:cs typeface="Calibri" panose="020F0502020204030204" pitchFamily="34" charset="0"/>
              </a:rPr>
              <a:t>Eviter de perdre son travail, prévenir le </a:t>
            </a:r>
            <a:r>
              <a:rPr lang="fr-FR" sz="1400" dirty="0" err="1" smtClean="0">
                <a:latin typeface="Calibri" panose="020F0502020204030204" pitchFamily="34" charset="0"/>
                <a:cs typeface="Calibri" panose="020F0502020204030204" pitchFamily="34" charset="0"/>
              </a:rPr>
              <a:t>burn</a:t>
            </a:r>
            <a:r>
              <a:rPr lang="fr-FR" sz="1400" dirty="0" smtClean="0">
                <a:latin typeface="Calibri" panose="020F0502020204030204" pitchFamily="34" charset="0"/>
                <a:cs typeface="Calibri" panose="020F0502020204030204" pitchFamily="34" charset="0"/>
              </a:rPr>
              <a:t> out, la dépression et la fatigue chronique…</a:t>
            </a:r>
          </a:p>
          <a:p>
            <a:r>
              <a:rPr lang="fr-FR" sz="1400" b="1" u="sng" dirty="0" smtClean="0">
                <a:solidFill>
                  <a:srgbClr val="0070C0"/>
                </a:solidFill>
                <a:latin typeface="Calibri" panose="020F0502020204030204" pitchFamily="34" charset="0"/>
                <a:cs typeface="Calibri" panose="020F0502020204030204" pitchFamily="34" charset="0"/>
              </a:rPr>
              <a:t>Modèle Eco</a:t>
            </a:r>
            <a:r>
              <a:rPr lang="fr-FR" sz="1400" b="1" dirty="0" smtClean="0">
                <a:solidFill>
                  <a:srgbClr val="0070C0"/>
                </a:solidFill>
                <a:latin typeface="Calibri" panose="020F0502020204030204" pitchFamily="34" charset="0"/>
                <a:cs typeface="Calibri" panose="020F0502020204030204" pitchFamily="34" charset="0"/>
              </a:rPr>
              <a:t> :</a:t>
            </a:r>
            <a:r>
              <a:rPr lang="fr-FR" sz="1400" b="1" dirty="0" smtClean="0">
                <a:latin typeface="Calibri" panose="020F0502020204030204" pitchFamily="34" charset="0"/>
                <a:cs typeface="Calibri" panose="020F0502020204030204" pitchFamily="34" charset="0"/>
              </a:rPr>
              <a:t> Entreprises </a:t>
            </a:r>
            <a:r>
              <a:rPr lang="fr-FR" sz="1400" b="1" dirty="0" smtClean="0">
                <a:latin typeface="Calibri" panose="020F0502020204030204" pitchFamily="34" charset="0"/>
                <a:cs typeface="Calibri" panose="020F0502020204030204" pitchFamily="34" charset="0"/>
                <a:sym typeface="Wingdings" panose="05000000000000000000" pitchFamily="2" charset="2"/>
              </a:rPr>
              <a:t> Verbatim + formation + </a:t>
            </a:r>
            <a:r>
              <a:rPr lang="fr-FR" sz="1400" b="1" dirty="0" err="1" smtClean="0">
                <a:latin typeface="Calibri" panose="020F0502020204030204" pitchFamily="34" charset="0"/>
                <a:cs typeface="Calibri" panose="020F0502020204030204" pitchFamily="34" charset="0"/>
                <a:sym typeface="Wingdings" panose="05000000000000000000" pitchFamily="2" charset="2"/>
              </a:rPr>
              <a:t>visio</a:t>
            </a:r>
            <a:r>
              <a:rPr lang="fr-FR" sz="1400" b="1" dirty="0" smtClean="0">
                <a:latin typeface="Calibri" panose="020F0502020204030204" pitchFamily="34" charset="0"/>
                <a:cs typeface="Calibri" panose="020F0502020204030204" pitchFamily="34" charset="0"/>
                <a:sym typeface="Wingdings" panose="05000000000000000000" pitchFamily="2" charset="2"/>
              </a:rPr>
              <a:t> + prescription des départements</a:t>
            </a:r>
          </a:p>
          <a:p>
            <a:r>
              <a:rPr lang="fr-FR" sz="1400" b="1" u="sng" dirty="0" smtClean="0">
                <a:solidFill>
                  <a:srgbClr val="0070C0"/>
                </a:solidFill>
                <a:latin typeface="Calibri" panose="020F0502020204030204" pitchFamily="34" charset="0"/>
                <a:cs typeface="Calibri" panose="020F0502020204030204" pitchFamily="34" charset="0"/>
                <a:sym typeface="Wingdings" panose="05000000000000000000" pitchFamily="2" charset="2"/>
              </a:rPr>
              <a:t>Quand</a:t>
            </a:r>
            <a:r>
              <a:rPr lang="fr-FR" sz="1400" b="1" dirty="0" smtClean="0">
                <a:solidFill>
                  <a:srgbClr val="0070C0"/>
                </a:solidFill>
                <a:latin typeface="Calibri" panose="020F0502020204030204" pitchFamily="34" charset="0"/>
                <a:cs typeface="Calibri" panose="020F0502020204030204" pitchFamily="34" charset="0"/>
                <a:sym typeface="Wingdings" panose="05000000000000000000" pitchFamily="2" charset="2"/>
              </a:rPr>
              <a:t> :</a:t>
            </a:r>
            <a:r>
              <a:rPr lang="fr-FR" sz="1400" b="1" dirty="0" smtClean="0">
                <a:latin typeface="Calibri" panose="020F0502020204030204" pitchFamily="34" charset="0"/>
                <a:cs typeface="Calibri" panose="020F0502020204030204" pitchFamily="34" charset="0"/>
                <a:sym typeface="Wingdings" panose="05000000000000000000" pitchFamily="2" charset="2"/>
              </a:rPr>
              <a:t> janvier 2022</a:t>
            </a:r>
            <a:endParaRPr lang="fr-FR" sz="1400" b="1" dirty="0">
              <a:latin typeface="Calibri" panose="020F0502020204030204" pitchFamily="34" charset="0"/>
              <a:cs typeface="Calibri" panose="020F0502020204030204" pitchFamily="34" charset="0"/>
              <a:sym typeface="Wingdings" panose="05000000000000000000" pitchFamily="2" charset="2"/>
            </a:endParaRPr>
          </a:p>
          <a:p>
            <a:r>
              <a:rPr lang="fr-FR" sz="1400" b="1" u="sng" dirty="0" smtClean="0">
                <a:solidFill>
                  <a:srgbClr val="0070C0"/>
                </a:solidFill>
                <a:latin typeface="Calibri" panose="020F0502020204030204" pitchFamily="34" charset="0"/>
                <a:cs typeface="Calibri" panose="020F0502020204030204" pitchFamily="34" charset="0"/>
              </a:rPr>
              <a:t>Soutien </a:t>
            </a:r>
            <a:r>
              <a:rPr lang="fr-FR" sz="1400" b="1" dirty="0" smtClean="0">
                <a:solidFill>
                  <a:srgbClr val="0070C0"/>
                </a:solidFill>
                <a:latin typeface="Calibri" panose="020F0502020204030204" pitchFamily="34" charset="0"/>
                <a:cs typeface="Calibri" panose="020F0502020204030204" pitchFamily="34" charset="0"/>
              </a:rPr>
              <a:t>: </a:t>
            </a:r>
            <a:r>
              <a:rPr lang="fr-FR" sz="1400" dirty="0" smtClean="0">
                <a:latin typeface="Calibri" panose="020F0502020204030204" pitchFamily="34" charset="0"/>
                <a:cs typeface="Calibri" panose="020F0502020204030204" pitchFamily="34" charset="0"/>
              </a:rPr>
              <a:t>Compléter les 47% de subvention sur 100% de la Région</a:t>
            </a:r>
          </a:p>
          <a:p>
            <a:r>
              <a:rPr lang="fr-FR" sz="1400" b="1" u="sng" dirty="0" smtClean="0">
                <a:solidFill>
                  <a:srgbClr val="0070C0"/>
                </a:solidFill>
                <a:latin typeface="Calibri" panose="020F0502020204030204" pitchFamily="34" charset="0"/>
                <a:cs typeface="Calibri" panose="020F0502020204030204" pitchFamily="34" charset="0"/>
              </a:rPr>
              <a:t>Perspectives</a:t>
            </a:r>
            <a:r>
              <a:rPr lang="fr-FR" sz="1400" b="1" dirty="0" smtClean="0">
                <a:solidFill>
                  <a:srgbClr val="0070C0"/>
                </a:solidFill>
                <a:latin typeface="Calibri" panose="020F0502020204030204" pitchFamily="34" charset="0"/>
                <a:cs typeface="Calibri" panose="020F0502020204030204" pitchFamily="34" charset="0"/>
              </a:rPr>
              <a:t> : </a:t>
            </a:r>
            <a:r>
              <a:rPr lang="fr-FR" sz="1400" b="1" dirty="0" smtClean="0">
                <a:solidFill>
                  <a:srgbClr val="0070C0"/>
                </a:solidFill>
                <a:latin typeface="Calibri" panose="020F0502020204030204" pitchFamily="34" charset="0"/>
                <a:cs typeface="Calibri" panose="020F0502020204030204" pitchFamily="34" charset="0"/>
              </a:rPr>
              <a:t> </a:t>
            </a:r>
            <a:r>
              <a:rPr lang="fr-FR" sz="1400" dirty="0" smtClean="0">
                <a:latin typeface="Calibri" panose="020F0502020204030204" pitchFamily="34" charset="0"/>
                <a:cs typeface="Calibri" panose="020F0502020204030204" pitchFamily="34" charset="0"/>
              </a:rPr>
              <a:t>Décliner </a:t>
            </a:r>
            <a:r>
              <a:rPr lang="fr-FR" sz="1400" dirty="0" smtClean="0">
                <a:latin typeface="Calibri" panose="020F0502020204030204" pitchFamily="34" charset="0"/>
                <a:cs typeface="Calibri" panose="020F0502020204030204" pitchFamily="34" charset="0"/>
              </a:rPr>
              <a:t>le Verbatim à d’autres problématiques et le rendre accessible gratuitement au plus grand nombre.</a:t>
            </a:r>
            <a:endParaRPr lang="fr-FR"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5619243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Oriel</Template>
  <TotalTime>1048</TotalTime>
  <Words>2398</Words>
  <Application>Microsoft Office PowerPoint</Application>
  <PresentationFormat>Affichage à l'écran (4:3)</PresentationFormat>
  <Paragraphs>185</Paragraphs>
  <Slides>19</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19</vt:i4>
      </vt:variant>
    </vt:vector>
  </HeadingPairs>
  <TitlesOfParts>
    <vt:vector size="24" baseType="lpstr">
      <vt:lpstr>Calibri</vt:lpstr>
      <vt:lpstr>Century Schoolbook</vt:lpstr>
      <vt:lpstr>Wingdings</vt:lpstr>
      <vt:lpstr>Wingdings 2</vt:lpstr>
      <vt:lpstr>Oriel</vt:lpstr>
      <vt:lpstr>Pôle Santé Pluridisciplinaire Paris-Est  Association loi 1901 à but non lucratif</vt:lpstr>
      <vt:lpstr>4 axes de travail</vt:lpstr>
      <vt:lpstr>Qui sommes-nous ?  Et savoir faire</vt:lpstr>
      <vt:lpstr>quels moyens humains ?</vt:lpstr>
      <vt:lpstr>Synthèse PSPPE - PROJET : Le Verbatim de la bientraitance SOUTIEN AUX PROCHES AIDANTS ACTIFS</vt:lpstr>
      <vt:lpstr>Avantages usagers - Verbatim</vt:lpstr>
      <vt:lpstr>Synthèse projet : Cap de vivre !</vt:lpstr>
      <vt:lpstr>Avantages usagers</vt:lpstr>
      <vt:lpstr>Troisième Axe : Elaboration des programmes de remise en santé</vt:lpstr>
      <vt:lpstr>Avantages des programmes</vt:lpstr>
      <vt:lpstr>Quatrieme Axe : Evaluation des résultats sur l’amélioration de la qualité de vie des patients/clients </vt:lpstr>
      <vt:lpstr>Avantages des Evaluations</vt:lpstr>
      <vt:lpstr>Comment ? Modèle économique</vt:lpstr>
      <vt:lpstr>Quand ? Moyens d’action</vt:lpstr>
      <vt:lpstr>Perspectives</vt:lpstr>
      <vt:lpstr>Modèle économique a remettre dans Verbatim</vt:lpstr>
      <vt:lpstr>Pourquoi les Cigales ? </vt:lpstr>
      <vt:lpstr>Pourquoi les Cigales ? </vt:lpstr>
      <vt:lpstr>Merci de votre attention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Dell</dc:creator>
  <cp:lastModifiedBy>Compte Microsoft</cp:lastModifiedBy>
  <cp:revision>74</cp:revision>
  <cp:lastPrinted>2021-12-11T20:33:17Z</cp:lastPrinted>
  <dcterms:created xsi:type="dcterms:W3CDTF">2018-04-05T19:39:10Z</dcterms:created>
  <dcterms:modified xsi:type="dcterms:W3CDTF">2022-01-19T15:51:35Z</dcterms:modified>
</cp:coreProperties>
</file>