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Lst>
  <p:sldSz cx="9144000" cy="6858000" type="screen4x3"/>
  <p:notesSz cx="6670675" cy="9929813"/>
  <p:embeddedFontLst>
    <p:embeddedFont>
      <p:font typeface="Century Schoolbook" panose="020406040505050203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mJTI2VcvRw9CNEoVLpjPVt2Qs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12000" y="744725"/>
            <a:ext cx="4447325" cy="3723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7050" y="4716650"/>
            <a:ext cx="5336525" cy="44684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89343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65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58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15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80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159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298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613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55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28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55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48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7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22: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20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08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33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48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08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16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56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67050" y="4716650"/>
            <a:ext cx="5336525" cy="44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852488"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39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bg>
      <p:bgPr>
        <a:solidFill>
          <a:schemeClr val="lt1"/>
        </a:solidFill>
        <a:effectLst/>
      </p:bgPr>
    </p:bg>
    <p:spTree>
      <p:nvGrpSpPr>
        <p:cNvPr id="1" name="Shape 17"/>
        <p:cNvGrpSpPr/>
        <p:nvPr/>
      </p:nvGrpSpPr>
      <p:grpSpPr>
        <a:xfrm>
          <a:off x="0" y="0"/>
          <a:ext cx="0" cy="0"/>
          <a:chOff x="0" y="0"/>
          <a:chExt cx="0" cy="0"/>
        </a:xfrm>
      </p:grpSpPr>
      <p:sp>
        <p:nvSpPr>
          <p:cNvPr id="18" name="Google Shape;18;p24"/>
          <p:cNvSpPr txBox="1">
            <a:spLocks noGrp="1"/>
          </p:cNvSpPr>
          <p:nvPr>
            <p:ph type="ctrTitle"/>
          </p:nvPr>
        </p:nvSpPr>
        <p:spPr>
          <a:xfrm>
            <a:off x="2286000" y="3124200"/>
            <a:ext cx="6172200" cy="18943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000"/>
              <a:buFont typeface="Century Schoolboo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rm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0" name="Google Shape;20;p24"/>
          <p:cNvSpPr txBox="1">
            <a:spLocks noGrp="1"/>
          </p:cNvSpPr>
          <p:nvPr>
            <p:ph type="dt" idx="10"/>
          </p:nvPr>
        </p:nvSpPr>
        <p:spPr>
          <a:xfrm rot="5400000">
            <a:off x="7764621" y="1174097"/>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rot="5400000">
            <a:off x="7077269" y="4181669"/>
            <a:ext cx="3657600" cy="3840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p:nvPr/>
        </p:nvSpPr>
        <p:spPr>
          <a:xfrm>
            <a:off x="381000" y="0"/>
            <a:ext cx="609600" cy="6858000"/>
          </a:xfrm>
          <a:prstGeom prst="rect">
            <a:avLst/>
          </a:prstGeom>
          <a:solidFill>
            <a:srgbClr val="C7DFA8">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3" name="Google Shape;23;p24"/>
          <p:cNvSpPr/>
          <p:nvPr/>
        </p:nvSpPr>
        <p:spPr>
          <a:xfrm>
            <a:off x="276336" y="0"/>
            <a:ext cx="104664" cy="6858000"/>
          </a:xfrm>
          <a:prstGeom prst="rect">
            <a:avLst/>
          </a:prstGeom>
          <a:solidFill>
            <a:srgbClr val="DCEACA">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4" name="Google Shape;24;p24"/>
          <p:cNvSpPr/>
          <p:nvPr/>
        </p:nvSpPr>
        <p:spPr>
          <a:xfrm>
            <a:off x="990600" y="0"/>
            <a:ext cx="181872" cy="6858000"/>
          </a:xfrm>
          <a:prstGeom prst="rect">
            <a:avLst/>
          </a:prstGeom>
          <a:solidFill>
            <a:srgbClr val="DCEACA">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5" name="Google Shape;25;p24"/>
          <p:cNvSpPr/>
          <p:nvPr/>
        </p:nvSpPr>
        <p:spPr>
          <a:xfrm>
            <a:off x="1141320" y="0"/>
            <a:ext cx="230280" cy="6858000"/>
          </a:xfrm>
          <a:prstGeom prst="rect">
            <a:avLst/>
          </a:prstGeom>
          <a:solidFill>
            <a:srgbClr val="EEF5E6">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26" name="Google Shape;26;p24"/>
          <p:cNvCxnSpPr/>
          <p:nvPr/>
        </p:nvCxnSpPr>
        <p:spPr>
          <a:xfrm>
            <a:off x="106344" y="0"/>
            <a:ext cx="0" cy="6858000"/>
          </a:xfrm>
          <a:prstGeom prst="straightConnector1">
            <a:avLst/>
          </a:prstGeom>
          <a:noFill/>
          <a:ln w="57150" cap="flat" cmpd="sng">
            <a:solidFill>
              <a:srgbClr val="C7DFA8">
                <a:alpha val="72941"/>
              </a:srgbClr>
            </a:solidFill>
            <a:prstDash val="solid"/>
            <a:round/>
            <a:headEnd type="none" w="sm" len="sm"/>
            <a:tailEnd type="none" w="sm" len="sm"/>
          </a:ln>
        </p:spPr>
      </p:cxnSp>
      <p:cxnSp>
        <p:nvCxnSpPr>
          <p:cNvPr id="27" name="Google Shape;27;p24"/>
          <p:cNvCxnSpPr/>
          <p:nvPr/>
        </p:nvCxnSpPr>
        <p:spPr>
          <a:xfrm>
            <a:off x="914400" y="0"/>
            <a:ext cx="0" cy="6858000"/>
          </a:xfrm>
          <a:prstGeom prst="straightConnector1">
            <a:avLst/>
          </a:prstGeom>
          <a:noFill/>
          <a:ln w="57150" cap="flat" cmpd="sng">
            <a:solidFill>
              <a:srgbClr val="EEF5E6">
                <a:alpha val="82745"/>
              </a:srgbClr>
            </a:solidFill>
            <a:prstDash val="solid"/>
            <a:round/>
            <a:headEnd type="none" w="sm" len="sm"/>
            <a:tailEnd type="none" w="sm" len="sm"/>
          </a:ln>
        </p:spPr>
      </p:cxnSp>
      <p:cxnSp>
        <p:nvCxnSpPr>
          <p:cNvPr id="28" name="Google Shape;28;p24"/>
          <p:cNvCxnSpPr/>
          <p:nvPr/>
        </p:nvCxnSpPr>
        <p:spPr>
          <a:xfrm>
            <a:off x="854112" y="0"/>
            <a:ext cx="0" cy="6858000"/>
          </a:xfrm>
          <a:prstGeom prst="straightConnector1">
            <a:avLst/>
          </a:prstGeom>
          <a:noFill/>
          <a:ln w="57150" cap="flat" cmpd="sng">
            <a:solidFill>
              <a:srgbClr val="C7DFA8"/>
            </a:solidFill>
            <a:prstDash val="solid"/>
            <a:round/>
            <a:headEnd type="none" w="sm" len="sm"/>
            <a:tailEnd type="none" w="sm" len="sm"/>
          </a:ln>
        </p:spPr>
      </p:cxnSp>
      <p:cxnSp>
        <p:nvCxnSpPr>
          <p:cNvPr id="29" name="Google Shape;29;p24"/>
          <p:cNvCxnSpPr/>
          <p:nvPr/>
        </p:nvCxnSpPr>
        <p:spPr>
          <a:xfrm>
            <a:off x="1726640" y="0"/>
            <a:ext cx="0" cy="6858000"/>
          </a:xfrm>
          <a:prstGeom prst="straightConnector1">
            <a:avLst/>
          </a:prstGeom>
          <a:noFill/>
          <a:ln w="28575" cap="flat" cmpd="sng">
            <a:solidFill>
              <a:srgbClr val="C7DFA8">
                <a:alpha val="81960"/>
              </a:srgbClr>
            </a:solidFill>
            <a:prstDash val="solid"/>
            <a:round/>
            <a:headEnd type="none" w="sm" len="sm"/>
            <a:tailEnd type="none" w="sm" len="sm"/>
          </a:ln>
        </p:spPr>
      </p:cxnSp>
      <p:cxnSp>
        <p:nvCxnSpPr>
          <p:cNvPr id="30" name="Google Shape;30;p24"/>
          <p:cNvCxnSpPr/>
          <p:nvPr/>
        </p:nvCxnSpPr>
        <p:spPr>
          <a:xfrm>
            <a:off x="1066800" y="0"/>
            <a:ext cx="0" cy="6858000"/>
          </a:xfrm>
          <a:prstGeom prst="straightConnector1">
            <a:avLst/>
          </a:prstGeom>
          <a:noFill/>
          <a:ln w="9525" cap="flat" cmpd="sng">
            <a:solidFill>
              <a:srgbClr val="C7DFA8"/>
            </a:solidFill>
            <a:prstDash val="solid"/>
            <a:round/>
            <a:headEnd type="none" w="sm" len="sm"/>
            <a:tailEnd type="none" w="sm" len="sm"/>
          </a:ln>
        </p:spPr>
      </p:cxnSp>
      <p:cxnSp>
        <p:nvCxnSpPr>
          <p:cNvPr id="31" name="Google Shape;31;p24"/>
          <p:cNvCxnSpPr/>
          <p:nvPr/>
        </p:nvCxnSpPr>
        <p:spPr>
          <a:xfrm>
            <a:off x="9113856" y="0"/>
            <a:ext cx="0" cy="6858000"/>
          </a:xfrm>
          <a:prstGeom prst="straightConnector1">
            <a:avLst/>
          </a:prstGeom>
          <a:noFill/>
          <a:ln w="57150" cap="flat" cmpd="thickThin">
            <a:solidFill>
              <a:srgbClr val="C7DFA8"/>
            </a:solidFill>
            <a:prstDash val="solid"/>
            <a:round/>
            <a:headEnd type="none" w="sm" len="sm"/>
            <a:tailEnd type="none" w="sm" len="sm"/>
          </a:ln>
        </p:spPr>
      </p:cxnSp>
      <p:sp>
        <p:nvSpPr>
          <p:cNvPr id="32" name="Google Shape;32;p24"/>
          <p:cNvSpPr/>
          <p:nvPr/>
        </p:nvSpPr>
        <p:spPr>
          <a:xfrm>
            <a:off x="1219200" y="0"/>
            <a:ext cx="76200" cy="6858000"/>
          </a:xfrm>
          <a:prstGeom prst="rect">
            <a:avLst/>
          </a:prstGeom>
          <a:solidFill>
            <a:srgbClr val="C7DFA8">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3" name="Google Shape;33;p24"/>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4" name="Google Shape;34;p24"/>
          <p:cNvSpPr/>
          <p:nvPr/>
        </p:nvSpPr>
        <p:spPr>
          <a:xfrm>
            <a:off x="1309632"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5" name="Google Shape;35;p24"/>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6" name="Google Shape;36;p24"/>
          <p:cNvSpPr/>
          <p:nvPr/>
        </p:nvSpPr>
        <p:spPr>
          <a:xfrm>
            <a:off x="1664208" y="5788152"/>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7" name="Google Shape;37;p24"/>
          <p:cNvSpPr/>
          <p:nvPr/>
        </p:nvSpPr>
        <p:spPr>
          <a:xfrm>
            <a:off x="1905000" y="4495800"/>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8" name="Google Shape;38;p24"/>
          <p:cNvSpPr txBox="1">
            <a:spLocks noGrp="1"/>
          </p:cNvSpPr>
          <p:nvPr>
            <p:ph type="sldNum" idx="12"/>
          </p:nvPr>
        </p:nvSpPr>
        <p:spPr>
          <a:xfrm>
            <a:off x="1325544" y="4928702"/>
            <a:ext cx="609600" cy="51752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0"/>
        <p:cNvGrpSpPr/>
        <p:nvPr/>
      </p:nvGrpSpPr>
      <p:grpSpPr>
        <a:xfrm>
          <a:off x="0" y="0"/>
          <a:ext cx="0" cy="0"/>
          <a:chOff x="0" y="0"/>
          <a:chExt cx="0" cy="0"/>
        </a:xfrm>
      </p:grpSpPr>
      <p:sp>
        <p:nvSpPr>
          <p:cNvPr id="121" name="Google Shape;121;p3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3"/>
          <p:cNvSpPr txBox="1">
            <a:spLocks noGrp="1"/>
          </p:cNvSpPr>
          <p:nvPr>
            <p:ph type="body" idx="1"/>
          </p:nvPr>
        </p:nvSpPr>
        <p:spPr>
          <a:xfrm rot="5400000">
            <a:off x="1754124" y="303276"/>
            <a:ext cx="4873752" cy="74676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3" name="Google Shape;123;p3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26"/>
        <p:cNvGrpSpPr/>
        <p:nvPr/>
      </p:nvGrpSpPr>
      <p:grpSpPr>
        <a:xfrm>
          <a:off x="0" y="0"/>
          <a:ext cx="0" cy="0"/>
          <a:chOff x="0" y="0"/>
          <a:chExt cx="0" cy="0"/>
        </a:xfrm>
      </p:grpSpPr>
      <p:sp>
        <p:nvSpPr>
          <p:cNvPr id="127" name="Google Shape;127;p34"/>
          <p:cNvSpPr txBox="1">
            <a:spLocks noGrp="1"/>
          </p:cNvSpPr>
          <p:nvPr>
            <p:ph type="title"/>
          </p:nvPr>
        </p:nvSpPr>
        <p:spPr>
          <a:xfrm rot="5400000">
            <a:off x="4541838" y="2362202"/>
            <a:ext cx="5851525" cy="1676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9" name="Google Shape;129;p34"/>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4"/>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9"/>
        <p:cNvGrpSpPr/>
        <p:nvPr/>
      </p:nvGrpSpPr>
      <p:grpSpPr>
        <a:xfrm>
          <a:off x="0" y="0"/>
          <a:ext cx="0" cy="0"/>
          <a:chOff x="0" y="0"/>
          <a:chExt cx="0" cy="0"/>
        </a:xfrm>
      </p:grpSpPr>
      <p:sp>
        <p:nvSpPr>
          <p:cNvPr id="40" name="Google Shape;40;p2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25"/>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44" name="Google Shape;44;p25"/>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solidFill>
          <a:schemeClr val="dk2"/>
        </a:solidFill>
        <a:effectLst/>
      </p:bgPr>
    </p:bg>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2286000" y="2895600"/>
            <a:ext cx="6172200" cy="20535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000"/>
              <a:buFont typeface="Century Schoolbook"/>
              <a:buNone/>
              <a:defRPr sz="3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26"/>
          <p:cNvSpPr txBox="1">
            <a:spLocks noGrp="1"/>
          </p:cNvSpPr>
          <p:nvPr>
            <p:ph type="dt" idx="10"/>
          </p:nvPr>
        </p:nvSpPr>
        <p:spPr>
          <a:xfrm rot="5400000">
            <a:off x="7763256" y="1170432"/>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ftr" idx="11"/>
          </p:nvPr>
        </p:nvSpPr>
        <p:spPr>
          <a:xfrm rot="5400000">
            <a:off x="7077456" y="4178808"/>
            <a:ext cx="3657600" cy="3840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p:nvPr/>
        </p:nvSpPr>
        <p:spPr>
          <a:xfrm>
            <a:off x="381000" y="0"/>
            <a:ext cx="609600" cy="6858000"/>
          </a:xfrm>
          <a:prstGeom prst="rect">
            <a:avLst/>
          </a:prstGeom>
          <a:solidFill>
            <a:srgbClr val="C7DFA8">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51" name="Google Shape;51;p26"/>
          <p:cNvSpPr/>
          <p:nvPr/>
        </p:nvSpPr>
        <p:spPr>
          <a:xfrm>
            <a:off x="276336" y="0"/>
            <a:ext cx="104664" cy="6858000"/>
          </a:xfrm>
          <a:prstGeom prst="rect">
            <a:avLst/>
          </a:prstGeom>
          <a:solidFill>
            <a:srgbClr val="DCEACA">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52" name="Google Shape;52;p26"/>
          <p:cNvSpPr/>
          <p:nvPr/>
        </p:nvSpPr>
        <p:spPr>
          <a:xfrm>
            <a:off x="990600" y="0"/>
            <a:ext cx="181872" cy="6858000"/>
          </a:xfrm>
          <a:prstGeom prst="rect">
            <a:avLst/>
          </a:prstGeom>
          <a:solidFill>
            <a:srgbClr val="DCEACA">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53" name="Google Shape;53;p26"/>
          <p:cNvSpPr/>
          <p:nvPr/>
        </p:nvSpPr>
        <p:spPr>
          <a:xfrm>
            <a:off x="1141320" y="0"/>
            <a:ext cx="230280" cy="6858000"/>
          </a:xfrm>
          <a:prstGeom prst="rect">
            <a:avLst/>
          </a:prstGeom>
          <a:solidFill>
            <a:srgbClr val="EEF5E6">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54" name="Google Shape;54;p26"/>
          <p:cNvCxnSpPr/>
          <p:nvPr/>
        </p:nvCxnSpPr>
        <p:spPr>
          <a:xfrm>
            <a:off x="106344" y="0"/>
            <a:ext cx="0" cy="6858000"/>
          </a:xfrm>
          <a:prstGeom prst="straightConnector1">
            <a:avLst/>
          </a:prstGeom>
          <a:noFill/>
          <a:ln w="57150" cap="flat" cmpd="sng">
            <a:solidFill>
              <a:srgbClr val="C7DFA8">
                <a:alpha val="72941"/>
              </a:srgbClr>
            </a:solidFill>
            <a:prstDash val="solid"/>
            <a:round/>
            <a:headEnd type="none" w="sm" len="sm"/>
            <a:tailEnd type="none" w="sm" len="sm"/>
          </a:ln>
        </p:spPr>
      </p:cxnSp>
      <p:cxnSp>
        <p:nvCxnSpPr>
          <p:cNvPr id="55" name="Google Shape;55;p26"/>
          <p:cNvCxnSpPr/>
          <p:nvPr/>
        </p:nvCxnSpPr>
        <p:spPr>
          <a:xfrm>
            <a:off x="914400" y="0"/>
            <a:ext cx="0" cy="6858000"/>
          </a:xfrm>
          <a:prstGeom prst="straightConnector1">
            <a:avLst/>
          </a:prstGeom>
          <a:noFill/>
          <a:ln w="57150" cap="flat" cmpd="sng">
            <a:solidFill>
              <a:srgbClr val="EEF5E6">
                <a:alpha val="82745"/>
              </a:srgbClr>
            </a:solidFill>
            <a:prstDash val="solid"/>
            <a:round/>
            <a:headEnd type="none" w="sm" len="sm"/>
            <a:tailEnd type="none" w="sm" len="sm"/>
          </a:ln>
        </p:spPr>
      </p:cxnSp>
      <p:cxnSp>
        <p:nvCxnSpPr>
          <p:cNvPr id="56" name="Google Shape;56;p26"/>
          <p:cNvCxnSpPr/>
          <p:nvPr/>
        </p:nvCxnSpPr>
        <p:spPr>
          <a:xfrm>
            <a:off x="854112" y="0"/>
            <a:ext cx="0" cy="6858000"/>
          </a:xfrm>
          <a:prstGeom prst="straightConnector1">
            <a:avLst/>
          </a:prstGeom>
          <a:noFill/>
          <a:ln w="57150" cap="flat" cmpd="sng">
            <a:solidFill>
              <a:srgbClr val="C7DFA8"/>
            </a:solidFill>
            <a:prstDash val="solid"/>
            <a:round/>
            <a:headEnd type="none" w="sm" len="sm"/>
            <a:tailEnd type="none" w="sm" len="sm"/>
          </a:ln>
        </p:spPr>
      </p:cxnSp>
      <p:cxnSp>
        <p:nvCxnSpPr>
          <p:cNvPr id="57" name="Google Shape;57;p26"/>
          <p:cNvCxnSpPr/>
          <p:nvPr/>
        </p:nvCxnSpPr>
        <p:spPr>
          <a:xfrm>
            <a:off x="1726640" y="0"/>
            <a:ext cx="0" cy="6858000"/>
          </a:xfrm>
          <a:prstGeom prst="straightConnector1">
            <a:avLst/>
          </a:prstGeom>
          <a:noFill/>
          <a:ln w="28575" cap="flat" cmpd="sng">
            <a:solidFill>
              <a:srgbClr val="C7DFA8">
                <a:alpha val="81960"/>
              </a:srgbClr>
            </a:solidFill>
            <a:prstDash val="solid"/>
            <a:round/>
            <a:headEnd type="none" w="sm" len="sm"/>
            <a:tailEnd type="none" w="sm" len="sm"/>
          </a:ln>
        </p:spPr>
      </p:cxnSp>
      <p:cxnSp>
        <p:nvCxnSpPr>
          <p:cNvPr id="58" name="Google Shape;58;p26"/>
          <p:cNvCxnSpPr/>
          <p:nvPr/>
        </p:nvCxnSpPr>
        <p:spPr>
          <a:xfrm>
            <a:off x="1066800" y="0"/>
            <a:ext cx="0" cy="6858000"/>
          </a:xfrm>
          <a:prstGeom prst="straightConnector1">
            <a:avLst/>
          </a:prstGeom>
          <a:noFill/>
          <a:ln w="9525" cap="flat" cmpd="sng">
            <a:solidFill>
              <a:srgbClr val="C7DFA8"/>
            </a:solidFill>
            <a:prstDash val="solid"/>
            <a:round/>
            <a:headEnd type="none" w="sm" len="sm"/>
            <a:tailEnd type="none" w="sm" len="sm"/>
          </a:ln>
        </p:spPr>
      </p:cxnSp>
      <p:sp>
        <p:nvSpPr>
          <p:cNvPr id="59" name="Google Shape;59;p26"/>
          <p:cNvSpPr/>
          <p:nvPr/>
        </p:nvSpPr>
        <p:spPr>
          <a:xfrm>
            <a:off x="1219200" y="0"/>
            <a:ext cx="76200" cy="6858000"/>
          </a:xfrm>
          <a:prstGeom prst="rect">
            <a:avLst/>
          </a:prstGeom>
          <a:solidFill>
            <a:srgbClr val="C7DFA8">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0" name="Google Shape;60;p26"/>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1" name="Google Shape;61;p26"/>
          <p:cNvSpPr/>
          <p:nvPr/>
        </p:nvSpPr>
        <p:spPr>
          <a:xfrm>
            <a:off x="1324704"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2" name="Google Shape;62;p26"/>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3" name="Google Shape;63;p26"/>
          <p:cNvSpPr/>
          <p:nvPr/>
        </p:nvSpPr>
        <p:spPr>
          <a:xfrm>
            <a:off x="1664208" y="5791200"/>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64" name="Google Shape;64;p26"/>
          <p:cNvSpPr/>
          <p:nvPr/>
        </p:nvSpPr>
        <p:spPr>
          <a:xfrm>
            <a:off x="1879040" y="4479888"/>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65" name="Google Shape;65;p26"/>
          <p:cNvCxnSpPr/>
          <p:nvPr/>
        </p:nvCxnSpPr>
        <p:spPr>
          <a:xfrm>
            <a:off x="9097944" y="0"/>
            <a:ext cx="0" cy="6858000"/>
          </a:xfrm>
          <a:prstGeom prst="straightConnector1">
            <a:avLst/>
          </a:prstGeom>
          <a:noFill/>
          <a:ln w="57150" cap="flat" cmpd="thickThin">
            <a:solidFill>
              <a:srgbClr val="C7DFA8"/>
            </a:solidFill>
            <a:prstDash val="solid"/>
            <a:round/>
            <a:headEnd type="none" w="sm" len="sm"/>
            <a:tailEnd type="none" w="sm" len="sm"/>
          </a:ln>
        </p:spPr>
      </p:cxnSp>
      <p:sp>
        <p:nvSpPr>
          <p:cNvPr id="66" name="Google Shape;66;p26"/>
          <p:cNvSpPr txBox="1">
            <a:spLocks noGrp="1"/>
          </p:cNvSpPr>
          <p:nvPr>
            <p:ph type="sldNum" idx="12"/>
          </p:nvPr>
        </p:nvSpPr>
        <p:spPr>
          <a:xfrm>
            <a:off x="1340616" y="4928702"/>
            <a:ext cx="609600" cy="51752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7"/>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72" name="Google Shape;72;p27"/>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27"/>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457200" y="273050"/>
            <a:ext cx="7543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79" name="Google Shape;79;p28"/>
          <p:cNvSpPr txBox="1">
            <a:spLocks noGrp="1"/>
          </p:cNvSpPr>
          <p:nvPr>
            <p:ph type="body" idx="1"/>
          </p:nvPr>
        </p:nvSpPr>
        <p:spPr>
          <a:xfrm>
            <a:off x="457200" y="2362200"/>
            <a:ext cx="3657600" cy="38862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28"/>
          <p:cNvSpPr txBox="1">
            <a:spLocks noGrp="1"/>
          </p:cNvSpPr>
          <p:nvPr>
            <p:ph type="body" idx="2"/>
          </p:nvPr>
        </p:nvSpPr>
        <p:spPr>
          <a:xfrm>
            <a:off x="4371975" y="2362200"/>
            <a:ext cx="3657600" cy="38862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8"/>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 name="Google Shape;82;p28"/>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9"/>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87" name="Google Shape;87;p29"/>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88"/>
        <p:cNvGrpSpPr/>
        <p:nvPr/>
      </p:nvGrpSpPr>
      <p:grpSpPr>
        <a:xfrm>
          <a:off x="0" y="0"/>
          <a:ext cx="0" cy="0"/>
          <a:chOff x="0" y="0"/>
          <a:chExt cx="0" cy="0"/>
        </a:xfrm>
      </p:grpSpPr>
      <p:sp>
        <p:nvSpPr>
          <p:cNvPr id="89" name="Google Shape;89;p30"/>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u avec légende" type="objTx">
  <p:cSld name="OBJECT_WITH_CAPTION_TEXT">
    <p:bg>
      <p:bgPr>
        <a:solidFill>
          <a:schemeClr val="lt1"/>
        </a:solidFill>
        <a:effectLst/>
      </p:bgPr>
    </p:bg>
    <p:spTree>
      <p:nvGrpSpPr>
        <p:cNvPr id="1" name="Shape 92"/>
        <p:cNvGrpSpPr/>
        <p:nvPr/>
      </p:nvGrpSpPr>
      <p:grpSpPr>
        <a:xfrm>
          <a:off x="0" y="0"/>
          <a:ext cx="0" cy="0"/>
          <a:chOff x="0" y="0"/>
          <a:chExt cx="0" cy="0"/>
        </a:xfrm>
      </p:grpSpPr>
      <p:cxnSp>
        <p:nvCxnSpPr>
          <p:cNvPr id="93" name="Google Shape;93;p31"/>
          <p:cNvCxnSpPr/>
          <p:nvPr/>
        </p:nvCxnSpPr>
        <p:spPr>
          <a:xfrm>
            <a:off x="8763000" y="0"/>
            <a:ext cx="0" cy="6858000"/>
          </a:xfrm>
          <a:prstGeom prst="straightConnector1">
            <a:avLst/>
          </a:prstGeom>
          <a:noFill/>
          <a:ln w="38100" cap="flat" cmpd="sng">
            <a:solidFill>
              <a:srgbClr val="C7DFA8">
                <a:alpha val="92941"/>
              </a:srgbClr>
            </a:solidFill>
            <a:prstDash val="solid"/>
            <a:round/>
            <a:headEnd type="none" w="sm" len="sm"/>
            <a:tailEnd type="none" w="sm" len="sm"/>
          </a:ln>
        </p:spPr>
      </p:cxnSp>
      <p:sp>
        <p:nvSpPr>
          <p:cNvPr id="94" name="Google Shape;94;p31"/>
          <p:cNvSpPr txBox="1">
            <a:spLocks noGrp="1"/>
          </p:cNvSpPr>
          <p:nvPr>
            <p:ph type="title"/>
          </p:nvPr>
        </p:nvSpPr>
        <p:spPr>
          <a:xfrm rot="5400000">
            <a:off x="3371850" y="3200400"/>
            <a:ext cx="630936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1"/>
          <p:cNvSpPr txBox="1">
            <a:spLocks noGrp="1"/>
          </p:cNvSpPr>
          <p:nvPr>
            <p:ph type="body" idx="1"/>
          </p:nvPr>
        </p:nvSpPr>
        <p:spPr>
          <a:xfrm>
            <a:off x="6812280" y="274320"/>
            <a:ext cx="1527048" cy="498348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96" name="Google Shape;96;p31"/>
          <p:cNvCxnSpPr/>
          <p:nvPr/>
        </p:nvCxnSpPr>
        <p:spPr>
          <a:xfrm>
            <a:off x="6248400" y="0"/>
            <a:ext cx="0" cy="6858000"/>
          </a:xfrm>
          <a:prstGeom prst="straightConnector1">
            <a:avLst/>
          </a:prstGeom>
          <a:noFill/>
          <a:ln w="38100" cap="flat" cmpd="sng">
            <a:solidFill>
              <a:srgbClr val="C7DFA8"/>
            </a:solidFill>
            <a:prstDash val="solid"/>
            <a:round/>
            <a:headEnd type="none" w="sm" len="sm"/>
            <a:tailEnd type="none" w="sm" len="sm"/>
          </a:ln>
        </p:spPr>
      </p:cxnSp>
      <p:cxnSp>
        <p:nvCxnSpPr>
          <p:cNvPr id="97" name="Google Shape;97;p31"/>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cxnSp>
        <p:nvCxnSpPr>
          <p:cNvPr id="98" name="Google Shape;98;p31"/>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99" name="Google Shape;99;p31"/>
          <p:cNvSpPr/>
          <p:nvPr/>
        </p:nvSpPr>
        <p:spPr>
          <a:xfrm>
            <a:off x="8839200" y="0"/>
            <a:ext cx="304800" cy="6858000"/>
          </a:xfrm>
          <a:prstGeom prst="rect">
            <a:avLst/>
          </a:prstGeom>
          <a:solidFill>
            <a:srgbClr val="C7DFA8">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00" name="Google Shape;100;p31"/>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01" name="Google Shape;101;p31"/>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02" name="Google Shape;102;p31"/>
          <p:cNvSpPr txBox="1">
            <a:spLocks noGrp="1"/>
          </p:cNvSpPr>
          <p:nvPr>
            <p:ph type="body" idx="2"/>
          </p:nvPr>
        </p:nvSpPr>
        <p:spPr>
          <a:xfrm>
            <a:off x="304800" y="274320"/>
            <a:ext cx="5638800" cy="6327648"/>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3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105" name="Google Shape;105;p3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106"/>
        <p:cNvGrpSpPr/>
        <p:nvPr/>
      </p:nvGrpSpPr>
      <p:grpSpPr>
        <a:xfrm>
          <a:off x="0" y="0"/>
          <a:ext cx="0" cy="0"/>
          <a:chOff x="0" y="0"/>
          <a:chExt cx="0" cy="0"/>
        </a:xfrm>
      </p:grpSpPr>
      <p:cxnSp>
        <p:nvCxnSpPr>
          <p:cNvPr id="107" name="Google Shape;107;p32"/>
          <p:cNvCxnSpPr/>
          <p:nvPr/>
        </p:nvCxnSpPr>
        <p:spPr>
          <a:xfrm>
            <a:off x="8763000" y="0"/>
            <a:ext cx="0" cy="6858000"/>
          </a:xfrm>
          <a:prstGeom prst="straightConnector1">
            <a:avLst/>
          </a:prstGeom>
          <a:noFill/>
          <a:ln w="38100" cap="flat" cmpd="sng">
            <a:solidFill>
              <a:srgbClr val="C7DFA8"/>
            </a:solidFill>
            <a:prstDash val="solid"/>
            <a:round/>
            <a:headEnd type="none" w="sm" len="sm"/>
            <a:tailEnd type="none" w="sm" len="sm"/>
          </a:ln>
        </p:spPr>
      </p:cxnSp>
      <p:sp>
        <p:nvSpPr>
          <p:cNvPr id="108" name="Google Shape;108;p32"/>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09" name="Google Shape;109;p32"/>
          <p:cNvSpPr txBox="1">
            <a:spLocks noGrp="1"/>
          </p:cNvSpPr>
          <p:nvPr>
            <p:ph type="title"/>
          </p:nvPr>
        </p:nvSpPr>
        <p:spPr>
          <a:xfrm rot="5400000">
            <a:off x="3350133" y="3200400"/>
            <a:ext cx="630936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2"/>
          <p:cNvSpPr>
            <a:spLocks noGrp="1"/>
          </p:cNvSpPr>
          <p:nvPr>
            <p:ph type="pic" idx="2"/>
          </p:nvPr>
        </p:nvSpPr>
        <p:spPr>
          <a:xfrm>
            <a:off x="0" y="0"/>
            <a:ext cx="6172200" cy="6858000"/>
          </a:xfrm>
          <a:prstGeom prst="rect">
            <a:avLst/>
          </a:prstGeom>
          <a:solidFill>
            <a:schemeClr val="lt2"/>
          </a:solidFill>
          <a:ln>
            <a:noFill/>
          </a:ln>
        </p:spPr>
      </p:sp>
      <p:sp>
        <p:nvSpPr>
          <p:cNvPr id="111" name="Google Shape;111;p32"/>
          <p:cNvSpPr txBox="1">
            <a:spLocks noGrp="1"/>
          </p:cNvSpPr>
          <p:nvPr>
            <p:ph type="body" idx="1"/>
          </p:nvPr>
        </p:nvSpPr>
        <p:spPr>
          <a:xfrm>
            <a:off x="6765798" y="264795"/>
            <a:ext cx="1524000" cy="4956048"/>
          </a:xfrm>
          <a:prstGeom prst="rect">
            <a:avLst/>
          </a:prstGeom>
          <a:noFill/>
          <a:ln>
            <a:noFill/>
          </a:ln>
        </p:spPr>
        <p:txBody>
          <a:bodyPr spcFirstLastPara="1" wrap="square" lIns="91425" tIns="45700" rIns="91425" bIns="45700" anchor="t" anchorCtr="0">
            <a:norm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12" name="Google Shape;112;p32"/>
          <p:cNvCxnSpPr/>
          <p:nvPr/>
        </p:nvCxnSpPr>
        <p:spPr>
          <a:xfrm>
            <a:off x="8991600" y="0"/>
            <a:ext cx="0" cy="6858000"/>
          </a:xfrm>
          <a:prstGeom prst="straightConnector1">
            <a:avLst/>
          </a:prstGeom>
          <a:noFill/>
          <a:ln w="9525" cap="flat" cmpd="sng">
            <a:solidFill>
              <a:schemeClr val="dk1"/>
            </a:solidFill>
            <a:prstDash val="solid"/>
            <a:round/>
            <a:headEnd type="none" w="sm" len="sm"/>
            <a:tailEnd type="none" w="sm" len="sm"/>
          </a:ln>
        </p:spPr>
      </p:cxnSp>
      <p:sp>
        <p:nvSpPr>
          <p:cNvPr id="113" name="Google Shape;113;p32"/>
          <p:cNvSpPr/>
          <p:nvPr/>
        </p:nvSpPr>
        <p:spPr>
          <a:xfrm>
            <a:off x="8839200" y="0"/>
            <a:ext cx="304800" cy="6858000"/>
          </a:xfrm>
          <a:prstGeom prst="rect">
            <a:avLst/>
          </a:prstGeom>
          <a:solidFill>
            <a:srgbClr val="C7D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14" name="Google Shape;114;p32"/>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cxnSp>
        <p:nvCxnSpPr>
          <p:cNvPr id="115" name="Google Shape;115;p32"/>
          <p:cNvCxnSpPr/>
          <p:nvPr/>
        </p:nvCxnSpPr>
        <p:spPr>
          <a:xfrm>
            <a:off x="6248400" y="0"/>
            <a:ext cx="0" cy="6858000"/>
          </a:xfrm>
          <a:prstGeom prst="straightConnector1">
            <a:avLst/>
          </a:prstGeom>
          <a:noFill/>
          <a:ln w="38100" cap="flat" cmpd="sng">
            <a:solidFill>
              <a:srgbClr val="C7DFA8"/>
            </a:solidFill>
            <a:prstDash val="solid"/>
            <a:round/>
            <a:headEnd type="none" w="sm" len="sm"/>
            <a:tailEnd type="none" w="sm" len="sm"/>
          </a:ln>
        </p:spPr>
      </p:cxnSp>
      <p:cxnSp>
        <p:nvCxnSpPr>
          <p:cNvPr id="116" name="Google Shape;116;p32"/>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sp>
        <p:nvSpPr>
          <p:cNvPr id="117" name="Google Shape;117;p32"/>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119" name="Google Shape;119;p32"/>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23"/>
          <p:cNvCxnSpPr/>
          <p:nvPr/>
        </p:nvCxnSpPr>
        <p:spPr>
          <a:xfrm>
            <a:off x="8763000" y="0"/>
            <a:ext cx="0" cy="6858000"/>
          </a:xfrm>
          <a:prstGeom prst="straightConnector1">
            <a:avLst/>
          </a:prstGeom>
          <a:noFill/>
          <a:ln w="38100" cap="flat" cmpd="sng">
            <a:solidFill>
              <a:srgbClr val="C7DFA8">
                <a:alpha val="92941"/>
              </a:srgbClr>
            </a:solidFill>
            <a:prstDash val="solid"/>
            <a:round/>
            <a:headEnd type="none" w="sm" len="sm"/>
            <a:tailEnd type="none" w="sm" len="sm"/>
          </a:ln>
        </p:spPr>
      </p:cxnSp>
      <p:sp>
        <p:nvSpPr>
          <p:cNvPr id="7" name="Google Shape;7;p2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81AD0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C7DFA8"/>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AB7B3"/>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C7DFA8"/>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81AD0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 name="Google Shape;9;p2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 name="Google Shape;10;p2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1" name="Google Shape;11;p23"/>
          <p:cNvCxnSpPr/>
          <p:nvPr/>
        </p:nvCxnSpPr>
        <p:spPr>
          <a:xfrm>
            <a:off x="76200" y="0"/>
            <a:ext cx="0" cy="6858000"/>
          </a:xfrm>
          <a:prstGeom prst="straightConnector1">
            <a:avLst/>
          </a:prstGeom>
          <a:noFill/>
          <a:ln w="57150" cap="flat" cmpd="thickThin">
            <a:solidFill>
              <a:srgbClr val="C7DFA8"/>
            </a:solidFill>
            <a:prstDash val="solid"/>
            <a:round/>
            <a:headEnd type="none" w="sm" len="sm"/>
            <a:tailEnd type="none" w="sm" len="sm"/>
          </a:ln>
        </p:spPr>
      </p:cxnSp>
      <p:cxnSp>
        <p:nvCxnSpPr>
          <p:cNvPr id="12" name="Google Shape;12;p23"/>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3" name="Google Shape;13;p23"/>
          <p:cNvSpPr/>
          <p:nvPr/>
        </p:nvSpPr>
        <p:spPr>
          <a:xfrm>
            <a:off x="8839200" y="0"/>
            <a:ext cx="304800" cy="6858000"/>
          </a:xfrm>
          <a:prstGeom prst="rect">
            <a:avLst/>
          </a:prstGeom>
          <a:solidFill>
            <a:srgbClr val="C7DFA8">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4" name="Google Shape;14;p23"/>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5" name="Google Shape;15;p23"/>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6" name="Google Shape;16;p2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2648272" y="3550862"/>
            <a:ext cx="6172200" cy="1318298"/>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70C0"/>
              </a:buClr>
              <a:buSzPct val="100000"/>
              <a:buFont typeface="Calibri"/>
              <a:buNone/>
            </a:pPr>
            <a:r>
              <a:rPr lang="fr-FR" sz="2400">
                <a:solidFill>
                  <a:srgbClr val="0070C0"/>
                </a:solidFill>
                <a:latin typeface="Calibri"/>
                <a:ea typeface="Calibri"/>
                <a:cs typeface="Calibri"/>
                <a:sym typeface="Calibri"/>
              </a:rPr>
              <a:t/>
            </a:r>
            <a:br>
              <a:rPr lang="fr-FR" sz="2400">
                <a:solidFill>
                  <a:srgbClr val="0070C0"/>
                </a:solidFill>
                <a:latin typeface="Calibri"/>
                <a:ea typeface="Calibri"/>
                <a:cs typeface="Calibri"/>
                <a:sym typeface="Calibri"/>
              </a:rPr>
            </a:br>
            <a:r>
              <a:rPr lang="fr-FR" sz="2400">
                <a:solidFill>
                  <a:srgbClr val="0070C0"/>
                </a:solidFill>
                <a:latin typeface="Calibri"/>
                <a:ea typeface="Calibri"/>
                <a:cs typeface="Calibri"/>
                <a:sym typeface="Calibri"/>
              </a:rPr>
              <a:t/>
            </a:r>
            <a:br>
              <a:rPr lang="fr-FR" sz="2400">
                <a:solidFill>
                  <a:srgbClr val="0070C0"/>
                </a:solidFill>
                <a:latin typeface="Calibri"/>
                <a:ea typeface="Calibri"/>
                <a:cs typeface="Calibri"/>
                <a:sym typeface="Calibri"/>
              </a:rPr>
            </a:br>
            <a:r>
              <a:rPr lang="fr-FR" sz="2400">
                <a:solidFill>
                  <a:srgbClr val="0070C0"/>
                </a:solidFill>
                <a:latin typeface="Calibri"/>
                <a:ea typeface="Calibri"/>
                <a:cs typeface="Calibri"/>
                <a:sym typeface="Calibri"/>
              </a:rPr>
              <a:t/>
            </a:r>
            <a:br>
              <a:rPr lang="fr-FR" sz="2400">
                <a:solidFill>
                  <a:srgbClr val="0070C0"/>
                </a:solidFill>
                <a:latin typeface="Calibri"/>
                <a:ea typeface="Calibri"/>
                <a:cs typeface="Calibri"/>
                <a:sym typeface="Calibri"/>
              </a:rPr>
            </a:br>
            <a:r>
              <a:rPr lang="fr-FR" sz="2400">
                <a:solidFill>
                  <a:srgbClr val="0070C0"/>
                </a:solidFill>
                <a:latin typeface="Calibri"/>
                <a:ea typeface="Calibri"/>
                <a:cs typeface="Calibri"/>
                <a:sym typeface="Calibri"/>
              </a:rPr>
              <a:t/>
            </a:r>
            <a:br>
              <a:rPr lang="fr-FR" sz="2400">
                <a:solidFill>
                  <a:srgbClr val="0070C0"/>
                </a:solidFill>
                <a:latin typeface="Calibri"/>
                <a:ea typeface="Calibri"/>
                <a:cs typeface="Calibri"/>
                <a:sym typeface="Calibri"/>
              </a:rPr>
            </a:br>
            <a:r>
              <a:rPr lang="fr-FR" sz="2400">
                <a:solidFill>
                  <a:srgbClr val="0070C0"/>
                </a:solidFill>
                <a:latin typeface="Calibri"/>
                <a:ea typeface="Calibri"/>
                <a:cs typeface="Calibri"/>
                <a:sym typeface="Calibri"/>
              </a:rPr>
              <a:t>Pôle Santé Pluridisciplinaire Paris-Est (PSPPE)</a:t>
            </a:r>
            <a:r>
              <a:rPr lang="fr-FR" sz="2400">
                <a:solidFill>
                  <a:srgbClr val="0070C0"/>
                </a:solidFill>
              </a:rPr>
              <a:t/>
            </a:r>
            <a:br>
              <a:rPr lang="fr-FR" sz="2400">
                <a:solidFill>
                  <a:srgbClr val="0070C0"/>
                </a:solidFill>
              </a:rPr>
            </a:br>
            <a:r>
              <a:rPr lang="fr-FR" sz="2400">
                <a:solidFill>
                  <a:srgbClr val="0070C0"/>
                </a:solidFill>
              </a:rPr>
              <a:t/>
            </a:r>
            <a:br>
              <a:rPr lang="fr-FR" sz="2400">
                <a:solidFill>
                  <a:srgbClr val="0070C0"/>
                </a:solidFill>
              </a:rPr>
            </a:br>
            <a:r>
              <a:rPr lang="fr-FR" sz="1600">
                <a:solidFill>
                  <a:srgbClr val="0070C0"/>
                </a:solidFill>
                <a:latin typeface="Calibri"/>
                <a:ea typeface="Calibri"/>
                <a:cs typeface="Calibri"/>
                <a:sym typeface="Calibri"/>
              </a:rPr>
              <a:t>Association loi 1901 à but non lucratif</a:t>
            </a:r>
            <a:br>
              <a:rPr lang="fr-FR" sz="1600">
                <a:solidFill>
                  <a:srgbClr val="0070C0"/>
                </a:solidFill>
                <a:latin typeface="Calibri"/>
                <a:ea typeface="Calibri"/>
                <a:cs typeface="Calibri"/>
                <a:sym typeface="Calibri"/>
              </a:rPr>
            </a:br>
            <a:r>
              <a:rPr lang="fr-FR" sz="1600">
                <a:solidFill>
                  <a:srgbClr val="0070C0"/>
                </a:solidFill>
                <a:latin typeface="Calibri"/>
                <a:ea typeface="Calibri"/>
                <a:cs typeface="Calibri"/>
                <a:sym typeface="Calibri"/>
              </a:rPr>
              <a:t/>
            </a:r>
            <a:br>
              <a:rPr lang="fr-FR" sz="1600">
                <a:solidFill>
                  <a:srgbClr val="0070C0"/>
                </a:solidFill>
                <a:latin typeface="Calibri"/>
                <a:ea typeface="Calibri"/>
                <a:cs typeface="Calibri"/>
                <a:sym typeface="Calibri"/>
              </a:rPr>
            </a:br>
            <a:r>
              <a:rPr lang="fr-FR" sz="1600">
                <a:solidFill>
                  <a:srgbClr val="002060"/>
                </a:solidFill>
                <a:latin typeface="Calibri"/>
                <a:ea typeface="Calibri"/>
                <a:cs typeface="Calibri"/>
                <a:sym typeface="Calibri"/>
              </a:rPr>
              <a:t>Secteur de la santé, aide et prévention, positionné santé intégrative</a:t>
            </a:r>
            <a:r>
              <a:rPr lang="fr-FR" sz="1600">
                <a:latin typeface="Calibri"/>
                <a:ea typeface="Calibri"/>
                <a:cs typeface="Calibri"/>
                <a:sym typeface="Calibri"/>
              </a:rPr>
              <a:t/>
            </a:r>
            <a:br>
              <a:rPr lang="fr-FR" sz="1600">
                <a:latin typeface="Calibri"/>
                <a:ea typeface="Calibri"/>
                <a:cs typeface="Calibri"/>
                <a:sym typeface="Calibri"/>
              </a:rPr>
            </a:br>
            <a:r>
              <a:rPr lang="fr-FR" sz="1600">
                <a:latin typeface="Calibri"/>
                <a:ea typeface="Calibri"/>
                <a:cs typeface="Calibri"/>
                <a:sym typeface="Calibri"/>
              </a:rPr>
              <a:t>Un lieu de soin et de thérapie</a:t>
            </a:r>
            <a:br>
              <a:rPr lang="fr-FR" sz="1600">
                <a:latin typeface="Calibri"/>
                <a:ea typeface="Calibri"/>
                <a:cs typeface="Calibri"/>
                <a:sym typeface="Calibri"/>
              </a:rPr>
            </a:br>
            <a:r>
              <a:rPr lang="fr-FR" sz="1600">
                <a:latin typeface="Calibri"/>
                <a:ea typeface="Calibri"/>
                <a:cs typeface="Calibri"/>
                <a:sym typeface="Calibri"/>
              </a:rPr>
              <a:t>Un centre spécialiste de l’accompagnement et de la relation d’aide,</a:t>
            </a:r>
            <a:br>
              <a:rPr lang="fr-FR" sz="1600">
                <a:latin typeface="Calibri"/>
                <a:ea typeface="Calibri"/>
                <a:cs typeface="Calibri"/>
                <a:sym typeface="Calibri"/>
              </a:rPr>
            </a:br>
            <a:r>
              <a:rPr lang="fr-FR" sz="1600">
                <a:latin typeface="Calibri"/>
                <a:ea typeface="Calibri"/>
                <a:cs typeface="Calibri"/>
                <a:sym typeface="Calibri"/>
              </a:rPr>
              <a:t>partenaire des entreprises, des professionnels de santé, du sport et du bien-être.</a:t>
            </a:r>
            <a:br>
              <a:rPr lang="fr-FR" sz="1600">
                <a:latin typeface="Calibri"/>
                <a:ea typeface="Calibri"/>
                <a:cs typeface="Calibri"/>
                <a:sym typeface="Calibri"/>
              </a:rPr>
            </a:br>
            <a:endParaRPr sz="1600">
              <a:solidFill>
                <a:srgbClr val="0070C0"/>
              </a:solidFill>
              <a:latin typeface="Calibri"/>
              <a:ea typeface="Calibri"/>
              <a:cs typeface="Calibri"/>
              <a:sym typeface="Calibri"/>
            </a:endParaRPr>
          </a:p>
        </p:txBody>
      </p:sp>
      <p:sp>
        <p:nvSpPr>
          <p:cNvPr id="137" name="Google Shape;137;p1"/>
          <p:cNvSpPr txBox="1">
            <a:spLocks noGrp="1"/>
          </p:cNvSpPr>
          <p:nvPr>
            <p:ph type="subTitle" idx="1"/>
          </p:nvPr>
        </p:nvSpPr>
        <p:spPr>
          <a:xfrm>
            <a:off x="2648272" y="5009728"/>
            <a:ext cx="6172200" cy="1371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40"/>
              <a:buNone/>
            </a:pPr>
            <a:r>
              <a:rPr lang="fr-FR" sz="3200">
                <a:solidFill>
                  <a:schemeClr val="accent1"/>
                </a:solidFill>
                <a:latin typeface="Calibri"/>
                <a:ea typeface="Calibri"/>
                <a:cs typeface="Calibri"/>
                <a:sym typeface="Calibri"/>
              </a:rPr>
              <a:t>Projet de soutien à la jeunesse : </a:t>
            </a:r>
            <a:endParaRPr/>
          </a:p>
          <a:p>
            <a:pPr marL="0" lvl="0" indent="0" algn="ctr" rtl="0">
              <a:spcBef>
                <a:spcPts val="600"/>
              </a:spcBef>
              <a:spcAft>
                <a:spcPts val="0"/>
              </a:spcAft>
              <a:buSzPts val="2240"/>
              <a:buNone/>
            </a:pPr>
            <a:r>
              <a:rPr lang="fr-FR" sz="3200">
                <a:solidFill>
                  <a:schemeClr val="accent1"/>
                </a:solidFill>
                <a:latin typeface="Calibri"/>
                <a:ea typeface="Calibri"/>
                <a:cs typeface="Calibri"/>
                <a:sym typeface="Calibri"/>
              </a:rPr>
              <a:t>Cap de vivre ! </a:t>
            </a:r>
            <a:endParaRPr/>
          </a:p>
        </p:txBody>
      </p:sp>
      <p:pic>
        <p:nvPicPr>
          <p:cNvPr id="138" name="Google Shape;138;p1" descr="LogoParisEst v2 rvb 2000"/>
          <p:cNvPicPr preferRelativeResize="0"/>
          <p:nvPr/>
        </p:nvPicPr>
        <p:blipFill rotWithShape="1">
          <a:blip r:embed="rId3">
            <a:alphaModFix/>
          </a:blip>
          <a:srcRect l="-2460" t="626" r="-28195"/>
          <a:stretch/>
        </p:blipFill>
        <p:spPr>
          <a:xfrm>
            <a:off x="1619672" y="481524"/>
            <a:ext cx="3962400" cy="1320800"/>
          </a:xfrm>
          <a:prstGeom prst="rect">
            <a:avLst/>
          </a:prstGeom>
          <a:noFill/>
          <a:ln>
            <a:noFill/>
          </a:ln>
        </p:spPr>
      </p:pic>
      <p:pic>
        <p:nvPicPr>
          <p:cNvPr id="139" name="Google Shape;139;p1"/>
          <p:cNvPicPr preferRelativeResize="0"/>
          <p:nvPr/>
        </p:nvPicPr>
        <p:blipFill rotWithShape="1">
          <a:blip r:embed="rId4">
            <a:alphaModFix/>
          </a:blip>
          <a:srcRect/>
          <a:stretch/>
        </p:blipFill>
        <p:spPr>
          <a:xfrm>
            <a:off x="6804248" y="150932"/>
            <a:ext cx="1741931" cy="190991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457200" y="274638"/>
            <a:ext cx="7467600" cy="778098"/>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070C0"/>
              </a:buClr>
              <a:buSzPct val="100000"/>
              <a:buFont typeface="Calibri"/>
              <a:buNone/>
            </a:pPr>
            <a:r>
              <a:rPr lang="fr-FR" sz="3200">
                <a:solidFill>
                  <a:srgbClr val="0070C0"/>
                </a:solidFill>
                <a:latin typeface="Calibri"/>
                <a:ea typeface="Calibri"/>
                <a:cs typeface="Calibri"/>
                <a:sym typeface="Calibri"/>
              </a:rPr>
              <a:t>Concept de la démarche thérapeutique et d’éducation à la santé mentale</a:t>
            </a:r>
            <a:endParaRPr>
              <a:solidFill>
                <a:srgbClr val="0070C0"/>
              </a:solidFill>
              <a:latin typeface="Calibri"/>
              <a:ea typeface="Calibri"/>
              <a:cs typeface="Calibri"/>
              <a:sym typeface="Calibri"/>
            </a:endParaRPr>
          </a:p>
        </p:txBody>
      </p:sp>
      <p:sp>
        <p:nvSpPr>
          <p:cNvPr id="193" name="Google Shape;193;p10"/>
          <p:cNvSpPr txBox="1">
            <a:spLocks noGrp="1"/>
          </p:cNvSpPr>
          <p:nvPr>
            <p:ph type="body" idx="1"/>
          </p:nvPr>
        </p:nvSpPr>
        <p:spPr>
          <a:xfrm>
            <a:off x="457200" y="1052736"/>
            <a:ext cx="7859216" cy="5040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980"/>
              <a:buNone/>
            </a:pPr>
            <a:r>
              <a:rPr lang="fr-FR" sz="1400" b="1" dirty="0">
                <a:latin typeface="Calibri"/>
                <a:ea typeface="Calibri"/>
                <a:cs typeface="Calibri"/>
                <a:sym typeface="Calibri"/>
              </a:rPr>
              <a:t>b) La manière d’y parvenir :</a:t>
            </a:r>
            <a:endParaRPr dirty="0"/>
          </a:p>
          <a:p>
            <a:pPr marL="0" lvl="0" indent="0" algn="l" rtl="0">
              <a:spcBef>
                <a:spcPts val="600"/>
              </a:spcBef>
              <a:spcAft>
                <a:spcPts val="0"/>
              </a:spcAft>
              <a:buSzPts val="980"/>
              <a:buNone/>
            </a:pPr>
            <a:endParaRPr sz="1400" b="1" dirty="0">
              <a:latin typeface="Calibri"/>
              <a:ea typeface="Calibri"/>
              <a:cs typeface="Calibri"/>
              <a:sym typeface="Calibri"/>
            </a:endParaRPr>
          </a:p>
          <a:p>
            <a:pPr marL="0" lvl="0" indent="0" algn="just" rtl="0">
              <a:spcBef>
                <a:spcPts val="600"/>
              </a:spcBef>
              <a:spcAft>
                <a:spcPts val="0"/>
              </a:spcAft>
              <a:buSzPts val="840"/>
              <a:buNone/>
            </a:pPr>
            <a:r>
              <a:rPr lang="fr-FR" sz="1200" dirty="0">
                <a:latin typeface="Calibri"/>
                <a:ea typeface="Calibri"/>
                <a:cs typeface="Calibri"/>
                <a:sym typeface="Calibri"/>
              </a:rPr>
              <a:t>Reconnaître en chacun sa capacité dans sa “s’auto-créer” en permanence grâce à ses ressources internes qui siègent dans l’inconscient et son interaction avec le monde. Notre démarche est d’aider l’Autre à se connecter à ses propres ressources et à ses sensations afin de se relier à son processus interne de créativité et de survie. </a:t>
            </a:r>
            <a:endParaRPr sz="1200" dirty="0">
              <a:latin typeface="Calibri"/>
              <a:ea typeface="Calibri"/>
              <a:cs typeface="Calibri"/>
              <a:sym typeface="Calibri"/>
            </a:endParaRPr>
          </a:p>
          <a:p>
            <a:pPr marL="0" lvl="0" indent="0" algn="l" rtl="0">
              <a:spcBef>
                <a:spcPts val="600"/>
              </a:spcBef>
              <a:spcAft>
                <a:spcPts val="0"/>
              </a:spcAft>
              <a:buSzPts val="840"/>
              <a:buNone/>
            </a:pPr>
            <a:r>
              <a:rPr lang="fr-FR" sz="1200" b="1" dirty="0">
                <a:latin typeface="Calibri"/>
                <a:ea typeface="Calibri"/>
                <a:cs typeface="Calibri"/>
                <a:sym typeface="Calibri"/>
              </a:rPr>
              <a:t>Cela passe par la mise en place de groupes thérapeutiques favorisant l’expérimentation de chacun au travers de :</a:t>
            </a:r>
            <a:endParaRPr dirty="0"/>
          </a:p>
          <a:p>
            <a:pPr marL="274320" lvl="0" indent="-274320" algn="l" rtl="0">
              <a:spcBef>
                <a:spcPts val="600"/>
              </a:spcBef>
              <a:spcAft>
                <a:spcPts val="0"/>
              </a:spcAft>
              <a:buSzPts val="840"/>
              <a:buFont typeface="Arial"/>
              <a:buChar char="•"/>
            </a:pPr>
            <a:r>
              <a:rPr lang="fr-FR" sz="1200" dirty="0">
                <a:latin typeface="Calibri"/>
                <a:ea typeface="Calibri"/>
                <a:cs typeface="Calibri"/>
                <a:sym typeface="Calibri"/>
              </a:rPr>
              <a:t>Techniques comme la Gestalt thérapie, le </a:t>
            </a:r>
            <a:r>
              <a:rPr lang="fr-FR" sz="1200" dirty="0" err="1">
                <a:latin typeface="Calibri"/>
                <a:ea typeface="Calibri"/>
                <a:cs typeface="Calibri"/>
                <a:sym typeface="Calibri"/>
              </a:rPr>
              <a:t>ludo</a:t>
            </a:r>
            <a:r>
              <a:rPr lang="fr-FR" sz="1200" dirty="0">
                <a:latin typeface="Calibri"/>
                <a:ea typeface="Calibri"/>
                <a:cs typeface="Calibri"/>
                <a:sym typeface="Calibri"/>
              </a:rPr>
              <a:t>-coaching, </a:t>
            </a:r>
            <a:r>
              <a:rPr lang="fr-FR" sz="1200" dirty="0" smtClean="0">
                <a:solidFill>
                  <a:srgbClr val="002060"/>
                </a:solidFill>
                <a:latin typeface="Calibri"/>
                <a:ea typeface="Calibri"/>
                <a:cs typeface="Calibri"/>
                <a:sym typeface="Calibri"/>
              </a:rPr>
              <a:t>Concept de mise </a:t>
            </a:r>
            <a:r>
              <a:rPr lang="fr-FR" sz="1200" dirty="0">
                <a:solidFill>
                  <a:srgbClr val="002060"/>
                </a:solidFill>
                <a:latin typeface="Calibri"/>
                <a:ea typeface="Calibri"/>
                <a:cs typeface="Calibri"/>
                <a:sym typeface="Calibri"/>
              </a:rPr>
              <a:t>en </a:t>
            </a:r>
            <a:r>
              <a:rPr lang="fr-FR" sz="1200" dirty="0" smtClean="0">
                <a:solidFill>
                  <a:srgbClr val="002060"/>
                </a:solidFill>
                <a:latin typeface="Calibri"/>
                <a:ea typeface="Calibri"/>
                <a:cs typeface="Calibri"/>
                <a:sym typeface="Calibri"/>
              </a:rPr>
              <a:t>jeu- Théâtre</a:t>
            </a:r>
            <a:endParaRPr sz="1200" dirty="0">
              <a:solidFill>
                <a:srgbClr val="002060"/>
              </a:solidFill>
              <a:latin typeface="Calibri"/>
              <a:ea typeface="Calibri"/>
              <a:cs typeface="Calibri"/>
              <a:sym typeface="Calibri"/>
            </a:endParaRPr>
          </a:p>
          <a:p>
            <a:pPr marL="274320" lvl="0" indent="-274320" algn="l" rtl="0">
              <a:spcBef>
                <a:spcPts val="600"/>
              </a:spcBef>
              <a:spcAft>
                <a:spcPts val="0"/>
              </a:spcAft>
              <a:buSzPts val="840"/>
              <a:buFont typeface="Arial"/>
              <a:buChar char="•"/>
            </a:pPr>
            <a:r>
              <a:rPr lang="fr-FR" sz="1200" dirty="0">
                <a:latin typeface="Calibri"/>
                <a:ea typeface="Calibri"/>
                <a:cs typeface="Calibri"/>
                <a:sym typeface="Calibri"/>
              </a:rPr>
              <a:t>Techniques de créativité artistique et de développement personnel par le collage intuitif</a:t>
            </a:r>
            <a:endParaRPr dirty="0"/>
          </a:p>
          <a:p>
            <a:pPr marL="274320" lvl="0" indent="-274320" algn="l" rtl="0">
              <a:spcBef>
                <a:spcPts val="600"/>
              </a:spcBef>
              <a:spcAft>
                <a:spcPts val="0"/>
              </a:spcAft>
              <a:buSzPts val="840"/>
              <a:buFont typeface="Calibri"/>
              <a:buChar char="-"/>
            </a:pPr>
            <a:r>
              <a:rPr lang="fr-FR" sz="1200" dirty="0">
                <a:latin typeface="Calibri"/>
                <a:ea typeface="Calibri"/>
                <a:cs typeface="Calibri"/>
                <a:sym typeface="Calibri"/>
              </a:rPr>
              <a:t>L’éveil de la conscience corporelle, de la </a:t>
            </a:r>
            <a:r>
              <a:rPr lang="fr-FR" sz="1200" dirty="0" err="1">
                <a:latin typeface="Calibri"/>
                <a:ea typeface="Calibri"/>
                <a:cs typeface="Calibri"/>
                <a:sym typeface="Calibri"/>
              </a:rPr>
              <a:t>vivance</a:t>
            </a:r>
            <a:r>
              <a:rPr lang="fr-FR" sz="1200" dirty="0">
                <a:latin typeface="Calibri"/>
                <a:ea typeface="Calibri"/>
                <a:cs typeface="Calibri"/>
                <a:sym typeface="Calibri"/>
              </a:rPr>
              <a:t> du corps avec le mouvement dansé, le </a:t>
            </a:r>
            <a:r>
              <a:rPr lang="fr-FR" sz="1200" dirty="0" err="1">
                <a:latin typeface="Calibri"/>
                <a:ea typeface="Calibri"/>
                <a:cs typeface="Calibri"/>
                <a:sym typeface="Calibri"/>
              </a:rPr>
              <a:t>brain</a:t>
            </a:r>
            <a:r>
              <a:rPr lang="fr-FR" sz="1200" dirty="0">
                <a:latin typeface="Calibri"/>
                <a:ea typeface="Calibri"/>
                <a:cs typeface="Calibri"/>
                <a:sym typeface="Calibri"/>
              </a:rPr>
              <a:t> gym, la sophrologie dynamique , le yoga, le Qi Gong.</a:t>
            </a:r>
            <a:endParaRPr dirty="0"/>
          </a:p>
          <a:p>
            <a:pPr marL="274320" lvl="0" indent="-274320" algn="l" rtl="0">
              <a:spcBef>
                <a:spcPts val="600"/>
              </a:spcBef>
              <a:spcAft>
                <a:spcPts val="0"/>
              </a:spcAft>
              <a:buSzPts val="840"/>
              <a:buFont typeface="Calibri"/>
              <a:buChar char="-"/>
            </a:pPr>
            <a:r>
              <a:rPr lang="fr-FR" sz="1200" dirty="0">
                <a:latin typeface="Calibri"/>
                <a:ea typeface="Calibri"/>
                <a:cs typeface="Calibri"/>
                <a:sym typeface="Calibri"/>
              </a:rPr>
              <a:t>L’éducation thérapeutique qui encourage le patient à devenir acteur de sa thérapie. </a:t>
            </a:r>
            <a:endParaRPr dirty="0"/>
          </a:p>
          <a:p>
            <a:pPr marL="274320" lvl="0" indent="-220980" algn="l" rtl="0">
              <a:spcBef>
                <a:spcPts val="600"/>
              </a:spcBef>
              <a:spcAft>
                <a:spcPts val="0"/>
              </a:spcAft>
              <a:buSzPts val="840"/>
              <a:buFont typeface="Century Schoolbook"/>
              <a:buNone/>
            </a:pPr>
            <a:endParaRPr sz="1200" dirty="0">
              <a:latin typeface="Calibri"/>
              <a:ea typeface="Calibri"/>
              <a:cs typeface="Calibri"/>
              <a:sym typeface="Calibri"/>
            </a:endParaRPr>
          </a:p>
          <a:p>
            <a:pPr marL="0" lvl="0" indent="0" algn="just" rtl="0">
              <a:spcBef>
                <a:spcPts val="600"/>
              </a:spcBef>
              <a:spcAft>
                <a:spcPts val="0"/>
              </a:spcAft>
              <a:buSzPts val="840"/>
              <a:buNone/>
            </a:pPr>
            <a:r>
              <a:rPr lang="fr-FR" sz="1200" dirty="0">
                <a:latin typeface="Calibri"/>
                <a:ea typeface="Calibri"/>
                <a:cs typeface="Calibri"/>
                <a:sym typeface="Calibri"/>
              </a:rPr>
              <a:t>Ce cheminement thérapeutique ne vise pas à éviter l’angoisse mais à la traverser. Le moment de crise étant considéré comme mobilisateur de changement selon </a:t>
            </a:r>
            <a:r>
              <a:rPr lang="fr-FR" sz="1200" dirty="0" err="1">
                <a:latin typeface="Calibri"/>
                <a:ea typeface="Calibri"/>
                <a:cs typeface="Calibri"/>
                <a:sym typeface="Calibri"/>
              </a:rPr>
              <a:t>Nöel</a:t>
            </a:r>
            <a:r>
              <a:rPr lang="fr-FR" sz="1200" dirty="0">
                <a:latin typeface="Calibri"/>
                <a:ea typeface="Calibri"/>
                <a:cs typeface="Calibri"/>
                <a:sym typeface="Calibri"/>
              </a:rPr>
              <a:t> </a:t>
            </a:r>
            <a:r>
              <a:rPr lang="fr-FR" sz="1200" dirty="0" err="1">
                <a:latin typeface="Calibri"/>
                <a:ea typeface="Calibri"/>
                <a:cs typeface="Calibri"/>
                <a:sym typeface="Calibri"/>
              </a:rPr>
              <a:t>Salathé</a:t>
            </a:r>
            <a:r>
              <a:rPr lang="fr-FR" sz="1200" dirty="0">
                <a:latin typeface="Calibri"/>
                <a:ea typeface="Calibri"/>
                <a:cs typeface="Calibri"/>
                <a:sym typeface="Calibri"/>
              </a:rPr>
              <a:t>, psychothérapeute spécialiste de la Gestalt thérapie existentielle dont l’orientation trouve des affinités dans la pensée développée par le psychothérapeute existentiel américain Irvin </a:t>
            </a:r>
            <a:r>
              <a:rPr lang="fr-FR" sz="1200" dirty="0" err="1">
                <a:latin typeface="Calibri"/>
                <a:ea typeface="Calibri"/>
                <a:cs typeface="Calibri"/>
                <a:sym typeface="Calibri"/>
              </a:rPr>
              <a:t>Yalom</a:t>
            </a:r>
            <a:r>
              <a:rPr lang="fr-FR" sz="1200" dirty="0">
                <a:latin typeface="Calibri"/>
                <a:ea typeface="Calibri"/>
                <a:cs typeface="Calibri"/>
                <a:sym typeface="Calibri"/>
              </a:rPr>
              <a:t>.</a:t>
            </a:r>
            <a:endParaRPr dirty="0"/>
          </a:p>
          <a:p>
            <a:pPr marL="0" lvl="0" indent="0" algn="just" rtl="0">
              <a:spcBef>
                <a:spcPts val="600"/>
              </a:spcBef>
              <a:spcAft>
                <a:spcPts val="0"/>
              </a:spcAft>
              <a:buSzPts val="840"/>
              <a:buNone/>
            </a:pPr>
            <a:r>
              <a:rPr lang="fr-FR" sz="1200" dirty="0">
                <a:latin typeface="Calibri"/>
                <a:ea typeface="Calibri"/>
                <a:cs typeface="Calibri"/>
                <a:sym typeface="Calibri"/>
              </a:rPr>
              <a:t>En résumé, l’idée est de passer d’un corps figé et coupé de ses sens à un corps qui retrouve ses sensations, sa dynamique naturelle et la connexion du niveau de conscience dans ce corps, avec intégration de la corporalité.</a:t>
            </a:r>
            <a:endParaRPr dirty="0"/>
          </a:p>
          <a:p>
            <a:pPr marL="0" lvl="0" indent="0" algn="just" rtl="0">
              <a:spcBef>
                <a:spcPts val="600"/>
              </a:spcBef>
              <a:spcAft>
                <a:spcPts val="0"/>
              </a:spcAft>
              <a:buSzPts val="840"/>
              <a:buNone/>
            </a:pPr>
            <a:r>
              <a:rPr lang="fr-FR" sz="1200" dirty="0">
                <a:latin typeface="Calibri"/>
                <a:ea typeface="Calibri"/>
                <a:cs typeface="Calibri"/>
                <a:sym typeface="Calibri"/>
              </a:rPr>
              <a:t>C’est réapprendre à vivre avec son corps grâce à un mouvement régénérateur.</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457200" y="274638"/>
            <a:ext cx="7467600" cy="77809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Quelles solutions ?</a:t>
            </a:r>
            <a:endParaRPr>
              <a:solidFill>
                <a:srgbClr val="0070C0"/>
              </a:solidFill>
              <a:latin typeface="Calibri"/>
              <a:ea typeface="Calibri"/>
              <a:cs typeface="Calibri"/>
              <a:sym typeface="Calibri"/>
            </a:endParaRPr>
          </a:p>
        </p:txBody>
      </p:sp>
      <p:sp>
        <p:nvSpPr>
          <p:cNvPr id="199" name="Google Shape;199;p11"/>
          <p:cNvSpPr txBox="1">
            <a:spLocks noGrp="1"/>
          </p:cNvSpPr>
          <p:nvPr>
            <p:ph type="body" idx="1"/>
          </p:nvPr>
        </p:nvSpPr>
        <p:spPr>
          <a:xfrm>
            <a:off x="457200" y="1196752"/>
            <a:ext cx="8003232" cy="52772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840"/>
              <a:buChar char="🞆"/>
            </a:pPr>
            <a:r>
              <a:rPr lang="fr-FR" sz="1200" b="1" dirty="0">
                <a:latin typeface="Calibri"/>
                <a:ea typeface="Calibri"/>
                <a:cs typeface="Calibri"/>
                <a:sym typeface="Calibri"/>
              </a:rPr>
              <a:t>Il est donc primordial de préserver le lien social</a:t>
            </a:r>
            <a:r>
              <a:rPr lang="fr-FR" sz="1200" dirty="0">
                <a:latin typeface="Calibri"/>
                <a:ea typeface="Calibri"/>
                <a:cs typeface="Calibri"/>
                <a:sym typeface="Calibri"/>
              </a:rPr>
              <a:t>, d'essayer de </a:t>
            </a:r>
            <a:r>
              <a:rPr lang="fr-FR" sz="1200" b="1" dirty="0">
                <a:latin typeface="Calibri"/>
                <a:ea typeface="Calibri"/>
                <a:cs typeface="Calibri"/>
                <a:sym typeface="Calibri"/>
              </a:rPr>
              <a:t>le renforcer par tous les moyens</a:t>
            </a:r>
            <a:r>
              <a:rPr lang="fr-FR" sz="1200" dirty="0">
                <a:latin typeface="Calibri"/>
                <a:ea typeface="Calibri"/>
                <a:cs typeface="Calibri"/>
                <a:sym typeface="Calibri"/>
              </a:rPr>
              <a:t>. Il faut également essayer de </a:t>
            </a:r>
            <a:r>
              <a:rPr lang="fr-FR" sz="1200" b="1" dirty="0">
                <a:latin typeface="Calibri"/>
                <a:ea typeface="Calibri"/>
                <a:cs typeface="Calibri"/>
                <a:sym typeface="Calibri"/>
              </a:rPr>
              <a:t>multiplier les occasions d'interactions sociales</a:t>
            </a:r>
            <a:r>
              <a:rPr lang="fr-FR" sz="1200" dirty="0">
                <a:latin typeface="Calibri"/>
                <a:ea typeface="Calibri"/>
                <a:cs typeface="Calibri"/>
                <a:sym typeface="Calibri"/>
              </a:rPr>
              <a:t>.</a:t>
            </a:r>
            <a:endParaRPr dirty="0"/>
          </a:p>
          <a:p>
            <a:pPr marL="274320" lvl="0" indent="-274320" algn="l" rtl="0">
              <a:spcBef>
                <a:spcPts val="600"/>
              </a:spcBef>
              <a:spcAft>
                <a:spcPts val="0"/>
              </a:spcAft>
              <a:buSzPts val="840"/>
              <a:buChar char="🞆"/>
            </a:pPr>
            <a:r>
              <a:rPr lang="fr-FR" sz="1200" dirty="0">
                <a:latin typeface="Calibri"/>
                <a:ea typeface="Calibri"/>
                <a:cs typeface="Calibri"/>
                <a:sym typeface="Calibri"/>
              </a:rPr>
              <a:t>Face à ce constat, il y a une </a:t>
            </a:r>
            <a:r>
              <a:rPr lang="fr-FR" sz="1200" b="1" dirty="0">
                <a:latin typeface="Calibri"/>
                <a:ea typeface="Calibri"/>
                <a:cs typeface="Calibri"/>
                <a:sym typeface="Calibri"/>
              </a:rPr>
              <a:t>véritable difficulté en France à proposer des lieux de consultation</a:t>
            </a:r>
            <a:r>
              <a:rPr lang="fr-FR" sz="1200" dirty="0">
                <a:latin typeface="Calibri"/>
                <a:ea typeface="Calibri"/>
                <a:cs typeface="Calibri"/>
                <a:sym typeface="Calibri"/>
              </a:rPr>
              <a:t>. Le problème, c'est la </a:t>
            </a:r>
            <a:r>
              <a:rPr lang="fr-FR" sz="1200" b="1" dirty="0">
                <a:latin typeface="Calibri"/>
                <a:ea typeface="Calibri"/>
                <a:cs typeface="Calibri"/>
                <a:sym typeface="Calibri"/>
              </a:rPr>
              <a:t>répartition de l'accès au soin sur le territoire</a:t>
            </a:r>
            <a:r>
              <a:rPr lang="fr-FR" sz="1200" dirty="0">
                <a:latin typeface="Calibri"/>
                <a:ea typeface="Calibri"/>
                <a:cs typeface="Calibri"/>
                <a:sym typeface="Calibri"/>
              </a:rPr>
              <a:t>. Plus on agit vite et en amont sur la santé mentale, plus on réduit les coûts importants des traitements lourds et des hospitalisations.</a:t>
            </a:r>
            <a:endParaRPr sz="1200" dirty="0">
              <a:latin typeface="Calibri"/>
              <a:ea typeface="Calibri"/>
              <a:cs typeface="Calibri"/>
              <a:sym typeface="Calibri"/>
            </a:endParaRPr>
          </a:p>
          <a:p>
            <a:pPr marL="274320" lvl="0" indent="-274320" algn="l" rtl="0">
              <a:spcBef>
                <a:spcPts val="600"/>
              </a:spcBef>
              <a:spcAft>
                <a:spcPts val="0"/>
              </a:spcAft>
              <a:buSzPts val="840"/>
              <a:buChar char="🞆"/>
            </a:pPr>
            <a:r>
              <a:rPr lang="fr-FR" sz="1200" dirty="0">
                <a:latin typeface="Calibri"/>
                <a:ea typeface="Calibri"/>
                <a:cs typeface="Calibri"/>
                <a:sym typeface="Calibri"/>
              </a:rPr>
              <a:t>Il s’agit, dans un premier temps, de </a:t>
            </a:r>
            <a:r>
              <a:rPr lang="fr-FR" sz="1200" b="1" dirty="0">
                <a:latin typeface="Calibri"/>
                <a:ea typeface="Calibri"/>
                <a:cs typeface="Calibri"/>
                <a:sym typeface="Calibri"/>
              </a:rPr>
              <a:t>répondre à l’urgence</a:t>
            </a:r>
            <a:r>
              <a:rPr lang="fr-FR" sz="1200" dirty="0">
                <a:latin typeface="Calibri"/>
                <a:ea typeface="Calibri"/>
                <a:cs typeface="Calibri"/>
                <a:sym typeface="Calibri"/>
              </a:rPr>
              <a:t>, en mettant en place </a:t>
            </a:r>
            <a:r>
              <a:rPr lang="fr-FR" sz="1200" b="1" dirty="0">
                <a:latin typeface="Calibri"/>
                <a:ea typeface="Calibri"/>
                <a:cs typeface="Calibri"/>
                <a:sym typeface="Calibri"/>
              </a:rPr>
              <a:t>une stratégie d’accompagnement</a:t>
            </a:r>
            <a:r>
              <a:rPr lang="fr-FR" sz="1200" dirty="0">
                <a:latin typeface="Calibri"/>
                <a:ea typeface="Calibri"/>
                <a:cs typeface="Calibri"/>
                <a:sym typeface="Calibri"/>
              </a:rPr>
              <a:t>.</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Les missions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Lutter contre l’isolement, recréer du lien social, de la mixité</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Redonner du sens, une mise en perspective dans l’avenir </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Soutenir, accompagner, aider les jeunes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Remettre en action, </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Les actions et prestations</a:t>
            </a:r>
            <a:endParaRPr sz="1200" dirty="0">
              <a:latin typeface="Calibri"/>
              <a:ea typeface="Calibri"/>
              <a:cs typeface="Calibri"/>
              <a:sym typeface="Calibri"/>
            </a:endParaRPr>
          </a:p>
          <a:p>
            <a:pPr marL="274320" lvl="0" indent="-274320" algn="l" rtl="0">
              <a:spcBef>
                <a:spcPts val="600"/>
              </a:spcBef>
              <a:spcAft>
                <a:spcPts val="0"/>
              </a:spcAft>
              <a:buSzPts val="840"/>
              <a:buChar char="🞆"/>
            </a:pPr>
            <a:r>
              <a:rPr lang="fr-FR" sz="1200" b="1" dirty="0">
                <a:latin typeface="Calibri"/>
                <a:ea typeface="Calibri"/>
                <a:cs typeface="Calibri"/>
                <a:sym typeface="Calibri"/>
              </a:rPr>
              <a:t>Soutien psychologique pluridisciplinaire</a:t>
            </a:r>
            <a:r>
              <a:rPr lang="fr-FR" sz="1200" dirty="0">
                <a:latin typeface="Calibri"/>
                <a:ea typeface="Calibri"/>
                <a:cs typeface="Calibri"/>
                <a:sym typeface="Calibri"/>
              </a:rPr>
              <a:t> </a:t>
            </a:r>
            <a:endParaRPr sz="1200" dirty="0">
              <a:latin typeface="Calibri"/>
              <a:ea typeface="Calibri"/>
              <a:cs typeface="Calibri"/>
              <a:sym typeface="Calibri"/>
            </a:endParaRPr>
          </a:p>
          <a:p>
            <a:pPr marL="274320" lvl="0" indent="-274320" algn="l" rtl="0">
              <a:spcBef>
                <a:spcPts val="600"/>
              </a:spcBef>
              <a:spcAft>
                <a:spcPts val="0"/>
              </a:spcAft>
              <a:buSzPts val="840"/>
              <a:buChar char="🞆"/>
            </a:pPr>
            <a:r>
              <a:rPr lang="fr-FR" sz="1200" b="1" dirty="0">
                <a:latin typeface="Calibri"/>
                <a:ea typeface="Calibri"/>
                <a:cs typeface="Calibri"/>
                <a:sym typeface="Calibri"/>
              </a:rPr>
              <a:t>Repérage des conduites à risque et de la montée aux extrêmes (radicalisation, etc…)</a:t>
            </a:r>
            <a:endParaRPr sz="1200" b="1" dirty="0">
              <a:latin typeface="Calibri"/>
              <a:ea typeface="Calibri"/>
              <a:cs typeface="Calibri"/>
              <a:sym typeface="Calibri"/>
            </a:endParaRPr>
          </a:p>
          <a:p>
            <a:pPr marL="640080" lvl="1" indent="-274320" algn="l" rtl="0">
              <a:spcBef>
                <a:spcPts val="240"/>
              </a:spcBef>
              <a:spcAft>
                <a:spcPts val="0"/>
              </a:spcAft>
              <a:buSzPts val="960"/>
              <a:buChar char="⚫"/>
            </a:pPr>
            <a:r>
              <a:rPr lang="fr-FR" sz="1200" dirty="0">
                <a:latin typeface="Calibri"/>
                <a:ea typeface="Calibri"/>
                <a:cs typeface="Calibri"/>
                <a:sym typeface="Calibri"/>
              </a:rPr>
              <a:t>Programmes de remise en santé et synergie des thérapies complémentaires </a:t>
            </a:r>
            <a:endParaRPr sz="1200" dirty="0">
              <a:latin typeface="Calibri"/>
              <a:ea typeface="Calibri"/>
              <a:cs typeface="Calibri"/>
              <a:sym typeface="Calibri"/>
            </a:endParaRPr>
          </a:p>
          <a:p>
            <a:pPr marL="640080" lvl="1" indent="-274320" algn="l" rtl="0">
              <a:spcBef>
                <a:spcPts val="240"/>
              </a:spcBef>
              <a:spcAft>
                <a:spcPts val="0"/>
              </a:spcAft>
              <a:buSzPts val="960"/>
              <a:buChar char="⚫"/>
            </a:pPr>
            <a:r>
              <a:rPr lang="fr-FR" sz="1200" dirty="0">
                <a:latin typeface="Calibri"/>
                <a:ea typeface="Calibri"/>
                <a:cs typeface="Calibri"/>
                <a:sym typeface="Calibri"/>
              </a:rPr>
              <a:t>Groupes de parole (partage, échanges de points de vue, analyse sur le vécu et l’actualité)</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Création d’un groupe d’entraide en </a:t>
            </a:r>
            <a:r>
              <a:rPr lang="fr-FR" sz="1200" dirty="0" err="1">
                <a:latin typeface="Calibri"/>
                <a:ea typeface="Calibri"/>
                <a:cs typeface="Calibri"/>
                <a:sym typeface="Calibri"/>
              </a:rPr>
              <a:t>co</a:t>
            </a:r>
            <a:r>
              <a:rPr lang="fr-FR" sz="1200" dirty="0">
                <a:latin typeface="Calibri"/>
                <a:ea typeface="Calibri"/>
                <a:cs typeface="Calibri"/>
                <a:sym typeface="Calibri"/>
              </a:rPr>
              <a:t>-développement</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Groupes d’activités</a:t>
            </a:r>
            <a:r>
              <a:rPr lang="fr-FR" sz="1200" dirty="0">
                <a:latin typeface="Calibri"/>
                <a:ea typeface="Calibri"/>
                <a:cs typeface="Calibri"/>
                <a:sym typeface="Calibri"/>
              </a:rPr>
              <a:t> (sports, sorties, ateliers, engagement) en lien avec la MJC</a:t>
            </a:r>
            <a:endParaRPr sz="12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457200" y="274638"/>
            <a:ext cx="7467600" cy="63408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Quelle solution en 3 volets ?</a:t>
            </a:r>
            <a:endParaRPr>
              <a:solidFill>
                <a:srgbClr val="0070C0"/>
              </a:solidFill>
              <a:latin typeface="Calibri"/>
              <a:ea typeface="Calibri"/>
              <a:cs typeface="Calibri"/>
              <a:sym typeface="Calibri"/>
            </a:endParaRPr>
          </a:p>
        </p:txBody>
      </p:sp>
      <p:sp>
        <p:nvSpPr>
          <p:cNvPr id="205" name="Google Shape;205;p12"/>
          <p:cNvSpPr txBox="1">
            <a:spLocks noGrp="1"/>
          </p:cNvSpPr>
          <p:nvPr>
            <p:ph type="body" idx="1"/>
          </p:nvPr>
        </p:nvSpPr>
        <p:spPr>
          <a:xfrm>
            <a:off x="457200" y="908720"/>
            <a:ext cx="8003232" cy="55652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980"/>
              <a:buNone/>
            </a:pPr>
            <a:r>
              <a:rPr lang="fr-FR" sz="1400" b="1" dirty="0">
                <a:solidFill>
                  <a:srgbClr val="0070C0"/>
                </a:solidFill>
                <a:latin typeface="Calibri"/>
                <a:ea typeface="Calibri"/>
                <a:cs typeface="Calibri"/>
                <a:sym typeface="Calibri"/>
              </a:rPr>
              <a:t>Une solution comportant trois volets : 1- Communication / 2- Activités / 3- Lieu d’échanges</a:t>
            </a:r>
            <a:endParaRPr sz="1400" b="1" dirty="0">
              <a:solidFill>
                <a:srgbClr val="0070C0"/>
              </a:solidFill>
              <a:latin typeface="Calibri"/>
              <a:ea typeface="Calibri"/>
              <a:cs typeface="Calibri"/>
              <a:sym typeface="Calibri"/>
            </a:endParaRPr>
          </a:p>
          <a:p>
            <a:pPr marL="0" lvl="0" indent="0" algn="l" rtl="0">
              <a:spcBef>
                <a:spcPts val="600"/>
              </a:spcBef>
              <a:spcAft>
                <a:spcPts val="0"/>
              </a:spcAft>
              <a:buSzPts val="980"/>
              <a:buNone/>
            </a:pPr>
            <a:r>
              <a:rPr lang="fr-FR" sz="1400" b="1" dirty="0">
                <a:solidFill>
                  <a:srgbClr val="0070C0"/>
                </a:solidFill>
                <a:latin typeface="Calibri"/>
                <a:ea typeface="Calibri"/>
                <a:cs typeface="Calibri"/>
                <a:sym typeface="Calibri"/>
              </a:rPr>
              <a:t>1/ Volet 1 : Communication</a:t>
            </a:r>
            <a:endParaRPr dirty="0"/>
          </a:p>
          <a:p>
            <a:pPr marL="0" lvl="0" indent="0" algn="l" rtl="0">
              <a:spcBef>
                <a:spcPts val="600"/>
              </a:spcBef>
              <a:spcAft>
                <a:spcPts val="0"/>
              </a:spcAft>
              <a:buSzPts val="840"/>
              <a:buNone/>
            </a:pPr>
            <a:r>
              <a:rPr lang="fr-FR" sz="1200" dirty="0">
                <a:latin typeface="Calibri"/>
                <a:ea typeface="Calibri"/>
                <a:cs typeface="Calibri"/>
                <a:sym typeface="Calibri"/>
              </a:rPr>
              <a:t>Urgence des actions à mettre en place pour être visible des jeunes qui ne savent pas à qui s’adresser dans leur détresse.</a:t>
            </a:r>
            <a:endParaRPr dirty="0"/>
          </a:p>
          <a:p>
            <a:pPr marL="0" lvl="0" indent="0" algn="l" rtl="0">
              <a:spcBef>
                <a:spcPts val="600"/>
              </a:spcBef>
              <a:spcAft>
                <a:spcPts val="0"/>
              </a:spcAft>
              <a:buSzPts val="840"/>
              <a:buNone/>
            </a:pPr>
            <a:r>
              <a:rPr lang="fr-FR" sz="1200" dirty="0">
                <a:latin typeface="Calibri"/>
                <a:ea typeface="Calibri"/>
                <a:cs typeface="Calibri"/>
                <a:sym typeface="Calibri"/>
              </a:rPr>
              <a:t>Campagne de sensibilisation autour du « se faire aider » sans que les adultes soient nécessairement au courant» si le jeune le souhaite. Mots clés : Confidentialité, complicité, accessibilité, anonymat.</a:t>
            </a:r>
            <a:endParaRPr dirty="0"/>
          </a:p>
          <a:p>
            <a:pPr marL="0" lvl="0" indent="0" algn="l" rtl="0">
              <a:spcBef>
                <a:spcPts val="600"/>
              </a:spcBef>
              <a:spcAft>
                <a:spcPts val="0"/>
              </a:spcAft>
              <a:buSzPts val="840"/>
              <a:buNone/>
            </a:pPr>
            <a:r>
              <a:rPr lang="fr-FR" sz="1200" dirty="0">
                <a:latin typeface="Calibri"/>
                <a:ea typeface="Calibri"/>
                <a:cs typeface="Calibri"/>
                <a:sym typeface="Calibri"/>
              </a:rPr>
              <a:t>La mise </a:t>
            </a:r>
            <a:r>
              <a:rPr lang="fr-FR" sz="1200" dirty="0">
                <a:highlight>
                  <a:srgbClr val="F4CCCC"/>
                </a:highlight>
                <a:latin typeface="Calibri"/>
                <a:ea typeface="Calibri"/>
                <a:cs typeface="Calibri"/>
                <a:sym typeface="Calibri"/>
              </a:rPr>
              <a:t>en </a:t>
            </a:r>
            <a:r>
              <a:rPr lang="fr-FR" sz="1200" dirty="0">
                <a:latin typeface="Calibri"/>
                <a:ea typeface="Calibri"/>
                <a:cs typeface="Calibri"/>
                <a:sym typeface="Calibri"/>
              </a:rPr>
              <a:t>place d’échanges </a:t>
            </a:r>
            <a:r>
              <a:rPr lang="fr-FR" sz="1200" dirty="0" err="1">
                <a:latin typeface="Calibri"/>
                <a:ea typeface="Calibri"/>
                <a:cs typeface="Calibri"/>
                <a:sym typeface="Calibri"/>
              </a:rPr>
              <a:t>co</a:t>
            </a:r>
            <a:r>
              <a:rPr lang="fr-FR" sz="1200" dirty="0">
                <a:latin typeface="Calibri"/>
                <a:ea typeface="Calibri"/>
                <a:cs typeface="Calibri"/>
                <a:sym typeface="Calibri"/>
              </a:rPr>
              <a:t>-constructifs avec les MJC, les missions locales, les enseignants, les entraîneurs, les professionnels de santé vers un système plus inclusif et solidaire pour la protection des jeunes. Actions communes entre les différentes structures en contact avec les jeunes.</a:t>
            </a:r>
            <a:endParaRPr dirty="0"/>
          </a:p>
          <a:p>
            <a:pPr marL="0" lvl="0" indent="0" algn="l" rtl="0">
              <a:spcBef>
                <a:spcPts val="600"/>
              </a:spcBef>
              <a:spcAft>
                <a:spcPts val="0"/>
              </a:spcAft>
              <a:buSzPts val="840"/>
              <a:buNone/>
            </a:pPr>
            <a:r>
              <a:rPr lang="fr-FR" sz="1200" dirty="0">
                <a:latin typeface="Calibri"/>
                <a:ea typeface="Calibri"/>
                <a:cs typeface="Calibri"/>
                <a:sym typeface="Calibri"/>
              </a:rPr>
              <a:t>Mots clés : Concertation, dialogue et continuité pour rompre l’isolement, dépassement des clivages.</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Les approches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Prise en charge globale pluridisciplinaire (approche “accueillir le public”)</a:t>
            </a:r>
            <a:endParaRPr dirty="0"/>
          </a:p>
          <a:p>
            <a:pPr marL="914400" lvl="2" indent="-182880" algn="l" rtl="0">
              <a:spcBef>
                <a:spcPts val="240"/>
              </a:spcBef>
              <a:spcAft>
                <a:spcPts val="0"/>
              </a:spcAft>
              <a:buSzPts val="720"/>
              <a:buChar char="🞆"/>
            </a:pPr>
            <a:r>
              <a:rPr lang="fr-FR" sz="1200" dirty="0">
                <a:latin typeface="Calibri"/>
                <a:ea typeface="Calibri"/>
                <a:cs typeface="Calibri"/>
                <a:sym typeface="Calibri"/>
              </a:rPr>
              <a:t>Accueil physique (lieu d’accueil)</a:t>
            </a:r>
            <a:endParaRPr dirty="0"/>
          </a:p>
          <a:p>
            <a:pPr marL="914400" lvl="2" indent="-182880" algn="l" rtl="0">
              <a:spcBef>
                <a:spcPts val="240"/>
              </a:spcBef>
              <a:spcAft>
                <a:spcPts val="0"/>
              </a:spcAft>
              <a:buSzPts val="720"/>
              <a:buChar char="🞆"/>
            </a:pPr>
            <a:r>
              <a:rPr lang="fr-FR" sz="1200" dirty="0">
                <a:latin typeface="Calibri"/>
                <a:ea typeface="Calibri"/>
                <a:cs typeface="Calibri"/>
                <a:sym typeface="Calibri"/>
              </a:rPr>
              <a:t>Accueil dématérialisé et n° d’appel pour entrer en contact avec une permanence et mise en place de consultation à distance via </a:t>
            </a:r>
            <a:r>
              <a:rPr lang="fr-FR" sz="1200" dirty="0" err="1">
                <a:latin typeface="Calibri"/>
                <a:ea typeface="Calibri"/>
                <a:cs typeface="Calibri"/>
                <a:sym typeface="Calibri"/>
              </a:rPr>
              <a:t>Doctolib</a:t>
            </a:r>
            <a:endParaRPr sz="1200" dirty="0">
              <a:latin typeface="Calibri"/>
              <a:ea typeface="Calibri"/>
              <a:cs typeface="Calibri"/>
              <a:sym typeface="Calibri"/>
            </a:endParaRPr>
          </a:p>
          <a:p>
            <a:pPr marL="914400" lvl="2" indent="-182880" algn="l" rtl="0">
              <a:spcBef>
                <a:spcPts val="240"/>
              </a:spcBef>
              <a:spcAft>
                <a:spcPts val="0"/>
              </a:spcAft>
              <a:buSzPts val="720"/>
              <a:buChar char="🞆"/>
            </a:pPr>
            <a:r>
              <a:rPr lang="fr-FR" sz="1200" dirty="0">
                <a:latin typeface="Calibri"/>
                <a:ea typeface="Calibri"/>
                <a:cs typeface="Calibri"/>
                <a:sym typeface="Calibri"/>
              </a:rPr>
              <a:t>Repérage (approche “aller vers le public”)</a:t>
            </a:r>
            <a:endParaRPr dirty="0"/>
          </a:p>
          <a:p>
            <a:pPr marL="914400" lvl="2" indent="-182880" algn="l" rtl="0">
              <a:spcBef>
                <a:spcPts val="240"/>
              </a:spcBef>
              <a:spcAft>
                <a:spcPts val="0"/>
              </a:spcAft>
              <a:buSzPts val="720"/>
              <a:buChar char="🞆"/>
            </a:pPr>
            <a:r>
              <a:rPr lang="fr-FR" sz="1200" dirty="0">
                <a:latin typeface="Calibri"/>
                <a:ea typeface="Calibri"/>
                <a:cs typeface="Calibri"/>
                <a:sym typeface="Calibri"/>
              </a:rPr>
              <a:t>prise de contact sur le lieu de vie ou en ligne</a:t>
            </a:r>
            <a:endParaRPr dirty="0"/>
          </a:p>
          <a:p>
            <a:pPr marL="1188720" lvl="3" indent="-182880" algn="l" rtl="0">
              <a:spcBef>
                <a:spcPts val="240"/>
              </a:spcBef>
              <a:spcAft>
                <a:spcPts val="0"/>
              </a:spcAft>
              <a:buSzPts val="720"/>
              <a:buChar char="🞆"/>
            </a:pPr>
            <a:r>
              <a:rPr lang="fr-FR" sz="1200" dirty="0">
                <a:latin typeface="Calibri"/>
                <a:ea typeface="Calibri"/>
                <a:cs typeface="Calibri"/>
                <a:sym typeface="Calibri"/>
              </a:rPr>
              <a:t>Médiatrice Santé mentale dans les quartiers  prioritaires </a:t>
            </a:r>
            <a:endParaRPr dirty="0"/>
          </a:p>
          <a:p>
            <a:pPr marL="914400" lvl="2" indent="-182880" algn="l" rtl="0">
              <a:spcBef>
                <a:spcPts val="240"/>
              </a:spcBef>
              <a:spcAft>
                <a:spcPts val="0"/>
              </a:spcAft>
              <a:buSzPts val="720"/>
              <a:buChar char="🞆"/>
            </a:pPr>
            <a:r>
              <a:rPr lang="fr-FR" sz="1200" dirty="0">
                <a:latin typeface="Calibri"/>
                <a:ea typeface="Calibri"/>
                <a:cs typeface="Calibri"/>
                <a:sym typeface="Calibri"/>
              </a:rPr>
              <a:t>événementiel </a:t>
            </a:r>
            <a:endParaRPr dirty="0"/>
          </a:p>
          <a:p>
            <a:pPr marL="914400" lvl="2" indent="-182880" algn="l" rtl="0">
              <a:spcBef>
                <a:spcPts val="240"/>
              </a:spcBef>
              <a:spcAft>
                <a:spcPts val="0"/>
              </a:spcAft>
              <a:buSzPts val="720"/>
              <a:buChar char="🞆"/>
            </a:pPr>
            <a:r>
              <a:rPr lang="fr-FR" sz="1200" dirty="0">
                <a:latin typeface="Calibri"/>
                <a:ea typeface="Calibri"/>
                <a:cs typeface="Calibri"/>
                <a:sym typeface="Calibri"/>
              </a:rPr>
              <a:t>actions de communication</a:t>
            </a:r>
            <a:endParaRPr dirty="0"/>
          </a:p>
          <a:p>
            <a:pPr marL="640080" lvl="1" indent="-274320" algn="l" rtl="0">
              <a:spcBef>
                <a:spcPts val="240"/>
              </a:spcBef>
              <a:spcAft>
                <a:spcPts val="0"/>
              </a:spcAft>
              <a:buSzPts val="960"/>
              <a:buChar char="⚫"/>
            </a:pPr>
            <a:r>
              <a:rPr lang="fr-FR" sz="1200" b="1" dirty="0">
                <a:latin typeface="Calibri"/>
                <a:ea typeface="Calibri"/>
                <a:cs typeface="Calibri"/>
                <a:sym typeface="Calibri"/>
              </a:rPr>
              <a:t>lien avec les acteurs “jeunesse” </a:t>
            </a:r>
            <a:r>
              <a:rPr lang="fr-FR" sz="1200" b="1" dirty="0" smtClean="0">
                <a:latin typeface="Calibri"/>
                <a:ea typeface="Calibri"/>
                <a:cs typeface="Calibri"/>
                <a:sym typeface="Calibri"/>
              </a:rPr>
              <a:t>grâce à l’association REVIE</a:t>
            </a:r>
            <a:endParaRPr sz="1200" b="1" dirty="0">
              <a:latin typeface="Calibri"/>
              <a:ea typeface="Calibri"/>
              <a:cs typeface="Calibri"/>
              <a:sym typeface="Calibri"/>
            </a:endParaRPr>
          </a:p>
          <a:p>
            <a:pPr marL="274320" lvl="0" indent="-274320" algn="l" rtl="0">
              <a:spcBef>
                <a:spcPts val="600"/>
              </a:spcBef>
              <a:spcAft>
                <a:spcPts val="0"/>
              </a:spcAft>
              <a:buSzPts val="840"/>
              <a:buChar char="🞆"/>
            </a:pPr>
            <a:r>
              <a:rPr lang="fr-FR" sz="1200" b="1" dirty="0" smtClean="0">
                <a:latin typeface="Calibri"/>
                <a:ea typeface="Calibri"/>
                <a:cs typeface="Calibri"/>
                <a:sym typeface="Calibri"/>
              </a:rPr>
              <a:t>Les </a:t>
            </a:r>
            <a:r>
              <a:rPr lang="fr-FR" sz="1200" b="1" dirty="0">
                <a:latin typeface="Calibri"/>
                <a:ea typeface="Calibri"/>
                <a:cs typeface="Calibri"/>
                <a:sym typeface="Calibri"/>
              </a:rPr>
              <a:t>leviers d’actions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Des préoccupations et des leviers d’actions communs :</a:t>
            </a:r>
            <a:endParaRPr dirty="0"/>
          </a:p>
          <a:p>
            <a:pPr marL="914400" lvl="2" indent="-182880" algn="l" rtl="0">
              <a:spcBef>
                <a:spcPts val="240"/>
              </a:spcBef>
              <a:spcAft>
                <a:spcPts val="0"/>
              </a:spcAft>
              <a:buSzPts val="720"/>
              <a:buChar char="🞆"/>
            </a:pPr>
            <a:r>
              <a:rPr lang="fr-FR" sz="1200" dirty="0">
                <a:latin typeface="Calibri"/>
                <a:ea typeface="Calibri"/>
                <a:cs typeface="Calibri"/>
                <a:sym typeface="Calibri"/>
              </a:rPr>
              <a:t>la recherche de la résilience</a:t>
            </a:r>
            <a:endParaRPr sz="1200" dirty="0">
              <a:latin typeface="Calibri"/>
              <a:ea typeface="Calibri"/>
              <a:cs typeface="Calibri"/>
              <a:sym typeface="Calibri"/>
            </a:endParaRPr>
          </a:p>
          <a:p>
            <a:pPr marL="914400" lvl="2" indent="-182880" algn="l" rtl="0">
              <a:spcBef>
                <a:spcPts val="240"/>
              </a:spcBef>
              <a:spcAft>
                <a:spcPts val="0"/>
              </a:spcAft>
              <a:buSzPts val="720"/>
              <a:buChar char="🞆"/>
            </a:pPr>
            <a:r>
              <a:rPr lang="fr-FR" sz="1200" dirty="0">
                <a:latin typeface="Calibri"/>
                <a:ea typeface="Calibri"/>
                <a:cs typeface="Calibri"/>
                <a:sym typeface="Calibri"/>
              </a:rPr>
              <a:t>l’organisation de la solidarité plutôt que de subir l’individualisme</a:t>
            </a:r>
            <a:endParaRPr dirty="0"/>
          </a:p>
          <a:p>
            <a:pPr marL="0" lvl="0" indent="0" algn="l" rtl="0">
              <a:spcBef>
                <a:spcPts val="600"/>
              </a:spcBef>
              <a:spcAft>
                <a:spcPts val="0"/>
              </a:spcAft>
              <a:buSzPts val="840"/>
              <a:buNone/>
            </a:pPr>
            <a:endParaRPr sz="1200" dirty="0">
              <a:latin typeface="Calibri"/>
              <a:ea typeface="Calibri"/>
              <a:cs typeface="Calibri"/>
              <a:sym typeface="Calibri"/>
            </a:endParaRPr>
          </a:p>
          <a:p>
            <a:pPr marL="0" lvl="0" indent="0" algn="l" rtl="0">
              <a:spcBef>
                <a:spcPts val="600"/>
              </a:spcBef>
              <a:spcAft>
                <a:spcPts val="0"/>
              </a:spcAft>
              <a:buSzPts val="840"/>
              <a:buNone/>
            </a:pPr>
            <a:endParaRPr sz="12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457200" y="274638"/>
            <a:ext cx="7467600" cy="56207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Quelle solution en 3 volets ?</a:t>
            </a:r>
            <a:endParaRPr/>
          </a:p>
        </p:txBody>
      </p:sp>
      <p:sp>
        <p:nvSpPr>
          <p:cNvPr id="211" name="Google Shape;211;p13"/>
          <p:cNvSpPr txBox="1">
            <a:spLocks noGrp="1"/>
          </p:cNvSpPr>
          <p:nvPr>
            <p:ph type="body" idx="1"/>
          </p:nvPr>
        </p:nvSpPr>
        <p:spPr>
          <a:xfrm>
            <a:off x="457200" y="908720"/>
            <a:ext cx="8003232" cy="57606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980"/>
              <a:buNone/>
            </a:pPr>
            <a:r>
              <a:rPr lang="fr-FR" sz="1400" b="1">
                <a:solidFill>
                  <a:srgbClr val="0070C0"/>
                </a:solidFill>
                <a:latin typeface="Calibri"/>
                <a:ea typeface="Calibri"/>
                <a:cs typeface="Calibri"/>
                <a:sym typeface="Calibri"/>
              </a:rPr>
              <a:t>2/ Volet 2 : Activités collectives et accompagnements individuels</a:t>
            </a:r>
            <a:endParaRPr/>
          </a:p>
          <a:p>
            <a:pPr marL="0" lvl="0" indent="0" algn="l" rtl="0">
              <a:spcBef>
                <a:spcPts val="600"/>
              </a:spcBef>
              <a:spcAft>
                <a:spcPts val="0"/>
              </a:spcAft>
              <a:buSzPts val="840"/>
              <a:buNone/>
            </a:pPr>
            <a:r>
              <a:rPr lang="fr-FR" sz="1200">
                <a:latin typeface="Calibri"/>
                <a:ea typeface="Calibri"/>
                <a:cs typeface="Calibri"/>
                <a:sym typeface="Calibri"/>
              </a:rPr>
              <a:t>Les ateliers et les accompagnements donnent tous l’opportunité de s’approprier des techniques indispensables pour surmonter son mal-être. Ils sont tous à visée thérapeutique, ayant pour objectifs :</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l’éducation thérapeutique pour la prévention, </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L’art-thérapie comme vecteur de lien social et d’épanouissement personnel,</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La médiation familiale pour rompre l’isolement sociale et réduire les conflits,</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L’accompagnement par des techniques psycho-énergétiques, assertives, apprenantes permettant de travailler tant par l’esprit que par le corps.</a:t>
            </a:r>
            <a:endParaRPr/>
          </a:p>
          <a:p>
            <a:pPr marL="274320" lvl="0" indent="-274320" algn="l" rtl="0">
              <a:spcBef>
                <a:spcPts val="600"/>
              </a:spcBef>
              <a:spcAft>
                <a:spcPts val="0"/>
              </a:spcAft>
              <a:buSzPts val="840"/>
              <a:buChar char="🞆"/>
            </a:pPr>
            <a:r>
              <a:rPr lang="fr-FR" sz="1200" b="1">
                <a:latin typeface="Calibri"/>
                <a:ea typeface="Calibri"/>
                <a:cs typeface="Calibri"/>
                <a:sym typeface="Calibri"/>
              </a:rPr>
              <a:t>Une phase d’évaluation</a:t>
            </a:r>
            <a:r>
              <a:rPr lang="fr-FR" sz="1200">
                <a:latin typeface="Calibri"/>
                <a:ea typeface="Calibri"/>
                <a:cs typeface="Calibri"/>
                <a:sym typeface="Calibri"/>
              </a:rPr>
              <a:t> permettra de mettre en place une </a:t>
            </a:r>
            <a:r>
              <a:rPr lang="fr-FR" sz="1200" b="1">
                <a:latin typeface="Calibri"/>
                <a:ea typeface="Calibri"/>
                <a:cs typeface="Calibri"/>
                <a:sym typeface="Calibri"/>
              </a:rPr>
              <a:t>démarche d’amélioration continue</a:t>
            </a:r>
            <a:r>
              <a:rPr lang="fr-FR" sz="1200">
                <a:latin typeface="Calibri"/>
                <a:ea typeface="Calibri"/>
                <a:cs typeface="Calibri"/>
                <a:sym typeface="Calibri"/>
              </a:rPr>
              <a:t> et d’</a:t>
            </a:r>
            <a:r>
              <a:rPr lang="fr-FR" sz="1200" b="1">
                <a:latin typeface="Calibri"/>
                <a:ea typeface="Calibri"/>
                <a:cs typeface="Calibri"/>
                <a:sym typeface="Calibri"/>
              </a:rPr>
              <a:t>élaborer avec les usagers un projet d’action collectif</a:t>
            </a:r>
            <a:endParaRPr sz="1200">
              <a:latin typeface="Calibri"/>
              <a:ea typeface="Calibri"/>
              <a:cs typeface="Calibri"/>
              <a:sym typeface="Calibri"/>
            </a:endParaRPr>
          </a:p>
          <a:p>
            <a:pPr marL="274320" lvl="0" indent="-274320" algn="l" rtl="0">
              <a:spcBef>
                <a:spcPts val="600"/>
              </a:spcBef>
              <a:spcAft>
                <a:spcPts val="0"/>
              </a:spcAft>
              <a:buSzPts val="840"/>
              <a:buChar char="🞆"/>
            </a:pPr>
            <a:r>
              <a:rPr lang="fr-FR" sz="1200" b="1">
                <a:latin typeface="Calibri"/>
                <a:ea typeface="Calibri"/>
                <a:cs typeface="Calibri"/>
                <a:sym typeface="Calibri"/>
              </a:rPr>
              <a:t>Les missions</a:t>
            </a:r>
            <a:endParaRPr/>
          </a:p>
          <a:p>
            <a:pPr marL="640080" lvl="1" indent="-274320" algn="l" rtl="0">
              <a:spcBef>
                <a:spcPts val="240"/>
              </a:spcBef>
              <a:spcAft>
                <a:spcPts val="0"/>
              </a:spcAft>
              <a:buSzPts val="960"/>
              <a:buChar char="⚫"/>
            </a:pPr>
            <a:r>
              <a:rPr lang="fr-FR" sz="1200">
                <a:latin typeface="Calibri"/>
                <a:ea typeface="Calibri"/>
                <a:cs typeface="Calibri"/>
                <a:sym typeface="Calibri"/>
              </a:rPr>
              <a:t>Redonner du sens, une mise en perspective dans l’avenir </a:t>
            </a:r>
            <a:endParaRPr/>
          </a:p>
          <a:p>
            <a:pPr marL="274320" lvl="0" indent="-274320" algn="l" rtl="0">
              <a:spcBef>
                <a:spcPts val="600"/>
              </a:spcBef>
              <a:spcAft>
                <a:spcPts val="0"/>
              </a:spcAft>
              <a:buSzPts val="840"/>
              <a:buChar char="🞆"/>
            </a:pPr>
            <a:r>
              <a:rPr lang="fr-FR" sz="1200" b="1">
                <a:latin typeface="Calibri"/>
                <a:ea typeface="Calibri"/>
                <a:cs typeface="Calibri"/>
                <a:sym typeface="Calibri"/>
              </a:rPr>
              <a:t>Les actions et prestations</a:t>
            </a:r>
            <a:endParaRPr/>
          </a:p>
          <a:p>
            <a:pPr marL="640080" lvl="1" indent="-274320" algn="l" rtl="0">
              <a:spcBef>
                <a:spcPts val="240"/>
              </a:spcBef>
              <a:spcAft>
                <a:spcPts val="0"/>
              </a:spcAft>
              <a:buSzPts val="960"/>
              <a:buChar char="⚫"/>
            </a:pPr>
            <a:r>
              <a:rPr lang="fr-FR" sz="1200">
                <a:latin typeface="Calibri"/>
                <a:ea typeface="Calibri"/>
                <a:cs typeface="Calibri"/>
                <a:sym typeface="Calibri"/>
              </a:rPr>
              <a:t>Ateliers (Fresque du climat, de la biodiversité, de la mobilité, du numérique, customisation, etc., travail d’intelligence collective)</a:t>
            </a:r>
            <a:endParaRPr/>
          </a:p>
          <a:p>
            <a:pPr marL="640080" lvl="1" indent="-274320" algn="l" rtl="0">
              <a:spcBef>
                <a:spcPts val="240"/>
              </a:spcBef>
              <a:spcAft>
                <a:spcPts val="0"/>
              </a:spcAft>
              <a:buSzPts val="960"/>
              <a:buChar char="⚫"/>
            </a:pPr>
            <a:r>
              <a:rPr lang="fr-FR" sz="1200">
                <a:latin typeface="Calibri"/>
                <a:ea typeface="Calibri"/>
                <a:cs typeface="Calibri"/>
                <a:sym typeface="Calibri"/>
              </a:rPr>
              <a:t>Groupes de parole (partage, échanges de points de vue, analyse sur le vécu et l’actualité, éducation aux médias)</a:t>
            </a:r>
            <a:endParaRPr/>
          </a:p>
          <a:p>
            <a:pPr marL="640080" lvl="1" indent="-274320" algn="l" rtl="0">
              <a:spcBef>
                <a:spcPts val="240"/>
              </a:spcBef>
              <a:spcAft>
                <a:spcPts val="0"/>
              </a:spcAft>
              <a:buSzPts val="960"/>
              <a:buChar char="⚫"/>
            </a:pPr>
            <a:r>
              <a:rPr lang="fr-FR" sz="1200">
                <a:latin typeface="Calibri"/>
                <a:ea typeface="Calibri"/>
                <a:cs typeface="Calibri"/>
                <a:sym typeface="Calibri"/>
              </a:rPr>
              <a:t>Groupes de travail et de réflexion</a:t>
            </a:r>
            <a:endParaRPr/>
          </a:p>
          <a:p>
            <a:pPr marL="274320" lvl="0" indent="-274320" algn="l" rtl="0">
              <a:spcBef>
                <a:spcPts val="600"/>
              </a:spcBef>
              <a:spcAft>
                <a:spcPts val="0"/>
              </a:spcAft>
              <a:buSzPts val="840"/>
              <a:buChar char="🞆"/>
            </a:pPr>
            <a:r>
              <a:rPr lang="fr-FR" sz="1200" b="1">
                <a:latin typeface="Calibri"/>
                <a:ea typeface="Calibri"/>
                <a:cs typeface="Calibri"/>
                <a:sym typeface="Calibri"/>
              </a:rPr>
              <a:t>Les approches</a:t>
            </a:r>
            <a:endParaRPr/>
          </a:p>
          <a:p>
            <a:pPr marL="640080" lvl="1" indent="-274320" algn="l" rtl="0">
              <a:spcBef>
                <a:spcPts val="240"/>
              </a:spcBef>
              <a:spcAft>
                <a:spcPts val="0"/>
              </a:spcAft>
              <a:buSzPts val="960"/>
              <a:buChar char="⚫"/>
            </a:pPr>
            <a:r>
              <a:rPr lang="fr-FR" sz="1200">
                <a:latin typeface="Calibri"/>
                <a:ea typeface="Calibri"/>
                <a:cs typeface="Calibri"/>
                <a:sym typeface="Calibri"/>
              </a:rPr>
              <a:t>Actions de l’entourage et des pairs</a:t>
            </a:r>
            <a:endParaRPr/>
          </a:p>
          <a:p>
            <a:pPr marL="914400" lvl="2" indent="-182880" algn="l" rtl="0">
              <a:spcBef>
                <a:spcPts val="240"/>
              </a:spcBef>
              <a:spcAft>
                <a:spcPts val="0"/>
              </a:spcAft>
              <a:buSzPts val="720"/>
              <a:buChar char="🞆"/>
            </a:pPr>
            <a:r>
              <a:rPr lang="fr-FR" sz="1200">
                <a:latin typeface="Calibri"/>
                <a:ea typeface="Calibri"/>
                <a:cs typeface="Calibri"/>
                <a:sym typeface="Calibri"/>
              </a:rPr>
              <a:t>Formation d’ambassadeurs (dans les classes, dans les lieux des jeunes)</a:t>
            </a:r>
            <a:endParaRPr/>
          </a:p>
          <a:p>
            <a:pPr marL="914400" lvl="2" indent="-182880" algn="l" rtl="0">
              <a:spcBef>
                <a:spcPts val="240"/>
              </a:spcBef>
              <a:spcAft>
                <a:spcPts val="0"/>
              </a:spcAft>
              <a:buSzPts val="720"/>
              <a:buChar char="🞆"/>
            </a:pPr>
            <a:r>
              <a:rPr lang="fr-FR" sz="1200">
                <a:latin typeface="Calibri"/>
                <a:ea typeface="Calibri"/>
                <a:cs typeface="Calibri"/>
                <a:sym typeface="Calibri"/>
              </a:rPr>
              <a:t>Relais par les familles (parents, grands-parents)</a:t>
            </a:r>
            <a:endParaRPr/>
          </a:p>
          <a:p>
            <a:pPr marL="274320" lvl="0" indent="-274320" algn="l" rtl="0">
              <a:spcBef>
                <a:spcPts val="600"/>
              </a:spcBef>
              <a:spcAft>
                <a:spcPts val="0"/>
              </a:spcAft>
              <a:buSzPts val="840"/>
              <a:buChar char="🞆"/>
            </a:pPr>
            <a:r>
              <a:rPr lang="fr-FR" sz="1200" b="1">
                <a:latin typeface="Calibri"/>
                <a:ea typeface="Calibri"/>
                <a:cs typeface="Calibri"/>
                <a:sym typeface="Calibri"/>
              </a:rPr>
              <a:t>Les leviers d’actions</a:t>
            </a:r>
            <a:endParaRPr/>
          </a:p>
          <a:p>
            <a:pPr marL="640080" lvl="1" indent="-274320" algn="l" rtl="0">
              <a:spcBef>
                <a:spcPts val="240"/>
              </a:spcBef>
              <a:spcAft>
                <a:spcPts val="0"/>
              </a:spcAft>
              <a:buSzPts val="960"/>
              <a:buChar char="⚫"/>
            </a:pPr>
            <a:r>
              <a:rPr lang="fr-FR" sz="1200" b="1">
                <a:latin typeface="Calibri"/>
                <a:ea typeface="Calibri"/>
                <a:cs typeface="Calibri"/>
                <a:sym typeface="Calibri"/>
              </a:rPr>
              <a:t>Apprentissage de la maîtrise des émotions et des relations </a:t>
            </a:r>
            <a:r>
              <a:rPr lang="fr-FR" sz="1200">
                <a:latin typeface="Calibri"/>
                <a:ea typeface="Calibri"/>
                <a:cs typeface="Calibri"/>
                <a:sym typeface="Calibri"/>
              </a:rPr>
              <a:t>(empathie, CNV, gestion des conflits, intelligence collective, etc.)</a:t>
            </a:r>
            <a:endParaRPr/>
          </a:p>
          <a:p>
            <a:pPr marL="640080" lvl="1" indent="-274320" algn="l" rtl="0">
              <a:spcBef>
                <a:spcPts val="240"/>
              </a:spcBef>
              <a:spcAft>
                <a:spcPts val="0"/>
              </a:spcAft>
              <a:buSzPts val="960"/>
              <a:buChar char="⚫"/>
            </a:pPr>
            <a:r>
              <a:rPr lang="fr-FR" sz="1200" b="1">
                <a:latin typeface="Calibri"/>
                <a:ea typeface="Calibri"/>
                <a:cs typeface="Calibri"/>
                <a:sym typeface="Calibri"/>
              </a:rPr>
              <a:t>Des préoccupations et des leviers d’actions communs :</a:t>
            </a:r>
            <a:endParaRPr/>
          </a:p>
          <a:p>
            <a:pPr marL="914400" lvl="2" indent="-182880" algn="l" rtl="0">
              <a:spcBef>
                <a:spcPts val="240"/>
              </a:spcBef>
              <a:spcAft>
                <a:spcPts val="0"/>
              </a:spcAft>
              <a:buSzPts val="720"/>
              <a:buChar char="🞆"/>
            </a:pPr>
            <a:r>
              <a:rPr lang="fr-FR" sz="1200">
                <a:latin typeface="Calibri"/>
                <a:ea typeface="Calibri"/>
                <a:cs typeface="Calibri"/>
                <a:sym typeface="Calibri"/>
              </a:rPr>
              <a:t>la crise écologique, sanitaire, sociale</a:t>
            </a:r>
            <a:endParaRPr/>
          </a:p>
          <a:p>
            <a:pPr marL="914400" lvl="2" indent="-182880" algn="l" rtl="0">
              <a:spcBef>
                <a:spcPts val="240"/>
              </a:spcBef>
              <a:spcAft>
                <a:spcPts val="0"/>
              </a:spcAft>
              <a:buSzPts val="720"/>
              <a:buChar char="🞆"/>
            </a:pPr>
            <a:r>
              <a:rPr lang="fr-FR" sz="1200">
                <a:latin typeface="Calibri"/>
                <a:ea typeface="Calibri"/>
                <a:cs typeface="Calibri"/>
                <a:sym typeface="Calibri"/>
              </a:rPr>
              <a:t>le besoin de reconnaissance et de participation (les jeunes ont besoin d’être acteur) </a:t>
            </a:r>
            <a:endParaRPr/>
          </a:p>
          <a:p>
            <a:pPr marL="0" lvl="0" indent="0" algn="l" rtl="0">
              <a:spcBef>
                <a:spcPts val="600"/>
              </a:spcBef>
              <a:spcAft>
                <a:spcPts val="0"/>
              </a:spcAft>
              <a:buSzPts val="840"/>
              <a:buNone/>
            </a:pPr>
            <a:endParaRPr sz="12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457200" y="274638"/>
            <a:ext cx="7467600" cy="77809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Quelle solution en 3 volets ?</a:t>
            </a:r>
            <a:endParaRPr/>
          </a:p>
        </p:txBody>
      </p:sp>
      <p:sp>
        <p:nvSpPr>
          <p:cNvPr id="217" name="Google Shape;217;p14"/>
          <p:cNvSpPr txBox="1">
            <a:spLocks noGrp="1"/>
          </p:cNvSpPr>
          <p:nvPr>
            <p:ph type="body" idx="1"/>
          </p:nvPr>
        </p:nvSpPr>
        <p:spPr>
          <a:xfrm>
            <a:off x="457200" y="1196752"/>
            <a:ext cx="8003232" cy="5277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980"/>
              <a:buNone/>
            </a:pPr>
            <a:r>
              <a:rPr lang="fr-FR" sz="1400" b="1" dirty="0">
                <a:solidFill>
                  <a:srgbClr val="0070C0"/>
                </a:solidFill>
                <a:latin typeface="Calibri"/>
                <a:ea typeface="Calibri"/>
                <a:cs typeface="Calibri"/>
                <a:sym typeface="Calibri"/>
              </a:rPr>
              <a:t>3/ Volet 3 : </a:t>
            </a:r>
            <a:r>
              <a:rPr lang="fr-FR" sz="1400" b="1" dirty="0" smtClean="0">
                <a:solidFill>
                  <a:srgbClr val="0070C0"/>
                </a:solidFill>
                <a:latin typeface="Calibri"/>
                <a:ea typeface="Calibri"/>
                <a:cs typeface="Calibri"/>
                <a:sym typeface="Calibri"/>
              </a:rPr>
              <a:t>Lieux d’échanges</a:t>
            </a:r>
            <a:endParaRPr dirty="0">
              <a:solidFill>
                <a:srgbClr val="0070C0"/>
              </a:solidFill>
            </a:endParaRPr>
          </a:p>
          <a:p>
            <a:pPr marL="0" lvl="0" indent="0" algn="l" rtl="0">
              <a:spcBef>
                <a:spcPts val="600"/>
              </a:spcBef>
              <a:spcAft>
                <a:spcPts val="0"/>
              </a:spcAft>
              <a:buSzPts val="840"/>
              <a:buNone/>
            </a:pPr>
            <a:endParaRPr sz="1200" dirty="0">
              <a:latin typeface="Calibri"/>
              <a:ea typeface="Calibri"/>
              <a:cs typeface="Calibri"/>
              <a:sym typeface="Calibri"/>
            </a:endParaRPr>
          </a:p>
          <a:p>
            <a:pPr marL="0" lvl="0" indent="0" algn="l" rtl="0">
              <a:spcBef>
                <a:spcPts val="600"/>
              </a:spcBef>
              <a:spcAft>
                <a:spcPts val="0"/>
              </a:spcAft>
              <a:buSzPts val="840"/>
              <a:buNone/>
            </a:pPr>
            <a:r>
              <a:rPr lang="fr-FR" sz="1200" b="1" dirty="0" smtClean="0">
                <a:latin typeface="Calibri"/>
                <a:ea typeface="Calibri"/>
                <a:cs typeface="Calibri"/>
                <a:sym typeface="Calibri"/>
              </a:rPr>
              <a:t>Le volet 3 concerne l’ouverture </a:t>
            </a:r>
            <a:r>
              <a:rPr lang="fr-FR" sz="1200" b="1" dirty="0">
                <a:latin typeface="Calibri"/>
                <a:ea typeface="Calibri"/>
                <a:cs typeface="Calibri"/>
                <a:sym typeface="Calibri"/>
              </a:rPr>
              <a:t>d’un tiers lieu dédié à la jeunesse </a:t>
            </a:r>
            <a:r>
              <a:rPr lang="fr-FR" sz="1200" dirty="0">
                <a:latin typeface="Calibri"/>
                <a:ea typeface="Calibri"/>
                <a:cs typeface="Calibri"/>
                <a:sym typeface="Calibri"/>
              </a:rPr>
              <a:t>:</a:t>
            </a:r>
            <a:endParaRPr sz="1200" dirty="0">
              <a:latin typeface="Calibri"/>
              <a:ea typeface="Calibri"/>
              <a:cs typeface="Calibri"/>
              <a:sym typeface="Calibri"/>
            </a:endParaRPr>
          </a:p>
          <a:p>
            <a:pPr marL="274320" lvl="0" indent="-274320" algn="l" rtl="0">
              <a:spcBef>
                <a:spcPts val="600"/>
              </a:spcBef>
              <a:spcAft>
                <a:spcPts val="0"/>
              </a:spcAft>
              <a:buSzPts val="840"/>
              <a:buChar char="🞆"/>
            </a:pPr>
            <a:r>
              <a:rPr lang="fr-FR" sz="1200" b="1" dirty="0">
                <a:latin typeface="Calibri"/>
                <a:ea typeface="Calibri"/>
                <a:cs typeface="Calibri"/>
                <a:sym typeface="Calibri"/>
              </a:rPr>
              <a:t>Les missions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Lutter contre l’isolement, </a:t>
            </a:r>
            <a:r>
              <a:rPr lang="fr-FR" sz="1200" dirty="0" err="1">
                <a:latin typeface="Calibri"/>
                <a:ea typeface="Calibri"/>
                <a:cs typeface="Calibri"/>
                <a:sym typeface="Calibri"/>
              </a:rPr>
              <a:t>re</a:t>
            </a:r>
            <a:r>
              <a:rPr lang="fr-FR" sz="1200" dirty="0">
                <a:latin typeface="Calibri"/>
                <a:ea typeface="Calibri"/>
                <a:cs typeface="Calibri"/>
                <a:sym typeface="Calibri"/>
              </a:rPr>
              <a:t> créer du lien social, de la mixité</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Redonner du sens, une mise en perspective dans l’avenir </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Remettre en action</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Les actions et prestations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Groupes de travail et de réflexion</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Orientation et insertion (bilans de compétences, etc.)</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Chantiers collectifs</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Les approches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Création d’un lieu d’accueil, une “maison chaleureuse”, où le jeune a sa place en tant qu’individu mais aussi où la rencontre à l’autre est </a:t>
            </a:r>
            <a:r>
              <a:rPr lang="fr-FR" sz="1200" dirty="0" smtClean="0">
                <a:latin typeface="Calibri"/>
                <a:ea typeface="Calibri"/>
                <a:cs typeface="Calibri"/>
                <a:sym typeface="Calibri"/>
              </a:rPr>
              <a:t>possible et bienveillante</a:t>
            </a:r>
            <a:endParaRPr dirty="0">
              <a:highlight>
                <a:srgbClr val="E6B8AF"/>
              </a:highlight>
            </a:endParaRPr>
          </a:p>
          <a:p>
            <a:pPr marL="640080" lvl="1" indent="-274320" algn="l" rtl="0">
              <a:spcBef>
                <a:spcPts val="240"/>
              </a:spcBef>
              <a:spcAft>
                <a:spcPts val="0"/>
              </a:spcAft>
              <a:buSzPts val="960"/>
              <a:buChar char="⚫"/>
            </a:pPr>
            <a:r>
              <a:rPr lang="fr-FR" sz="1200" dirty="0">
                <a:latin typeface="Calibri"/>
                <a:ea typeface="Calibri"/>
                <a:cs typeface="Calibri"/>
                <a:sym typeface="Calibri"/>
              </a:rPr>
              <a:t>Sécuriser la place de l’adolescent dans ce lieu (règle de non exclusion), et par extension, dans la cité</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Les leviers d’actions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Travail de fond sur les relations au sein du ou des groupe(s)</a:t>
            </a:r>
            <a:endParaRPr dirty="0"/>
          </a:p>
          <a:p>
            <a:pPr marL="640080" lvl="1" indent="-274320" algn="l" rtl="0">
              <a:spcBef>
                <a:spcPts val="240"/>
              </a:spcBef>
              <a:spcAft>
                <a:spcPts val="0"/>
              </a:spcAft>
              <a:buSzPts val="960"/>
              <a:buChar char="⚫"/>
            </a:pPr>
            <a:r>
              <a:rPr lang="fr-FR" sz="1200" dirty="0">
                <a:latin typeface="Calibri"/>
                <a:ea typeface="Calibri"/>
                <a:cs typeface="Calibri"/>
                <a:sym typeface="Calibri"/>
              </a:rPr>
              <a:t>Le partage d’une réalité commune</a:t>
            </a:r>
            <a:endParaRPr dirty="0"/>
          </a:p>
          <a:p>
            <a:pPr marL="274320" lvl="0" indent="-274320" algn="l" rtl="0">
              <a:spcBef>
                <a:spcPts val="600"/>
              </a:spcBef>
              <a:spcAft>
                <a:spcPts val="0"/>
              </a:spcAft>
              <a:buSzPts val="840"/>
              <a:buChar char="🞆"/>
            </a:pPr>
            <a:r>
              <a:rPr lang="fr-FR" sz="1200" b="1" dirty="0">
                <a:latin typeface="Calibri"/>
                <a:ea typeface="Calibri"/>
                <a:cs typeface="Calibri"/>
                <a:sym typeface="Calibri"/>
              </a:rPr>
              <a:t>Faciliter les projets collectifs</a:t>
            </a:r>
            <a:endParaRPr sz="1200" b="1" dirty="0">
              <a:latin typeface="Calibri"/>
              <a:ea typeface="Calibri"/>
              <a:cs typeface="Calibri"/>
              <a:sym typeface="Calibri"/>
            </a:endParaRPr>
          </a:p>
          <a:p>
            <a:pPr marL="640080" lvl="1" indent="-228600" algn="l" rtl="0">
              <a:spcBef>
                <a:spcPts val="180"/>
              </a:spcBef>
              <a:spcAft>
                <a:spcPts val="0"/>
              </a:spcAft>
              <a:buSzPts val="720"/>
              <a:buNone/>
            </a:pPr>
            <a:endParaRPr sz="900" b="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457200" y="274638"/>
            <a:ext cx="7467600" cy="70609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Pour QUI ? </a:t>
            </a:r>
            <a:endParaRPr>
              <a:solidFill>
                <a:srgbClr val="0070C0"/>
              </a:solidFill>
              <a:latin typeface="Calibri"/>
              <a:ea typeface="Calibri"/>
              <a:cs typeface="Calibri"/>
              <a:sym typeface="Calibri"/>
            </a:endParaRPr>
          </a:p>
        </p:txBody>
      </p:sp>
      <p:sp>
        <p:nvSpPr>
          <p:cNvPr id="223" name="Google Shape;223;p15"/>
          <p:cNvSpPr txBox="1">
            <a:spLocks noGrp="1"/>
          </p:cNvSpPr>
          <p:nvPr>
            <p:ph type="body" idx="1"/>
          </p:nvPr>
        </p:nvSpPr>
        <p:spPr>
          <a:xfrm>
            <a:off x="457200" y="1047750"/>
            <a:ext cx="8291264"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980"/>
              <a:buChar char="🞆"/>
            </a:pPr>
            <a:r>
              <a:rPr lang="fr-FR" sz="1400" b="1" dirty="0">
                <a:latin typeface="Calibri"/>
                <a:ea typeface="Calibri"/>
                <a:cs typeface="Calibri"/>
                <a:sym typeface="Calibri"/>
              </a:rPr>
              <a:t>Pour les jeunes de 11 à 25 ans</a:t>
            </a:r>
            <a:r>
              <a:rPr lang="fr-FR" sz="1400" b="1" u="sng" dirty="0"/>
              <a:t> </a:t>
            </a:r>
            <a:endParaRPr dirty="0"/>
          </a:p>
          <a:p>
            <a:pPr marL="274320" lvl="0" indent="-212090" algn="l" rtl="0">
              <a:spcBef>
                <a:spcPts val="600"/>
              </a:spcBef>
              <a:spcAft>
                <a:spcPts val="0"/>
              </a:spcAft>
              <a:buSzPts val="980"/>
              <a:buNone/>
            </a:pPr>
            <a:endParaRPr sz="1400" b="1" u="sng" dirty="0"/>
          </a:p>
          <a:p>
            <a:pPr marL="274320" lvl="0" indent="-274320" algn="l" rtl="0">
              <a:spcBef>
                <a:spcPts val="600"/>
              </a:spcBef>
              <a:spcAft>
                <a:spcPts val="0"/>
              </a:spcAft>
              <a:buSzPts val="980"/>
              <a:buChar char="🞆"/>
            </a:pPr>
            <a:r>
              <a:rPr lang="fr-FR" sz="1400" b="1" dirty="0">
                <a:latin typeface="Calibri"/>
                <a:ea typeface="Calibri"/>
                <a:cs typeface="Calibri"/>
                <a:sym typeface="Calibri"/>
              </a:rPr>
              <a:t>Pour les parents </a:t>
            </a:r>
            <a:endParaRPr dirty="0"/>
          </a:p>
          <a:p>
            <a:pPr marL="274320" lvl="0" indent="-274320" algn="l" rtl="0">
              <a:spcBef>
                <a:spcPts val="600"/>
              </a:spcBef>
              <a:spcAft>
                <a:spcPts val="0"/>
              </a:spcAft>
              <a:buSzPts val="840"/>
              <a:buChar char="🞆"/>
            </a:pPr>
            <a:r>
              <a:rPr lang="fr-FR" sz="1200" dirty="0">
                <a:latin typeface="Calibri"/>
                <a:ea typeface="Calibri"/>
                <a:cs typeface="Calibri"/>
                <a:sym typeface="Calibri"/>
              </a:rPr>
              <a:t>Dans le cadre de la parentalité</a:t>
            </a:r>
            <a:endParaRPr dirty="0"/>
          </a:p>
          <a:p>
            <a:pPr marL="274320" lvl="0" indent="-274320" algn="l" rtl="0">
              <a:spcBef>
                <a:spcPts val="600"/>
              </a:spcBef>
              <a:spcAft>
                <a:spcPts val="0"/>
              </a:spcAft>
              <a:buSzPts val="840"/>
              <a:buChar char="🞆"/>
            </a:pPr>
            <a:r>
              <a:rPr lang="fr-FR" sz="1200" dirty="0">
                <a:latin typeface="Calibri"/>
                <a:ea typeface="Calibri"/>
                <a:cs typeface="Calibri"/>
                <a:sym typeface="Calibri"/>
              </a:rPr>
              <a:t>- Redonner confiance aux parents qui se sentent impuissants</a:t>
            </a:r>
            <a:endParaRPr dirty="0"/>
          </a:p>
          <a:p>
            <a:pPr marL="274320" lvl="0" indent="-274320" algn="l" rtl="0">
              <a:spcBef>
                <a:spcPts val="600"/>
              </a:spcBef>
              <a:spcAft>
                <a:spcPts val="0"/>
              </a:spcAft>
              <a:buSzPts val="840"/>
              <a:buChar char="🞆"/>
            </a:pPr>
            <a:r>
              <a:rPr lang="fr-FR" sz="1200" dirty="0">
                <a:latin typeface="Calibri"/>
                <a:ea typeface="Calibri"/>
                <a:cs typeface="Calibri"/>
                <a:sym typeface="Calibri"/>
              </a:rPr>
              <a:t>- Redonner confiance et foi dans leurs propres enfants</a:t>
            </a:r>
            <a:endParaRPr dirty="0"/>
          </a:p>
          <a:p>
            <a:pPr marL="274320" lvl="0" indent="-220980" algn="l" rtl="0">
              <a:spcBef>
                <a:spcPts val="600"/>
              </a:spcBef>
              <a:spcAft>
                <a:spcPts val="0"/>
              </a:spcAft>
              <a:buSzPts val="840"/>
              <a:buNone/>
            </a:pPr>
            <a:endParaRPr sz="1200" dirty="0">
              <a:latin typeface="Calibri"/>
              <a:ea typeface="Calibri"/>
              <a:cs typeface="Calibri"/>
              <a:sym typeface="Calibri"/>
            </a:endParaRPr>
          </a:p>
          <a:p>
            <a:pPr marL="274320" lvl="0" indent="-274320" algn="l" rtl="0">
              <a:spcBef>
                <a:spcPts val="600"/>
              </a:spcBef>
              <a:spcAft>
                <a:spcPts val="0"/>
              </a:spcAft>
              <a:buSzPts val="980"/>
              <a:buChar char="🞆"/>
            </a:pPr>
            <a:r>
              <a:rPr lang="fr-FR" sz="1400" b="1" dirty="0">
                <a:latin typeface="Calibri"/>
                <a:ea typeface="Calibri"/>
                <a:cs typeface="Calibri"/>
                <a:sym typeface="Calibri"/>
              </a:rPr>
              <a:t>Pour les familles</a:t>
            </a:r>
            <a:endParaRPr dirty="0"/>
          </a:p>
          <a:p>
            <a:pPr marL="274320" lvl="0" indent="-274320" algn="l" rtl="0">
              <a:spcBef>
                <a:spcPts val="600"/>
              </a:spcBef>
              <a:spcAft>
                <a:spcPts val="0"/>
              </a:spcAft>
              <a:buSzPts val="840"/>
              <a:buChar char="🞆"/>
            </a:pPr>
            <a:r>
              <a:rPr lang="fr-FR" sz="1200" dirty="0">
                <a:latin typeface="Calibri"/>
                <a:ea typeface="Calibri"/>
                <a:cs typeface="Calibri"/>
                <a:sym typeface="Calibri"/>
              </a:rPr>
              <a:t>- En quête de solution par les thérapies familiales et systémique</a:t>
            </a:r>
            <a:endParaRPr sz="1200" dirty="0">
              <a:latin typeface="Calibri"/>
              <a:ea typeface="Calibri"/>
              <a:cs typeface="Calibri"/>
              <a:sym typeface="Calibri"/>
            </a:endParaRPr>
          </a:p>
          <a:p>
            <a:pPr marL="274320" lvl="0" indent="-297180" algn="l" rtl="0">
              <a:spcBef>
                <a:spcPts val="600"/>
              </a:spcBef>
              <a:spcAft>
                <a:spcPts val="0"/>
              </a:spcAft>
              <a:buSzPts val="1200"/>
              <a:buFont typeface="Calibri"/>
              <a:buChar char="🞆"/>
            </a:pPr>
            <a:r>
              <a:rPr lang="fr-FR" sz="1200" dirty="0">
                <a:latin typeface="Calibri"/>
                <a:ea typeface="Calibri"/>
                <a:cs typeface="Calibri"/>
                <a:sym typeface="Calibri"/>
              </a:rPr>
              <a:t>- </a:t>
            </a:r>
            <a:r>
              <a:rPr lang="fr-FR" sz="1200" dirty="0" smtClean="0">
                <a:latin typeface="Calibri"/>
                <a:ea typeface="Calibri"/>
                <a:cs typeface="Calibri"/>
                <a:sym typeface="Calibri"/>
              </a:rPr>
              <a:t>Groupe de parole à partir des questionnements des parents</a:t>
            </a:r>
            <a:endParaRPr sz="1200" dirty="0">
              <a:latin typeface="Calibri"/>
              <a:ea typeface="Calibri"/>
              <a:cs typeface="Calibri"/>
              <a:sym typeface="Calibri"/>
            </a:endParaRPr>
          </a:p>
          <a:p>
            <a:pPr marL="274320" lvl="0" indent="-274320" algn="l" rtl="0">
              <a:spcBef>
                <a:spcPts val="600"/>
              </a:spcBef>
              <a:spcAft>
                <a:spcPts val="0"/>
              </a:spcAft>
              <a:buSzPts val="840"/>
              <a:buChar char="🞆"/>
            </a:pPr>
            <a:r>
              <a:rPr lang="fr-FR" sz="1400" b="1" dirty="0">
                <a:latin typeface="Calibri"/>
                <a:ea typeface="Calibri"/>
                <a:cs typeface="Calibri"/>
                <a:sym typeface="Calibri"/>
              </a:rPr>
              <a:t>Pour les enseignants</a:t>
            </a:r>
            <a:endParaRPr dirty="0"/>
          </a:p>
          <a:p>
            <a:pPr marL="457200" lvl="0" indent="-304800" algn="l" rtl="0">
              <a:spcBef>
                <a:spcPts val="0"/>
              </a:spcBef>
              <a:spcAft>
                <a:spcPts val="0"/>
              </a:spcAft>
              <a:buSzPts val="1200"/>
              <a:buFont typeface="Calibri"/>
              <a:buChar char="-"/>
            </a:pPr>
            <a:r>
              <a:rPr lang="fr-FR" sz="1200" dirty="0">
                <a:latin typeface="Calibri"/>
                <a:ea typeface="Calibri"/>
                <a:cs typeface="Calibri"/>
                <a:sym typeface="Calibri"/>
              </a:rPr>
              <a:t>groupe de parole</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endParaRPr sz="1200" dirty="0">
              <a:latin typeface="Calibri"/>
              <a:ea typeface="Calibri"/>
              <a:cs typeface="Calibri"/>
              <a:sym typeface="Calibri"/>
            </a:endParaRPr>
          </a:p>
          <a:p>
            <a:pPr marL="0" lvl="0" indent="0" algn="l" rtl="0">
              <a:spcBef>
                <a:spcPts val="600"/>
              </a:spcBef>
              <a:spcAft>
                <a:spcPts val="0"/>
              </a:spcAft>
              <a:buNone/>
            </a:pPr>
            <a:r>
              <a:rPr lang="fr-FR" sz="1200" dirty="0">
                <a:latin typeface="Calibri"/>
                <a:ea typeface="Calibri"/>
                <a:cs typeface="Calibri"/>
                <a:sym typeface="Calibri"/>
              </a:rPr>
              <a:t>Entraîneurs sportifs</a:t>
            </a:r>
            <a:endParaRPr sz="1200" dirty="0">
              <a:latin typeface="Calibri"/>
              <a:ea typeface="Calibri"/>
              <a:cs typeface="Calibri"/>
              <a:sym typeface="Calibri"/>
            </a:endParaRPr>
          </a:p>
          <a:p>
            <a:pPr marL="0" lvl="0" indent="0" algn="l" rtl="0">
              <a:spcBef>
                <a:spcPts val="600"/>
              </a:spcBef>
              <a:spcAft>
                <a:spcPts val="0"/>
              </a:spcAft>
              <a:buNone/>
            </a:pPr>
            <a:endParaRPr sz="1200" dirty="0">
              <a:latin typeface="Calibri"/>
              <a:ea typeface="Calibri"/>
              <a:cs typeface="Calibri"/>
              <a:sym typeface="Calibri"/>
            </a:endParaRPr>
          </a:p>
          <a:p>
            <a:pPr marL="274320" lvl="0" indent="-220980" algn="l" rtl="0">
              <a:spcBef>
                <a:spcPts val="600"/>
              </a:spcBef>
              <a:spcAft>
                <a:spcPts val="0"/>
              </a:spcAft>
              <a:buSzPts val="840"/>
              <a:buNone/>
            </a:pPr>
            <a:endParaRPr sz="12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457200" y="274638"/>
            <a:ext cx="7467600" cy="56207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b="1">
                <a:solidFill>
                  <a:srgbClr val="0070C0"/>
                </a:solidFill>
                <a:latin typeface="Calibri"/>
                <a:ea typeface="Calibri"/>
                <a:cs typeface="Calibri"/>
                <a:sym typeface="Calibri"/>
              </a:rPr>
              <a:t>Avantages</a:t>
            </a:r>
            <a:r>
              <a:rPr lang="fr-FR">
                <a:solidFill>
                  <a:srgbClr val="0070C0"/>
                </a:solidFill>
                <a:latin typeface="Calibri"/>
                <a:ea typeface="Calibri"/>
                <a:cs typeface="Calibri"/>
                <a:sym typeface="Calibri"/>
              </a:rPr>
              <a:t> </a:t>
            </a:r>
            <a:r>
              <a:rPr lang="fr-FR" b="1">
                <a:solidFill>
                  <a:srgbClr val="0070C0"/>
                </a:solidFill>
                <a:latin typeface="Calibri"/>
                <a:ea typeface="Calibri"/>
                <a:cs typeface="Calibri"/>
                <a:sym typeface="Calibri"/>
              </a:rPr>
              <a:t>usagers</a:t>
            </a:r>
            <a:endParaRPr>
              <a:solidFill>
                <a:srgbClr val="0070C0"/>
              </a:solidFill>
              <a:latin typeface="Calibri"/>
              <a:ea typeface="Calibri"/>
              <a:cs typeface="Calibri"/>
              <a:sym typeface="Calibri"/>
            </a:endParaRPr>
          </a:p>
        </p:txBody>
      </p:sp>
      <p:sp>
        <p:nvSpPr>
          <p:cNvPr id="229" name="Google Shape;229;p16"/>
          <p:cNvSpPr txBox="1">
            <a:spLocks noGrp="1"/>
          </p:cNvSpPr>
          <p:nvPr>
            <p:ph type="body" idx="1"/>
          </p:nvPr>
        </p:nvSpPr>
        <p:spPr>
          <a:xfrm>
            <a:off x="448320" y="1052736"/>
            <a:ext cx="8219256" cy="5400600"/>
          </a:xfrm>
          <a:prstGeom prst="rect">
            <a:avLst/>
          </a:prstGeom>
          <a:noFill/>
          <a:ln>
            <a:noFill/>
          </a:ln>
        </p:spPr>
        <p:txBody>
          <a:bodyPr spcFirstLastPara="1" wrap="square" lIns="91425" tIns="45700" rIns="91425" bIns="45700" anchor="t" anchorCtr="0">
            <a:noAutofit/>
          </a:bodyPr>
          <a:lstStyle/>
          <a:p>
            <a:pPr marL="365760" lvl="1" indent="0" algn="l" rtl="0">
              <a:spcBef>
                <a:spcPts val="0"/>
              </a:spcBef>
              <a:spcAft>
                <a:spcPts val="0"/>
              </a:spcAft>
              <a:buSzPts val="1440"/>
              <a:buNone/>
            </a:pPr>
            <a:endParaRPr sz="1800">
              <a:solidFill>
                <a:srgbClr val="0070C0"/>
              </a:solidFill>
              <a:latin typeface="Calibri"/>
              <a:ea typeface="Calibri"/>
              <a:cs typeface="Calibri"/>
              <a:sym typeface="Calibri"/>
            </a:endParaRPr>
          </a:p>
          <a:p>
            <a:pPr marL="640080" lvl="1" indent="-274320" algn="l" rtl="0">
              <a:spcBef>
                <a:spcPts val="360"/>
              </a:spcBef>
              <a:spcAft>
                <a:spcPts val="0"/>
              </a:spcAft>
              <a:buSzPts val="1440"/>
              <a:buChar char="⚫"/>
            </a:pPr>
            <a:r>
              <a:rPr lang="fr-FR" sz="1800">
                <a:solidFill>
                  <a:srgbClr val="0070C0"/>
                </a:solidFill>
                <a:latin typeface="Calibri"/>
                <a:ea typeface="Calibri"/>
                <a:cs typeface="Calibri"/>
                <a:sym typeface="Calibri"/>
              </a:rPr>
              <a:t>Eviter aux jeunes de sombrer dans la dépression et la perte du goût de vivre.</a:t>
            </a:r>
            <a:endParaRPr/>
          </a:p>
          <a:p>
            <a:pPr marL="640080" lvl="1" indent="-274320" algn="l" rtl="0">
              <a:spcBef>
                <a:spcPts val="360"/>
              </a:spcBef>
              <a:spcAft>
                <a:spcPts val="0"/>
              </a:spcAft>
              <a:buSzPts val="1440"/>
              <a:buChar char="⚫"/>
            </a:pPr>
            <a:r>
              <a:rPr lang="fr-FR" sz="1800">
                <a:solidFill>
                  <a:srgbClr val="0070C0"/>
                </a:solidFill>
                <a:latin typeface="Calibri"/>
                <a:ea typeface="Calibri"/>
                <a:cs typeface="Calibri"/>
                <a:sym typeface="Calibri"/>
              </a:rPr>
              <a:t>Les aider à retrouver l’audace propre à la jeunesse qui permet de rêver, de se construire et d’entreprendre sans avoir peur</a:t>
            </a:r>
            <a:endParaRPr sz="1800">
              <a:solidFill>
                <a:srgbClr val="0070C0"/>
              </a:solidFill>
              <a:latin typeface="Calibri"/>
              <a:ea typeface="Calibri"/>
              <a:cs typeface="Calibri"/>
              <a:sym typeface="Calibri"/>
            </a:endParaRPr>
          </a:p>
          <a:p>
            <a:pPr marL="640080" lvl="1" indent="-274320" algn="l" rtl="0">
              <a:spcBef>
                <a:spcPts val="360"/>
              </a:spcBef>
              <a:spcAft>
                <a:spcPts val="0"/>
              </a:spcAft>
              <a:buSzPts val="1440"/>
              <a:buChar char="⚫"/>
            </a:pPr>
            <a:r>
              <a:rPr lang="fr-FR" sz="1800">
                <a:solidFill>
                  <a:srgbClr val="0070C0"/>
                </a:solidFill>
                <a:latin typeface="Calibri"/>
                <a:ea typeface="Calibri"/>
                <a:cs typeface="Calibri"/>
                <a:sym typeface="Calibri"/>
              </a:rPr>
              <a:t>Rendre l’accès aux soins à tous :</a:t>
            </a:r>
            <a:endParaRPr/>
          </a:p>
          <a:p>
            <a:pPr marL="640080" lvl="1" indent="-274320" algn="l" rtl="0">
              <a:spcBef>
                <a:spcPts val="420"/>
              </a:spcBef>
              <a:spcAft>
                <a:spcPts val="0"/>
              </a:spcAft>
              <a:buSzPts val="1440"/>
              <a:buChar char="⚫"/>
            </a:pPr>
            <a:r>
              <a:rPr lang="fr-FR" sz="1800">
                <a:solidFill>
                  <a:srgbClr val="0070C0"/>
                </a:solidFill>
                <a:latin typeface="Calibri"/>
                <a:ea typeface="Calibri"/>
                <a:cs typeface="Calibri"/>
                <a:sym typeface="Calibri"/>
              </a:rPr>
              <a:t>Les soins doivent être gratuits pour tous ceux qui n’ont pas les moyens et ceux qui ne veulent pas que leurs parents soient informés de leur démarche.</a:t>
            </a:r>
            <a:r>
              <a:rPr lang="fr-FR"/>
              <a:t/>
            </a:r>
            <a:br>
              <a:rPr lang="fr-FR"/>
            </a:b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title"/>
          </p:nvPr>
        </p:nvSpPr>
        <p:spPr>
          <a:xfrm>
            <a:off x="457200" y="274638"/>
            <a:ext cx="7467600" cy="706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b="1">
                <a:solidFill>
                  <a:srgbClr val="0070C0"/>
                </a:solidFill>
                <a:latin typeface="Calibri"/>
                <a:ea typeface="Calibri"/>
                <a:cs typeface="Calibri"/>
                <a:sym typeface="Calibri"/>
              </a:rPr>
              <a:t>Modèle économique </a:t>
            </a:r>
            <a:endParaRPr>
              <a:solidFill>
                <a:srgbClr val="FF0000"/>
              </a:solidFill>
              <a:latin typeface="Calibri"/>
              <a:ea typeface="Calibri"/>
              <a:cs typeface="Calibri"/>
              <a:sym typeface="Calibri"/>
            </a:endParaRPr>
          </a:p>
        </p:txBody>
      </p:sp>
      <p:sp>
        <p:nvSpPr>
          <p:cNvPr id="235" name="Google Shape;235;p17"/>
          <p:cNvSpPr txBox="1">
            <a:spLocks noGrp="1"/>
          </p:cNvSpPr>
          <p:nvPr>
            <p:ph type="body" idx="1"/>
          </p:nvPr>
        </p:nvSpPr>
        <p:spPr>
          <a:xfrm>
            <a:off x="457200" y="1196752"/>
            <a:ext cx="8219256" cy="52772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980"/>
              <a:buChar char="🞆"/>
            </a:pPr>
            <a:r>
              <a:rPr lang="fr-FR" sz="1400" dirty="0">
                <a:latin typeface="Calibri"/>
                <a:ea typeface="Calibri"/>
                <a:cs typeface="Calibri"/>
                <a:sym typeface="Calibri"/>
              </a:rPr>
              <a:t>Grâce aux adhésions des entreprises, nous proposerons des prestations pour les salariés qui ont des enfants (CSE (Comité social et économique) des entreprises (Assistantes sociales et RH, syndicat et médecine du travail) </a:t>
            </a:r>
            <a:r>
              <a:rPr lang="fr-FR" sz="1400" dirty="0" smtClean="0">
                <a:latin typeface="Calibri"/>
                <a:ea typeface="Calibri"/>
                <a:cs typeface="Calibri"/>
                <a:sym typeface="Calibri"/>
              </a:rPr>
              <a:t>Soutenir </a:t>
            </a:r>
            <a:r>
              <a:rPr lang="fr-FR" sz="1400" dirty="0">
                <a:latin typeface="Calibri"/>
                <a:ea typeface="Calibri"/>
                <a:cs typeface="Calibri"/>
                <a:sym typeface="Calibri"/>
              </a:rPr>
              <a:t>la mission de nos associations PSPPE et REVIE </a:t>
            </a:r>
            <a:endParaRPr dirty="0"/>
          </a:p>
          <a:p>
            <a:pPr marL="274320" lvl="0" indent="-274320" algn="l" rtl="0">
              <a:spcBef>
                <a:spcPts val="600"/>
              </a:spcBef>
              <a:spcAft>
                <a:spcPts val="0"/>
              </a:spcAft>
              <a:buSzPts val="980"/>
              <a:buChar char="🞆"/>
            </a:pPr>
            <a:r>
              <a:rPr lang="fr-FR" sz="1400" dirty="0">
                <a:latin typeface="Calibri"/>
                <a:ea typeface="Calibri"/>
                <a:cs typeface="Calibri"/>
                <a:sym typeface="Calibri"/>
              </a:rPr>
              <a:t>En tant qu’expert de la relation d’aide et des thérapies complémentaires nous élaborons des programmes de formation, d’éducation à la santé :</a:t>
            </a:r>
            <a:endParaRPr dirty="0"/>
          </a:p>
          <a:p>
            <a:pPr marL="640080" lvl="1" indent="-274320" algn="l" rtl="0">
              <a:spcBef>
                <a:spcPts val="280"/>
              </a:spcBef>
              <a:spcAft>
                <a:spcPts val="0"/>
              </a:spcAft>
              <a:buSzPts val="1120"/>
              <a:buChar char="⚫"/>
            </a:pPr>
            <a:r>
              <a:rPr lang="fr-FR" sz="1400" dirty="0">
                <a:latin typeface="Calibri"/>
                <a:ea typeface="Calibri"/>
                <a:cs typeface="Calibri"/>
                <a:sym typeface="Calibri"/>
              </a:rPr>
              <a:t>sensibiliser les collaborateurs parents à l’éducation à la santé, dans le cadre de la prévention des risques psychosociaux des jeunes et des très jeunes aidants familiaux</a:t>
            </a:r>
            <a:endParaRPr sz="1400" dirty="0">
              <a:latin typeface="Calibri"/>
              <a:ea typeface="Calibri"/>
              <a:cs typeface="Calibri"/>
              <a:sym typeface="Calibri"/>
            </a:endParaRPr>
          </a:p>
          <a:p>
            <a:pPr marL="640080" lvl="1" indent="-274320" algn="l" rtl="0">
              <a:spcBef>
                <a:spcPts val="280"/>
              </a:spcBef>
              <a:spcAft>
                <a:spcPts val="0"/>
              </a:spcAft>
              <a:buSzPts val="1120"/>
              <a:buChar char="⚫"/>
            </a:pPr>
            <a:r>
              <a:rPr lang="fr-FR" sz="1400" dirty="0">
                <a:latin typeface="Calibri"/>
                <a:ea typeface="Calibri"/>
                <a:cs typeface="Calibri"/>
                <a:sym typeface="Calibri"/>
              </a:rPr>
              <a:t>Visio-conférence animées par des médecins spécialisés , des psychologues sur les problématiques de la parentalité et de la souffrance des jeunes</a:t>
            </a:r>
            <a:endParaRPr sz="1400" dirty="0">
              <a:latin typeface="Calibri"/>
              <a:ea typeface="Calibri"/>
              <a:cs typeface="Calibri"/>
              <a:sym typeface="Calibri"/>
            </a:endParaRPr>
          </a:p>
          <a:p>
            <a:pPr marL="640080" lvl="1" indent="-274320" algn="l" rtl="0">
              <a:spcBef>
                <a:spcPts val="280"/>
              </a:spcBef>
              <a:spcAft>
                <a:spcPts val="0"/>
              </a:spcAft>
              <a:buSzPts val="1120"/>
              <a:buChar char="⚫"/>
            </a:pPr>
            <a:r>
              <a:rPr lang="fr-FR" sz="1400" dirty="0">
                <a:latin typeface="Calibri"/>
                <a:ea typeface="Calibri"/>
                <a:cs typeface="Calibri"/>
                <a:sym typeface="Calibri"/>
              </a:rPr>
              <a:t>Apport de solutions techniques thérapeutiques pour soi-même en tant que parent, pour ses enfants pour apprendre à les intégrer dans son quotidien de façon utile.</a:t>
            </a:r>
            <a:endParaRPr dirty="0"/>
          </a:p>
          <a:p>
            <a:pPr marL="274320" lvl="0" indent="-212090" algn="l" rtl="0">
              <a:spcBef>
                <a:spcPts val="600"/>
              </a:spcBef>
              <a:spcAft>
                <a:spcPts val="0"/>
              </a:spcAft>
              <a:buSzPts val="980"/>
              <a:buNone/>
            </a:pPr>
            <a:endParaRPr sz="1400" dirty="0">
              <a:latin typeface="Calibri"/>
              <a:ea typeface="Calibri"/>
              <a:cs typeface="Calibri"/>
              <a:sym typeface="Calibri"/>
            </a:endParaRPr>
          </a:p>
          <a:p>
            <a:pPr marL="274320" lvl="0" indent="-212090" algn="l" rtl="0">
              <a:spcBef>
                <a:spcPts val="600"/>
              </a:spcBef>
              <a:spcAft>
                <a:spcPts val="0"/>
              </a:spcAft>
              <a:buSzPts val="980"/>
              <a:buNone/>
            </a:pPr>
            <a:endParaRPr sz="14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title"/>
          </p:nvPr>
        </p:nvSpPr>
        <p:spPr>
          <a:xfrm>
            <a:off x="457200" y="274638"/>
            <a:ext cx="7467600" cy="70609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Quand ?</a:t>
            </a:r>
            <a:endParaRPr>
              <a:solidFill>
                <a:srgbClr val="0070C0"/>
              </a:solidFill>
              <a:latin typeface="Calibri"/>
              <a:ea typeface="Calibri"/>
              <a:cs typeface="Calibri"/>
              <a:sym typeface="Calibri"/>
            </a:endParaRPr>
          </a:p>
        </p:txBody>
      </p:sp>
      <p:sp>
        <p:nvSpPr>
          <p:cNvPr id="241" name="Google Shape;241;p18"/>
          <p:cNvSpPr txBox="1">
            <a:spLocks noGrp="1"/>
          </p:cNvSpPr>
          <p:nvPr>
            <p:ph type="body" idx="1"/>
          </p:nvPr>
        </p:nvSpPr>
        <p:spPr>
          <a:xfrm>
            <a:off x="457200" y="818147"/>
            <a:ext cx="8075240" cy="2853203"/>
          </a:xfrm>
          <a:prstGeom prst="rect">
            <a:avLst/>
          </a:prstGeom>
          <a:noFill/>
          <a:ln>
            <a:noFill/>
          </a:ln>
        </p:spPr>
        <p:txBody>
          <a:bodyPr spcFirstLastPara="1" wrap="square" lIns="91425" tIns="45700" rIns="91425" bIns="45700" anchor="t" anchorCtr="0">
            <a:normAutofit lnSpcReduction="10000"/>
          </a:bodyPr>
          <a:lstStyle/>
          <a:p>
            <a:pPr marL="274320" lvl="0" indent="-167640" algn="l" rtl="0">
              <a:spcBef>
                <a:spcPts val="0"/>
              </a:spcBef>
              <a:spcAft>
                <a:spcPts val="0"/>
              </a:spcAft>
              <a:buSzPts val="1680"/>
              <a:buNone/>
            </a:pPr>
            <a:endParaRPr dirty="0"/>
          </a:p>
          <a:p>
            <a:pPr marL="274320" lvl="0" indent="-274320" algn="l" rtl="0">
              <a:spcBef>
                <a:spcPts val="600"/>
              </a:spcBef>
              <a:spcAft>
                <a:spcPts val="0"/>
              </a:spcAft>
              <a:buSzPts val="1680"/>
              <a:buChar char="🞆"/>
            </a:pPr>
            <a:r>
              <a:rPr lang="fr-FR" dirty="0">
                <a:latin typeface="Calibri"/>
                <a:ea typeface="Calibri"/>
                <a:cs typeface="Calibri"/>
                <a:sym typeface="Calibri"/>
              </a:rPr>
              <a:t>Mise en place des actions dès janvier 2022</a:t>
            </a:r>
            <a:endParaRPr dirty="0"/>
          </a:p>
          <a:p>
            <a:pPr marL="274320" lvl="0" indent="-274320" algn="l" rtl="0">
              <a:spcBef>
                <a:spcPts val="600"/>
              </a:spcBef>
              <a:spcAft>
                <a:spcPts val="0"/>
              </a:spcAft>
              <a:buSzPts val="1680"/>
              <a:buChar char="🞆"/>
            </a:pPr>
            <a:r>
              <a:rPr lang="fr-FR" dirty="0">
                <a:latin typeface="Calibri"/>
                <a:ea typeface="Calibri"/>
                <a:cs typeface="Calibri"/>
                <a:sym typeface="Calibri"/>
              </a:rPr>
              <a:t>Démarche auprès des fondations et des compagnies d’assurance mutuelles</a:t>
            </a:r>
            <a:endParaRPr dirty="0"/>
          </a:p>
          <a:p>
            <a:pPr marL="274320" lvl="0" indent="-274320" algn="l" rtl="0">
              <a:spcBef>
                <a:spcPts val="600"/>
              </a:spcBef>
              <a:spcAft>
                <a:spcPts val="0"/>
              </a:spcAft>
              <a:buSzPts val="1680"/>
              <a:buChar char="🞆"/>
            </a:pPr>
            <a:r>
              <a:rPr lang="fr-FR" dirty="0">
                <a:latin typeface="Calibri"/>
                <a:ea typeface="Calibri"/>
                <a:cs typeface="Calibri"/>
                <a:sym typeface="Calibri"/>
              </a:rPr>
              <a:t>Démarches auprès des CSE des entreprises, institutions, les établissements  permettant à leurs collaborateurs d’accéder à des solutions rapide et efficaces.</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457200" y="274638"/>
            <a:ext cx="7467600" cy="85010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b="1">
                <a:solidFill>
                  <a:srgbClr val="0070C0"/>
                </a:solidFill>
                <a:latin typeface="Calibri"/>
                <a:ea typeface="Calibri"/>
                <a:cs typeface="Calibri"/>
                <a:sym typeface="Calibri"/>
              </a:rPr>
              <a:t>Perspectives</a:t>
            </a:r>
            <a:endParaRPr b="1">
              <a:solidFill>
                <a:srgbClr val="0070C0"/>
              </a:solidFill>
              <a:latin typeface="Calibri"/>
              <a:ea typeface="Calibri"/>
              <a:cs typeface="Calibri"/>
              <a:sym typeface="Calibri"/>
            </a:endParaRPr>
          </a:p>
        </p:txBody>
      </p:sp>
      <p:sp>
        <p:nvSpPr>
          <p:cNvPr id="247" name="Google Shape;247;p19"/>
          <p:cNvSpPr txBox="1">
            <a:spLocks noGrp="1"/>
          </p:cNvSpPr>
          <p:nvPr>
            <p:ph type="body" idx="1"/>
          </p:nvPr>
        </p:nvSpPr>
        <p:spPr>
          <a:xfrm>
            <a:off x="439192" y="1556792"/>
            <a:ext cx="8064896" cy="5112568"/>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120"/>
              <a:buChar char="🞆"/>
            </a:pPr>
            <a:r>
              <a:rPr lang="fr-FR" sz="1600" dirty="0">
                <a:latin typeface="Calibri"/>
                <a:ea typeface="Calibri"/>
                <a:cs typeface="Calibri"/>
                <a:sym typeface="Calibri"/>
              </a:rPr>
              <a:t>Créer un fonds de solidarité pour donner l’accès aux soins au plus grand </a:t>
            </a:r>
            <a:r>
              <a:rPr lang="fr-FR" sz="1600" dirty="0" smtClean="0">
                <a:latin typeface="Calibri"/>
                <a:ea typeface="Calibri"/>
                <a:cs typeface="Calibri"/>
                <a:sym typeface="Calibri"/>
              </a:rPr>
              <a:t>nombre</a:t>
            </a:r>
          </a:p>
          <a:p>
            <a:pPr marL="274320" lvl="0" indent="-274320" algn="l" rtl="0">
              <a:spcBef>
                <a:spcPts val="0"/>
              </a:spcBef>
              <a:spcAft>
                <a:spcPts val="0"/>
              </a:spcAft>
              <a:buSzPts val="1120"/>
              <a:buChar char="🞆"/>
            </a:pPr>
            <a:endParaRPr lang="fr-FR" sz="1600" dirty="0">
              <a:latin typeface="Calibri"/>
              <a:ea typeface="Calibri"/>
              <a:cs typeface="Calibri"/>
              <a:sym typeface="Calibri"/>
            </a:endParaRPr>
          </a:p>
          <a:p>
            <a:pPr marL="274320" lvl="0" indent="-274320" algn="l" rtl="0">
              <a:spcBef>
                <a:spcPts val="0"/>
              </a:spcBef>
              <a:spcAft>
                <a:spcPts val="0"/>
              </a:spcAft>
              <a:buSzPts val="1120"/>
              <a:buChar char="🞆"/>
            </a:pPr>
            <a:r>
              <a:rPr lang="fr-FR" sz="1600" dirty="0" smtClean="0">
                <a:latin typeface="Calibri"/>
                <a:ea typeface="Calibri"/>
                <a:cs typeface="Calibri"/>
                <a:sym typeface="Calibri"/>
              </a:rPr>
              <a:t>Monter un partenariat avec une clinique privée psychiatrique et se faire soutenir par cette structure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446360" y="260648"/>
            <a:ext cx="7467600" cy="59887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070C0"/>
              </a:buClr>
              <a:buSzPts val="2800"/>
              <a:buFont typeface="Calibri"/>
              <a:buNone/>
            </a:pPr>
            <a:r>
              <a:rPr lang="fr-FR" sz="2800" b="1" dirty="0">
                <a:solidFill>
                  <a:srgbClr val="0070C0"/>
                </a:solidFill>
                <a:latin typeface="Calibri"/>
                <a:ea typeface="Calibri"/>
                <a:cs typeface="Calibri"/>
                <a:sym typeface="Calibri"/>
              </a:rPr>
              <a:t>Synthèse projet : Cap de vivre !</a:t>
            </a:r>
            <a:endParaRPr sz="2800" b="1" dirty="0">
              <a:solidFill>
                <a:srgbClr val="0070C0"/>
              </a:solidFill>
              <a:latin typeface="Calibri"/>
              <a:ea typeface="Calibri"/>
              <a:cs typeface="Calibri"/>
              <a:sym typeface="Calibri"/>
            </a:endParaRPr>
          </a:p>
        </p:txBody>
      </p:sp>
      <p:sp>
        <p:nvSpPr>
          <p:cNvPr id="145" name="Google Shape;145;p2"/>
          <p:cNvSpPr txBox="1">
            <a:spLocks noGrp="1"/>
          </p:cNvSpPr>
          <p:nvPr>
            <p:ph type="body" idx="1"/>
          </p:nvPr>
        </p:nvSpPr>
        <p:spPr>
          <a:xfrm>
            <a:off x="286609" y="859520"/>
            <a:ext cx="8307375" cy="5884180"/>
          </a:xfrm>
          <a:prstGeom prst="rect">
            <a:avLst/>
          </a:prstGeom>
          <a:noFill/>
          <a:ln w="9525" cap="flat" cmpd="sng">
            <a:solidFill>
              <a:srgbClr val="FCE5CD"/>
            </a:solidFill>
            <a:prstDash val="solid"/>
            <a:round/>
            <a:headEnd type="none" w="sm" len="sm"/>
            <a:tailEnd type="none" w="sm" len="sm"/>
          </a:ln>
        </p:spPr>
        <p:txBody>
          <a:bodyPr spcFirstLastPara="1" wrap="square" lIns="91425" tIns="45700" rIns="91425" bIns="45700" anchor="t" anchorCtr="0">
            <a:noAutofit/>
          </a:bodyPr>
          <a:lstStyle/>
          <a:p>
            <a:pPr marL="274320" lvl="0" indent="-274320" algn="l" rtl="0">
              <a:spcBef>
                <a:spcPts val="0"/>
              </a:spcBef>
              <a:spcAft>
                <a:spcPts val="0"/>
              </a:spcAft>
              <a:buSzPts val="840"/>
              <a:buChar char="🞆"/>
            </a:pPr>
            <a:r>
              <a:rPr lang="fr-FR" sz="1200" b="1" u="sng" dirty="0">
                <a:solidFill>
                  <a:srgbClr val="0070C0"/>
                </a:solidFill>
                <a:latin typeface="Calibri"/>
                <a:ea typeface="Calibri"/>
                <a:cs typeface="Calibri"/>
                <a:sym typeface="Calibri"/>
              </a:rPr>
              <a:t>Pourquoi ce nom : Cap de vivre !</a:t>
            </a:r>
            <a:endParaRPr dirty="0"/>
          </a:p>
          <a:p>
            <a:pPr marL="274320" lvl="0" indent="-274320" algn="l" rtl="0">
              <a:spcBef>
                <a:spcPts val="600"/>
              </a:spcBef>
              <a:spcAft>
                <a:spcPts val="0"/>
              </a:spcAft>
              <a:buSzPts val="840"/>
              <a:buChar char="🞆"/>
            </a:pPr>
            <a:r>
              <a:rPr lang="fr-FR" sz="1100" b="1" dirty="0">
                <a:solidFill>
                  <a:srgbClr val="0070C0"/>
                </a:solidFill>
                <a:latin typeface="Calibri"/>
                <a:ea typeface="Calibri"/>
                <a:cs typeface="Calibri"/>
                <a:sym typeface="Calibri"/>
              </a:rPr>
              <a:t>Le défi à relever par les jeunes : </a:t>
            </a:r>
            <a:r>
              <a:rPr lang="fr-FR" sz="1100" dirty="0">
                <a:latin typeface="Calibri"/>
                <a:ea typeface="Calibri"/>
                <a:cs typeface="Calibri"/>
                <a:sym typeface="Calibri"/>
              </a:rPr>
              <a:t>être capable de vivre et de revivre quand on est resté trop longtemps dans le désert… </a:t>
            </a:r>
            <a:endParaRPr sz="1100" dirty="0"/>
          </a:p>
          <a:p>
            <a:pPr marL="0" lvl="0" indent="0" algn="l" rtl="0">
              <a:spcBef>
                <a:spcPts val="600"/>
              </a:spcBef>
              <a:spcAft>
                <a:spcPts val="0"/>
              </a:spcAft>
              <a:buSzPts val="840"/>
              <a:buNone/>
            </a:pPr>
            <a:r>
              <a:rPr lang="fr-FR" sz="1100" dirty="0">
                <a:latin typeface="Calibri"/>
                <a:ea typeface="Calibri"/>
                <a:cs typeface="Calibri"/>
                <a:sym typeface="Calibri"/>
              </a:rPr>
              <a:t>Dans un monde où la dispersion et l’individualisme sont devenus la norme, il s’agit d’accueillir sa souffrance psychique et physique, la traiter, retrouver son unité pour se révéler dans sa pleine vérité ; enfin se reconnecter à ses propres valeurs pour retrouver du sens et se sentir à nouveau </a:t>
            </a:r>
            <a:r>
              <a:rPr lang="fr-FR" sz="1100" dirty="0" smtClean="0">
                <a:latin typeface="Calibri"/>
                <a:ea typeface="Calibri"/>
                <a:cs typeface="Calibri"/>
                <a:sym typeface="Calibri"/>
              </a:rPr>
              <a:t>vivant, aider </a:t>
            </a:r>
            <a:r>
              <a:rPr lang="fr-FR" sz="1100" dirty="0">
                <a:latin typeface="Calibri"/>
                <a:ea typeface="Calibri"/>
                <a:cs typeface="Calibri"/>
                <a:sym typeface="Calibri"/>
              </a:rPr>
              <a:t>à la </a:t>
            </a:r>
            <a:r>
              <a:rPr lang="fr-FR" sz="1100" dirty="0" smtClean="0">
                <a:latin typeface="Calibri"/>
                <a:ea typeface="Calibri"/>
                <a:cs typeface="Calibri"/>
                <a:sym typeface="Calibri"/>
              </a:rPr>
              <a:t>renaissance.</a:t>
            </a:r>
            <a:endParaRPr sz="1100" dirty="0">
              <a:latin typeface="Calibri"/>
              <a:ea typeface="Calibri"/>
              <a:cs typeface="Calibri"/>
              <a:sym typeface="Calibri"/>
            </a:endParaRPr>
          </a:p>
          <a:p>
            <a:pPr marL="274320" lvl="0" indent="-274320" algn="l" rtl="0">
              <a:spcBef>
                <a:spcPts val="0"/>
              </a:spcBef>
              <a:spcAft>
                <a:spcPts val="0"/>
              </a:spcAft>
              <a:buSzPts val="840"/>
              <a:buChar char="🞆"/>
            </a:pPr>
            <a:r>
              <a:rPr lang="fr-FR" sz="1100" b="1" u="sng" dirty="0">
                <a:solidFill>
                  <a:srgbClr val="0070C0"/>
                </a:solidFill>
                <a:latin typeface="Calibri"/>
                <a:ea typeface="Calibri"/>
                <a:cs typeface="Calibri"/>
                <a:sym typeface="Calibri"/>
              </a:rPr>
              <a:t>Qui ?</a:t>
            </a:r>
            <a:r>
              <a:rPr lang="fr-FR" sz="1100" dirty="0">
                <a:latin typeface="Calibri"/>
                <a:ea typeface="Calibri"/>
                <a:cs typeface="Calibri"/>
                <a:sym typeface="Calibri"/>
              </a:rPr>
              <a:t> </a:t>
            </a:r>
            <a:r>
              <a:rPr lang="fr-FR" sz="1100" b="1" dirty="0" smtClean="0">
                <a:solidFill>
                  <a:srgbClr val="0070C0"/>
                </a:solidFill>
                <a:latin typeface="Calibri"/>
                <a:ea typeface="Calibri"/>
                <a:cs typeface="Calibri"/>
                <a:sym typeface="Calibri"/>
              </a:rPr>
              <a:t>Pôle </a:t>
            </a:r>
            <a:r>
              <a:rPr lang="fr-FR" sz="1100" b="1" dirty="0">
                <a:solidFill>
                  <a:srgbClr val="0070C0"/>
                </a:solidFill>
                <a:latin typeface="Calibri"/>
                <a:ea typeface="Calibri"/>
                <a:cs typeface="Calibri"/>
                <a:sym typeface="Calibri"/>
              </a:rPr>
              <a:t>Santé Pluridisciplinaire Paris Est (PSPPE)</a:t>
            </a:r>
            <a:r>
              <a:rPr lang="fr-FR" sz="1100" dirty="0">
                <a:latin typeface="Calibri"/>
                <a:ea typeface="Calibri"/>
                <a:cs typeface="Calibri"/>
                <a:sym typeface="Calibri"/>
              </a:rPr>
              <a:t> à Nogent sur Marne, spécialisé aide et prévention en souffrances psychiques, dépression, </a:t>
            </a:r>
            <a:r>
              <a:rPr lang="fr-FR" sz="1100" dirty="0" err="1">
                <a:latin typeface="Calibri"/>
                <a:ea typeface="Calibri"/>
                <a:cs typeface="Calibri"/>
                <a:sym typeface="Calibri"/>
              </a:rPr>
              <a:t>burn</a:t>
            </a:r>
            <a:r>
              <a:rPr lang="fr-FR" sz="1100" dirty="0">
                <a:latin typeface="Calibri"/>
                <a:ea typeface="Calibri"/>
                <a:cs typeface="Calibri"/>
                <a:sym typeface="Calibri"/>
              </a:rPr>
              <a:t> out, troubles du stress post-traumatique, précocité intellectuelle, haut potentiel adulte, troubles envahissants du développement (TED) et des apprentissages, difficultés scolaires.</a:t>
            </a:r>
            <a:endParaRPr sz="1100" dirty="0"/>
          </a:p>
          <a:p>
            <a:pPr marL="274320" lvl="0" indent="-274320" algn="l" rtl="0">
              <a:spcBef>
                <a:spcPts val="0"/>
              </a:spcBef>
              <a:spcAft>
                <a:spcPts val="0"/>
              </a:spcAft>
              <a:buSzPts val="840"/>
              <a:buChar char="🞆"/>
            </a:pPr>
            <a:r>
              <a:rPr lang="fr-FR" sz="1100" b="1" dirty="0">
                <a:solidFill>
                  <a:srgbClr val="0070C0"/>
                </a:solidFill>
                <a:latin typeface="Calibri"/>
                <a:ea typeface="Calibri"/>
                <a:cs typeface="Calibri"/>
                <a:sym typeface="Calibri"/>
              </a:rPr>
              <a:t>Sa présidente :</a:t>
            </a:r>
            <a:r>
              <a:rPr lang="fr-FR" sz="1100" dirty="0">
                <a:latin typeface="Calibri"/>
                <a:ea typeface="Calibri"/>
                <a:cs typeface="Calibri"/>
                <a:sym typeface="Calibri"/>
              </a:rPr>
              <a:t> Evelyne </a:t>
            </a:r>
            <a:r>
              <a:rPr lang="fr-FR" sz="1100" dirty="0" err="1">
                <a:latin typeface="Calibri"/>
                <a:ea typeface="Calibri"/>
                <a:cs typeface="Calibri"/>
                <a:sym typeface="Calibri"/>
              </a:rPr>
              <a:t>Revellat</a:t>
            </a:r>
            <a:r>
              <a:rPr lang="fr-FR" sz="1100" dirty="0">
                <a:latin typeface="Calibri"/>
                <a:ea typeface="Calibri"/>
                <a:cs typeface="Calibri"/>
                <a:sym typeface="Calibri"/>
              </a:rPr>
              <a:t>, sophrologue , 15 ans dans la relation d’aide et 15 ans dans les RH et une équipe d’experts de la relation d’aide et en formation dans l’</a:t>
            </a:r>
            <a:r>
              <a:rPr lang="fr-FR" sz="1100" b="1" dirty="0">
                <a:latin typeface="Calibri"/>
                <a:ea typeface="Calibri"/>
                <a:cs typeface="Calibri"/>
                <a:sym typeface="Calibri"/>
              </a:rPr>
              <a:t>éducation à la santé</a:t>
            </a:r>
            <a:endParaRPr sz="1100" dirty="0">
              <a:latin typeface="Calibri"/>
              <a:ea typeface="Calibri"/>
              <a:cs typeface="Calibri"/>
              <a:sym typeface="Calibri"/>
            </a:endParaRPr>
          </a:p>
          <a:p>
            <a:pPr>
              <a:spcBef>
                <a:spcPts val="0"/>
              </a:spcBef>
            </a:pPr>
            <a:r>
              <a:rPr lang="fr-FR" sz="1100" b="1" dirty="0">
                <a:solidFill>
                  <a:srgbClr val="0070C0"/>
                </a:solidFill>
                <a:latin typeface="Calibri" panose="020F0502020204030204" pitchFamily="34" charset="0"/>
                <a:cs typeface="Calibri" panose="020F0502020204030204" pitchFamily="34" charset="0"/>
              </a:rPr>
              <a:t>Association La Résilience Oui à La Vie( REVIE) </a:t>
            </a:r>
            <a:r>
              <a:rPr lang="fr-FR" sz="1100" dirty="0">
                <a:solidFill>
                  <a:schemeClr val="tx1"/>
                </a:solidFill>
                <a:latin typeface="Calibri" panose="020F0502020204030204" pitchFamily="34" charset="0"/>
                <a:cs typeface="Calibri" panose="020F0502020204030204" pitchFamily="34" charset="0"/>
              </a:rPr>
              <a:t>à Nogent-sur-Marne, aide et accompagne toutes personnes en difficulté, que l’origine de cette difficulté soit sociale, économique, environnementale, liée à la santé physique ou psychique, familiale. REVIE propose des actions de sensibilisation, de prévention, d’information par les conférences, campagnes et ateliers ; afin de rompre l’isolement et oser s’exprimer en prenant conscience de « ses maux » !</a:t>
            </a:r>
          </a:p>
          <a:p>
            <a:pPr>
              <a:spcBef>
                <a:spcPts val="0"/>
              </a:spcBef>
            </a:pPr>
            <a:r>
              <a:rPr lang="fr-FR" sz="1100" dirty="0">
                <a:solidFill>
                  <a:schemeClr val="tx1"/>
                </a:solidFill>
                <a:latin typeface="Calibri" panose="020F0502020204030204" pitchFamily="34" charset="0"/>
                <a:cs typeface="Calibri" panose="020F0502020204030204" pitchFamily="34" charset="0"/>
              </a:rPr>
              <a:t>Sa présidente Axelle Virginie Husson avec plusieurs casquettes ( Auxiliaire de Puériculture, Gestionnaire comptable, aidant familial, accompagnement éducatif et du lien social</a:t>
            </a:r>
            <a:r>
              <a:rPr lang="fr-FR" sz="1100" dirty="0" smtClean="0">
                <a:solidFill>
                  <a:schemeClr val="tx1"/>
                </a:solidFill>
                <a:latin typeface="Calibri" panose="020F0502020204030204" pitchFamily="34" charset="0"/>
                <a:cs typeface="Calibri" panose="020F0502020204030204" pitchFamily="34" charset="0"/>
              </a:rPr>
              <a:t>)</a:t>
            </a:r>
            <a:endParaRPr sz="1100" dirty="0">
              <a:solidFill>
                <a:schemeClr val="tx1"/>
              </a:solidFill>
            </a:endParaRPr>
          </a:p>
          <a:p>
            <a:pPr marL="274320" lvl="0" indent="-274320" algn="l" rtl="0">
              <a:spcBef>
                <a:spcPts val="0"/>
              </a:spcBef>
              <a:spcAft>
                <a:spcPts val="0"/>
              </a:spcAft>
              <a:buSzPts val="840"/>
              <a:buChar char="🞆"/>
            </a:pPr>
            <a:r>
              <a:rPr lang="fr-FR" sz="1100" b="1" dirty="0">
                <a:solidFill>
                  <a:srgbClr val="0070C0"/>
                </a:solidFill>
                <a:latin typeface="Calibri"/>
                <a:ea typeface="Calibri"/>
                <a:cs typeface="Calibri"/>
                <a:sym typeface="Calibri"/>
              </a:rPr>
              <a:t>Notre projet :</a:t>
            </a:r>
            <a:r>
              <a:rPr lang="fr-FR" sz="1100" b="1" dirty="0">
                <a:latin typeface="Calibri"/>
                <a:ea typeface="Calibri"/>
                <a:cs typeface="Calibri"/>
                <a:sym typeface="Calibri"/>
              </a:rPr>
              <a:t> l’aide aux jeunes de 11 à 25 ans. </a:t>
            </a:r>
            <a:endParaRPr sz="1100" b="1" dirty="0">
              <a:latin typeface="Calibri"/>
              <a:ea typeface="Calibri"/>
              <a:cs typeface="Calibri"/>
              <a:sym typeface="Calibri"/>
            </a:endParaRPr>
          </a:p>
          <a:p>
            <a:pPr marL="274320" lvl="0" indent="-274320">
              <a:spcBef>
                <a:spcPts val="0"/>
              </a:spcBef>
              <a:buSzPts val="840"/>
            </a:pPr>
            <a:r>
              <a:rPr lang="fr-FR" sz="1100" b="1" u="sng" dirty="0">
                <a:solidFill>
                  <a:srgbClr val="0070C0"/>
                </a:solidFill>
                <a:latin typeface="Calibri"/>
                <a:ea typeface="Calibri"/>
                <a:cs typeface="Calibri"/>
                <a:sym typeface="Calibri"/>
              </a:rPr>
              <a:t>Pourquoi ?</a:t>
            </a:r>
            <a:r>
              <a:rPr lang="fr-FR" sz="1100" dirty="0">
                <a:latin typeface="Calibri"/>
                <a:ea typeface="Calibri"/>
                <a:cs typeface="Calibri"/>
                <a:sym typeface="Calibri"/>
              </a:rPr>
              <a:t> Crise sanitaire, environnementale, sociale et </a:t>
            </a:r>
            <a:r>
              <a:rPr lang="fr-FR" sz="1100" dirty="0" smtClean="0">
                <a:latin typeface="Calibri"/>
                <a:ea typeface="Calibri"/>
                <a:cs typeface="Calibri"/>
                <a:sym typeface="Calibri"/>
              </a:rPr>
              <a:t>économique, éviter l’errance des familles et les risques de comportement à risque, prévenir les risques psychosociaux des jeunes </a:t>
            </a:r>
          </a:p>
          <a:p>
            <a:pPr marL="274320" lvl="0" indent="-274320">
              <a:spcBef>
                <a:spcPts val="0"/>
              </a:spcBef>
              <a:buSzPts val="840"/>
            </a:pPr>
            <a:r>
              <a:rPr lang="fr-FR" sz="1100" dirty="0" smtClean="0">
                <a:latin typeface="Calibri"/>
                <a:ea typeface="Calibri"/>
                <a:cs typeface="Calibri"/>
                <a:sym typeface="Calibri"/>
              </a:rPr>
              <a:t>Le </a:t>
            </a:r>
            <a:r>
              <a:rPr lang="fr-FR" sz="1100" dirty="0">
                <a:latin typeface="Calibri"/>
                <a:ea typeface="Calibri"/>
                <a:cs typeface="Calibri"/>
                <a:sym typeface="Calibri"/>
              </a:rPr>
              <a:t>projet s’inscrit parfaitement dans la mission du PSPPE spécialisée dans la </a:t>
            </a:r>
            <a:r>
              <a:rPr lang="fr-FR" sz="1100" b="1" dirty="0">
                <a:latin typeface="Calibri"/>
                <a:ea typeface="Calibri"/>
                <a:cs typeface="Calibri"/>
                <a:sym typeface="Calibri"/>
              </a:rPr>
              <a:t>relation d’aide et le soutien aux personnes en difficulté</a:t>
            </a:r>
            <a:r>
              <a:rPr lang="fr-FR" sz="1100" dirty="0">
                <a:latin typeface="Calibri"/>
                <a:ea typeface="Calibri"/>
                <a:cs typeface="Calibri"/>
                <a:sym typeface="Calibri"/>
              </a:rPr>
              <a:t>.</a:t>
            </a:r>
            <a:endParaRPr sz="1100" dirty="0">
              <a:latin typeface="Calibri"/>
              <a:ea typeface="Calibri"/>
              <a:cs typeface="Calibri"/>
              <a:sym typeface="Calibri"/>
            </a:endParaRPr>
          </a:p>
          <a:p>
            <a:pPr marL="274320" lvl="0" indent="-297180" algn="l" rtl="0">
              <a:spcBef>
                <a:spcPts val="0"/>
              </a:spcBef>
              <a:spcAft>
                <a:spcPts val="0"/>
              </a:spcAft>
              <a:buSzPts val="1200"/>
              <a:buFont typeface="Calibri"/>
              <a:buChar char="🞆"/>
            </a:pPr>
            <a:r>
              <a:rPr lang="fr-FR" sz="1100" dirty="0">
                <a:latin typeface="Calibri"/>
                <a:ea typeface="Calibri"/>
                <a:cs typeface="Calibri"/>
                <a:sym typeface="Calibri"/>
              </a:rPr>
              <a:t>quel est le problème des jeunes? </a:t>
            </a:r>
            <a:r>
              <a:rPr lang="fr-FR" sz="1100" b="1" dirty="0">
                <a:latin typeface="Calibri"/>
                <a:ea typeface="Calibri"/>
                <a:cs typeface="Calibri"/>
                <a:sym typeface="Calibri"/>
              </a:rPr>
              <a:t>Eviter l’errance des familles et les récidives de comportements à risque</a:t>
            </a:r>
            <a:endParaRPr sz="1100" dirty="0">
              <a:latin typeface="Calibri"/>
              <a:ea typeface="Calibri"/>
              <a:cs typeface="Calibri"/>
              <a:sym typeface="Calibri"/>
            </a:endParaRPr>
          </a:p>
          <a:p>
            <a:pPr marL="274320" lvl="0" indent="-297180" algn="l" rtl="0">
              <a:spcBef>
                <a:spcPts val="0"/>
              </a:spcBef>
              <a:spcAft>
                <a:spcPts val="0"/>
              </a:spcAft>
              <a:buSzPts val="1200"/>
              <a:buFont typeface="Calibri"/>
              <a:buChar char="🞆"/>
            </a:pPr>
            <a:r>
              <a:rPr lang="fr-FR" sz="1100" dirty="0">
                <a:latin typeface="Calibri"/>
                <a:ea typeface="Calibri"/>
                <a:cs typeface="Calibri"/>
                <a:sym typeface="Calibri"/>
              </a:rPr>
              <a:t>quels sont leurs besoins?</a:t>
            </a:r>
            <a:endParaRPr sz="1100" dirty="0">
              <a:latin typeface="Calibri"/>
              <a:ea typeface="Calibri"/>
              <a:cs typeface="Calibri"/>
              <a:sym typeface="Calibri"/>
            </a:endParaRPr>
          </a:p>
          <a:p>
            <a:pPr marL="274320" lvl="0" indent="-297180" algn="l" rtl="0">
              <a:spcBef>
                <a:spcPts val="0"/>
              </a:spcBef>
              <a:spcAft>
                <a:spcPts val="0"/>
              </a:spcAft>
              <a:buSzPts val="1200"/>
              <a:buFont typeface="Calibri"/>
              <a:buChar char="🞆"/>
            </a:pPr>
            <a:r>
              <a:rPr lang="fr-FR" sz="1100" dirty="0">
                <a:latin typeface="Calibri"/>
                <a:ea typeface="Calibri"/>
                <a:cs typeface="Calibri"/>
                <a:sym typeface="Calibri"/>
              </a:rPr>
              <a:t>- pour les parents , guidance en parentalité</a:t>
            </a:r>
            <a:endParaRPr sz="1100" dirty="0">
              <a:latin typeface="Calibri"/>
              <a:ea typeface="Calibri"/>
              <a:cs typeface="Calibri"/>
              <a:sym typeface="Calibri"/>
            </a:endParaRPr>
          </a:p>
          <a:p>
            <a:pPr marL="274320" lvl="0" indent="-297180" algn="l" rtl="0">
              <a:spcBef>
                <a:spcPts val="0"/>
              </a:spcBef>
              <a:spcAft>
                <a:spcPts val="0"/>
              </a:spcAft>
              <a:buSzPts val="1200"/>
              <a:buFont typeface="Calibri"/>
              <a:buChar char="🞆"/>
            </a:pPr>
            <a:r>
              <a:rPr lang="fr-FR" sz="1100" dirty="0" smtClean="0">
                <a:latin typeface="Calibri"/>
                <a:ea typeface="Calibri"/>
                <a:cs typeface="Calibri"/>
                <a:sym typeface="Calibri"/>
              </a:rPr>
              <a:t>- jeunes</a:t>
            </a:r>
            <a:r>
              <a:rPr lang="fr-FR" sz="1100" dirty="0">
                <a:latin typeface="Calibri"/>
                <a:ea typeface="Calibri"/>
                <a:cs typeface="Calibri"/>
                <a:sym typeface="Calibri"/>
              </a:rPr>
              <a:t>, soins médicaux sociaux et à visées thérapeutiques</a:t>
            </a:r>
            <a:endParaRPr sz="1100" dirty="0">
              <a:latin typeface="Calibri"/>
              <a:ea typeface="Calibri"/>
              <a:cs typeface="Calibri"/>
              <a:sym typeface="Calibri"/>
            </a:endParaRPr>
          </a:p>
          <a:p>
            <a:pPr marL="274320" lvl="0" indent="-274320" algn="l" rtl="0">
              <a:spcBef>
                <a:spcPts val="0"/>
              </a:spcBef>
              <a:spcAft>
                <a:spcPts val="0"/>
              </a:spcAft>
              <a:buSzPts val="840"/>
              <a:buChar char="🞆"/>
            </a:pPr>
            <a:r>
              <a:rPr lang="fr-FR" sz="1100" b="1" dirty="0">
                <a:solidFill>
                  <a:srgbClr val="0070C0"/>
                </a:solidFill>
                <a:latin typeface="Calibri"/>
                <a:ea typeface="Calibri"/>
                <a:cs typeface="Calibri"/>
                <a:sym typeface="Calibri"/>
              </a:rPr>
              <a:t>Accroche </a:t>
            </a:r>
            <a:r>
              <a:rPr lang="fr-FR" sz="1100" b="1" dirty="0" smtClean="0">
                <a:solidFill>
                  <a:srgbClr val="0070C0"/>
                </a:solidFill>
                <a:latin typeface="Calibri"/>
                <a:ea typeface="Calibri"/>
                <a:cs typeface="Calibri"/>
                <a:sym typeface="Calibri"/>
              </a:rPr>
              <a:t>:</a:t>
            </a:r>
            <a:r>
              <a:rPr lang="fr-FR" sz="1100" b="1" dirty="0" smtClean="0">
                <a:latin typeface="Calibri"/>
                <a:ea typeface="Calibri"/>
                <a:cs typeface="Calibri"/>
                <a:sym typeface="Calibri"/>
              </a:rPr>
              <a:t> </a:t>
            </a:r>
            <a:r>
              <a:rPr lang="fr-FR" sz="1100" dirty="0">
                <a:latin typeface="Calibri"/>
                <a:ea typeface="Calibri"/>
                <a:cs typeface="Calibri"/>
                <a:sym typeface="Calibri"/>
              </a:rPr>
              <a:t>Origine du projet : L’alliance de deux associations qui s’impliquent auprès des jeunes.</a:t>
            </a:r>
            <a:endParaRPr sz="1100" dirty="0"/>
          </a:p>
          <a:p>
            <a:pPr marL="274320" lvl="0" indent="-274320" algn="l" rtl="0">
              <a:spcBef>
                <a:spcPts val="0"/>
              </a:spcBef>
              <a:spcAft>
                <a:spcPts val="0"/>
              </a:spcAft>
              <a:buSzPts val="840"/>
              <a:buChar char="🞆"/>
            </a:pPr>
            <a:r>
              <a:rPr lang="fr-FR" sz="1100" b="1" u="sng" dirty="0">
                <a:solidFill>
                  <a:srgbClr val="0070C0"/>
                </a:solidFill>
                <a:latin typeface="Calibri"/>
                <a:ea typeface="Calibri"/>
                <a:cs typeface="Calibri"/>
                <a:sym typeface="Calibri"/>
              </a:rPr>
              <a:t>Comment</a:t>
            </a:r>
            <a:r>
              <a:rPr lang="fr-FR" sz="1100" b="1" dirty="0">
                <a:solidFill>
                  <a:srgbClr val="0070C0"/>
                </a:solidFill>
                <a:latin typeface="Calibri"/>
                <a:ea typeface="Calibri"/>
                <a:cs typeface="Calibri"/>
                <a:sym typeface="Calibri"/>
              </a:rPr>
              <a:t> ? L’équipe intervient </a:t>
            </a:r>
            <a:r>
              <a:rPr lang="fr-FR" sz="1100" b="1" dirty="0">
                <a:latin typeface="Calibri"/>
                <a:ea typeface="Calibri"/>
                <a:cs typeface="Calibri"/>
                <a:sym typeface="Calibri"/>
              </a:rPr>
              <a:t>en liant des psychothérapies, thérapies brèves et des thérapies neurocognitives innovantes reconnues en neurosciences avec des thérapies complémentaires  qui sont elles des thérapies psycho corporelles énergétiques  et art thérapie </a:t>
            </a:r>
            <a:r>
              <a:rPr lang="fr-FR" sz="1100" b="1" dirty="0">
                <a:solidFill>
                  <a:srgbClr val="0070C0"/>
                </a:solidFill>
                <a:latin typeface="Calibri"/>
                <a:ea typeface="Calibri"/>
                <a:cs typeface="Calibri"/>
                <a:sym typeface="Calibri"/>
              </a:rPr>
              <a:t>Soutien : </a:t>
            </a:r>
            <a:r>
              <a:rPr lang="fr-FR" sz="1100" dirty="0">
                <a:latin typeface="Calibri"/>
                <a:ea typeface="Calibri"/>
                <a:cs typeface="Calibri"/>
                <a:sym typeface="Calibri"/>
              </a:rPr>
              <a:t>par les fondations et mutuelles </a:t>
            </a:r>
            <a:r>
              <a:rPr lang="fr-FR" sz="1100" b="1" dirty="0">
                <a:solidFill>
                  <a:srgbClr val="0070C0"/>
                </a:solidFill>
                <a:latin typeface="Calibri"/>
                <a:ea typeface="Calibri"/>
                <a:cs typeface="Calibri"/>
                <a:sym typeface="Calibri"/>
              </a:rPr>
              <a:t>Perspectives : </a:t>
            </a:r>
            <a:r>
              <a:rPr lang="fr-FR" sz="1100" dirty="0">
                <a:latin typeface="Calibri"/>
                <a:ea typeface="Calibri"/>
                <a:cs typeface="Calibri"/>
                <a:sym typeface="Calibri"/>
              </a:rPr>
              <a:t>Créer </a:t>
            </a:r>
            <a:r>
              <a:rPr lang="fr-FR" sz="1100" dirty="0" smtClean="0">
                <a:latin typeface="Calibri"/>
                <a:ea typeface="Calibri"/>
                <a:cs typeface="Calibri"/>
                <a:sym typeface="Calibri"/>
              </a:rPr>
              <a:t>un fond de </a:t>
            </a:r>
            <a:r>
              <a:rPr lang="fr-FR" sz="1100" dirty="0">
                <a:latin typeface="Calibri"/>
                <a:ea typeface="Calibri"/>
                <a:cs typeface="Calibri"/>
                <a:sym typeface="Calibri"/>
              </a:rPr>
              <a:t>solidarité</a:t>
            </a:r>
            <a:endParaRPr sz="1100" b="1" dirty="0">
              <a:highlight>
                <a:srgbClr val="FCE5CD"/>
              </a:highlight>
              <a:latin typeface="Calibri"/>
              <a:ea typeface="Calibri"/>
              <a:cs typeface="Calibri"/>
              <a:sym typeface="Calibri"/>
            </a:endParaRPr>
          </a:p>
          <a:p>
            <a:pPr marL="274320" lvl="0" indent="-274320" algn="l" rtl="0">
              <a:spcBef>
                <a:spcPts val="0"/>
              </a:spcBef>
              <a:spcAft>
                <a:spcPts val="0"/>
              </a:spcAft>
              <a:buSzPts val="840"/>
              <a:buChar char="🞆"/>
            </a:pPr>
            <a:r>
              <a:rPr lang="fr-FR" sz="1100" b="1" u="sng" dirty="0">
                <a:solidFill>
                  <a:srgbClr val="0070C0"/>
                </a:solidFill>
                <a:latin typeface="Calibri"/>
                <a:ea typeface="Calibri"/>
                <a:cs typeface="Calibri"/>
                <a:sym typeface="Calibri"/>
              </a:rPr>
              <a:t>Quoi :</a:t>
            </a:r>
            <a:r>
              <a:rPr lang="fr-FR" sz="1100" dirty="0">
                <a:latin typeface="Calibri"/>
                <a:ea typeface="Calibri"/>
                <a:cs typeface="Calibri"/>
                <a:sym typeface="Calibri"/>
              </a:rPr>
              <a:t> une offre complète pour apporter une réponse à la mission des départements face à une demande croissante des jeunes.</a:t>
            </a:r>
            <a:endParaRPr sz="1100" dirty="0"/>
          </a:p>
          <a:p>
            <a:pPr marL="274320" lvl="0" indent="-274320" algn="l" rtl="0">
              <a:spcBef>
                <a:spcPts val="0"/>
              </a:spcBef>
              <a:spcAft>
                <a:spcPts val="0"/>
              </a:spcAft>
              <a:buSzPts val="840"/>
              <a:buChar char="🞆"/>
            </a:pPr>
            <a:r>
              <a:rPr lang="fr-FR" sz="1100" b="1" u="sng" dirty="0" smtClean="0">
                <a:solidFill>
                  <a:srgbClr val="0070C0"/>
                </a:solidFill>
                <a:latin typeface="Calibri"/>
                <a:ea typeface="Calibri"/>
                <a:cs typeface="Calibri"/>
                <a:sym typeface="Calibri"/>
              </a:rPr>
              <a:t>Modèle </a:t>
            </a:r>
            <a:r>
              <a:rPr lang="fr-FR" sz="1100" b="1" u="sng" dirty="0">
                <a:solidFill>
                  <a:srgbClr val="0070C0"/>
                </a:solidFill>
                <a:latin typeface="Calibri"/>
                <a:ea typeface="Calibri"/>
                <a:cs typeface="Calibri"/>
                <a:sym typeface="Calibri"/>
              </a:rPr>
              <a:t>Eco</a:t>
            </a:r>
            <a:r>
              <a:rPr lang="fr-FR" sz="1100" b="1" dirty="0">
                <a:solidFill>
                  <a:srgbClr val="0070C0"/>
                </a:solidFill>
                <a:latin typeface="Calibri"/>
                <a:ea typeface="Calibri"/>
                <a:cs typeface="Calibri"/>
                <a:sym typeface="Calibri"/>
              </a:rPr>
              <a:t> :</a:t>
            </a:r>
            <a:r>
              <a:rPr lang="fr-FR" sz="1100" b="1" dirty="0">
                <a:latin typeface="Calibri"/>
                <a:ea typeface="Calibri"/>
                <a:cs typeface="Calibri"/>
                <a:sym typeface="Calibri"/>
              </a:rPr>
              <a:t> </a:t>
            </a:r>
            <a:r>
              <a:rPr lang="fr-FR" sz="1100" dirty="0">
                <a:latin typeface="Calibri"/>
                <a:ea typeface="Calibri"/>
                <a:cs typeface="Calibri"/>
                <a:sym typeface="Calibri"/>
              </a:rPr>
              <a:t>Informer les entreprises pour qu’elles aident leurs collaborateurs à découvrir nos prestations (</a:t>
            </a:r>
            <a:r>
              <a:rPr lang="fr-FR" sz="1100" dirty="0">
                <a:latin typeface="Calibri" panose="020F0502020204030204" pitchFamily="34" charset="0"/>
                <a:cs typeface="Calibri" panose="020F0502020204030204" pitchFamily="34" charset="0"/>
                <a:sym typeface="Calibri"/>
              </a:rPr>
              <a:t>on parle des enfants de 11 à 25ans)</a:t>
            </a:r>
            <a:endParaRPr sz="1100" dirty="0">
              <a:highlight>
                <a:srgbClr val="FCE5CD"/>
              </a:highlight>
              <a:latin typeface="Calibri" panose="020F0502020204030204" pitchFamily="34" charset="0"/>
              <a:cs typeface="Calibri" panose="020F0502020204030204" pitchFamily="34" charset="0"/>
            </a:endParaRPr>
          </a:p>
          <a:p>
            <a:pPr marL="274320" lvl="0" indent="-274320" algn="l" rtl="0">
              <a:spcBef>
                <a:spcPts val="0"/>
              </a:spcBef>
              <a:spcAft>
                <a:spcPts val="0"/>
              </a:spcAft>
              <a:buSzPts val="840"/>
              <a:buChar char="🞆"/>
            </a:pPr>
            <a:r>
              <a:rPr lang="fr-FR" sz="1100" b="1" u="sng" dirty="0">
                <a:solidFill>
                  <a:srgbClr val="0070C0"/>
                </a:solidFill>
                <a:latin typeface="Calibri"/>
                <a:ea typeface="Calibri"/>
                <a:cs typeface="Calibri"/>
                <a:sym typeface="Calibri"/>
              </a:rPr>
              <a:t>Quand :</a:t>
            </a:r>
            <a:r>
              <a:rPr lang="fr-FR" sz="1100" b="1" dirty="0">
                <a:latin typeface="Calibri"/>
                <a:ea typeface="Calibri"/>
                <a:cs typeface="Calibri"/>
                <a:sym typeface="Calibri"/>
              </a:rPr>
              <a:t> </a:t>
            </a:r>
            <a:r>
              <a:rPr lang="fr-FR" sz="1100" dirty="0">
                <a:latin typeface="Calibri"/>
                <a:ea typeface="Calibri"/>
                <a:cs typeface="Calibri"/>
                <a:sym typeface="Calibri"/>
              </a:rPr>
              <a:t>Janvier </a:t>
            </a:r>
            <a:r>
              <a:rPr lang="fr-FR" sz="1100" dirty="0" smtClean="0">
                <a:latin typeface="Calibri"/>
                <a:ea typeface="Calibri"/>
                <a:cs typeface="Calibri"/>
                <a:sym typeface="Calibri"/>
              </a:rPr>
              <a:t>2022</a:t>
            </a:r>
            <a:endParaRPr sz="1100" dirty="0">
              <a:highlight>
                <a:srgbClr val="FCE5CD"/>
              </a:highlight>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ctrTitle"/>
          </p:nvPr>
        </p:nvSpPr>
        <p:spPr>
          <a:xfrm>
            <a:off x="1753173" y="0"/>
            <a:ext cx="7239573" cy="51395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0070C0"/>
              </a:buClr>
              <a:buSzPts val="3000"/>
              <a:buFont typeface="Calibri"/>
              <a:buNone/>
            </a:pPr>
            <a:r>
              <a:rPr lang="fr-FR" dirty="0">
                <a:solidFill>
                  <a:srgbClr val="0070C0"/>
                </a:solidFill>
                <a:latin typeface="Calibri"/>
                <a:ea typeface="Calibri"/>
                <a:cs typeface="Calibri"/>
                <a:sym typeface="Calibri"/>
              </a:rPr>
              <a:t>Merci de votre attention</a:t>
            </a:r>
            <a:endParaRPr dirty="0">
              <a:solidFill>
                <a:srgbClr val="0070C0"/>
              </a:solidFill>
              <a:latin typeface="Calibri"/>
              <a:ea typeface="Calibri"/>
              <a:cs typeface="Calibri"/>
              <a:sym typeface="Calibri"/>
            </a:endParaRPr>
          </a:p>
        </p:txBody>
      </p:sp>
      <p:sp>
        <p:nvSpPr>
          <p:cNvPr id="265" name="Google Shape;265;p22"/>
          <p:cNvSpPr txBox="1">
            <a:spLocks noGrp="1"/>
          </p:cNvSpPr>
          <p:nvPr>
            <p:ph type="subTitle" idx="1"/>
          </p:nvPr>
        </p:nvSpPr>
        <p:spPr>
          <a:xfrm>
            <a:off x="2286000" y="5229200"/>
            <a:ext cx="6172200" cy="1145722"/>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SzPct val="70000"/>
              <a:buNone/>
            </a:pPr>
            <a:r>
              <a:rPr lang="fr-FR" b="0" dirty="0">
                <a:latin typeface="Calibri"/>
                <a:ea typeface="Calibri"/>
                <a:cs typeface="Calibri"/>
                <a:sym typeface="Calibri"/>
              </a:rPr>
              <a:t>PSPPE 188 Grande Rue Charles de Gaulle</a:t>
            </a:r>
            <a:br>
              <a:rPr lang="fr-FR" b="0" dirty="0">
                <a:latin typeface="Calibri"/>
                <a:ea typeface="Calibri"/>
                <a:cs typeface="Calibri"/>
                <a:sym typeface="Calibri"/>
              </a:rPr>
            </a:br>
            <a:r>
              <a:rPr lang="fr-FR" b="0" dirty="0">
                <a:latin typeface="Calibri"/>
                <a:ea typeface="Calibri"/>
                <a:cs typeface="Calibri"/>
                <a:sym typeface="Calibri"/>
              </a:rPr>
              <a:t>94130 Nogent sur Marne</a:t>
            </a:r>
            <a:endParaRPr dirty="0"/>
          </a:p>
          <a:p>
            <a:pPr marL="0" lvl="0" indent="0" algn="ctr" rtl="0">
              <a:spcBef>
                <a:spcPts val="600"/>
              </a:spcBef>
              <a:spcAft>
                <a:spcPts val="0"/>
              </a:spcAft>
              <a:buSzPct val="70000"/>
              <a:buNone/>
            </a:pPr>
            <a:r>
              <a:rPr lang="fr-FR" b="0" dirty="0">
                <a:latin typeface="Calibri"/>
                <a:ea typeface="Calibri"/>
                <a:cs typeface="Calibri"/>
                <a:sym typeface="Calibri"/>
              </a:rPr>
              <a:t>Tél 01 84 23 73 37 – www.pole-sante.fr</a:t>
            </a:r>
            <a:endParaRPr dirty="0"/>
          </a:p>
          <a:p>
            <a:pPr marL="0" lvl="0" indent="0" algn="ctr">
              <a:buSzPct val="70000"/>
            </a:pPr>
            <a:r>
              <a:rPr lang="fr-FR" b="0" dirty="0">
                <a:latin typeface="Calibri"/>
                <a:ea typeface="Calibri"/>
                <a:cs typeface="Calibri"/>
                <a:sym typeface="Calibri"/>
              </a:rPr>
              <a:t>Association loi 1901 – SIRET </a:t>
            </a:r>
            <a:r>
              <a:rPr lang="fr-FR" b="0" dirty="0" smtClean="0">
                <a:latin typeface="Calibri"/>
                <a:ea typeface="Calibri"/>
                <a:cs typeface="Calibri"/>
                <a:sym typeface="Calibri"/>
              </a:rPr>
              <a:t>850 330 259 00019</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447257"/>
          </a:xfrm>
        </p:spPr>
        <p:txBody>
          <a:bodyPr>
            <a:normAutofit/>
          </a:bodyPr>
          <a:lstStyle/>
          <a:p>
            <a:r>
              <a:rPr lang="fr-FR" sz="1400" dirty="0" smtClean="0"/>
              <a:t>   Annexe :                               </a:t>
            </a:r>
            <a:r>
              <a:rPr lang="fr-FR" sz="1400" b="1" dirty="0" smtClean="0"/>
              <a:t>LE CONCEPT DE </a:t>
            </a:r>
            <a:r>
              <a:rPr lang="fr-FR" sz="1400" b="1" dirty="0" smtClean="0">
                <a:latin typeface="Calibri" panose="020F0502020204030204" pitchFamily="34" charset="0"/>
                <a:cs typeface="Calibri" panose="020F0502020204030204" pitchFamily="34" charset="0"/>
              </a:rPr>
              <a:t>MISE</a:t>
            </a:r>
            <a:r>
              <a:rPr lang="fr-FR" sz="1400" b="1" dirty="0" smtClean="0"/>
              <a:t> EN JEU   </a:t>
            </a:r>
            <a:endParaRPr lang="fr-FR" sz="1400" b="1" dirty="0"/>
          </a:p>
        </p:txBody>
      </p:sp>
      <p:sp>
        <p:nvSpPr>
          <p:cNvPr id="3" name="Espace réservé du texte 2"/>
          <p:cNvSpPr>
            <a:spLocks noGrp="1"/>
          </p:cNvSpPr>
          <p:nvPr>
            <p:ph type="body" idx="1"/>
          </p:nvPr>
        </p:nvSpPr>
        <p:spPr>
          <a:xfrm>
            <a:off x="457200" y="721895"/>
            <a:ext cx="7467600" cy="6136105"/>
          </a:xfrm>
        </p:spPr>
        <p:txBody>
          <a:bodyPr>
            <a:noAutofit/>
          </a:bodyPr>
          <a:lstStyle/>
          <a:p>
            <a:pPr marL="148590" indent="0">
              <a:buNone/>
            </a:pPr>
            <a:r>
              <a:rPr lang="fr-FR" sz="1200" b="1" dirty="0">
                <a:solidFill>
                  <a:srgbClr val="92D050"/>
                </a:solidFill>
                <a:latin typeface="Calibri" panose="020F0502020204030204" pitchFamily="34" charset="0"/>
                <a:cs typeface="Calibri" panose="020F0502020204030204" pitchFamily="34" charset="0"/>
              </a:rPr>
              <a:t>THEATRE : concept de mise en jeu</a:t>
            </a:r>
          </a:p>
          <a:p>
            <a:pPr marL="0" indent="0">
              <a:buNone/>
            </a:pPr>
            <a:r>
              <a:rPr lang="fr-FR" sz="1200" b="1" dirty="0">
                <a:solidFill>
                  <a:srgbClr val="92D050"/>
                </a:solidFill>
                <a:latin typeface="Calibri" panose="020F0502020204030204" pitchFamily="34" charset="0"/>
                <a:cs typeface="Calibri" panose="020F0502020204030204" pitchFamily="34" charset="0"/>
              </a:rPr>
              <a:t>       Projet : Insertion du concept de mise en jeu </a:t>
            </a:r>
          </a:p>
          <a:p>
            <a:r>
              <a:rPr lang="fr-FR" sz="1200" b="1" dirty="0">
                <a:solidFill>
                  <a:srgbClr val="92D050"/>
                </a:solidFill>
                <a:latin typeface="Calibri" panose="020F0502020204030204" pitchFamily="34" charset="0"/>
                <a:cs typeface="Calibri" panose="020F0502020204030204" pitchFamily="34" charset="0"/>
              </a:rPr>
              <a:t>Public visé : public majoritairement jeune</a:t>
            </a:r>
          </a:p>
          <a:p>
            <a:r>
              <a:rPr lang="fr-FR" sz="1200" b="1" dirty="0">
                <a:solidFill>
                  <a:srgbClr val="92D050"/>
                </a:solidFill>
                <a:latin typeface="Calibri" panose="020F0502020204030204" pitchFamily="34" charset="0"/>
                <a:cs typeface="Calibri" panose="020F0502020204030204" pitchFamily="34" charset="0"/>
              </a:rPr>
              <a:t>Objectifs : Redynamiser des populations jeunes fragilisées par un contexte sanitaire et sociétal instable.</a:t>
            </a:r>
          </a:p>
          <a:p>
            <a:r>
              <a:rPr lang="fr-FR" sz="1200" b="1" dirty="0">
                <a:solidFill>
                  <a:srgbClr val="92D050"/>
                </a:solidFill>
                <a:latin typeface="Calibri" panose="020F0502020204030204" pitchFamily="34" charset="0"/>
                <a:cs typeface="Calibri" panose="020F0502020204030204" pitchFamily="34" charset="0"/>
              </a:rPr>
              <a:t>Insuffler de nouvelles envies, accroître la confiance en soi, la créativité, enrichir les relations interpersonnelles existantes, en produire de nouvelles, créer de nouveaux stimuli par le biais du jeu, amener vers une forme d’éveil en suscitant la curiosité, l’envie d’entreprendre par la création, enrichir sa culture, écrire, s’émouvoir.</a:t>
            </a:r>
          </a:p>
          <a:p>
            <a:r>
              <a:rPr lang="fr-FR" sz="1200" b="1" dirty="0">
                <a:solidFill>
                  <a:srgbClr val="92D050"/>
                </a:solidFill>
                <a:latin typeface="Calibri" panose="020F0502020204030204" pitchFamily="34" charset="0"/>
                <a:cs typeface="Calibri" panose="020F0502020204030204" pitchFamily="34" charset="0"/>
              </a:rPr>
              <a:t>Développer une meilleure connaissance de soi, de son psychisme, de ses ressources physiques. Travailler sa voix, sa présence, son aisance dans ses rapports aux autres.</a:t>
            </a:r>
          </a:p>
          <a:p>
            <a:r>
              <a:rPr lang="fr-FR" sz="1200" b="1" dirty="0">
                <a:solidFill>
                  <a:srgbClr val="92D050"/>
                </a:solidFill>
                <a:latin typeface="Calibri" panose="020F0502020204030204" pitchFamily="34" charset="0"/>
                <a:cs typeface="Calibri" panose="020F0502020204030204" pitchFamily="34" charset="0"/>
              </a:rPr>
              <a:t>Appréhender des techniques de respiration et de relaxation.</a:t>
            </a:r>
          </a:p>
          <a:p>
            <a:r>
              <a:rPr lang="fr-FR" sz="1200" b="1" dirty="0">
                <a:solidFill>
                  <a:srgbClr val="92D050"/>
                </a:solidFill>
                <a:latin typeface="Calibri" panose="020F0502020204030204" pitchFamily="34" charset="0"/>
                <a:cs typeface="Calibri" panose="020F0502020204030204" pitchFamily="34" charset="0"/>
              </a:rPr>
              <a:t>Participants : 10 à 15</a:t>
            </a:r>
          </a:p>
          <a:p>
            <a:r>
              <a:rPr lang="fr-FR" sz="1200" b="1" dirty="0">
                <a:solidFill>
                  <a:srgbClr val="92D050"/>
                </a:solidFill>
                <a:latin typeface="Calibri" panose="020F0502020204030204" pitchFamily="34" charset="0"/>
                <a:cs typeface="Calibri" panose="020F0502020204030204" pitchFamily="34" charset="0"/>
              </a:rPr>
              <a:t>Fréquence et périodicité : une séance hebdomadaire de 2 heures</a:t>
            </a:r>
          </a:p>
          <a:p>
            <a:r>
              <a:rPr lang="fr-FR" sz="1200" b="1" dirty="0">
                <a:solidFill>
                  <a:srgbClr val="92D050"/>
                </a:solidFill>
                <a:latin typeface="Calibri" panose="020F0502020204030204" pitchFamily="34" charset="0"/>
                <a:cs typeface="Calibri" panose="020F0502020204030204" pitchFamily="34" charset="0"/>
              </a:rPr>
              <a:t>Descriptif : Pour schématiser, le concept de « mise en jeu » lié aux 15-24 ans, au-delà de ce que peut proposer un atelier théâtre traditionnel, va prendre en compte la résilience nécessaire pour entrevoir des projets de vie, qu’ils soient d’ordre professionnel, familial ou artistique. Cette approche va leur permettre d’évoquer leurs interrogations et notamment à quel point la période actuelle les fragilise. Mais cet atelier devrait être avant tout pourvoyeur de bien-être et de légèreté. Cette expérience, qui s’effectue avec relâchement et respect de l’autre, permet notamment aux personnes les plus introverties d’aller vers une forme de revalorisation au sein d’un groupe et plus largement, à des fins de bonne insertion.</a:t>
            </a:r>
          </a:p>
          <a:p>
            <a:r>
              <a:rPr lang="fr-FR" sz="1200" b="1" dirty="0">
                <a:solidFill>
                  <a:srgbClr val="92D050"/>
                </a:solidFill>
                <a:latin typeface="Calibri" panose="020F0502020204030204" pitchFamily="34" charset="0"/>
                <a:cs typeface="Calibri" panose="020F0502020204030204" pitchFamily="34" charset="0"/>
              </a:rPr>
              <a:t>On s’intéresse à chaque participant grâce à une approche multiple émergeant du croisement de différentes disciplines.</a:t>
            </a:r>
          </a:p>
          <a:p>
            <a:endParaRPr lang="fr-FR" sz="12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3862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012" y="-3330294"/>
            <a:ext cx="8057720" cy="9818072"/>
          </a:xfrm>
          <a:prstGeom prst="rect">
            <a:avLst/>
          </a:prstGeom>
        </p:spPr>
        <p:txBody>
          <a:bodyPr wrap="square">
            <a:spAutoFit/>
          </a:bodyPr>
          <a:lstStyle/>
          <a:p>
            <a:endParaRPr lang="fr-FR" b="1" dirty="0" smtClean="0">
              <a:solidFill>
                <a:srgbClr val="92D050"/>
              </a:solidFill>
              <a:latin typeface="Calibri" panose="020F0502020204030204" pitchFamily="34" charset="0"/>
              <a:cs typeface="Calibri" panose="020F0502020204030204" pitchFamily="34" charset="0"/>
            </a:endParaRPr>
          </a:p>
          <a:p>
            <a:endParaRPr lang="fr-FR" b="1" dirty="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smtClean="0">
              <a:solidFill>
                <a:srgbClr val="92D050"/>
              </a:solidFill>
              <a:latin typeface="Calibri" panose="020F0502020204030204" pitchFamily="34" charset="0"/>
              <a:cs typeface="Calibri" panose="020F0502020204030204" pitchFamily="34" charset="0"/>
            </a:endParaRPr>
          </a:p>
          <a:p>
            <a:endParaRPr lang="fr-FR" b="1" dirty="0">
              <a:solidFill>
                <a:srgbClr val="92D050"/>
              </a:solidFill>
              <a:latin typeface="Calibri" panose="020F0502020204030204" pitchFamily="34" charset="0"/>
              <a:cs typeface="Calibri" panose="020F0502020204030204" pitchFamily="34" charset="0"/>
            </a:endParaRPr>
          </a:p>
          <a:p>
            <a:r>
              <a:rPr lang="fr-FR" sz="1200" b="1" dirty="0" smtClean="0">
                <a:solidFill>
                  <a:srgbClr val="92D050"/>
                </a:solidFill>
                <a:latin typeface="Calibri" panose="020F0502020204030204" pitchFamily="34" charset="0"/>
                <a:cs typeface="Calibri" panose="020F0502020204030204" pitchFamily="34" charset="0"/>
              </a:rPr>
              <a:t>Artistique </a:t>
            </a:r>
            <a:r>
              <a:rPr lang="fr-FR" sz="1200" b="1" dirty="0">
                <a:solidFill>
                  <a:srgbClr val="92D050"/>
                </a:solidFill>
                <a:latin typeface="Calibri" panose="020F0502020204030204" pitchFamily="34" charset="0"/>
                <a:cs typeface="Calibri" panose="020F0502020204030204" pitchFamily="34" charset="0"/>
              </a:rPr>
              <a:t>: C’est initialement le cœur du projet parce que l’Art contribue au développement de l’individu, à sa capacité de transcendance. Y seront abordés des techniques d’art dramatique, des méthodes théâtrales sur la construction du personnage (méthode </a:t>
            </a:r>
            <a:r>
              <a:rPr lang="fr-FR" sz="1200" b="1" dirty="0" err="1">
                <a:solidFill>
                  <a:srgbClr val="92D050"/>
                </a:solidFill>
                <a:latin typeface="Calibri" panose="020F0502020204030204" pitchFamily="34" charset="0"/>
                <a:cs typeface="Calibri" panose="020F0502020204030204" pitchFamily="34" charset="0"/>
              </a:rPr>
              <a:t>Stanislavsky</a:t>
            </a:r>
            <a:r>
              <a:rPr lang="fr-FR" sz="1200" b="1" dirty="0">
                <a:solidFill>
                  <a:srgbClr val="92D050"/>
                </a:solidFill>
                <a:latin typeface="Calibri" panose="020F0502020204030204" pitchFamily="34" charset="0"/>
                <a:cs typeface="Calibri" panose="020F0502020204030204" pitchFamily="34" charset="0"/>
              </a:rPr>
              <a:t>) mais également les dimensions sociales et thérapeutiques du théâtre par les pratiques du théâtre de l’Opprimé (théâtre forum, théâtre image, dé-mécanisation du corps, concept du </a:t>
            </a:r>
            <a:r>
              <a:rPr lang="fr-FR" sz="1200" b="1" dirty="0" err="1">
                <a:solidFill>
                  <a:srgbClr val="92D050"/>
                </a:solidFill>
                <a:latin typeface="Calibri" panose="020F0502020204030204" pitchFamily="34" charset="0"/>
                <a:cs typeface="Calibri" panose="020F0502020204030204" pitchFamily="34" charset="0"/>
              </a:rPr>
              <a:t>spect</a:t>
            </a:r>
            <a:r>
              <a:rPr lang="fr-FR" sz="1200" b="1" dirty="0">
                <a:solidFill>
                  <a:srgbClr val="92D050"/>
                </a:solidFill>
                <a:latin typeface="Calibri" panose="020F0502020204030204" pitchFamily="34" charset="0"/>
                <a:cs typeface="Calibri" panose="020F0502020204030204" pitchFamily="34" charset="0"/>
              </a:rPr>
              <a:t>-acteur). Seront également utilisées l’approche de l’individu par le biais de ses polarités, et ce qui découle de nos dissociations en matière de sens comique et d’approche du clown - méthodes du Drama Center de Londres sur le concept de famille intérieure. La diction, des marches anachroniques, des improvisations sur les thèmes les plus variés, de nombreux exercices sur la confiance en soi et dans le groupe font partie des séquences artistiques abordées ainsi qu’un travail d’improvisation sur un rythme rapide pour extraire le mental du jeu et aiguiser le sens du </a:t>
            </a:r>
            <a:r>
              <a:rPr lang="fr-FR" sz="1200" b="1" dirty="0" smtClean="0">
                <a:solidFill>
                  <a:srgbClr val="92D050"/>
                </a:solidFill>
                <a:latin typeface="Calibri" panose="020F0502020204030204" pitchFamily="34" charset="0"/>
                <a:cs typeface="Calibri" panose="020F0502020204030204" pitchFamily="34" charset="0"/>
              </a:rPr>
              <a:t>jeu</a:t>
            </a:r>
            <a:endParaRPr lang="fr-FR" sz="1200" b="1" dirty="0">
              <a:solidFill>
                <a:srgbClr val="92D050"/>
              </a:solidFill>
              <a:latin typeface="Calibri" panose="020F0502020204030204" pitchFamily="34" charset="0"/>
              <a:cs typeface="Calibri" panose="020F0502020204030204" pitchFamily="34" charset="0"/>
            </a:endParaRPr>
          </a:p>
          <a:p>
            <a:endParaRPr lang="fr-FR" sz="1200" b="1" dirty="0" smtClean="0">
              <a:solidFill>
                <a:srgbClr val="92D050"/>
              </a:solidFill>
              <a:latin typeface="Calibri" panose="020F0502020204030204" pitchFamily="34" charset="0"/>
              <a:cs typeface="Calibri" panose="020F0502020204030204" pitchFamily="34" charset="0"/>
            </a:endParaRPr>
          </a:p>
          <a:p>
            <a:r>
              <a:rPr lang="fr-FR" sz="1200" b="1" dirty="0" smtClean="0">
                <a:solidFill>
                  <a:srgbClr val="92D050"/>
                </a:solidFill>
                <a:latin typeface="Calibri" panose="020F0502020204030204" pitchFamily="34" charset="0"/>
                <a:cs typeface="Calibri" panose="020F0502020204030204" pitchFamily="34" charset="0"/>
              </a:rPr>
              <a:t>Corporel </a:t>
            </a:r>
            <a:r>
              <a:rPr lang="fr-FR" sz="1200" b="1" dirty="0">
                <a:solidFill>
                  <a:srgbClr val="92D050"/>
                </a:solidFill>
                <a:latin typeface="Calibri" panose="020F0502020204030204" pitchFamily="34" charset="0"/>
                <a:cs typeface="Calibri" panose="020F0502020204030204" pitchFamily="34" charset="0"/>
              </a:rPr>
              <a:t>: Travail sur le placement de la voix, utilisation du cri primal pour jouer avec ses tensions, les repérer, les canaliser puis les relâcher. </a:t>
            </a:r>
          </a:p>
          <a:p>
            <a:r>
              <a:rPr lang="fr-FR" sz="1200" b="1" dirty="0">
                <a:solidFill>
                  <a:srgbClr val="92D050"/>
                </a:solidFill>
                <a:latin typeface="Calibri" panose="020F0502020204030204" pitchFamily="34" charset="0"/>
                <a:cs typeface="Calibri" panose="020F0502020204030204" pitchFamily="34" charset="0"/>
              </a:rPr>
              <a:t>Nombreux exercices sur la confiance en soi et l’accès aux émotions et à la mémoire émotionnelle. Une approche sommaire de la sophrologie par les 3 types de respiration (claviculaire, thoracique, abdominale) et ce qu’elle permet en termes de souffle et de mieux-être.</a:t>
            </a:r>
          </a:p>
          <a:p>
            <a:r>
              <a:rPr lang="fr-FR" sz="1200" b="1" dirty="0">
                <a:solidFill>
                  <a:srgbClr val="92D050"/>
                </a:solidFill>
                <a:latin typeface="Calibri" panose="020F0502020204030204" pitchFamily="34" charset="0"/>
                <a:cs typeface="Calibri" panose="020F0502020204030204" pitchFamily="34" charset="0"/>
              </a:rPr>
              <a:t>Des phases de méditation et de relaxation par la méthode Schulz mettant les participants dans un état de détente.</a:t>
            </a:r>
          </a:p>
          <a:p>
            <a:r>
              <a:rPr lang="fr-FR" sz="1200" b="1" dirty="0">
                <a:solidFill>
                  <a:srgbClr val="92D050"/>
                </a:solidFill>
                <a:latin typeface="Calibri" panose="020F0502020204030204" pitchFamily="34" charset="0"/>
                <a:cs typeface="Calibri" panose="020F0502020204030204" pitchFamily="34" charset="0"/>
              </a:rPr>
              <a:t>Des séquences de danse et de mimétisme permettant d’aborder les rythmes l’effet miroir</a:t>
            </a:r>
          </a:p>
          <a:p>
            <a:endParaRPr lang="fr-FR" sz="1200" b="1" dirty="0" smtClean="0">
              <a:solidFill>
                <a:srgbClr val="92D050"/>
              </a:solidFill>
              <a:latin typeface="Calibri" panose="020F0502020204030204" pitchFamily="34" charset="0"/>
              <a:cs typeface="Calibri" panose="020F0502020204030204" pitchFamily="34" charset="0"/>
            </a:endParaRPr>
          </a:p>
          <a:p>
            <a:r>
              <a:rPr lang="fr-FR" sz="1200" b="1" dirty="0" smtClean="0">
                <a:solidFill>
                  <a:srgbClr val="92D050"/>
                </a:solidFill>
                <a:latin typeface="Calibri" panose="020F0502020204030204" pitchFamily="34" charset="0"/>
                <a:cs typeface="Calibri" panose="020F0502020204030204" pitchFamily="34" charset="0"/>
              </a:rPr>
              <a:t>Evocation </a:t>
            </a:r>
            <a:r>
              <a:rPr lang="fr-FR" sz="1200" b="1" dirty="0">
                <a:solidFill>
                  <a:srgbClr val="92D050"/>
                </a:solidFill>
                <a:latin typeface="Calibri" panose="020F0502020204030204" pitchFamily="34" charset="0"/>
                <a:cs typeface="Calibri" panose="020F0502020204030204" pitchFamily="34" charset="0"/>
              </a:rPr>
              <a:t>et libération de la parole : Par des séquences consacrées à l’approche individuelle, à la découverte par le groupe de ce qu’est chaque participant dans sa vérité et sa sensibilité, les apports mutuels de la parole libérée seront riches et porteurs pour chacun car porteurs possibles d’une création collective à venir. De plus cet aspect, basé sur le volontariat, permettra à terme de dénouer des aspects douloureux du quotidien et d’aborder certains empêchements, s’il le désire. C’est la phase thérapeutique de cet atelier.</a:t>
            </a:r>
          </a:p>
          <a:p>
            <a:endParaRPr lang="fr-FR" sz="1200" b="1" dirty="0">
              <a:solidFill>
                <a:srgbClr val="92D050"/>
              </a:solidFill>
              <a:latin typeface="Calibri" panose="020F0502020204030204" pitchFamily="34" charset="0"/>
              <a:cs typeface="Calibri" panose="020F0502020204030204" pitchFamily="34" charset="0"/>
            </a:endParaRPr>
          </a:p>
          <a:p>
            <a:r>
              <a:rPr lang="fr-FR" sz="1200" b="1" dirty="0" smtClean="0">
                <a:solidFill>
                  <a:srgbClr val="92D050"/>
                </a:solidFill>
                <a:latin typeface="Calibri" panose="020F0502020204030204" pitchFamily="34" charset="0"/>
                <a:cs typeface="Calibri" panose="020F0502020204030204" pitchFamily="34" charset="0"/>
              </a:rPr>
              <a:t>Création </a:t>
            </a:r>
            <a:r>
              <a:rPr lang="fr-FR" sz="1200" b="1" dirty="0">
                <a:solidFill>
                  <a:srgbClr val="92D050"/>
                </a:solidFill>
                <a:latin typeface="Calibri" panose="020F0502020204030204" pitchFamily="34" charset="0"/>
                <a:cs typeface="Calibri" panose="020F0502020204030204" pitchFamily="34" charset="0"/>
              </a:rPr>
              <a:t>: En cours d’année émergeront de la part de certains ou de la totalité du groupe, à partir des diverses stimulations occasionnées, des envies de se produire, de jouer devant un public.</a:t>
            </a:r>
          </a:p>
          <a:p>
            <a:r>
              <a:rPr lang="fr-FR" sz="1200" b="1" dirty="0">
                <a:solidFill>
                  <a:srgbClr val="92D050"/>
                </a:solidFill>
                <a:latin typeface="Calibri" panose="020F0502020204030204" pitchFamily="34" charset="0"/>
                <a:cs typeface="Calibri" panose="020F0502020204030204" pitchFamily="34" charset="0"/>
              </a:rPr>
              <a:t>Des aptitudes particulières de chacun seront entrevues puis détectées dans différents domaines, tels que la pratique instrumentale, la danse, la présence et l’envie de jouer, l’écriture, le chant ou la poésie… Ainsi des écrits seront produits en cours d’année par ceux qui le désireront, à titre individuel ou collectif. Il sera alors envisageable de faire des talents de chacun un matériau pour une scène à venir, un spectacle… et les protagonistes de cette aventure deviendraient alors complètement auteurs et acteurs de ce court espace de vie, faisant ainsi de leurs histoires personnelles, de leurs doutes et de leurs espoirs le matériau esthétique d’une production artistique, ce qui contribuerait à une dynamisation collective forte.</a:t>
            </a:r>
          </a:p>
          <a:p>
            <a:endParaRPr lang="fr-FR" sz="1200" dirty="0"/>
          </a:p>
        </p:txBody>
      </p:sp>
    </p:spTree>
    <p:extLst>
      <p:ext uri="{BB962C8B-B14F-4D97-AF65-F5344CB8AC3E}">
        <p14:creationId xmlns:p14="http://schemas.microsoft.com/office/powerpoint/2010/main" val="150416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457200" y="188640"/>
            <a:ext cx="7467600" cy="64807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dirty="0">
                <a:solidFill>
                  <a:srgbClr val="0070C0"/>
                </a:solidFill>
                <a:latin typeface="Calibri"/>
                <a:ea typeface="Calibri"/>
                <a:cs typeface="Calibri"/>
                <a:sym typeface="Calibri"/>
              </a:rPr>
              <a:t>Qui sommes-nous ? </a:t>
            </a:r>
            <a:r>
              <a:rPr lang="fr-FR" dirty="0" smtClean="0">
                <a:solidFill>
                  <a:srgbClr val="0070C0"/>
                </a:solidFill>
                <a:latin typeface="Calibri"/>
                <a:ea typeface="Calibri"/>
                <a:cs typeface="Calibri"/>
                <a:sym typeface="Calibri"/>
              </a:rPr>
              <a:t>Nos savoir-faire</a:t>
            </a:r>
            <a:endParaRPr dirty="0">
              <a:solidFill>
                <a:srgbClr val="0070C0"/>
              </a:solidFill>
              <a:latin typeface="Calibri"/>
              <a:ea typeface="Calibri"/>
              <a:cs typeface="Calibri"/>
              <a:sym typeface="Calibri"/>
            </a:endParaRPr>
          </a:p>
        </p:txBody>
      </p:sp>
      <p:sp>
        <p:nvSpPr>
          <p:cNvPr id="151" name="Google Shape;151;p3"/>
          <p:cNvSpPr txBox="1">
            <a:spLocks noGrp="1"/>
          </p:cNvSpPr>
          <p:nvPr>
            <p:ph type="body" idx="1"/>
          </p:nvPr>
        </p:nvSpPr>
        <p:spPr>
          <a:xfrm>
            <a:off x="297396" y="994841"/>
            <a:ext cx="7787208" cy="56372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560"/>
              <a:buNone/>
            </a:pPr>
            <a:endParaRPr sz="800" dirty="0">
              <a:latin typeface="Calibri"/>
              <a:ea typeface="Calibri"/>
              <a:cs typeface="Calibri"/>
              <a:sym typeface="Calibri"/>
            </a:endParaRPr>
          </a:p>
          <a:p>
            <a:pPr marL="0" lvl="0" indent="0" algn="l" rtl="0">
              <a:spcBef>
                <a:spcPts val="0"/>
              </a:spcBef>
              <a:spcAft>
                <a:spcPts val="0"/>
              </a:spcAft>
              <a:buSzPts val="840"/>
              <a:buNone/>
            </a:pPr>
            <a:r>
              <a:rPr lang="fr-FR" sz="1200" dirty="0">
                <a:latin typeface="Calibri"/>
                <a:ea typeface="Calibri"/>
                <a:cs typeface="Calibri"/>
                <a:sym typeface="Calibri"/>
              </a:rPr>
              <a:t>Centre de santé PSPPE à Nogent sur Marne, spécialisé dans l’aide et  la prévention de la souffrance psychique, dépression,</a:t>
            </a:r>
            <a:endParaRPr dirty="0"/>
          </a:p>
          <a:p>
            <a:pPr marL="0" lvl="0" indent="0" algn="l" rtl="0">
              <a:spcBef>
                <a:spcPts val="0"/>
              </a:spcBef>
              <a:spcAft>
                <a:spcPts val="0"/>
              </a:spcAft>
              <a:buSzPts val="840"/>
              <a:buNone/>
            </a:pPr>
            <a:r>
              <a:rPr lang="fr-FR" sz="1200" dirty="0" err="1">
                <a:latin typeface="Calibri"/>
                <a:ea typeface="Calibri"/>
                <a:cs typeface="Calibri"/>
                <a:sym typeface="Calibri"/>
              </a:rPr>
              <a:t>burn</a:t>
            </a:r>
            <a:r>
              <a:rPr lang="fr-FR" sz="1200" dirty="0">
                <a:latin typeface="Calibri"/>
                <a:ea typeface="Calibri"/>
                <a:cs typeface="Calibri"/>
                <a:sym typeface="Calibri"/>
              </a:rPr>
              <a:t> out et reconstruction post </a:t>
            </a:r>
            <a:r>
              <a:rPr lang="fr-FR" sz="1200" dirty="0" err="1">
                <a:latin typeface="Calibri"/>
                <a:ea typeface="Calibri"/>
                <a:cs typeface="Calibri"/>
                <a:sym typeface="Calibri"/>
              </a:rPr>
              <a:t>burn</a:t>
            </a:r>
            <a:r>
              <a:rPr lang="fr-FR" sz="1200" dirty="0">
                <a:latin typeface="Calibri"/>
                <a:ea typeface="Calibri"/>
                <a:cs typeface="Calibri"/>
                <a:sym typeface="Calibri"/>
              </a:rPr>
              <a:t> out, accompagnement post cancer, troubles de stress post-traumatique,</a:t>
            </a:r>
            <a:endParaRPr dirty="0"/>
          </a:p>
          <a:p>
            <a:pPr marL="0" lvl="0" indent="0" algn="l" rtl="0">
              <a:spcBef>
                <a:spcPts val="0"/>
              </a:spcBef>
              <a:spcAft>
                <a:spcPts val="0"/>
              </a:spcAft>
              <a:buSzPts val="840"/>
              <a:buNone/>
            </a:pPr>
            <a:r>
              <a:rPr lang="fr-FR" sz="1200" dirty="0">
                <a:latin typeface="Calibri"/>
                <a:ea typeface="Calibri"/>
                <a:cs typeface="Calibri"/>
                <a:sym typeface="Calibri"/>
              </a:rPr>
              <a:t>précocité intellectuelle, haut potentiel adulte, troubles envahissants du développement (TED) et des apprentissages, difficultés scolaires.</a:t>
            </a:r>
            <a:endParaRPr dirty="0"/>
          </a:p>
          <a:p>
            <a:pPr marL="0" lvl="0" indent="0" algn="l" rtl="0">
              <a:spcBef>
                <a:spcPts val="0"/>
              </a:spcBef>
              <a:spcAft>
                <a:spcPts val="0"/>
              </a:spcAft>
              <a:buSzPts val="840"/>
              <a:buNone/>
            </a:pPr>
            <a:endParaRPr sz="1200" b="1" dirty="0">
              <a:solidFill>
                <a:srgbClr val="0070C0"/>
              </a:solidFill>
              <a:latin typeface="Calibri"/>
              <a:ea typeface="Calibri"/>
              <a:cs typeface="Calibri"/>
              <a:sym typeface="Calibri"/>
            </a:endParaRPr>
          </a:p>
          <a:p>
            <a:pPr marL="0" lvl="0" indent="0" algn="l" rtl="0">
              <a:spcBef>
                <a:spcPts val="0"/>
              </a:spcBef>
              <a:spcAft>
                <a:spcPts val="0"/>
              </a:spcAft>
              <a:buSzPts val="840"/>
              <a:buNone/>
            </a:pPr>
            <a:r>
              <a:rPr lang="fr-FR" sz="1200" b="1" dirty="0">
                <a:solidFill>
                  <a:srgbClr val="0070C0"/>
                </a:solidFill>
                <a:latin typeface="Calibri"/>
                <a:ea typeface="Calibri"/>
                <a:cs typeface="Calibri"/>
                <a:sym typeface="Calibri"/>
              </a:rPr>
              <a:t>Une équipe pluridisciplinaire qui apporte formation et </a:t>
            </a:r>
            <a:r>
              <a:rPr lang="fr-FR" sz="1200" b="1" dirty="0" smtClean="0">
                <a:solidFill>
                  <a:srgbClr val="0070C0"/>
                </a:solidFill>
                <a:latin typeface="Calibri"/>
                <a:ea typeface="Calibri"/>
                <a:cs typeface="Calibri"/>
                <a:sym typeface="Calibri"/>
              </a:rPr>
              <a:t>soutien aux </a:t>
            </a:r>
            <a:r>
              <a:rPr lang="fr-FR" sz="1200" b="1" dirty="0">
                <a:solidFill>
                  <a:srgbClr val="0070C0"/>
                </a:solidFill>
                <a:latin typeface="Calibri"/>
                <a:ea typeface="Calibri"/>
                <a:cs typeface="Calibri"/>
                <a:sym typeface="Calibri"/>
              </a:rPr>
              <a:t>personnes en souffrance psychique et physique. Les pratiques de l’équipe médicale et paramédicale s’inscrivent dans une démarche consensuelle </a:t>
            </a:r>
            <a:r>
              <a:rPr lang="fr-FR" sz="1200" b="1" dirty="0" smtClean="0">
                <a:solidFill>
                  <a:srgbClr val="0070C0"/>
                </a:solidFill>
                <a:latin typeface="Calibri"/>
                <a:ea typeface="Calibri"/>
                <a:cs typeface="Calibri"/>
                <a:sym typeface="Calibri"/>
              </a:rPr>
              <a:t>par </a:t>
            </a:r>
            <a:r>
              <a:rPr lang="fr-FR" sz="1200" b="1" dirty="0">
                <a:solidFill>
                  <a:srgbClr val="0070C0"/>
                </a:solidFill>
                <a:latin typeface="Calibri"/>
                <a:ea typeface="Calibri"/>
                <a:cs typeface="Calibri"/>
                <a:sym typeface="Calibri"/>
              </a:rPr>
              <a:t>la</a:t>
            </a:r>
            <a:endParaRPr dirty="0"/>
          </a:p>
          <a:p>
            <a:pPr marL="0" lvl="0" indent="0" algn="l" rtl="0">
              <a:spcBef>
                <a:spcPts val="0"/>
              </a:spcBef>
              <a:spcAft>
                <a:spcPts val="0"/>
              </a:spcAft>
              <a:buSzPts val="840"/>
              <a:buNone/>
            </a:pPr>
            <a:r>
              <a:rPr lang="fr-FR" sz="1200" b="1" dirty="0">
                <a:solidFill>
                  <a:schemeClr val="tx1"/>
                </a:solidFill>
                <a:latin typeface="Calibri"/>
                <a:ea typeface="Calibri"/>
                <a:cs typeface="Calibri"/>
                <a:sym typeface="Calibri"/>
              </a:rPr>
              <a:t>c</a:t>
            </a:r>
            <a:r>
              <a:rPr lang="fr-FR" sz="1200" b="1" dirty="0">
                <a:latin typeface="Calibri"/>
                <a:ea typeface="Calibri"/>
                <a:cs typeface="Calibri"/>
                <a:sym typeface="Calibri"/>
              </a:rPr>
              <a:t>oordination d’une trentaine de pratiques pluridisciplinaires, avec un médecin, des psychologues et des thérapies complémentaires :</a:t>
            </a:r>
            <a:endParaRPr dirty="0"/>
          </a:p>
          <a:p>
            <a:pPr marL="0" lvl="0" indent="0" algn="l" rtl="0">
              <a:spcBef>
                <a:spcPts val="0"/>
              </a:spcBef>
              <a:spcAft>
                <a:spcPts val="0"/>
              </a:spcAft>
              <a:buSzPts val="840"/>
              <a:buNone/>
            </a:pPr>
            <a:endParaRPr sz="1200" dirty="0">
              <a:latin typeface="Calibri"/>
              <a:ea typeface="Calibri"/>
              <a:cs typeface="Calibri"/>
              <a:sym typeface="Calibri"/>
            </a:endParaRPr>
          </a:p>
          <a:p>
            <a:pPr marL="0" lvl="0" indent="0" algn="l" rtl="0">
              <a:spcBef>
                <a:spcPts val="0"/>
              </a:spcBef>
              <a:spcAft>
                <a:spcPts val="0"/>
              </a:spcAft>
              <a:buSzPts val="840"/>
              <a:buNone/>
            </a:pPr>
            <a:r>
              <a:rPr lang="fr-FR" sz="1200" b="1" dirty="0">
                <a:latin typeface="Calibri"/>
                <a:ea typeface="Calibri"/>
                <a:cs typeface="Calibri"/>
                <a:sym typeface="Calibri"/>
              </a:rPr>
              <a:t>Les programmes de santé sont </a:t>
            </a:r>
            <a:r>
              <a:rPr lang="fr-FR" sz="1200" b="1" dirty="0" err="1">
                <a:latin typeface="Calibri"/>
                <a:ea typeface="Calibri"/>
                <a:cs typeface="Calibri"/>
                <a:sym typeface="Calibri"/>
              </a:rPr>
              <a:t>co</a:t>
            </a:r>
            <a:r>
              <a:rPr lang="fr-FR" sz="1200" b="1" dirty="0">
                <a:latin typeface="Calibri"/>
                <a:ea typeface="Calibri"/>
                <a:cs typeface="Calibri"/>
                <a:sym typeface="Calibri"/>
              </a:rPr>
              <a:t>-construits avec </a:t>
            </a:r>
            <a:r>
              <a:rPr lang="fr-FR" sz="1200" b="1" dirty="0" smtClean="0">
                <a:latin typeface="Calibri"/>
                <a:ea typeface="Calibri"/>
                <a:cs typeface="Calibri"/>
                <a:sym typeface="Calibri"/>
              </a:rPr>
              <a:t>les bénéficiaires en agissant sur la synergie des pratiques, ayant pour effet :</a:t>
            </a:r>
            <a:endParaRPr strike="sngStrike" dirty="0"/>
          </a:p>
          <a:p>
            <a:pPr marL="274320" lvl="0" indent="-274320" algn="l" rtl="0">
              <a:spcBef>
                <a:spcPts val="0"/>
              </a:spcBef>
              <a:spcAft>
                <a:spcPts val="0"/>
              </a:spcAft>
              <a:buSzPts val="840"/>
              <a:buFont typeface="Calibri"/>
              <a:buChar char="-"/>
            </a:pPr>
            <a:r>
              <a:rPr lang="fr-FR" sz="1200" dirty="0" smtClean="0">
                <a:latin typeface="Calibri"/>
                <a:ea typeface="Calibri"/>
                <a:cs typeface="Calibri"/>
                <a:sym typeface="Calibri"/>
              </a:rPr>
              <a:t> – d’améliorer leur </a:t>
            </a:r>
            <a:r>
              <a:rPr lang="fr-FR" sz="1200" dirty="0">
                <a:latin typeface="Calibri"/>
                <a:ea typeface="Calibri"/>
                <a:cs typeface="Calibri"/>
                <a:sym typeface="Calibri"/>
              </a:rPr>
              <a:t>qualité de vie personnelle et professionnelle.</a:t>
            </a:r>
            <a:endParaRPr dirty="0"/>
          </a:p>
          <a:p>
            <a:pPr marL="274320" lvl="0" indent="-274320" algn="l" rtl="0">
              <a:spcBef>
                <a:spcPts val="0"/>
              </a:spcBef>
              <a:spcAft>
                <a:spcPts val="0"/>
              </a:spcAft>
              <a:buSzPts val="840"/>
              <a:buFont typeface="Calibri"/>
              <a:buChar char="-"/>
            </a:pPr>
            <a:r>
              <a:rPr lang="fr-FR" sz="1200" dirty="0">
                <a:latin typeface="Calibri"/>
                <a:ea typeface="Calibri"/>
                <a:cs typeface="Calibri"/>
                <a:sym typeface="Calibri"/>
              </a:rPr>
              <a:t> </a:t>
            </a:r>
            <a:r>
              <a:rPr lang="fr-FR" sz="1200" dirty="0" smtClean="0">
                <a:latin typeface="Calibri"/>
                <a:ea typeface="Calibri"/>
                <a:cs typeface="Calibri"/>
                <a:sym typeface="Calibri"/>
              </a:rPr>
              <a:t>– de réduire </a:t>
            </a:r>
            <a:r>
              <a:rPr lang="fr-FR" sz="1200" dirty="0">
                <a:latin typeface="Calibri"/>
                <a:ea typeface="Calibri"/>
                <a:cs typeface="Calibri"/>
                <a:sym typeface="Calibri"/>
              </a:rPr>
              <a:t>le risque de récidive</a:t>
            </a:r>
            <a:endParaRPr sz="1200" dirty="0">
              <a:latin typeface="Calibri"/>
              <a:ea typeface="Calibri"/>
              <a:cs typeface="Calibri"/>
              <a:sym typeface="Calibri"/>
            </a:endParaRPr>
          </a:p>
          <a:p>
            <a:pPr marL="274320" lvl="0" indent="0" algn="l" rtl="0">
              <a:spcBef>
                <a:spcPts val="0"/>
              </a:spcBef>
              <a:spcAft>
                <a:spcPts val="0"/>
              </a:spcAft>
              <a:buNone/>
            </a:pPr>
            <a:endParaRPr sz="1200" dirty="0">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b="1" dirty="0">
                <a:latin typeface="Calibri"/>
                <a:ea typeface="Calibri"/>
                <a:cs typeface="Calibri"/>
                <a:sym typeface="Calibri"/>
              </a:rPr>
              <a:t>Tout se construit à partir de la relation thérapeutique, </a:t>
            </a:r>
            <a:r>
              <a:rPr lang="fr-FR" sz="1200" b="1" dirty="0" smtClean="0">
                <a:latin typeface="Calibri"/>
                <a:ea typeface="Calibri"/>
                <a:cs typeface="Calibri"/>
                <a:sym typeface="Calibri"/>
              </a:rPr>
              <a:t>fondamentale pour dans </a:t>
            </a:r>
            <a:r>
              <a:rPr lang="fr-FR" sz="1200" b="1" dirty="0">
                <a:latin typeface="Calibri"/>
                <a:ea typeface="Calibri"/>
                <a:cs typeface="Calibri"/>
                <a:sym typeface="Calibri"/>
              </a:rPr>
              <a:t>le succès de la thérapie</a:t>
            </a:r>
            <a:endParaRPr dirty="0"/>
          </a:p>
          <a:p>
            <a:pPr marL="274320" lvl="0" indent="-220980" algn="l" rtl="0">
              <a:spcBef>
                <a:spcPts val="0"/>
              </a:spcBef>
              <a:spcAft>
                <a:spcPts val="0"/>
              </a:spcAft>
              <a:buSzPts val="840"/>
              <a:buFont typeface="Century Schoolbook"/>
              <a:buNone/>
            </a:pPr>
            <a:endParaRPr sz="1200" b="1" dirty="0">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b="1" dirty="0">
                <a:latin typeface="Calibri"/>
                <a:ea typeface="Calibri"/>
                <a:cs typeface="Calibri"/>
                <a:sym typeface="Calibri"/>
              </a:rPr>
              <a:t>Une démarche humaniste qui ouvre la voie de la résilience grâce à :</a:t>
            </a:r>
            <a:endParaRPr dirty="0"/>
          </a:p>
          <a:p>
            <a:pPr marL="274320" lvl="0" indent="-220980" algn="l" rtl="0">
              <a:spcBef>
                <a:spcPts val="0"/>
              </a:spcBef>
              <a:spcAft>
                <a:spcPts val="0"/>
              </a:spcAft>
              <a:buSzPts val="840"/>
              <a:buFont typeface="Century Schoolbook"/>
              <a:buNone/>
            </a:pPr>
            <a:endParaRPr sz="1200" dirty="0">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u="sng" dirty="0">
                <a:latin typeface="Calibri"/>
                <a:ea typeface="Calibri"/>
                <a:cs typeface="Calibri"/>
                <a:sym typeface="Calibri"/>
              </a:rPr>
              <a:t>La prise en charge pluridisciplinaire </a:t>
            </a:r>
            <a:r>
              <a:rPr lang="fr-FR" sz="1200" dirty="0">
                <a:latin typeface="Calibri"/>
                <a:ea typeface="Calibri"/>
                <a:cs typeface="Calibri"/>
                <a:sym typeface="Calibri"/>
              </a:rPr>
              <a:t>de la douleur psychique ou physique et de l’isolement. Notre postulat de travail consiste à révéler à chaque usager sa capacité à s’autonomiser en prenant sa santé en main.</a:t>
            </a:r>
            <a:endParaRPr dirty="0"/>
          </a:p>
          <a:p>
            <a:pPr marL="274320" lvl="0" indent="-274320" algn="l" rtl="0">
              <a:spcBef>
                <a:spcPts val="0"/>
              </a:spcBef>
              <a:spcAft>
                <a:spcPts val="0"/>
              </a:spcAft>
              <a:buSzPts val="840"/>
              <a:buFont typeface="Calibri"/>
              <a:buChar char="-"/>
            </a:pPr>
            <a:r>
              <a:rPr lang="fr-FR" sz="1200" i="1" u="sng" dirty="0">
                <a:latin typeface="Calibri"/>
                <a:ea typeface="Calibri"/>
                <a:cs typeface="Calibri"/>
                <a:sym typeface="Calibri"/>
              </a:rPr>
              <a:t>Le cadre des protocoles où riment convivialité</a:t>
            </a:r>
            <a:r>
              <a:rPr lang="fr-FR" sz="1200" i="1" dirty="0">
                <a:latin typeface="Calibri"/>
                <a:ea typeface="Calibri"/>
                <a:cs typeface="Calibri"/>
                <a:sym typeface="Calibri"/>
              </a:rPr>
              <a:t>, lien social et efficience est propice pour continuer ou réapprendre à se projeter dans l’avenir en dépit du stress et de l’adversité.</a:t>
            </a:r>
            <a:endParaRPr i="1" dirty="0"/>
          </a:p>
          <a:p>
            <a:pPr marL="274320" lvl="0" indent="-274320" algn="l" rtl="0">
              <a:spcBef>
                <a:spcPts val="0"/>
              </a:spcBef>
              <a:spcAft>
                <a:spcPts val="0"/>
              </a:spcAft>
              <a:buSzPts val="840"/>
              <a:buFont typeface="Calibri"/>
              <a:buChar char="-"/>
            </a:pPr>
            <a:r>
              <a:rPr lang="fr-FR" sz="1200" u="sng" dirty="0">
                <a:latin typeface="Calibri"/>
                <a:ea typeface="Calibri"/>
                <a:cs typeface="Calibri"/>
                <a:sym typeface="Calibri"/>
              </a:rPr>
              <a:t>L’accompagnement </a:t>
            </a:r>
            <a:r>
              <a:rPr lang="fr-FR" sz="1200" u="sng" dirty="0" smtClean="0">
                <a:latin typeface="Calibri"/>
                <a:ea typeface="Calibri"/>
                <a:cs typeface="Calibri"/>
                <a:sym typeface="Calibri"/>
              </a:rPr>
              <a:t>vise </a:t>
            </a:r>
            <a:r>
              <a:rPr lang="fr-FR" sz="1200" u="sng" dirty="0">
                <a:latin typeface="Calibri"/>
                <a:ea typeface="Calibri"/>
                <a:cs typeface="Calibri"/>
                <a:sym typeface="Calibri"/>
              </a:rPr>
              <a:t>à permettre à </a:t>
            </a:r>
            <a:r>
              <a:rPr lang="fr-FR" sz="1200" u="sng" dirty="0" smtClean="0">
                <a:latin typeface="Calibri"/>
                <a:ea typeface="Calibri"/>
                <a:cs typeface="Calibri"/>
                <a:sym typeface="Calibri"/>
              </a:rPr>
              <a:t>l’individu de </a:t>
            </a:r>
            <a:r>
              <a:rPr lang="fr-FR" sz="1200" u="sng" dirty="0">
                <a:latin typeface="Calibri"/>
                <a:ea typeface="Calibri"/>
                <a:cs typeface="Calibri"/>
                <a:sym typeface="Calibri"/>
              </a:rPr>
              <a:t>se </a:t>
            </a:r>
            <a:r>
              <a:rPr lang="fr-FR" sz="1200" u="sng" dirty="0" smtClean="0">
                <a:latin typeface="Calibri"/>
                <a:ea typeface="Calibri"/>
                <a:cs typeface="Calibri"/>
                <a:sym typeface="Calibri"/>
              </a:rPr>
              <a:t>reconstruire</a:t>
            </a:r>
            <a:r>
              <a:rPr lang="fr-FR" sz="1200" dirty="0">
                <a:latin typeface="Calibri"/>
                <a:ea typeface="Calibri"/>
                <a:cs typeface="Calibri"/>
                <a:sym typeface="Calibri"/>
              </a:rPr>
              <a:t> </a:t>
            </a:r>
            <a:r>
              <a:rPr lang="fr-FR" sz="1200" dirty="0" smtClean="0">
                <a:latin typeface="Calibri"/>
                <a:ea typeface="Calibri"/>
                <a:cs typeface="Calibri"/>
                <a:sym typeface="Calibri"/>
              </a:rPr>
              <a:t>malgré </a:t>
            </a:r>
            <a:r>
              <a:rPr lang="fr-FR" sz="1200" dirty="0">
                <a:latin typeface="Calibri"/>
                <a:ea typeface="Calibri"/>
                <a:cs typeface="Calibri"/>
                <a:sym typeface="Calibri"/>
              </a:rPr>
              <a:t>les événements déstabilisants, des conditions de vie difficiles, des traumatismes parfois sévères.</a:t>
            </a:r>
            <a:endParaRPr dirty="0"/>
          </a:p>
          <a:p>
            <a:pPr marL="274320" lvl="0" indent="-274320" algn="l" rtl="0">
              <a:spcBef>
                <a:spcPts val="0"/>
              </a:spcBef>
              <a:spcAft>
                <a:spcPts val="0"/>
              </a:spcAft>
              <a:buSzPts val="840"/>
              <a:buFont typeface="Calibri"/>
              <a:buChar char="-"/>
            </a:pPr>
            <a:r>
              <a:rPr lang="fr-FR" sz="1200" u="sng" dirty="0">
                <a:latin typeface="Calibri"/>
                <a:ea typeface="Calibri"/>
                <a:cs typeface="Calibri"/>
                <a:sym typeface="Calibri"/>
              </a:rPr>
              <a:t>Chaque usager est orienté vers le choix de pratiques compatibles et adaptées à sa situation</a:t>
            </a:r>
            <a:r>
              <a:rPr lang="fr-FR" sz="1200" dirty="0">
                <a:latin typeface="Calibri"/>
                <a:ea typeface="Calibri"/>
                <a:cs typeface="Calibri"/>
                <a:sym typeface="Calibri"/>
              </a:rPr>
              <a:t>, sa pathologie et en prenant en compte  les contre-indications. Une écoute attentive de son parcours de vie garantit le bénéfice optimal de la synergie des pratiques.</a:t>
            </a:r>
            <a:endParaRPr dirty="0"/>
          </a:p>
          <a:p>
            <a:pPr marL="274320" lvl="0" indent="-274320" algn="l" rtl="0">
              <a:spcBef>
                <a:spcPts val="0"/>
              </a:spcBef>
              <a:spcAft>
                <a:spcPts val="0"/>
              </a:spcAft>
              <a:buSzPts val="840"/>
              <a:buFont typeface="Calibri"/>
              <a:buChar char="-"/>
            </a:pPr>
            <a:r>
              <a:rPr lang="fr-FR" sz="1200" u="sng" dirty="0">
                <a:latin typeface="Calibri"/>
                <a:ea typeface="Calibri"/>
                <a:cs typeface="Calibri"/>
                <a:sym typeface="Calibri"/>
              </a:rPr>
              <a:t>L’assurance d’un suivi par notre équipe pluridisciplinaire</a:t>
            </a:r>
            <a:endParaRPr sz="1200" dirty="0">
              <a:latin typeface="Calibri"/>
              <a:ea typeface="Calibri"/>
              <a:cs typeface="Calibri"/>
              <a:sym typeface="Calibri"/>
            </a:endParaRPr>
          </a:p>
          <a:p>
            <a:pPr marL="274320" lvl="0" indent="-220980" algn="l" rtl="0">
              <a:spcBef>
                <a:spcPts val="0"/>
              </a:spcBef>
              <a:spcAft>
                <a:spcPts val="0"/>
              </a:spcAft>
              <a:buSzPts val="840"/>
              <a:buFont typeface="Century Schoolbook"/>
              <a:buNone/>
            </a:pPr>
            <a:endParaRPr sz="12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457200" y="274638"/>
            <a:ext cx="7467600" cy="70609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pourquoi ce projet Cap de vivre ? Un constat </a:t>
            </a:r>
            <a:endParaRPr/>
          </a:p>
        </p:txBody>
      </p:sp>
      <p:sp>
        <p:nvSpPr>
          <p:cNvPr id="157" name="Google Shape;157;p4"/>
          <p:cNvSpPr txBox="1">
            <a:spLocks noGrp="1"/>
          </p:cNvSpPr>
          <p:nvPr>
            <p:ph type="body" idx="1"/>
          </p:nvPr>
        </p:nvSpPr>
        <p:spPr>
          <a:xfrm>
            <a:off x="457199" y="1124744"/>
            <a:ext cx="8184911" cy="55785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840"/>
              <a:buNone/>
            </a:pPr>
            <a:r>
              <a:rPr lang="fr-FR" sz="1200" b="1" u="sng" dirty="0">
                <a:latin typeface="Calibri" panose="020F0502020204030204" pitchFamily="34" charset="0"/>
                <a:ea typeface="Calibri"/>
                <a:cs typeface="Calibri" panose="020F0502020204030204" pitchFamily="34" charset="0"/>
                <a:sym typeface="Calibri"/>
              </a:rPr>
              <a:t>L’idée de développer un service pour les jeunes est venue du constat suivant : force du savoir-faire et innovation sociale</a:t>
            </a:r>
            <a:endParaRPr sz="1200" dirty="0">
              <a:latin typeface="Calibri" panose="020F0502020204030204" pitchFamily="34" charset="0"/>
              <a:ea typeface="Calibri"/>
              <a:cs typeface="Calibri" panose="020F0502020204030204" pitchFamily="34" charset="0"/>
              <a:sym typeface="Calibri"/>
            </a:endParaRPr>
          </a:p>
          <a:p>
            <a:pPr marL="274320" lvl="0" indent="-274320" algn="l" rtl="0">
              <a:spcBef>
                <a:spcPts val="600"/>
              </a:spcBef>
              <a:spcAft>
                <a:spcPts val="0"/>
              </a:spcAft>
              <a:buSzPts val="840"/>
              <a:buFont typeface="Courier New"/>
              <a:buChar char="o"/>
            </a:pPr>
            <a:r>
              <a:rPr lang="fr-FR" sz="1200" dirty="0">
                <a:latin typeface="Calibri" panose="020F0502020204030204" pitchFamily="34" charset="0"/>
                <a:ea typeface="Calibri"/>
                <a:cs typeface="Calibri" panose="020F0502020204030204" pitchFamily="34" charset="0"/>
                <a:sym typeface="Calibri"/>
              </a:rPr>
              <a:t>Nous avons observé une demande d’accompagnement grandissante provenant des 11-25 ans  sur 2020 et 2021. On voit plus de jeunes et </a:t>
            </a:r>
            <a:r>
              <a:rPr lang="fr-FR" sz="1200" dirty="0" smtClean="0">
                <a:latin typeface="Calibri" panose="020F0502020204030204" pitchFamily="34" charset="0"/>
                <a:ea typeface="Calibri"/>
                <a:cs typeface="Calibri" panose="020F0502020204030204" pitchFamily="34" charset="0"/>
                <a:sym typeface="Calibri"/>
              </a:rPr>
              <a:t>on «  revoit certains déjà suivis encore plus en difficulté »</a:t>
            </a:r>
            <a:endParaRPr lang="fr-FR" sz="1200" dirty="0">
              <a:highlight>
                <a:srgbClr val="FCE5CD"/>
              </a:highlight>
              <a:latin typeface="Calibri" panose="020F0502020204030204" pitchFamily="34" charset="0"/>
              <a:ea typeface="Calibri"/>
              <a:cs typeface="Calibri" panose="020F0502020204030204" pitchFamily="34" charset="0"/>
              <a:sym typeface="Calibri"/>
            </a:endParaRPr>
          </a:p>
          <a:p>
            <a:pPr marL="274320" lvl="0" indent="-274320" algn="l" rtl="0">
              <a:spcBef>
                <a:spcPts val="600"/>
              </a:spcBef>
              <a:spcAft>
                <a:spcPts val="0"/>
              </a:spcAft>
              <a:buSzPts val="840"/>
              <a:buFont typeface="Courier New"/>
              <a:buChar char="o"/>
            </a:pPr>
            <a:r>
              <a:rPr lang="fr-FR" sz="1200" dirty="0" smtClean="0">
                <a:latin typeface="Calibri" panose="020F0502020204030204" pitchFamily="34" charset="0"/>
                <a:ea typeface="Calibri"/>
                <a:cs typeface="Calibri" panose="020F0502020204030204" pitchFamily="34" charset="0"/>
                <a:sym typeface="Calibri"/>
              </a:rPr>
              <a:t>On voit aussi </a:t>
            </a:r>
            <a:r>
              <a:rPr lang="fr-FR" sz="1200" dirty="0">
                <a:latin typeface="Calibri" panose="020F0502020204030204" pitchFamily="34" charset="0"/>
                <a:ea typeface="Calibri"/>
                <a:cs typeface="Calibri" panose="020F0502020204030204" pitchFamily="34" charset="0"/>
                <a:sym typeface="Calibri"/>
              </a:rPr>
              <a:t>beaucoup de gens déjà suivis, qui sont encore plus en difficulté. </a:t>
            </a:r>
            <a:endParaRPr dirty="0">
              <a:latin typeface="Calibri" panose="020F0502020204030204" pitchFamily="34" charset="0"/>
              <a:cs typeface="Calibri" panose="020F0502020204030204" pitchFamily="34" charset="0"/>
            </a:endParaRPr>
          </a:p>
          <a:p>
            <a:pPr marL="0" lvl="0" indent="0" algn="l" rtl="0">
              <a:spcBef>
                <a:spcPts val="600"/>
              </a:spcBef>
              <a:spcAft>
                <a:spcPts val="0"/>
              </a:spcAft>
              <a:buSzPts val="840"/>
              <a:buNone/>
            </a:pPr>
            <a:r>
              <a:rPr lang="fr-FR" sz="1200" dirty="0">
                <a:latin typeface="Calibri" panose="020F0502020204030204" pitchFamily="34" charset="0"/>
                <a:ea typeface="Calibri"/>
                <a:cs typeface="Calibri" panose="020F0502020204030204" pitchFamily="34" charset="0"/>
                <a:sym typeface="Calibri"/>
              </a:rPr>
              <a:t>Les étudiants souffrent d'</a:t>
            </a:r>
            <a:r>
              <a:rPr lang="fr-FR" sz="1200" b="1" dirty="0">
                <a:latin typeface="Calibri" panose="020F0502020204030204" pitchFamily="34" charset="0"/>
                <a:ea typeface="Calibri"/>
                <a:cs typeface="Calibri" panose="020F0502020204030204" pitchFamily="34" charset="0"/>
                <a:sym typeface="Calibri"/>
              </a:rPr>
              <a:t>anxiété</a:t>
            </a:r>
            <a:r>
              <a:rPr lang="fr-FR" sz="1200" dirty="0">
                <a:latin typeface="Calibri" panose="020F0502020204030204" pitchFamily="34" charset="0"/>
                <a:ea typeface="Calibri"/>
                <a:cs typeface="Calibri" panose="020F0502020204030204" pitchFamily="34" charset="0"/>
                <a:sym typeface="Calibri"/>
              </a:rPr>
              <a:t>, de </a:t>
            </a:r>
            <a:r>
              <a:rPr lang="fr-FR" sz="1200" b="1" dirty="0">
                <a:latin typeface="Calibri" panose="020F0502020204030204" pitchFamily="34" charset="0"/>
                <a:ea typeface="Calibri"/>
                <a:cs typeface="Calibri" panose="020F0502020204030204" pitchFamily="34" charset="0"/>
                <a:sym typeface="Calibri"/>
              </a:rPr>
              <a:t>dépression</a:t>
            </a:r>
            <a:r>
              <a:rPr lang="fr-FR" sz="1200" dirty="0">
                <a:latin typeface="Calibri" panose="020F0502020204030204" pitchFamily="34" charset="0"/>
                <a:ea typeface="Calibri"/>
                <a:cs typeface="Calibri" panose="020F0502020204030204" pitchFamily="34" charset="0"/>
                <a:sym typeface="Calibri"/>
              </a:rPr>
              <a:t> (20 % des jeunes souffriraient d'anxiété ou de dépression), parfois des deux, ou de pathologies encore plus graves comme </a:t>
            </a:r>
            <a:r>
              <a:rPr lang="fr-FR" sz="1200" dirty="0" smtClean="0">
                <a:latin typeface="Calibri" panose="020F0502020204030204" pitchFamily="34" charset="0"/>
                <a:ea typeface="Calibri"/>
                <a:cs typeface="Calibri" panose="020F0502020204030204" pitchFamily="34" charset="0"/>
                <a:sym typeface="Calibri"/>
              </a:rPr>
              <a:t>des troubles mentaux parmi. Parmi les troubles mentaux on trouve la dépression ; l’anxiété est un symptôme et non un trouble mental</a:t>
            </a:r>
          </a:p>
          <a:p>
            <a:pPr marL="0" lvl="0" indent="0" algn="l" rtl="0">
              <a:spcBef>
                <a:spcPts val="600"/>
              </a:spcBef>
              <a:spcAft>
                <a:spcPts val="0"/>
              </a:spcAft>
              <a:buSzPts val="840"/>
              <a:buNone/>
            </a:pPr>
            <a:r>
              <a:rPr lang="fr-FR" sz="1200" b="1" dirty="0" smtClean="0">
                <a:latin typeface="Calibri" panose="020F0502020204030204" pitchFamily="34" charset="0"/>
                <a:ea typeface="Calibri"/>
                <a:cs typeface="Calibri" panose="020F0502020204030204" pitchFamily="34" charset="0"/>
                <a:sym typeface="Calibri"/>
              </a:rPr>
              <a:t>Le </a:t>
            </a:r>
            <a:r>
              <a:rPr lang="fr-FR" sz="1200" b="1" dirty="0">
                <a:latin typeface="Calibri" panose="020F0502020204030204" pitchFamily="34" charset="0"/>
                <a:ea typeface="Calibri"/>
                <a:cs typeface="Calibri" panose="020F0502020204030204" pitchFamily="34" charset="0"/>
                <a:sym typeface="Calibri"/>
              </a:rPr>
              <a:t>contexte sanitaire, environnemental et économique, les amène à un questionnement existentiel récurrent. </a:t>
            </a:r>
            <a:br>
              <a:rPr lang="fr-FR" sz="1200" b="1" dirty="0">
                <a:latin typeface="Calibri" panose="020F0502020204030204" pitchFamily="34" charset="0"/>
                <a:ea typeface="Calibri"/>
                <a:cs typeface="Calibri" panose="020F0502020204030204" pitchFamily="34" charset="0"/>
                <a:sym typeface="Calibri"/>
              </a:rPr>
            </a:br>
            <a:r>
              <a:rPr lang="fr-FR" sz="1200" b="1" dirty="0">
                <a:latin typeface="Calibri" panose="020F0502020204030204" pitchFamily="34" charset="0"/>
                <a:ea typeface="Calibri"/>
                <a:cs typeface="Calibri" panose="020F0502020204030204" pitchFamily="34" charset="0"/>
                <a:sym typeface="Calibri"/>
              </a:rPr>
              <a:t>Cette dégradation de la santé mentale des jeunes est assortie d’une multitude de somatisations : </a:t>
            </a:r>
            <a:endParaRPr dirty="0">
              <a:latin typeface="Calibri" panose="020F0502020204030204" pitchFamily="34" charset="0"/>
              <a:cs typeface="Calibri" panose="020F0502020204030204" pitchFamily="34" charset="0"/>
            </a:endParaRPr>
          </a:p>
          <a:p>
            <a:pPr marL="0" lvl="0" indent="0" algn="l" rtl="0">
              <a:spcBef>
                <a:spcPts val="600"/>
              </a:spcBef>
              <a:spcAft>
                <a:spcPts val="0"/>
              </a:spcAft>
              <a:buSzPts val="840"/>
              <a:buNone/>
            </a:pPr>
            <a:endParaRPr sz="1200" b="1" dirty="0">
              <a:latin typeface="Calibri" panose="020F0502020204030204" pitchFamily="34" charset="0"/>
              <a:ea typeface="Calibri"/>
              <a:cs typeface="Calibri" panose="020F0502020204030204" pitchFamily="34" charset="0"/>
              <a:sym typeface="Calibri"/>
            </a:endParaRPr>
          </a:p>
          <a:p>
            <a:pPr marL="274320" lvl="0" indent="-274320" algn="l" rtl="0">
              <a:spcBef>
                <a:spcPts val="0"/>
              </a:spcBef>
              <a:spcAft>
                <a:spcPts val="0"/>
              </a:spcAft>
              <a:buSzPts val="840"/>
              <a:buFont typeface="Arial"/>
              <a:buChar char="•"/>
            </a:pPr>
            <a:r>
              <a:rPr lang="fr-FR" sz="1200" dirty="0" smtClean="0">
                <a:latin typeface="Calibri" panose="020F0502020204030204" pitchFamily="34" charset="0"/>
                <a:ea typeface="Calibri"/>
                <a:cs typeface="Calibri" panose="020F0502020204030204" pitchFamily="34" charset="0"/>
                <a:sym typeface="Calibri"/>
              </a:rPr>
              <a:t>Perte </a:t>
            </a:r>
            <a:r>
              <a:rPr lang="fr-FR" sz="1200" dirty="0">
                <a:latin typeface="Calibri" panose="020F0502020204030204" pitchFamily="34" charset="0"/>
                <a:ea typeface="Calibri"/>
                <a:cs typeface="Calibri" panose="020F0502020204030204" pitchFamily="34" charset="0"/>
                <a:sym typeface="Calibri"/>
              </a:rPr>
              <a:t>de plaisir et de motivation</a:t>
            </a:r>
            <a:endParaRPr dirty="0">
              <a:latin typeface="Calibri" panose="020F0502020204030204" pitchFamily="34" charset="0"/>
              <a:cs typeface="Calibri" panose="020F0502020204030204" pitchFamily="34" charset="0"/>
            </a:endParaRPr>
          </a:p>
          <a:p>
            <a:pPr marL="274320" indent="-274320">
              <a:spcBef>
                <a:spcPts val="0"/>
              </a:spcBef>
              <a:buSzPts val="840"/>
              <a:buFont typeface="Arial"/>
              <a:buChar char="•"/>
            </a:pPr>
            <a:r>
              <a:rPr lang="fr-FR" sz="1200" dirty="0">
                <a:latin typeface="Calibri" panose="020F0502020204030204" pitchFamily="34" charset="0"/>
                <a:ea typeface="Calibri"/>
                <a:cs typeface="Calibri" panose="020F0502020204030204" pitchFamily="34" charset="0"/>
                <a:sym typeface="Calibri"/>
              </a:rPr>
              <a:t>Décrochage </a:t>
            </a:r>
            <a:r>
              <a:rPr lang="fr-FR" sz="1200" dirty="0" smtClean="0">
                <a:latin typeface="Calibri" panose="020F0502020204030204" pitchFamily="34" charset="0"/>
                <a:ea typeface="Calibri"/>
                <a:cs typeface="Calibri" panose="020F0502020204030204" pitchFamily="34" charset="0"/>
                <a:sym typeface="Calibri"/>
              </a:rPr>
              <a:t>scolaire </a:t>
            </a:r>
            <a:r>
              <a:rPr lang="fr-FR" sz="1200" dirty="0" smtClean="0">
                <a:solidFill>
                  <a:schemeClr val="tx1"/>
                </a:solidFill>
                <a:latin typeface="Calibri" panose="020F0502020204030204" pitchFamily="34" charset="0"/>
                <a:cs typeface="Calibri" panose="020F0502020204030204" pitchFamily="34" charset="0"/>
              </a:rPr>
              <a:t>(absentéisme </a:t>
            </a:r>
            <a:r>
              <a:rPr lang="fr-FR" sz="1200" dirty="0">
                <a:solidFill>
                  <a:schemeClr val="tx1"/>
                </a:solidFill>
                <a:latin typeface="Calibri" panose="020F0502020204030204" pitchFamily="34" charset="0"/>
                <a:cs typeface="Calibri" panose="020F0502020204030204" pitchFamily="34" charset="0"/>
              </a:rPr>
              <a:t>scolaire, comportement inadapté, harcèlement, difficulté à être dans le lien avec ses pairs et ou les adultes au sein du collège : propositions ; Accueil de jour pour permettre aux jeunes de décompresser</a:t>
            </a:r>
            <a:r>
              <a:rPr lang="fr-FR" sz="1200" dirty="0" smtClean="0">
                <a:solidFill>
                  <a:schemeClr val="tx1"/>
                </a:solidFill>
                <a:latin typeface="Calibri" panose="020F0502020204030204" pitchFamily="34" charset="0"/>
                <a:cs typeface="Calibri" panose="020F0502020204030204" pitchFamily="34" charset="0"/>
              </a:rPr>
              <a:t>)</a:t>
            </a:r>
            <a:endParaRPr sz="1200" dirty="0">
              <a:solidFill>
                <a:schemeClr val="tx1"/>
              </a:solidFill>
              <a:latin typeface="Calibri" panose="020F0502020204030204" pitchFamily="34" charset="0"/>
              <a:ea typeface="Calibri"/>
              <a:cs typeface="Calibri" panose="020F0502020204030204" pitchFamily="34" charset="0"/>
              <a:sym typeface="Calibri"/>
            </a:endParaRPr>
          </a:p>
          <a:p>
            <a:pPr marL="274320" lvl="0" indent="-274320" algn="l" rtl="0">
              <a:spcBef>
                <a:spcPts val="0"/>
              </a:spcBef>
              <a:spcAft>
                <a:spcPts val="0"/>
              </a:spcAft>
              <a:buSzPts val="840"/>
              <a:buFont typeface="Arial"/>
              <a:buChar char="•"/>
            </a:pPr>
            <a:r>
              <a:rPr lang="fr-FR" sz="1200" dirty="0" smtClean="0">
                <a:latin typeface="Calibri" panose="020F0502020204030204" pitchFamily="34" charset="0"/>
                <a:ea typeface="Calibri"/>
                <a:cs typeface="Calibri" panose="020F0502020204030204" pitchFamily="34" charset="0"/>
                <a:sym typeface="Calibri"/>
              </a:rPr>
              <a:t>Troubles </a:t>
            </a:r>
            <a:r>
              <a:rPr lang="fr-FR" sz="1200" dirty="0">
                <a:latin typeface="Calibri" panose="020F0502020204030204" pitchFamily="34" charset="0"/>
                <a:ea typeface="Calibri"/>
                <a:cs typeface="Calibri" panose="020F0502020204030204" pitchFamily="34" charset="0"/>
                <a:sym typeface="Calibri"/>
              </a:rPr>
              <a:t>du sommeil</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840"/>
              <a:buFont typeface="Arial"/>
              <a:buChar char="•"/>
            </a:pPr>
            <a:r>
              <a:rPr lang="fr-FR" sz="1200" dirty="0">
                <a:latin typeface="Calibri" panose="020F0502020204030204" pitchFamily="34" charset="0"/>
                <a:ea typeface="Calibri"/>
                <a:cs typeface="Calibri" panose="020F0502020204030204" pitchFamily="34" charset="0"/>
                <a:sym typeface="Calibri"/>
              </a:rPr>
              <a:t>Troubles dépressifs et anxieux</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840"/>
              <a:buFont typeface="Arial"/>
              <a:buChar char="•"/>
            </a:pPr>
            <a:r>
              <a:rPr lang="fr-FR" sz="1200" dirty="0">
                <a:latin typeface="Calibri" panose="020F0502020204030204" pitchFamily="34" charset="0"/>
                <a:ea typeface="Calibri"/>
                <a:cs typeface="Calibri" panose="020F0502020204030204" pitchFamily="34" charset="0"/>
                <a:sym typeface="Calibri"/>
              </a:rPr>
              <a:t>Troubles du comportement alimentaire</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840"/>
              <a:buFont typeface="Arial"/>
              <a:buChar char="•"/>
            </a:pPr>
            <a:r>
              <a:rPr lang="fr-FR" sz="1200" dirty="0">
                <a:latin typeface="Calibri" panose="020F0502020204030204" pitchFamily="34" charset="0"/>
                <a:ea typeface="Calibri"/>
                <a:cs typeface="Calibri" panose="020F0502020204030204" pitchFamily="34" charset="0"/>
                <a:sym typeface="Calibri"/>
              </a:rPr>
              <a:t>Repli et phobies sociales</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840"/>
              <a:buFont typeface="Arial"/>
              <a:buChar char="•"/>
            </a:pPr>
            <a:r>
              <a:rPr lang="fr-FR" sz="1200" dirty="0">
                <a:latin typeface="Calibri" panose="020F0502020204030204" pitchFamily="34" charset="0"/>
                <a:ea typeface="Calibri"/>
                <a:cs typeface="Calibri" panose="020F0502020204030204" pitchFamily="34" charset="0"/>
                <a:sym typeface="Calibri"/>
              </a:rPr>
              <a:t>Pensées suicidaires</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840"/>
              <a:buFont typeface="Arial"/>
              <a:buChar char="•"/>
            </a:pPr>
            <a:r>
              <a:rPr lang="fr-FR" sz="1200" dirty="0">
                <a:latin typeface="Calibri" panose="020F0502020204030204" pitchFamily="34" charset="0"/>
                <a:ea typeface="Calibri"/>
                <a:cs typeface="Calibri" panose="020F0502020204030204" pitchFamily="34" charset="0"/>
                <a:sym typeface="Calibri"/>
              </a:rPr>
              <a:t>Violences intrafamiliales</a:t>
            </a:r>
            <a:endParaRPr sz="1200" dirty="0">
              <a:latin typeface="Calibri" panose="020F0502020204030204" pitchFamily="34" charset="0"/>
              <a:ea typeface="Calibri"/>
              <a:cs typeface="Calibri" panose="020F0502020204030204" pitchFamily="34" charset="0"/>
              <a:sym typeface="Calibri"/>
            </a:endParaRPr>
          </a:p>
          <a:p>
            <a:pPr marL="274320" lvl="0" indent="-274320" algn="l" rtl="0">
              <a:spcBef>
                <a:spcPts val="600"/>
              </a:spcBef>
              <a:spcAft>
                <a:spcPts val="0"/>
              </a:spcAft>
              <a:buSzPts val="840"/>
              <a:buFont typeface="Courier New"/>
              <a:buChar char="o"/>
            </a:pPr>
            <a:r>
              <a:rPr lang="fr-FR" sz="1200" dirty="0">
                <a:latin typeface="Calibri" panose="020F0502020204030204" pitchFamily="34" charset="0"/>
                <a:ea typeface="Calibri"/>
                <a:cs typeface="Calibri" panose="020F0502020204030204" pitchFamily="34" charset="0"/>
                <a:sym typeface="Calibri"/>
              </a:rPr>
              <a:t>En raison d’un sentiment d’impuissance ils vivent une perte de confiance et de visibilité sur leur avenir. La peur de l’effondrement et  le sentiment de danger immédiat les paralyse et les coupe de tout moyen d’actions.</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840"/>
              <a:buFont typeface="Courier New"/>
              <a:buChar char="o"/>
            </a:pPr>
            <a:r>
              <a:rPr lang="fr-FR" sz="1200" dirty="0">
                <a:latin typeface="Calibri" panose="020F0502020204030204" pitchFamily="34" charset="0"/>
                <a:ea typeface="Calibri"/>
                <a:cs typeface="Calibri" panose="020F0502020204030204" pitchFamily="34" charset="0"/>
                <a:sym typeface="Calibri"/>
              </a:rPr>
              <a:t>Nous avons décidé de proposer des prestations plus orientées vers les jeunes en synergie des pratiques adaptées à leur demande, pour qu’ils continuent à se projeter dans l’avenir.</a:t>
            </a:r>
            <a:endParaRPr sz="1200" dirty="0">
              <a:latin typeface="Calibri" panose="020F0502020204030204" pitchFamily="34" charset="0"/>
              <a:ea typeface="Calibri"/>
              <a:cs typeface="Calibri" panose="020F0502020204030204" pitchFamily="34" charset="0"/>
              <a:sym typeface="Calibri"/>
            </a:endParaRPr>
          </a:p>
          <a:p>
            <a:pPr marL="274320" lvl="0" indent="-274320" algn="l" rtl="0">
              <a:spcBef>
                <a:spcPts val="600"/>
              </a:spcBef>
              <a:spcAft>
                <a:spcPts val="0"/>
              </a:spcAft>
              <a:buSzPts val="840"/>
              <a:buChar char="🞆"/>
            </a:pPr>
            <a:r>
              <a:rPr lang="fr-FR" sz="1200" dirty="0">
                <a:latin typeface="Calibri" panose="020F0502020204030204" pitchFamily="34" charset="0"/>
                <a:ea typeface="Calibri"/>
                <a:cs typeface="Calibri" panose="020F0502020204030204" pitchFamily="34" charset="0"/>
                <a:sym typeface="Calibri"/>
              </a:rPr>
              <a:t>Dans notre dossier nous allons développer la présentation de ces pratiques que nous leur avons fait tester et qu’ils apprécient tout particulièrement pour leur efficacité.</a:t>
            </a:r>
            <a:endParaRPr sz="1200" dirty="0">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457200" y="274638"/>
            <a:ext cx="7467600" cy="77809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Quelques chiffres sur la situation des jeunes :</a:t>
            </a:r>
            <a:endParaRPr>
              <a:solidFill>
                <a:srgbClr val="0070C0"/>
              </a:solidFill>
              <a:latin typeface="Calibri"/>
              <a:ea typeface="Calibri"/>
              <a:cs typeface="Calibri"/>
              <a:sym typeface="Calibri"/>
            </a:endParaRPr>
          </a:p>
        </p:txBody>
      </p:sp>
      <p:sp>
        <p:nvSpPr>
          <p:cNvPr id="163" name="Google Shape;163;p5"/>
          <p:cNvSpPr txBox="1">
            <a:spLocks noGrp="1"/>
          </p:cNvSpPr>
          <p:nvPr>
            <p:ph type="body" idx="1"/>
          </p:nvPr>
        </p:nvSpPr>
        <p:spPr>
          <a:xfrm>
            <a:off x="457200" y="1340768"/>
            <a:ext cx="7467600" cy="4873752"/>
          </a:xfrm>
          <a:prstGeom prst="rect">
            <a:avLst/>
          </a:prstGeom>
          <a:noFill/>
          <a:ln>
            <a:noFill/>
          </a:ln>
        </p:spPr>
        <p:txBody>
          <a:bodyPr spcFirstLastPara="1" wrap="square" lIns="91425" tIns="45700" rIns="91425" bIns="45700" anchor="t" anchorCtr="0">
            <a:normAutofit lnSpcReduction="10000"/>
          </a:bodyPr>
          <a:lstStyle/>
          <a:p>
            <a:pPr marL="274320" lvl="0" indent="-269652" algn="l" rtl="0">
              <a:spcBef>
                <a:spcPts val="0"/>
              </a:spcBef>
              <a:spcAft>
                <a:spcPts val="0"/>
              </a:spcAft>
              <a:buSzPct val="70000"/>
              <a:buFont typeface="Courier New"/>
              <a:buChar char="o"/>
            </a:pPr>
            <a:r>
              <a:rPr lang="fr-FR" sz="1400" b="1" dirty="0">
                <a:latin typeface="Calibri"/>
                <a:ea typeface="Calibri"/>
                <a:cs typeface="Calibri"/>
                <a:sym typeface="Calibri"/>
              </a:rPr>
              <a:t>selon une enquête réalisée en Janvier 2021 sur un échantillon de 1356 français dont 539 jeunes (15-30 ans) par </a:t>
            </a:r>
            <a:r>
              <a:rPr lang="fr-FR" sz="1400" b="1" dirty="0" err="1">
                <a:latin typeface="Calibri"/>
                <a:ea typeface="Calibri"/>
                <a:cs typeface="Calibri"/>
                <a:sym typeface="Calibri"/>
              </a:rPr>
              <a:t>Odoxa-Blackbone</a:t>
            </a:r>
            <a:r>
              <a:rPr lang="fr-FR" sz="1400" b="1" dirty="0">
                <a:latin typeface="Calibri"/>
                <a:ea typeface="Calibri"/>
                <a:cs typeface="Calibri"/>
                <a:sym typeface="Calibri"/>
              </a:rPr>
              <a:t> consulting pour France Bleu, France Info et Le Figaro :</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- 80 % des 15-30 ans </a:t>
            </a:r>
            <a:r>
              <a:rPr lang="fr-FR" sz="1200" dirty="0">
                <a:latin typeface="Calibri"/>
                <a:ea typeface="Calibri"/>
                <a:cs typeface="Calibri"/>
                <a:sym typeface="Calibri"/>
              </a:rPr>
              <a:t>estiment avoir </a:t>
            </a:r>
            <a:r>
              <a:rPr lang="fr-FR" sz="1200" b="1" dirty="0">
                <a:latin typeface="Calibri"/>
                <a:ea typeface="Calibri"/>
                <a:cs typeface="Calibri"/>
                <a:sym typeface="Calibri"/>
              </a:rPr>
              <a:t>subi des préjudices importants liés à la crise sanitaire</a:t>
            </a:r>
            <a:r>
              <a:rPr lang="fr-FR" sz="1200" dirty="0">
                <a:latin typeface="Calibri"/>
                <a:ea typeface="Calibri"/>
                <a:cs typeface="Calibri"/>
                <a:sym typeface="Calibri"/>
              </a:rPr>
              <a:t>,</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- 70 % des étudiants ont eu des difficultés pour suivre leurs études à distance, </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- 25 % ont été contraints de redoubler.</a:t>
            </a:r>
            <a:endParaRPr sz="1200" b="1" dirty="0">
              <a:latin typeface="Calibri"/>
              <a:ea typeface="Calibri"/>
              <a:cs typeface="Calibri"/>
              <a:sym typeface="Calibri"/>
            </a:endParaRPr>
          </a:p>
          <a:p>
            <a:pPr marL="274320" lvl="0" indent="-270319" algn="l" rtl="0">
              <a:spcBef>
                <a:spcPts val="600"/>
              </a:spcBef>
              <a:spcAft>
                <a:spcPts val="0"/>
              </a:spcAft>
              <a:buSzPct val="70000"/>
              <a:buChar char="🞆"/>
            </a:pPr>
            <a:r>
              <a:rPr lang="fr-FR" sz="1200" dirty="0">
                <a:latin typeface="Calibri"/>
                <a:ea typeface="Calibri"/>
                <a:cs typeface="Calibri"/>
                <a:sym typeface="Calibri"/>
              </a:rPr>
              <a:t>« Les jeunes estiment que leur </a:t>
            </a:r>
            <a:r>
              <a:rPr lang="fr-FR" sz="1200" b="1" dirty="0">
                <a:latin typeface="Calibri"/>
                <a:ea typeface="Calibri"/>
                <a:cs typeface="Calibri"/>
                <a:sym typeface="Calibri"/>
              </a:rPr>
              <a:t>génération</a:t>
            </a:r>
            <a:r>
              <a:rPr lang="fr-FR" sz="1200" dirty="0">
                <a:latin typeface="Calibri"/>
                <a:ea typeface="Calibri"/>
                <a:cs typeface="Calibri"/>
                <a:sym typeface="Calibri"/>
              </a:rPr>
              <a:t> est </a:t>
            </a:r>
            <a:r>
              <a:rPr lang="fr-FR" sz="1200" b="1" dirty="0">
                <a:latin typeface="Calibri"/>
                <a:ea typeface="Calibri"/>
                <a:cs typeface="Calibri"/>
                <a:sym typeface="Calibri"/>
              </a:rPr>
              <a:t>"sacrifiée"</a:t>
            </a:r>
            <a:r>
              <a:rPr lang="fr-FR" sz="1200" dirty="0">
                <a:latin typeface="Calibri"/>
                <a:ea typeface="Calibri"/>
                <a:cs typeface="Calibri"/>
                <a:sym typeface="Calibri"/>
              </a:rPr>
              <a:t>. Un sentiment partagé par l'ensemble des Français qui sont :</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- 74 % à penser "qu'il est bien triste d'avoir 20 ans dans les années 2020"</a:t>
            </a:r>
            <a:r>
              <a:rPr lang="fr-FR" sz="1200" dirty="0">
                <a:latin typeface="Calibri"/>
                <a:ea typeface="Calibri"/>
                <a:cs typeface="Calibri"/>
                <a:sym typeface="Calibri"/>
              </a:rPr>
              <a:t>. Un chiffre qui grimpe à </a:t>
            </a:r>
            <a:br>
              <a:rPr lang="fr-FR" sz="1200" dirty="0">
                <a:latin typeface="Calibri"/>
                <a:ea typeface="Calibri"/>
                <a:cs typeface="Calibri"/>
                <a:sym typeface="Calibri"/>
              </a:rPr>
            </a:br>
            <a:r>
              <a:rPr lang="fr-FR" sz="1200" dirty="0">
                <a:latin typeface="Calibri"/>
                <a:ea typeface="Calibri"/>
                <a:cs typeface="Calibri"/>
                <a:sym typeface="Calibri"/>
              </a:rPr>
              <a:t>	- </a:t>
            </a:r>
            <a:r>
              <a:rPr lang="fr-FR" sz="1200" b="1" dirty="0">
                <a:latin typeface="Calibri"/>
                <a:ea typeface="Calibri"/>
                <a:cs typeface="Calibri"/>
                <a:sym typeface="Calibri"/>
              </a:rPr>
              <a:t>79 % chez les jeunes</a:t>
            </a:r>
            <a:r>
              <a:rPr lang="fr-FR" sz="1200" dirty="0">
                <a:latin typeface="Calibri"/>
                <a:ea typeface="Calibri"/>
                <a:cs typeface="Calibri"/>
                <a:sym typeface="Calibri"/>
              </a:rPr>
              <a:t>. Il peut être </a:t>
            </a:r>
            <a:r>
              <a:rPr lang="fr-FR" sz="1200" b="1" dirty="0">
                <a:latin typeface="Calibri"/>
                <a:ea typeface="Calibri"/>
                <a:cs typeface="Calibri"/>
                <a:sym typeface="Calibri"/>
              </a:rPr>
              <a:t>amplifié</a:t>
            </a:r>
            <a:r>
              <a:rPr lang="fr-FR" sz="1200" dirty="0">
                <a:latin typeface="Calibri"/>
                <a:ea typeface="Calibri"/>
                <a:cs typeface="Calibri"/>
                <a:sym typeface="Calibri"/>
              </a:rPr>
              <a:t>, en outre, </a:t>
            </a:r>
            <a:r>
              <a:rPr lang="fr-FR" sz="1200" b="1" dirty="0">
                <a:latin typeface="Calibri"/>
                <a:ea typeface="Calibri"/>
                <a:cs typeface="Calibri"/>
                <a:sym typeface="Calibri"/>
              </a:rPr>
              <a:t>par la crise climatique et écologique.</a:t>
            </a:r>
            <a:r>
              <a:rPr lang="fr-FR" sz="1200" dirty="0">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600"/>
              </a:spcBef>
              <a:spcAft>
                <a:spcPts val="0"/>
              </a:spcAft>
              <a:buSzPct val="70000"/>
              <a:buNone/>
            </a:pPr>
            <a:r>
              <a:rPr lang="fr-FR" sz="1200" dirty="0">
                <a:latin typeface="Calibri"/>
                <a:ea typeface="Calibri"/>
                <a:cs typeface="Calibri"/>
                <a:sym typeface="Calibri"/>
              </a:rPr>
              <a:t>	</a:t>
            </a:r>
            <a:r>
              <a:rPr lang="fr-FR" sz="1200" b="1" dirty="0">
                <a:latin typeface="Calibri"/>
                <a:ea typeface="Calibri"/>
                <a:cs typeface="Calibri"/>
                <a:sym typeface="Calibri"/>
              </a:rPr>
              <a:t>- 75 % des jeunes de 16 à  25 ans </a:t>
            </a:r>
            <a:r>
              <a:rPr lang="fr-FR" sz="1200" dirty="0">
                <a:latin typeface="Calibri"/>
                <a:ea typeface="Calibri"/>
                <a:cs typeface="Calibri"/>
                <a:sym typeface="Calibri"/>
              </a:rPr>
              <a:t>jugent l’avenir “effrayant", selon une vaste étude menée auprès de </a:t>
            </a:r>
            <a:br>
              <a:rPr lang="fr-FR" sz="1200" dirty="0">
                <a:latin typeface="Calibri"/>
                <a:ea typeface="Calibri"/>
                <a:cs typeface="Calibri"/>
                <a:sym typeface="Calibri"/>
              </a:rPr>
            </a:br>
            <a:r>
              <a:rPr lang="fr-FR" sz="1200" dirty="0">
                <a:latin typeface="Calibri"/>
                <a:ea typeface="Calibri"/>
                <a:cs typeface="Calibri"/>
                <a:sym typeface="Calibri"/>
              </a:rPr>
              <a:t>	   10 000 sondés originaires de dix pays et publiée dans </a:t>
            </a:r>
            <a:r>
              <a:rPr lang="fr-FR" sz="1200" i="1" dirty="0">
                <a:latin typeface="Calibri"/>
                <a:ea typeface="Calibri"/>
                <a:cs typeface="Calibri"/>
                <a:sym typeface="Calibri"/>
              </a:rPr>
              <a:t>The Lancet </a:t>
            </a:r>
            <a:r>
              <a:rPr lang="fr-FR" sz="1200" i="1" dirty="0" err="1">
                <a:latin typeface="Calibri"/>
                <a:ea typeface="Calibri"/>
                <a:cs typeface="Calibri"/>
                <a:sym typeface="Calibri"/>
              </a:rPr>
              <a:t>Planetary</a:t>
            </a:r>
            <a:r>
              <a:rPr lang="fr-FR" sz="1200" i="1" dirty="0">
                <a:latin typeface="Calibri"/>
                <a:ea typeface="Calibri"/>
                <a:cs typeface="Calibri"/>
                <a:sym typeface="Calibri"/>
              </a:rPr>
              <a:t> </a:t>
            </a:r>
            <a:r>
              <a:rPr lang="fr-FR" sz="1200" i="1" dirty="0" err="1">
                <a:latin typeface="Calibri"/>
                <a:ea typeface="Calibri"/>
                <a:cs typeface="Calibri"/>
                <a:sym typeface="Calibri"/>
              </a:rPr>
              <a:t>Health</a:t>
            </a:r>
            <a:r>
              <a:rPr lang="fr-FR" sz="1200" dirty="0">
                <a:latin typeface="Calibri"/>
                <a:ea typeface="Calibri"/>
                <a:cs typeface="Calibri"/>
                <a:sym typeface="Calibri"/>
              </a:rPr>
              <a:t>,</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- 45 % d’entre eux</a:t>
            </a:r>
            <a:r>
              <a:rPr lang="fr-FR" sz="1200" dirty="0">
                <a:latin typeface="Calibri"/>
                <a:ea typeface="Calibri"/>
                <a:cs typeface="Calibri"/>
                <a:sym typeface="Calibri"/>
              </a:rPr>
              <a:t> déclarent que </a:t>
            </a:r>
            <a:r>
              <a:rPr lang="fr-FR" sz="1200" b="1" dirty="0">
                <a:latin typeface="Calibri"/>
                <a:ea typeface="Calibri"/>
                <a:cs typeface="Calibri"/>
                <a:sym typeface="Calibri"/>
              </a:rPr>
              <a:t>leur « éco-anxiété » se manifeste dans la capacité à appréhender  </a:t>
            </a:r>
            <a:br>
              <a:rPr lang="fr-FR" sz="1200" b="1" dirty="0">
                <a:latin typeface="Calibri"/>
                <a:ea typeface="Calibri"/>
                <a:cs typeface="Calibri"/>
                <a:sym typeface="Calibri"/>
              </a:rPr>
            </a:br>
            <a:r>
              <a:rPr lang="fr-FR" sz="1200" b="1" dirty="0">
                <a:latin typeface="Calibri"/>
                <a:ea typeface="Calibri"/>
                <a:cs typeface="Calibri"/>
                <a:sym typeface="Calibri"/>
              </a:rPr>
              <a:t>                             leur vie quotidienne.</a:t>
            </a:r>
            <a:endParaRPr sz="1200" dirty="0">
              <a:latin typeface="Calibri"/>
              <a:ea typeface="Calibri"/>
              <a:cs typeface="Calibri"/>
              <a:sym typeface="Calibri"/>
            </a:endParaRPr>
          </a:p>
          <a:p>
            <a:pPr marL="274320" lvl="0" indent="-270319" algn="l" rtl="0">
              <a:spcBef>
                <a:spcPts val="600"/>
              </a:spcBef>
              <a:spcAft>
                <a:spcPts val="0"/>
              </a:spcAft>
              <a:buSzPct val="70000"/>
              <a:buChar char="🞆"/>
            </a:pPr>
            <a:r>
              <a:rPr lang="fr-FR" sz="1200" b="1" dirty="0">
                <a:latin typeface="Calibri"/>
                <a:ea typeface="Calibri"/>
                <a:cs typeface="Calibri"/>
                <a:sym typeface="Calibri"/>
              </a:rPr>
              <a:t>Dans la situation actuelle, le stress est donc continu</a:t>
            </a:r>
            <a:r>
              <a:rPr lang="fr-FR" sz="1200" dirty="0">
                <a:latin typeface="Calibri"/>
                <a:ea typeface="Calibri"/>
                <a:cs typeface="Calibri"/>
                <a:sym typeface="Calibri"/>
              </a:rPr>
              <a:t>. Notamment parce que </a:t>
            </a:r>
            <a:r>
              <a:rPr lang="fr-FR" sz="1200" b="1" dirty="0">
                <a:latin typeface="Calibri"/>
                <a:ea typeface="Calibri"/>
                <a:cs typeface="Calibri"/>
                <a:sym typeface="Calibri"/>
              </a:rPr>
              <a:t>les jeunes sont privés de tout ce qui permet d'évacuer ce stress :</a:t>
            </a:r>
            <a:r>
              <a:rPr lang="fr-FR" sz="1200" dirty="0">
                <a:latin typeface="Calibri"/>
                <a:ea typeface="Calibri"/>
                <a:cs typeface="Calibri"/>
                <a:sym typeface="Calibri"/>
              </a:rPr>
              <a:t> les sorties, </a:t>
            </a:r>
            <a:r>
              <a:rPr lang="fr-FR" sz="1200" b="1" dirty="0">
                <a:latin typeface="Calibri"/>
                <a:ea typeface="Calibri"/>
                <a:cs typeface="Calibri"/>
                <a:sym typeface="Calibri"/>
              </a:rPr>
              <a:t>les relations sociales</a:t>
            </a:r>
            <a:r>
              <a:rPr lang="fr-FR" sz="1200" dirty="0">
                <a:latin typeface="Calibri"/>
                <a:ea typeface="Calibri"/>
                <a:cs typeface="Calibri"/>
                <a:sym typeface="Calibri"/>
              </a:rPr>
              <a:t>, le sport, etc</a:t>
            </a:r>
            <a:r>
              <a:rPr lang="fr-FR" sz="1200" dirty="0" smtClean="0">
                <a:latin typeface="Calibri"/>
                <a:ea typeface="Calibri"/>
                <a:cs typeface="Calibri"/>
                <a:sym typeface="Calibri"/>
              </a:rPr>
              <a:t>. Notamment en raison du contexte sanitaire.</a:t>
            </a:r>
          </a:p>
          <a:p>
            <a:pPr marL="274320" lvl="0" indent="-270319" algn="l" rtl="0">
              <a:spcBef>
                <a:spcPts val="600"/>
              </a:spcBef>
              <a:spcAft>
                <a:spcPts val="0"/>
              </a:spcAft>
              <a:buSzPct val="70000"/>
              <a:buChar char="🞆"/>
            </a:pPr>
            <a:r>
              <a:rPr lang="fr-FR" sz="1200" dirty="0" smtClean="0">
                <a:latin typeface="Calibri"/>
                <a:ea typeface="Calibri"/>
                <a:cs typeface="Calibri"/>
                <a:sym typeface="Calibri"/>
              </a:rPr>
              <a:t> Sur </a:t>
            </a:r>
            <a:r>
              <a:rPr lang="fr-FR" sz="1200" dirty="0">
                <a:latin typeface="Calibri"/>
                <a:ea typeface="Calibri"/>
                <a:cs typeface="Calibri"/>
                <a:sym typeface="Calibri"/>
              </a:rPr>
              <a:t>le long terme, ce sont les mauvaises habitudes que les jeunes peuvent prendre en ce moment :</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- 31% </a:t>
            </a:r>
            <a:r>
              <a:rPr lang="fr-FR" sz="1200" dirty="0">
                <a:latin typeface="Calibri"/>
                <a:ea typeface="Calibri"/>
                <a:cs typeface="Calibri"/>
                <a:sym typeface="Calibri"/>
              </a:rPr>
              <a:t>(contre 26% de l'ensemble des Français)</a:t>
            </a:r>
            <a:r>
              <a:rPr lang="fr-FR" sz="1200" b="1" dirty="0">
                <a:latin typeface="Calibri"/>
                <a:ea typeface="Calibri"/>
                <a:cs typeface="Calibri"/>
                <a:sym typeface="Calibri"/>
              </a:rPr>
              <a:t> déclare avoir renforcé leur addiction</a:t>
            </a:r>
            <a:r>
              <a:rPr lang="fr-FR" sz="1200" dirty="0">
                <a:latin typeface="Calibri"/>
                <a:ea typeface="Calibri"/>
                <a:cs typeface="Calibri"/>
                <a:sym typeface="Calibri"/>
              </a:rPr>
              <a:t>, en particulier </a:t>
            </a:r>
            <a:br>
              <a:rPr lang="fr-FR" sz="1200" dirty="0">
                <a:latin typeface="Calibri"/>
                <a:ea typeface="Calibri"/>
                <a:cs typeface="Calibri"/>
                <a:sym typeface="Calibri"/>
              </a:rPr>
            </a:br>
            <a:r>
              <a:rPr lang="fr-FR" sz="1200" dirty="0">
                <a:latin typeface="Calibri"/>
                <a:ea typeface="Calibri"/>
                <a:cs typeface="Calibri"/>
                <a:sym typeface="Calibri"/>
              </a:rPr>
              <a:t>	   au tabac</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- 16 % des jeunes consomment davantage d’alcool</a:t>
            </a:r>
            <a:r>
              <a:rPr lang="fr-FR" sz="1200" dirty="0">
                <a:latin typeface="Calibri"/>
                <a:ea typeface="Calibri"/>
                <a:cs typeface="Calibri"/>
                <a:sym typeface="Calibri"/>
              </a:rPr>
              <a:t> (+2 points/moyenne des Français)</a:t>
            </a:r>
            <a:endParaRPr dirty="0"/>
          </a:p>
          <a:p>
            <a:pPr marL="0" lvl="0" indent="0" algn="l" rtl="0">
              <a:spcBef>
                <a:spcPts val="600"/>
              </a:spcBef>
              <a:spcAft>
                <a:spcPts val="0"/>
              </a:spcAft>
              <a:buSzPct val="70000"/>
              <a:buNone/>
            </a:pPr>
            <a:r>
              <a:rPr lang="fr-FR" sz="1200" b="1" dirty="0">
                <a:latin typeface="Calibri"/>
                <a:ea typeface="Calibri"/>
                <a:cs typeface="Calibri"/>
                <a:sym typeface="Calibri"/>
              </a:rPr>
              <a:t>	- 7 % plus de drogues</a:t>
            </a:r>
            <a:r>
              <a:rPr lang="fr-FR" sz="1200" dirty="0">
                <a:latin typeface="Calibri"/>
                <a:ea typeface="Calibri"/>
                <a:cs typeface="Calibri"/>
                <a:sym typeface="Calibri"/>
              </a:rPr>
              <a:t> (+2 points/moyenne des Français).</a:t>
            </a:r>
            <a:endParaRPr sz="1200" b="1" dirty="0">
              <a:latin typeface="Calibri"/>
              <a:ea typeface="Calibri"/>
              <a:cs typeface="Calibri"/>
              <a:sym typeface="Calibri"/>
            </a:endParaRPr>
          </a:p>
          <a:p>
            <a:pPr marL="274320" lvl="0" indent="-220980" algn="l" rtl="0">
              <a:spcBef>
                <a:spcPts val="600"/>
              </a:spcBef>
              <a:spcAft>
                <a:spcPts val="0"/>
              </a:spcAft>
              <a:buSzPct val="70000"/>
              <a:buNone/>
            </a:pPr>
            <a:endParaRPr sz="12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457200" y="274638"/>
            <a:ext cx="7467600" cy="77809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200"/>
              <a:buFont typeface="Calibri"/>
              <a:buNone/>
            </a:pPr>
            <a:r>
              <a:rPr lang="fr-FR" sz="3200">
                <a:solidFill>
                  <a:srgbClr val="0070C0"/>
                </a:solidFill>
                <a:latin typeface="Calibri"/>
                <a:ea typeface="Calibri"/>
                <a:cs typeface="Calibri"/>
                <a:sym typeface="Calibri"/>
              </a:rPr>
              <a:t>articulation du projet</a:t>
            </a:r>
            <a:endParaRPr>
              <a:solidFill>
                <a:srgbClr val="0070C0"/>
              </a:solidFill>
              <a:latin typeface="Calibri"/>
              <a:ea typeface="Calibri"/>
              <a:cs typeface="Calibri"/>
              <a:sym typeface="Calibri"/>
            </a:endParaRPr>
          </a:p>
        </p:txBody>
      </p:sp>
      <p:sp>
        <p:nvSpPr>
          <p:cNvPr id="169" name="Google Shape;169;p6"/>
          <p:cNvSpPr txBox="1">
            <a:spLocks noGrp="1"/>
          </p:cNvSpPr>
          <p:nvPr>
            <p:ph type="body" idx="1"/>
          </p:nvPr>
        </p:nvSpPr>
        <p:spPr>
          <a:xfrm>
            <a:off x="457200" y="980728"/>
            <a:ext cx="7467600" cy="5493224"/>
          </a:xfrm>
          <a:prstGeom prst="rect">
            <a:avLst/>
          </a:prstGeom>
          <a:noFill/>
          <a:ln>
            <a:noFill/>
          </a:ln>
        </p:spPr>
        <p:txBody>
          <a:bodyPr spcFirstLastPara="1" wrap="square" lIns="91425" tIns="45700" rIns="91425" bIns="45700" anchor="t" anchorCtr="0">
            <a:noAutofit/>
          </a:bodyPr>
          <a:lstStyle/>
          <a:p>
            <a:pPr marL="274320" lvl="0" indent="-212090" algn="l" rtl="0">
              <a:spcBef>
                <a:spcPts val="0"/>
              </a:spcBef>
              <a:spcAft>
                <a:spcPts val="0"/>
              </a:spcAft>
              <a:buSzPts val="980"/>
              <a:buNone/>
            </a:pPr>
            <a:endParaRPr sz="1400" b="1" dirty="0">
              <a:latin typeface="Calibri"/>
              <a:ea typeface="Calibri"/>
              <a:cs typeface="Calibri"/>
              <a:sym typeface="Calibri"/>
            </a:endParaRPr>
          </a:p>
          <a:p>
            <a:pPr marL="274320" lvl="0" indent="-274320" algn="l" rtl="0">
              <a:spcBef>
                <a:spcPts val="600"/>
              </a:spcBef>
              <a:spcAft>
                <a:spcPts val="0"/>
              </a:spcAft>
              <a:buSzPts val="980"/>
              <a:buChar char="🞆"/>
            </a:pPr>
            <a:r>
              <a:rPr lang="fr-FR" sz="1400" b="1" dirty="0">
                <a:latin typeface="Calibri" panose="020F0502020204030204" pitchFamily="34" charset="0"/>
                <a:ea typeface="Calibri"/>
                <a:cs typeface="Calibri" panose="020F0502020204030204" pitchFamily="34" charset="0"/>
                <a:sym typeface="Calibri"/>
              </a:rPr>
              <a:t>Le projet « Cap de vivre ! » s’inscrit naturellement dans la mission du PSPPE, qui est l’élaboration de :</a:t>
            </a:r>
            <a:endParaRPr sz="1400" dirty="0">
              <a:latin typeface="Calibri" panose="020F0502020204030204" pitchFamily="34" charset="0"/>
              <a:ea typeface="Calibri"/>
              <a:cs typeface="Calibri" panose="020F0502020204030204" pitchFamily="34" charset="0"/>
              <a:sym typeface="Calibri"/>
            </a:endParaRPr>
          </a:p>
          <a:p>
            <a:pPr marL="274320" lvl="0" indent="-274320" algn="l" rtl="0">
              <a:spcBef>
                <a:spcPts val="600"/>
              </a:spcBef>
              <a:spcAft>
                <a:spcPts val="0"/>
              </a:spcAft>
              <a:buSzPts val="980"/>
              <a:buFont typeface="Calibri"/>
              <a:buChar char="-"/>
            </a:pPr>
            <a:r>
              <a:rPr lang="fr-FR" sz="1400" b="1" dirty="0">
                <a:latin typeface="Calibri" panose="020F0502020204030204" pitchFamily="34" charset="0"/>
                <a:ea typeface="Calibri"/>
                <a:cs typeface="Calibri" panose="020F0502020204030204" pitchFamily="34" charset="0"/>
                <a:sym typeface="Calibri"/>
              </a:rPr>
              <a:t>Programmes de remise en santé</a:t>
            </a:r>
            <a:r>
              <a:rPr lang="fr-FR" sz="1400" dirty="0">
                <a:latin typeface="Calibri" panose="020F0502020204030204" pitchFamily="34" charset="0"/>
                <a:ea typeface="Calibri"/>
                <a:cs typeface="Calibri" panose="020F0502020204030204" pitchFamily="34" charset="0"/>
                <a:sym typeface="Calibri"/>
              </a:rPr>
              <a:t>, personnalisés et encadrés, en santé intégrative, regroupant médecins, psychologues et praticiens en thérapies complémentaires</a:t>
            </a:r>
            <a:r>
              <a:rPr lang="fr-FR" sz="1400" dirty="0" smtClean="0">
                <a:latin typeface="Calibri" panose="020F0502020204030204" pitchFamily="34" charset="0"/>
                <a:ea typeface="Calibri"/>
                <a:cs typeface="Calibri" panose="020F0502020204030204" pitchFamily="34" charset="0"/>
                <a:sym typeface="Calibri"/>
              </a:rPr>
              <a:t>, professions paramédicales avec un partenariat envisagé avec une orthophoniste et une psychomotricienne.</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Font typeface="Calibri"/>
              <a:buChar char="-"/>
            </a:pPr>
            <a:r>
              <a:rPr lang="fr-FR" sz="1400" b="1" dirty="0">
                <a:latin typeface="Calibri" panose="020F0502020204030204" pitchFamily="34" charset="0"/>
                <a:ea typeface="Calibri"/>
                <a:cs typeface="Calibri" panose="020F0502020204030204" pitchFamily="34" charset="0"/>
                <a:sym typeface="Calibri"/>
              </a:rPr>
              <a:t>Le suivi d’expérience thérapeutique et évaluation des résultats </a:t>
            </a:r>
            <a:r>
              <a:rPr lang="fr-FR" sz="1400" dirty="0">
                <a:latin typeface="Calibri" panose="020F0502020204030204" pitchFamily="34" charset="0"/>
                <a:ea typeface="Calibri"/>
                <a:cs typeface="Calibri" panose="020F0502020204030204" pitchFamily="34" charset="0"/>
                <a:sym typeface="Calibri"/>
              </a:rPr>
              <a:t>de ces programmes sur l’amélioration de la qualité de vie personnelle et professionnelle,</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Font typeface="Calibri"/>
              <a:buChar char="-"/>
            </a:pPr>
            <a:r>
              <a:rPr lang="fr-FR" sz="1400" dirty="0">
                <a:latin typeface="Calibri" panose="020F0502020204030204" pitchFamily="34" charset="0"/>
                <a:ea typeface="Calibri"/>
                <a:cs typeface="Calibri" panose="020F0502020204030204" pitchFamily="34" charset="0"/>
                <a:sym typeface="Calibri"/>
              </a:rPr>
              <a:t>Avec l’assurance d’une </a:t>
            </a:r>
            <a:r>
              <a:rPr lang="fr-FR" sz="1400" b="1" dirty="0">
                <a:latin typeface="Calibri" panose="020F0502020204030204" pitchFamily="34" charset="0"/>
                <a:ea typeface="Calibri"/>
                <a:cs typeface="Calibri" panose="020F0502020204030204" pitchFamily="34" charset="0"/>
                <a:sym typeface="Calibri"/>
              </a:rPr>
              <a:t>continuité dans la prise en charge pluridisciplinaire</a:t>
            </a:r>
            <a:r>
              <a:rPr lang="fr-FR" sz="1400" dirty="0" smtClean="0">
                <a:latin typeface="Calibri" panose="020F0502020204030204" pitchFamily="34" charset="0"/>
                <a:ea typeface="Calibri"/>
                <a:cs typeface="Calibri" panose="020F0502020204030204" pitchFamily="34" charset="0"/>
                <a:sym typeface="Calibri"/>
              </a:rPr>
              <a:t>.</a:t>
            </a:r>
            <a:r>
              <a:rPr lang="fr-FR" dirty="0">
                <a:latin typeface="Calibri" panose="020F0502020204030204" pitchFamily="34" charset="0"/>
                <a:ea typeface="Calibri"/>
                <a:cs typeface="Calibri" panose="020F0502020204030204" pitchFamily="34" charset="0"/>
              </a:rPr>
              <a:t/>
            </a:r>
            <a:br>
              <a:rPr lang="fr-FR" dirty="0">
                <a:latin typeface="Calibri" panose="020F0502020204030204" pitchFamily="34" charset="0"/>
                <a:ea typeface="Calibri"/>
                <a:cs typeface="Calibri" panose="020F0502020204030204" pitchFamily="34" charset="0"/>
              </a:rPr>
            </a:br>
            <a:endParaRPr sz="1400" dirty="0">
              <a:latin typeface="Calibri" panose="020F0502020204030204" pitchFamily="34" charset="0"/>
              <a:ea typeface="Calibri"/>
              <a:cs typeface="Calibri" panose="020F0502020204030204" pitchFamily="34" charset="0"/>
              <a:sym typeface="Calibri"/>
            </a:endParaRPr>
          </a:p>
          <a:p>
            <a:pPr marL="0" lvl="0" indent="0" algn="l" rtl="0">
              <a:spcBef>
                <a:spcPts val="600"/>
              </a:spcBef>
              <a:spcAft>
                <a:spcPts val="0"/>
              </a:spcAft>
              <a:buSzPts val="980"/>
              <a:buNone/>
            </a:pPr>
            <a:r>
              <a:rPr lang="fr-FR" sz="1400" b="1" dirty="0">
                <a:latin typeface="Calibri" panose="020F0502020204030204" pitchFamily="34" charset="0"/>
                <a:ea typeface="Calibri"/>
                <a:cs typeface="Calibri" panose="020F0502020204030204" pitchFamily="34" charset="0"/>
                <a:sym typeface="Calibri"/>
              </a:rPr>
              <a:t>Notre prise en charge s’articule autour de quatre dimensions : </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980"/>
              <a:buFont typeface="Calibri"/>
              <a:buChar char="-"/>
            </a:pPr>
            <a:r>
              <a:rPr lang="fr-FR" sz="1400" dirty="0">
                <a:latin typeface="Calibri" panose="020F0502020204030204" pitchFamily="34" charset="0"/>
                <a:ea typeface="Calibri"/>
                <a:cs typeface="Calibri" panose="020F0502020204030204" pitchFamily="34" charset="0"/>
                <a:sym typeface="Calibri"/>
              </a:rPr>
              <a:t>physique,</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980"/>
              <a:buFont typeface="Calibri"/>
              <a:buChar char="-"/>
            </a:pPr>
            <a:r>
              <a:rPr lang="fr-FR" sz="1400" dirty="0">
                <a:latin typeface="Calibri" panose="020F0502020204030204" pitchFamily="34" charset="0"/>
                <a:ea typeface="Calibri"/>
                <a:cs typeface="Calibri" panose="020F0502020204030204" pitchFamily="34" charset="0"/>
                <a:sym typeface="Calibri"/>
              </a:rPr>
              <a:t>énergétique,</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980"/>
              <a:buFont typeface="Calibri"/>
              <a:buChar char="-"/>
            </a:pPr>
            <a:r>
              <a:rPr lang="fr-FR" sz="1400" dirty="0">
                <a:latin typeface="Calibri" panose="020F0502020204030204" pitchFamily="34" charset="0"/>
                <a:ea typeface="Calibri"/>
                <a:cs typeface="Calibri" panose="020F0502020204030204" pitchFamily="34" charset="0"/>
                <a:sym typeface="Calibri"/>
              </a:rPr>
              <a:t>émotionnelle,</a:t>
            </a:r>
            <a:endParaRPr dirty="0">
              <a:latin typeface="Calibri" panose="020F0502020204030204" pitchFamily="34" charset="0"/>
              <a:cs typeface="Calibri" panose="020F0502020204030204" pitchFamily="34" charset="0"/>
            </a:endParaRPr>
          </a:p>
          <a:p>
            <a:pPr marL="274320" lvl="0" indent="-274320" algn="l" rtl="0">
              <a:spcBef>
                <a:spcPts val="0"/>
              </a:spcBef>
              <a:spcAft>
                <a:spcPts val="0"/>
              </a:spcAft>
              <a:buSzPts val="980"/>
              <a:buFont typeface="Calibri"/>
              <a:buChar char="-"/>
            </a:pPr>
            <a:r>
              <a:rPr lang="fr-FR" sz="1400" dirty="0">
                <a:latin typeface="Calibri" panose="020F0502020204030204" pitchFamily="34" charset="0"/>
                <a:ea typeface="Calibri"/>
                <a:cs typeface="Calibri" panose="020F0502020204030204" pitchFamily="34" charset="0"/>
                <a:sym typeface="Calibri"/>
              </a:rPr>
              <a:t>mentale.</a:t>
            </a:r>
            <a:endParaRPr dirty="0">
              <a:latin typeface="Calibri" panose="020F0502020204030204" pitchFamily="34" charset="0"/>
              <a:cs typeface="Calibri" panose="020F0502020204030204" pitchFamily="34" charset="0"/>
            </a:endParaRPr>
          </a:p>
          <a:p>
            <a:pPr marL="274320" lvl="0" indent="-212090" algn="l" rtl="0">
              <a:spcBef>
                <a:spcPts val="600"/>
              </a:spcBef>
              <a:spcAft>
                <a:spcPts val="0"/>
              </a:spcAft>
              <a:buSzPts val="980"/>
              <a:buFont typeface="Century Schoolbook"/>
              <a:buNone/>
            </a:pPr>
            <a:endParaRPr sz="1400" b="1" dirty="0">
              <a:latin typeface="Calibri" panose="020F0502020204030204" pitchFamily="34" charset="0"/>
              <a:ea typeface="Calibri"/>
              <a:cs typeface="Calibri" panose="020F0502020204030204" pitchFamily="34" charset="0"/>
              <a:sym typeface="Calibri"/>
            </a:endParaRPr>
          </a:p>
          <a:p>
            <a:pPr marL="0" lvl="0" indent="0" algn="l" rtl="0">
              <a:spcBef>
                <a:spcPts val="600"/>
              </a:spcBef>
              <a:spcAft>
                <a:spcPts val="0"/>
              </a:spcAft>
              <a:buSzPts val="980"/>
              <a:buNone/>
            </a:pPr>
            <a:r>
              <a:rPr lang="fr-FR" sz="1400" b="1" u="sng" dirty="0">
                <a:latin typeface="Calibri" panose="020F0502020204030204" pitchFamily="34" charset="0"/>
                <a:ea typeface="Calibri"/>
                <a:cs typeface="Calibri" panose="020F0502020204030204" pitchFamily="34" charset="0"/>
                <a:sym typeface="Calibri"/>
              </a:rPr>
              <a:t>L’origine du projet « Cap de vivre ! »:</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Char char="🞆"/>
            </a:pPr>
            <a:r>
              <a:rPr lang="fr-FR" sz="1400" dirty="0">
                <a:latin typeface="Calibri" panose="020F0502020204030204" pitchFamily="34" charset="0"/>
                <a:ea typeface="Calibri"/>
                <a:cs typeface="Calibri" panose="020F0502020204030204" pitchFamily="34" charset="0"/>
                <a:sym typeface="Calibri"/>
              </a:rPr>
              <a:t>La rencontre avec l’association </a:t>
            </a:r>
            <a:r>
              <a:rPr lang="fr-FR" sz="1400" b="1" dirty="0">
                <a:latin typeface="Calibri" panose="020F0502020204030204" pitchFamily="34" charset="0"/>
                <a:ea typeface="Calibri"/>
                <a:cs typeface="Calibri" panose="020F0502020204030204" pitchFamily="34" charset="0"/>
                <a:sym typeface="Calibri"/>
              </a:rPr>
              <a:t>REVIE</a:t>
            </a:r>
            <a:r>
              <a:rPr lang="fr-FR" sz="1400" dirty="0">
                <a:latin typeface="Calibri" panose="020F0502020204030204" pitchFamily="34" charset="0"/>
                <a:ea typeface="Calibri"/>
                <a:cs typeface="Calibri" panose="020F0502020204030204" pitchFamily="34" charset="0"/>
                <a:sym typeface="Calibri"/>
              </a:rPr>
              <a:t> </a:t>
            </a:r>
            <a:r>
              <a:rPr lang="fr-FR" sz="1400" dirty="0" smtClean="0">
                <a:latin typeface="Calibri" panose="020F0502020204030204" pitchFamily="34" charset="0"/>
                <a:ea typeface="Calibri"/>
                <a:cs typeface="Calibri" panose="020F0502020204030204" pitchFamily="34" charset="0"/>
                <a:sym typeface="Calibri"/>
              </a:rPr>
              <a:t>(La Résilience </a:t>
            </a:r>
            <a:r>
              <a:rPr lang="fr-FR" sz="1400" dirty="0">
                <a:latin typeface="Calibri" panose="020F0502020204030204" pitchFamily="34" charset="0"/>
                <a:ea typeface="Calibri"/>
                <a:cs typeface="Calibri" panose="020F0502020204030204" pitchFamily="34" charset="0"/>
                <a:sym typeface="Calibri"/>
              </a:rPr>
              <a:t>oui à L</a:t>
            </a:r>
            <a:r>
              <a:rPr lang="fr-FR" sz="1400" dirty="0" smtClean="0">
                <a:latin typeface="Calibri" panose="020F0502020204030204" pitchFamily="34" charset="0"/>
                <a:ea typeface="Calibri"/>
                <a:cs typeface="Calibri" panose="020F0502020204030204" pitchFamily="34" charset="0"/>
                <a:sym typeface="Calibri"/>
              </a:rPr>
              <a:t>a </a:t>
            </a:r>
            <a:r>
              <a:rPr lang="fr-FR" sz="1400" dirty="0">
                <a:latin typeface="Calibri" panose="020F0502020204030204" pitchFamily="34" charset="0"/>
                <a:ea typeface="Calibri"/>
                <a:cs typeface="Calibri" panose="020F0502020204030204" pitchFamily="34" charset="0"/>
                <a:sym typeface="Calibri"/>
              </a:rPr>
              <a:t>V</a:t>
            </a:r>
            <a:r>
              <a:rPr lang="fr-FR" sz="1400" dirty="0" smtClean="0">
                <a:latin typeface="Calibri" panose="020F0502020204030204" pitchFamily="34" charset="0"/>
                <a:ea typeface="Calibri"/>
                <a:cs typeface="Calibri" panose="020F0502020204030204" pitchFamily="34" charset="0"/>
                <a:sym typeface="Calibri"/>
              </a:rPr>
              <a:t>ie</a:t>
            </a:r>
            <a:r>
              <a:rPr lang="fr-FR" sz="1400" dirty="0">
                <a:latin typeface="Calibri" panose="020F0502020204030204" pitchFamily="34" charset="0"/>
                <a:ea typeface="Calibri"/>
                <a:cs typeface="Calibri" panose="020F0502020204030204" pitchFamily="34" charset="0"/>
                <a:sym typeface="Calibri"/>
              </a:rPr>
              <a:t>), association spécialisée dans la mise en place des campagnes de sensibilisation à l’éducation à la santé. Elle intervient dans les établissements scolaires et collectivités locales dans le cadre de l’hygiène et la santé, notamment dernièrement pour la formation aux gestes barrières.</a:t>
            </a:r>
            <a:endParaRPr dirty="0">
              <a:latin typeface="Calibri" panose="020F0502020204030204" pitchFamily="34" charset="0"/>
              <a:cs typeface="Calibri" panose="020F0502020204030204" pitchFamily="34" charset="0"/>
            </a:endParaRPr>
          </a:p>
          <a:p>
            <a:pPr marL="274320" lvl="0" indent="-212090" algn="l" rtl="0">
              <a:spcBef>
                <a:spcPts val="600"/>
              </a:spcBef>
              <a:spcAft>
                <a:spcPts val="0"/>
              </a:spcAft>
              <a:buSzPts val="980"/>
              <a:buNone/>
            </a:pPr>
            <a:endParaRPr sz="1400" dirty="0">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457200" y="188640"/>
            <a:ext cx="7467600" cy="64807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quels moyens humains ?</a:t>
            </a:r>
            <a:endParaRPr/>
          </a:p>
        </p:txBody>
      </p:sp>
      <p:sp>
        <p:nvSpPr>
          <p:cNvPr id="175" name="Google Shape;175;p7"/>
          <p:cNvSpPr txBox="1">
            <a:spLocks noGrp="1"/>
          </p:cNvSpPr>
          <p:nvPr>
            <p:ph type="body" idx="1"/>
          </p:nvPr>
        </p:nvSpPr>
        <p:spPr>
          <a:xfrm>
            <a:off x="457200" y="836700"/>
            <a:ext cx="7787100" cy="5631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560"/>
              <a:buNone/>
            </a:pPr>
            <a:endParaRPr sz="800">
              <a:latin typeface="Calibri"/>
              <a:ea typeface="Calibri"/>
              <a:cs typeface="Calibri"/>
              <a:sym typeface="Calibri"/>
            </a:endParaRPr>
          </a:p>
          <a:p>
            <a:pPr marL="0" lvl="0" indent="0" algn="ctr" rtl="0">
              <a:spcBef>
                <a:spcPts val="600"/>
              </a:spcBef>
              <a:spcAft>
                <a:spcPts val="0"/>
              </a:spcAft>
              <a:buSzPts val="840"/>
              <a:buNone/>
            </a:pPr>
            <a:r>
              <a:rPr lang="fr-FR" sz="1200" b="1">
                <a:latin typeface="Calibri"/>
                <a:ea typeface="Calibri"/>
                <a:cs typeface="Calibri"/>
                <a:sym typeface="Calibri"/>
              </a:rPr>
              <a:t>PERSONNES REFERENTES ET UN ACCUEIL PERSONNALISE ET CHALEUREUX :</a:t>
            </a:r>
            <a:endParaRPr/>
          </a:p>
          <a:p>
            <a:pPr marL="0" lvl="0" indent="0" algn="ctr" rtl="0">
              <a:spcBef>
                <a:spcPts val="600"/>
              </a:spcBef>
              <a:spcAft>
                <a:spcPts val="0"/>
              </a:spcAft>
              <a:buSzPts val="840"/>
              <a:buNone/>
            </a:pPr>
            <a:r>
              <a:rPr lang="fr-FR" sz="1200" b="1">
                <a:latin typeface="Calibri"/>
                <a:ea typeface="Calibri"/>
                <a:cs typeface="Calibri"/>
                <a:sym typeface="Calibri"/>
              </a:rPr>
              <a:t>Muriel RANDIER, psychologue clinicienne</a:t>
            </a:r>
            <a:endParaRPr/>
          </a:p>
          <a:p>
            <a:pPr marL="0" lvl="0" indent="0" algn="ctr" rtl="0">
              <a:spcBef>
                <a:spcPts val="600"/>
              </a:spcBef>
              <a:spcAft>
                <a:spcPts val="0"/>
              </a:spcAft>
              <a:buSzPts val="840"/>
              <a:buNone/>
            </a:pPr>
            <a:r>
              <a:rPr lang="fr-FR" sz="1200" b="1">
                <a:latin typeface="Calibri"/>
                <a:ea typeface="Calibri"/>
                <a:cs typeface="Calibri"/>
                <a:sym typeface="Calibri"/>
              </a:rPr>
              <a:t>Axelle HUSSON, spécialiste de l’accompagnement éducatif et du lien social</a:t>
            </a:r>
            <a:endParaRPr/>
          </a:p>
          <a:p>
            <a:pPr marL="0" lvl="0" indent="0" algn="ctr" rtl="0">
              <a:spcBef>
                <a:spcPts val="600"/>
              </a:spcBef>
              <a:spcAft>
                <a:spcPts val="0"/>
              </a:spcAft>
              <a:buSzPts val="840"/>
              <a:buNone/>
            </a:pPr>
            <a:endParaRPr sz="1200" b="1">
              <a:latin typeface="Calibri"/>
              <a:ea typeface="Calibri"/>
              <a:cs typeface="Calibri"/>
              <a:sym typeface="Calibri"/>
            </a:endParaRPr>
          </a:p>
          <a:p>
            <a:pPr marL="0" lvl="0" indent="0" algn="ctr" rtl="0">
              <a:spcBef>
                <a:spcPts val="600"/>
              </a:spcBef>
              <a:spcAft>
                <a:spcPts val="0"/>
              </a:spcAft>
              <a:buSzPts val="840"/>
              <a:buNone/>
            </a:pPr>
            <a:r>
              <a:rPr lang="fr-FR" sz="1200" b="1">
                <a:latin typeface="Calibri"/>
                <a:ea typeface="Calibri"/>
                <a:cs typeface="Calibri"/>
                <a:sym typeface="Calibri"/>
              </a:rPr>
              <a:t>Moyens humains : nous avons une quinzaine de praticiens pour les jeunes :</a:t>
            </a:r>
            <a:endParaRPr/>
          </a:p>
          <a:p>
            <a:pPr marL="0" lvl="0" indent="0" algn="ctr" rtl="0">
              <a:spcBef>
                <a:spcPts val="600"/>
              </a:spcBef>
              <a:spcAft>
                <a:spcPts val="0"/>
              </a:spcAft>
              <a:buSzPts val="840"/>
              <a:buNone/>
            </a:pPr>
            <a:endParaRPr sz="1200" b="1">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4 sophrologues dont : Une éducatrice spécialisée, une sophrologue pour les jeunes enfants, une hypno-sophrologue pour les adolescents, Une en méditation et cohérence cardiaque</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psychologue clinicien, spécialisé en évaluation psychologique et tests de QI</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2  psychologues cliniciennes, une spécialisée en EMDR et victimologie, 1 en thérapies systémiques,</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psychothérapeute, spécialisée en psychologie sociale, formée à la méthode Gregory Bateson, et en TCC (thérapies comportementales et cognitives)</a:t>
            </a:r>
            <a:endParaRPr sz="1200">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psychothérapeute, </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2 praticienne thérapie brève, TCC (thérapies comportementales et cognitives) sur les troubles alimentaires,</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diététicienne</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Professeur de Yoga adolescents</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Praticienne en Neurofeedback pour les troubles dépressifs, troubles des apprentissages et du comportement,</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Une coach spécialisée en parentalité, spécialiste du processus en co-développement</a:t>
            </a:r>
            <a:endParaRPr sz="1200">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kinésiologue et spécialiste du diagnostic des réflexes archaïques</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praticienne en shiatsu pour les adolescents</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conseillère agréée en fleurs de Bach</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2 réflexologues</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sage-femme</a:t>
            </a:r>
            <a:endParaRPr/>
          </a:p>
          <a:p>
            <a:pPr marL="274320" lvl="0" indent="-274320" algn="l" rtl="0">
              <a:spcBef>
                <a:spcPts val="600"/>
              </a:spcBef>
              <a:spcAft>
                <a:spcPts val="0"/>
              </a:spcAft>
              <a:buSzPts val="840"/>
              <a:buFont typeface="Calibri"/>
              <a:buChar char="-"/>
            </a:pPr>
            <a:r>
              <a:rPr lang="fr-FR" sz="1200">
                <a:latin typeface="Calibri"/>
                <a:ea typeface="Calibri"/>
                <a:cs typeface="Calibri"/>
                <a:sym typeface="Calibri"/>
              </a:rPr>
              <a:t>1 médecin ayant le double diplôme médecine occidentale et médecine chinoise</a:t>
            </a:r>
            <a:endParaRPr sz="1200">
              <a:latin typeface="Calibri"/>
              <a:ea typeface="Calibri"/>
              <a:cs typeface="Calibri"/>
              <a:sym typeface="Calibri"/>
            </a:endParaRPr>
          </a:p>
          <a:p>
            <a:pPr marL="274320" lvl="0" indent="-274320" algn="l" rtl="0">
              <a:spcBef>
                <a:spcPts val="600"/>
              </a:spcBef>
              <a:spcAft>
                <a:spcPts val="0"/>
              </a:spcAft>
              <a:buSzPts val="840"/>
              <a:buFont typeface="Calibri"/>
              <a:buChar char="-"/>
            </a:pPr>
            <a:r>
              <a:rPr lang="fr-FR" sz="1200" i="1">
                <a:latin typeface="Calibri"/>
                <a:ea typeface="Calibri"/>
                <a:cs typeface="Calibri"/>
                <a:sym typeface="Calibri"/>
              </a:rPr>
              <a:t>Ils ont tous un diplôme, une certification RNCP, un agrément de l’ARS, d’une fédération ou d’une fondation. Nous avons un médecin détentrice d’un double diplôme de médecine occidentale, de médecine chinoise et micro-nutrition. Ils adhèrent tous à une charte déontologique.</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457200" y="188640"/>
            <a:ext cx="7467600" cy="64807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70C0"/>
              </a:buClr>
              <a:buSzPts val="3000"/>
              <a:buFont typeface="Calibri"/>
              <a:buNone/>
            </a:pPr>
            <a:r>
              <a:rPr lang="fr-FR">
                <a:solidFill>
                  <a:srgbClr val="0070C0"/>
                </a:solidFill>
                <a:latin typeface="Calibri"/>
                <a:ea typeface="Calibri"/>
                <a:cs typeface="Calibri"/>
                <a:sym typeface="Calibri"/>
              </a:rPr>
              <a:t>quels moyens humains ?</a:t>
            </a:r>
            <a:endParaRPr/>
          </a:p>
        </p:txBody>
      </p:sp>
      <p:sp>
        <p:nvSpPr>
          <p:cNvPr id="181" name="Google Shape;181;p8"/>
          <p:cNvSpPr txBox="1">
            <a:spLocks noGrp="1"/>
          </p:cNvSpPr>
          <p:nvPr>
            <p:ph type="body" idx="1"/>
          </p:nvPr>
        </p:nvSpPr>
        <p:spPr>
          <a:xfrm>
            <a:off x="457200" y="836712"/>
            <a:ext cx="7787208" cy="56372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560"/>
              <a:buNone/>
            </a:pPr>
            <a:endParaRPr sz="800">
              <a:latin typeface="Calibri"/>
              <a:ea typeface="Calibri"/>
              <a:cs typeface="Calibri"/>
              <a:sym typeface="Calibri"/>
            </a:endParaRPr>
          </a:p>
          <a:p>
            <a:pPr marL="0" lvl="0" indent="0" algn="ctr" rtl="0">
              <a:spcBef>
                <a:spcPts val="600"/>
              </a:spcBef>
              <a:spcAft>
                <a:spcPts val="0"/>
              </a:spcAft>
              <a:buSzPts val="840"/>
              <a:buNone/>
            </a:pPr>
            <a:r>
              <a:rPr lang="fr-FR" sz="1200" b="1">
                <a:latin typeface="Calibri"/>
                <a:ea typeface="Calibri"/>
                <a:cs typeface="Calibri"/>
                <a:sym typeface="Calibri"/>
              </a:rPr>
              <a:t>PERSONNES REFERENTES ET UN ACCUEIL PERSONNALISE ET CHALEUREUX :</a:t>
            </a:r>
            <a:endParaRPr/>
          </a:p>
          <a:p>
            <a:pPr marL="0" lvl="0" indent="0" algn="ctr" rtl="0">
              <a:spcBef>
                <a:spcPts val="600"/>
              </a:spcBef>
              <a:spcAft>
                <a:spcPts val="0"/>
              </a:spcAft>
              <a:buSzPts val="840"/>
              <a:buNone/>
            </a:pPr>
            <a:r>
              <a:rPr lang="fr-FR" sz="1200" b="1">
                <a:latin typeface="Calibri"/>
                <a:ea typeface="Calibri"/>
                <a:cs typeface="Calibri"/>
                <a:sym typeface="Calibri"/>
              </a:rPr>
              <a:t>Muriel RANDIER, psychologue clinicienne</a:t>
            </a:r>
            <a:endParaRPr/>
          </a:p>
          <a:p>
            <a:pPr marL="0" lvl="0" indent="0" algn="ctr" rtl="0">
              <a:spcBef>
                <a:spcPts val="600"/>
              </a:spcBef>
              <a:spcAft>
                <a:spcPts val="0"/>
              </a:spcAft>
              <a:buSzPts val="840"/>
              <a:buNone/>
            </a:pPr>
            <a:r>
              <a:rPr lang="fr-FR" sz="1200" b="1">
                <a:latin typeface="Calibri"/>
                <a:ea typeface="Calibri"/>
                <a:cs typeface="Calibri"/>
                <a:sym typeface="Calibri"/>
              </a:rPr>
              <a:t>Axelle HUSSON, spécialiste de l’accompagnement éducatif et du lien social</a:t>
            </a:r>
            <a:endParaRPr sz="800" b="1">
              <a:latin typeface="Calibri"/>
              <a:ea typeface="Calibri"/>
              <a:cs typeface="Calibri"/>
              <a:sym typeface="Calibri"/>
            </a:endParaRPr>
          </a:p>
          <a:p>
            <a:pPr marL="0" lvl="0" indent="0" algn="ctr" rtl="0">
              <a:spcBef>
                <a:spcPts val="600"/>
              </a:spcBef>
              <a:spcAft>
                <a:spcPts val="0"/>
              </a:spcAft>
              <a:buSzPts val="560"/>
              <a:buNone/>
            </a:pPr>
            <a:endParaRPr sz="800" b="1">
              <a:latin typeface="Calibri"/>
              <a:ea typeface="Calibri"/>
              <a:cs typeface="Calibri"/>
              <a:sym typeface="Calibri"/>
            </a:endParaRPr>
          </a:p>
          <a:p>
            <a:pPr marL="0" lvl="0" indent="0" algn="ctr" rtl="0">
              <a:spcBef>
                <a:spcPts val="600"/>
              </a:spcBef>
              <a:spcAft>
                <a:spcPts val="0"/>
              </a:spcAft>
              <a:buSzPts val="840"/>
              <a:buNone/>
            </a:pPr>
            <a:r>
              <a:rPr lang="fr-FR" sz="1200" b="1">
                <a:latin typeface="Calibri"/>
                <a:ea typeface="Calibri"/>
                <a:cs typeface="Calibri"/>
                <a:sym typeface="Calibri"/>
              </a:rPr>
              <a:t>Moyens humains : nous avons une quinzaine de praticiens pour les jeunes :</a:t>
            </a:r>
            <a:endParaRPr/>
          </a:p>
          <a:p>
            <a:pPr marL="0" lvl="0" indent="0" algn="ctr" rtl="0">
              <a:spcBef>
                <a:spcPts val="600"/>
              </a:spcBef>
              <a:spcAft>
                <a:spcPts val="0"/>
              </a:spcAft>
              <a:buSzPts val="840"/>
              <a:buNone/>
            </a:pPr>
            <a:endParaRPr sz="1200" b="1">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4 sophrologues dont : Une éducatrice spécialisée (Ouarda), une sophrologue pour les jeunes enfants (S. Lumbroso), Cohérence cardiaque et méditation (I. Marcy), une hypno-sophrologue pour les adolescents (Muriel MM),</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psychologue clinicien, spécialisé en évaluation psychologique et tests de QI (JJ Rémond)</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2  psychologues cliniciennes, une spécialisée en EMDR et victimologie (M. Randier, 1 en thérapies systémiques ,</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psychothérapeute, spécialisée en psychologie sociale, formée à la méthode Gregory Bateson, et en TCC (thérapies comportementales et cognitives) (Meike Reuter),</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psychothérapeute (Nathalie Uzan)</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2 praticiennes thérapie brève, TCC (thérapies comportementales et cognitives) sur les troubles alimentaires (I. Grometto)</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diététicienne (Maïna Thorava)</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Professeur de Yoga adolescents (Thi Pham)</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Praticienne en Neurofeedback pour les troubles dépressifs, troubles des apprentissages et du comportement, (Nina)</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Une coach spécialisée en parentalité, spécialiste du processus en co-développement (Keren Sarah)</a:t>
            </a:r>
            <a:endParaRPr sz="1200">
              <a:latin typeface="Calibri"/>
              <a:ea typeface="Calibri"/>
              <a:cs typeface="Calibri"/>
              <a:sym typeface="Calibri"/>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kinésiologue et spécialiste du diagnostic des réflexes archaïques (Nawal)</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praticienne en shiatsu pour les adolescents (Séverine Caillat)</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conseillère agrée en fleurs de Bach (Carole Fournaise)</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2 réflexologues (V. Nègre et Marie-Noëlle Huynh)</a:t>
            </a:r>
            <a:endParaRPr/>
          </a:p>
          <a:p>
            <a:pPr marL="274320" lvl="0" indent="-274320" algn="l" rtl="0">
              <a:spcBef>
                <a:spcPts val="0"/>
              </a:spcBef>
              <a:spcAft>
                <a:spcPts val="0"/>
              </a:spcAft>
              <a:buSzPts val="840"/>
              <a:buFont typeface="Calibri"/>
              <a:buChar char="-"/>
            </a:pPr>
            <a:r>
              <a:rPr lang="fr-FR" sz="1200">
                <a:latin typeface="Calibri"/>
                <a:ea typeface="Calibri"/>
                <a:cs typeface="Calibri"/>
                <a:sym typeface="Calibri"/>
              </a:rPr>
              <a:t>1 sage-femme (Jolanta)</a:t>
            </a:r>
            <a:endParaRPr/>
          </a:p>
          <a:p>
            <a:pPr marL="274320" lvl="0" indent="-274320" algn="l" rtl="0">
              <a:spcBef>
                <a:spcPts val="600"/>
              </a:spcBef>
              <a:spcAft>
                <a:spcPts val="0"/>
              </a:spcAft>
              <a:buSzPts val="840"/>
              <a:buFont typeface="Calibri"/>
              <a:buChar char="-"/>
            </a:pPr>
            <a:r>
              <a:rPr lang="fr-FR" sz="1200">
                <a:latin typeface="Calibri"/>
                <a:ea typeface="Calibri"/>
                <a:cs typeface="Calibri"/>
                <a:sym typeface="Calibri"/>
              </a:rPr>
              <a:t>1 médecin (Manola) ayant le double diplôme médecine occidentale et médecine chinoise</a:t>
            </a:r>
            <a:endParaRPr sz="1200">
              <a:latin typeface="Calibri"/>
              <a:ea typeface="Calibri"/>
              <a:cs typeface="Calibri"/>
              <a:sym typeface="Calibri"/>
            </a:endParaRPr>
          </a:p>
          <a:p>
            <a:pPr marL="274320" lvl="0" indent="-274320" algn="l" rtl="0">
              <a:spcBef>
                <a:spcPts val="600"/>
              </a:spcBef>
              <a:spcAft>
                <a:spcPts val="0"/>
              </a:spcAft>
              <a:buSzPts val="840"/>
              <a:buFont typeface="Calibri"/>
              <a:buChar char="-"/>
            </a:pPr>
            <a:r>
              <a:rPr lang="fr-FR" sz="1200" i="1">
                <a:latin typeface="Calibri"/>
                <a:ea typeface="Calibri"/>
                <a:cs typeface="Calibri"/>
                <a:sym typeface="Calibri"/>
              </a:rPr>
              <a:t>Ils ont tous un diplôme, une certification RNCP, un agrément de l’ARS, d’une fédération ou d’une fondation. Nous avons un médecin détentrice d’un double diplôme de médecine occidentale, de médecine chinoise et micro-nutrition.</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457200" y="274638"/>
            <a:ext cx="7467600" cy="778098"/>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070C0"/>
              </a:buClr>
              <a:buSzPct val="100000"/>
              <a:buFont typeface="Calibri"/>
              <a:buNone/>
            </a:pPr>
            <a:r>
              <a:rPr lang="fr-FR" sz="3200">
                <a:solidFill>
                  <a:srgbClr val="0070C0"/>
                </a:solidFill>
                <a:latin typeface="Calibri"/>
                <a:ea typeface="Calibri"/>
                <a:cs typeface="Calibri"/>
                <a:sym typeface="Calibri"/>
              </a:rPr>
              <a:t>Concept de la démarche thérapeutique et d’éducation à la santé mentale</a:t>
            </a:r>
            <a:endParaRPr>
              <a:solidFill>
                <a:srgbClr val="0070C0"/>
              </a:solidFill>
              <a:latin typeface="Calibri"/>
              <a:ea typeface="Calibri"/>
              <a:cs typeface="Calibri"/>
              <a:sym typeface="Calibri"/>
            </a:endParaRPr>
          </a:p>
        </p:txBody>
      </p:sp>
      <p:sp>
        <p:nvSpPr>
          <p:cNvPr id="187" name="Google Shape;187;p9"/>
          <p:cNvSpPr txBox="1">
            <a:spLocks noGrp="1"/>
          </p:cNvSpPr>
          <p:nvPr>
            <p:ph type="body" idx="1"/>
          </p:nvPr>
        </p:nvSpPr>
        <p:spPr>
          <a:xfrm>
            <a:off x="457200" y="1052736"/>
            <a:ext cx="7467600" cy="5040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980"/>
              <a:buNone/>
            </a:pPr>
            <a:r>
              <a:rPr lang="fr-FR" sz="1400" b="1" dirty="0">
                <a:latin typeface="Calibri"/>
                <a:ea typeface="Calibri"/>
                <a:cs typeface="Calibri"/>
                <a:sym typeface="Calibri"/>
              </a:rPr>
              <a:t>a) Objectif :</a:t>
            </a:r>
            <a:endParaRPr dirty="0"/>
          </a:p>
          <a:p>
            <a:pPr marL="0" lvl="0" indent="0" algn="l" rtl="0">
              <a:spcBef>
                <a:spcPts val="600"/>
              </a:spcBef>
              <a:spcAft>
                <a:spcPts val="0"/>
              </a:spcAft>
              <a:buSzPts val="980"/>
              <a:buNone/>
            </a:pPr>
            <a:endParaRPr sz="1400" b="1" dirty="0">
              <a:latin typeface="Calibri" panose="020F0502020204030204" pitchFamily="34" charset="0"/>
              <a:ea typeface="Calibri"/>
              <a:cs typeface="Calibri" panose="020F0502020204030204" pitchFamily="34" charset="0"/>
              <a:sym typeface="Calibri"/>
            </a:endParaRPr>
          </a:p>
          <a:p>
            <a:pPr marL="274320" lvl="0" indent="-274320" algn="l" rtl="0">
              <a:spcBef>
                <a:spcPts val="600"/>
              </a:spcBef>
              <a:spcAft>
                <a:spcPts val="0"/>
              </a:spcAft>
              <a:buSzPts val="980"/>
              <a:buChar char="🞆"/>
            </a:pPr>
            <a:r>
              <a:rPr lang="fr-FR" sz="1400" dirty="0">
                <a:latin typeface="Calibri" panose="020F0502020204030204" pitchFamily="34" charset="0"/>
                <a:ea typeface="Calibri"/>
                <a:cs typeface="Calibri" panose="020F0502020204030204" pitchFamily="34" charset="0"/>
                <a:sym typeface="Calibri"/>
              </a:rPr>
              <a:t>Mettre en place une démarche </a:t>
            </a:r>
            <a:r>
              <a:rPr lang="fr-FR" sz="1400" b="1" dirty="0">
                <a:latin typeface="Calibri" panose="020F0502020204030204" pitchFamily="34" charset="0"/>
                <a:ea typeface="Calibri"/>
                <a:cs typeface="Calibri" panose="020F0502020204030204" pitchFamily="34" charset="0"/>
                <a:sym typeface="Calibri"/>
              </a:rPr>
              <a:t>d’autonomisation</a:t>
            </a:r>
            <a:r>
              <a:rPr lang="fr-FR" sz="1400" dirty="0">
                <a:latin typeface="Calibri" panose="020F0502020204030204" pitchFamily="34" charset="0"/>
                <a:ea typeface="Calibri"/>
                <a:cs typeface="Calibri" panose="020F0502020204030204" pitchFamily="34" charset="0"/>
                <a:sym typeface="Calibri"/>
              </a:rPr>
              <a:t> dans le cadre d’une hygiène de vie quotidienne. </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Char char="🞆"/>
            </a:pPr>
            <a:r>
              <a:rPr lang="fr-FR" sz="1400" b="1" dirty="0">
                <a:latin typeface="Calibri" panose="020F0502020204030204" pitchFamily="34" charset="0"/>
                <a:ea typeface="Calibri"/>
                <a:cs typeface="Calibri" panose="020F0502020204030204" pitchFamily="34" charset="0"/>
                <a:sym typeface="Calibri"/>
              </a:rPr>
              <a:t>Elaborer un apprentissage favorisant l’appropriation de méthodes </a:t>
            </a:r>
            <a:r>
              <a:rPr lang="fr-FR" sz="1400" dirty="0">
                <a:latin typeface="Calibri" panose="020F0502020204030204" pitchFamily="34" charset="0"/>
                <a:ea typeface="Calibri"/>
                <a:cs typeface="Calibri" panose="020F0502020204030204" pitchFamily="34" charset="0"/>
                <a:sym typeface="Calibri"/>
              </a:rPr>
              <a:t>et d’outils propres aux thérapies complémentaires. </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Char char="🞆"/>
            </a:pPr>
            <a:r>
              <a:rPr lang="fr-FR" sz="1400" dirty="0">
                <a:latin typeface="Calibri" panose="020F0502020204030204" pitchFamily="34" charset="0"/>
                <a:ea typeface="Calibri"/>
                <a:cs typeface="Calibri" panose="020F0502020204030204" pitchFamily="34" charset="0"/>
                <a:sym typeface="Calibri"/>
              </a:rPr>
              <a:t>Permettre </a:t>
            </a:r>
            <a:r>
              <a:rPr lang="fr-FR" sz="1400" b="1" dirty="0">
                <a:latin typeface="Calibri" panose="020F0502020204030204" pitchFamily="34" charset="0"/>
                <a:ea typeface="Calibri"/>
                <a:cs typeface="Calibri" panose="020F0502020204030204" pitchFamily="34" charset="0"/>
                <a:sym typeface="Calibri"/>
              </a:rPr>
              <a:t>d’acquérir des connaissances de soi, de son corps, de son métabolisme </a:t>
            </a:r>
            <a:r>
              <a:rPr lang="fr-FR" sz="1400" dirty="0">
                <a:latin typeface="Calibri" panose="020F0502020204030204" pitchFamily="34" charset="0"/>
                <a:ea typeface="Calibri"/>
                <a:cs typeface="Calibri" panose="020F0502020204030204" pitchFamily="34" charset="0"/>
                <a:sym typeface="Calibri"/>
              </a:rPr>
              <a:t>afin de construire ses propres réponses adaptées à ses besoins et ses attentes ,  apprendre aux patients à acquérir des compétences pour </a:t>
            </a:r>
            <a:r>
              <a:rPr lang="fr-FR" sz="1400" dirty="0" smtClean="0">
                <a:latin typeface="Calibri" panose="020F0502020204030204" pitchFamily="34" charset="0"/>
                <a:ea typeface="Calibri"/>
                <a:cs typeface="Calibri" panose="020F0502020204030204" pitchFamily="34" charset="0"/>
                <a:sym typeface="Calibri"/>
              </a:rPr>
              <a:t>gérer leur </a:t>
            </a:r>
            <a:r>
              <a:rPr lang="fr-FR" sz="1400" dirty="0">
                <a:latin typeface="Calibri" panose="020F0502020204030204" pitchFamily="34" charset="0"/>
                <a:ea typeface="Calibri"/>
                <a:cs typeface="Calibri" panose="020F0502020204030204" pitchFamily="34" charset="0"/>
                <a:sym typeface="Calibri"/>
              </a:rPr>
              <a:t>vie.</a:t>
            </a:r>
            <a:endParaRPr sz="1400" dirty="0">
              <a:latin typeface="Calibri" panose="020F0502020204030204" pitchFamily="34" charset="0"/>
              <a:ea typeface="Calibri"/>
              <a:cs typeface="Calibri" panose="020F0502020204030204" pitchFamily="34" charset="0"/>
              <a:sym typeface="Calibri"/>
            </a:endParaRPr>
          </a:p>
          <a:p>
            <a:pPr marL="274320" lvl="0" indent="-274320" algn="l" rtl="0">
              <a:spcBef>
                <a:spcPts val="600"/>
              </a:spcBef>
              <a:spcAft>
                <a:spcPts val="0"/>
              </a:spcAft>
              <a:buSzPts val="980"/>
              <a:buChar char="🞆"/>
            </a:pPr>
            <a:r>
              <a:rPr lang="fr-FR" sz="1400" dirty="0">
                <a:latin typeface="Calibri" panose="020F0502020204030204" pitchFamily="34" charset="0"/>
                <a:ea typeface="Calibri"/>
                <a:cs typeface="Calibri" panose="020F0502020204030204" pitchFamily="34" charset="0"/>
                <a:sym typeface="Calibri"/>
              </a:rPr>
              <a:t>Encourager l’</a:t>
            </a:r>
            <a:r>
              <a:rPr lang="fr-FR" sz="1400" b="1" dirty="0">
                <a:latin typeface="Calibri" panose="020F0502020204030204" pitchFamily="34" charset="0"/>
                <a:ea typeface="Calibri"/>
                <a:cs typeface="Calibri" panose="020F0502020204030204" pitchFamily="34" charset="0"/>
                <a:sym typeface="Calibri"/>
              </a:rPr>
              <a:t>aptitude</a:t>
            </a:r>
            <a:r>
              <a:rPr lang="fr-FR" sz="1400" dirty="0">
                <a:latin typeface="Calibri" panose="020F0502020204030204" pitchFamily="34" charset="0"/>
                <a:ea typeface="Calibri"/>
                <a:cs typeface="Calibri" panose="020F0502020204030204" pitchFamily="34" charset="0"/>
                <a:sym typeface="Calibri"/>
              </a:rPr>
              <a:t> à adopter volontairement une posture </a:t>
            </a:r>
            <a:r>
              <a:rPr lang="fr-FR" sz="1400" b="1" dirty="0">
                <a:latin typeface="Calibri" panose="020F0502020204030204" pitchFamily="34" charset="0"/>
                <a:ea typeface="Calibri"/>
                <a:cs typeface="Calibri" panose="020F0502020204030204" pitchFamily="34" charset="0"/>
                <a:sym typeface="Calibri"/>
              </a:rPr>
              <a:t>pour oser se libérer </a:t>
            </a:r>
            <a:r>
              <a:rPr lang="fr-FR" sz="1400" dirty="0">
                <a:latin typeface="Calibri" panose="020F0502020204030204" pitchFamily="34" charset="0"/>
                <a:ea typeface="Calibri"/>
                <a:cs typeface="Calibri" panose="020F0502020204030204" pitchFamily="34" charset="0"/>
                <a:sym typeface="Calibri"/>
              </a:rPr>
              <a:t>de ses peurs et de ses croyances limitantes.</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Char char="🞆"/>
            </a:pPr>
            <a:r>
              <a:rPr lang="fr-FR" sz="1400" dirty="0">
                <a:latin typeface="Calibri" panose="020F0502020204030204" pitchFamily="34" charset="0"/>
                <a:ea typeface="Calibri"/>
                <a:cs typeface="Calibri" panose="020F0502020204030204" pitchFamily="34" charset="0"/>
                <a:sym typeface="Calibri"/>
              </a:rPr>
              <a:t>Aider les patients à </a:t>
            </a:r>
            <a:r>
              <a:rPr lang="fr-FR" sz="1400" b="1" dirty="0">
                <a:latin typeface="Calibri" panose="020F0502020204030204" pitchFamily="34" charset="0"/>
                <a:ea typeface="Calibri"/>
                <a:cs typeface="Calibri" panose="020F0502020204030204" pitchFamily="34" charset="0"/>
                <a:sym typeface="Calibri"/>
              </a:rPr>
              <a:t>se protéger et à s’épanouir</a:t>
            </a:r>
            <a:r>
              <a:rPr lang="fr-FR" sz="1400" dirty="0">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Char char="🞆"/>
            </a:pPr>
            <a:r>
              <a:rPr lang="fr-FR" sz="1400" dirty="0">
                <a:latin typeface="Calibri" panose="020F0502020204030204" pitchFamily="34" charset="0"/>
                <a:ea typeface="Calibri"/>
                <a:cs typeface="Calibri" panose="020F0502020204030204" pitchFamily="34" charset="0"/>
                <a:sym typeface="Calibri"/>
              </a:rPr>
              <a:t>Faire de la prévention et éviter les risques de récidive.</a:t>
            </a:r>
            <a:endParaRPr dirty="0">
              <a:latin typeface="Calibri" panose="020F0502020204030204" pitchFamily="34" charset="0"/>
              <a:cs typeface="Calibri" panose="020F0502020204030204" pitchFamily="34" charset="0"/>
            </a:endParaRPr>
          </a:p>
          <a:p>
            <a:pPr marL="274320" lvl="0" indent="-274320" algn="l" rtl="0">
              <a:spcBef>
                <a:spcPts val="600"/>
              </a:spcBef>
              <a:spcAft>
                <a:spcPts val="0"/>
              </a:spcAft>
              <a:buSzPts val="980"/>
              <a:buChar char="🞆"/>
            </a:pPr>
            <a:r>
              <a:rPr lang="fr-FR" sz="1400" dirty="0">
                <a:latin typeface="Calibri" panose="020F0502020204030204" pitchFamily="34" charset="0"/>
                <a:ea typeface="Calibri"/>
                <a:cs typeface="Calibri" panose="020F0502020204030204" pitchFamily="34" charset="0"/>
                <a:sym typeface="Calibri"/>
              </a:rPr>
              <a:t>Développer </a:t>
            </a:r>
            <a:r>
              <a:rPr lang="fr-FR" sz="1400" b="1" dirty="0">
                <a:latin typeface="Calibri" panose="020F0502020204030204" pitchFamily="34" charset="0"/>
                <a:ea typeface="Calibri"/>
                <a:cs typeface="Calibri" panose="020F0502020204030204" pitchFamily="34" charset="0"/>
                <a:sym typeface="Calibri"/>
              </a:rPr>
              <a:t>l’initiative de s’engager </a:t>
            </a:r>
            <a:r>
              <a:rPr lang="fr-FR" sz="1400" dirty="0">
                <a:latin typeface="Calibri" panose="020F0502020204030204" pitchFamily="34" charset="0"/>
                <a:ea typeface="Calibri"/>
                <a:cs typeface="Calibri" panose="020F0502020204030204" pitchFamily="34" charset="0"/>
                <a:sym typeface="Calibri"/>
              </a:rPr>
              <a:t>dans des comportements favorables à sa santé</a:t>
            </a:r>
            <a:r>
              <a:rPr lang="fr-FR" sz="1400" dirty="0">
                <a:latin typeface="Calibri"/>
                <a:ea typeface="Calibri"/>
                <a:cs typeface="Calibri"/>
                <a:sym typeface="Calibri"/>
              </a:rPr>
              <a:t>.</a:t>
            </a:r>
            <a:endParaRPr sz="14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iel">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3485</Words>
  <Application>Microsoft Office PowerPoint</Application>
  <PresentationFormat>Affichage à l'écran (4:3)</PresentationFormat>
  <Paragraphs>322</Paragraphs>
  <Slides>22</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Century Schoolbook</vt:lpstr>
      <vt:lpstr>Noto Sans Symbols</vt:lpstr>
      <vt:lpstr>Calibri</vt:lpstr>
      <vt:lpstr>Courier New</vt:lpstr>
      <vt:lpstr>Arial</vt:lpstr>
      <vt:lpstr>Oriel</vt:lpstr>
      <vt:lpstr>    Pôle Santé Pluridisciplinaire Paris-Est (PSPPE)  Association loi 1901 à but non lucratif  Secteur de la santé, aide et prévention, positionné santé intégrative Un lieu de soin et de thérapie Un centre spécialiste de l’accompagnement et de la relation d’aide, partenaire des entreprises, des professionnels de santé, du sport et du bien-être. </vt:lpstr>
      <vt:lpstr>Synthèse projet : Cap de vivre !</vt:lpstr>
      <vt:lpstr>Qui sommes-nous ? Nos savoir-faire</vt:lpstr>
      <vt:lpstr>pourquoi ce projet Cap de vivre ? Un constat </vt:lpstr>
      <vt:lpstr>Quelques chiffres sur la situation des jeunes :</vt:lpstr>
      <vt:lpstr>articulation du projet</vt:lpstr>
      <vt:lpstr>quels moyens humains ?</vt:lpstr>
      <vt:lpstr>quels moyens humains ?</vt:lpstr>
      <vt:lpstr>Concept de la démarche thérapeutique et d’éducation à la santé mentale</vt:lpstr>
      <vt:lpstr>Concept de la démarche thérapeutique et d’éducation à la santé mentale</vt:lpstr>
      <vt:lpstr>Quelles solutions ?</vt:lpstr>
      <vt:lpstr>Quelle solution en 3 volets ?</vt:lpstr>
      <vt:lpstr>Quelle solution en 3 volets ?</vt:lpstr>
      <vt:lpstr>Quelle solution en 3 volets ?</vt:lpstr>
      <vt:lpstr>Pour QUI ? </vt:lpstr>
      <vt:lpstr>Avantages usagers</vt:lpstr>
      <vt:lpstr>Modèle économique </vt:lpstr>
      <vt:lpstr>Quand ?</vt:lpstr>
      <vt:lpstr>Perspectives</vt:lpstr>
      <vt:lpstr>Merci de votre attention</vt:lpstr>
      <vt:lpstr>   Annexe :                               LE CONCEPT DE MISE EN JEU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Pôle Santé Pluridisciplinaire Paris-Est (PSPPE)  Association loi 1901 à but non lucratif  Secteur de la santé, aide et prévention, positionné santé intégrative Un lieu de soin et de thérapie Un centre spécialiste de l’accompagnement et de la relation d’aide, partenaire des entreprises, des professionnels de santé, du sport et du bien-être.</dc:title>
  <dc:creator>Dell</dc:creator>
  <cp:lastModifiedBy>Compte Microsoft</cp:lastModifiedBy>
  <cp:revision>11</cp:revision>
  <dcterms:created xsi:type="dcterms:W3CDTF">2018-04-05T19:39:10Z</dcterms:created>
  <dcterms:modified xsi:type="dcterms:W3CDTF">2022-03-25T10:47:14Z</dcterms:modified>
</cp:coreProperties>
</file>