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4"/>
  </p:handoutMasterIdLst>
  <p:sldIdLst>
    <p:sldId id="256" r:id="rId2"/>
    <p:sldId id="257" r:id="rId3"/>
    <p:sldId id="275" r:id="rId4"/>
    <p:sldId id="268" r:id="rId5"/>
    <p:sldId id="278" r:id="rId6"/>
    <p:sldId id="279" r:id="rId7"/>
    <p:sldId id="283" r:id="rId8"/>
    <p:sldId id="285" r:id="rId9"/>
    <p:sldId id="274" r:id="rId10"/>
    <p:sldId id="284" r:id="rId11"/>
    <p:sldId id="282" r:id="rId12"/>
    <p:sldId id="258" r:id="rId13"/>
    <p:sldId id="281" r:id="rId14"/>
    <p:sldId id="280" r:id="rId15"/>
    <p:sldId id="261" r:id="rId16"/>
    <p:sldId id="262" r:id="rId17"/>
    <p:sldId id="270" r:id="rId18"/>
    <p:sldId id="264" r:id="rId19"/>
    <p:sldId id="271" r:id="rId20"/>
    <p:sldId id="272" r:id="rId21"/>
    <p:sldId id="273" r:id="rId22"/>
    <p:sldId id="267" r:id="rId23"/>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9" autoAdjust="0"/>
    <p:restoredTop sz="94660"/>
  </p:normalViewPr>
  <p:slideViewPr>
    <p:cSldViewPr>
      <p:cViewPr varScale="1">
        <p:scale>
          <a:sx n="38" d="100"/>
          <a:sy n="38" d="100"/>
        </p:scale>
        <p:origin x="72" y="83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14/01/2022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14/01/2022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14/01/2022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14/01/2022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14/01/2022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14/01/2022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14/01/2022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14/01/2022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14/01/2022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14/01/2022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14/01/2022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3550862"/>
            <a:ext cx="6172200" cy="1318298"/>
          </a:xfrm>
        </p:spPr>
        <p:txBody>
          <a:bodyPr>
            <a:normAutofit fontScale="90000"/>
          </a:bodyPr>
          <a:lstStyle/>
          <a:p>
            <a:pPr algn="ct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2400" dirty="0">
                <a:solidFill>
                  <a:srgbClr val="0070C0"/>
                </a:solidFill>
                <a:latin typeface="Calibri" panose="020F0502020204030204" pitchFamily="34" charset="0"/>
                <a:cs typeface="Calibri" panose="020F0502020204030204" pitchFamily="34" charset="0"/>
              </a:rPr>
              <a:t/>
            </a:r>
            <a:br>
              <a:rPr lang="fr-FR" sz="2400" dirty="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Pôle Santé Pluridisciplinaire Paris-Est (PSPPE)</a:t>
            </a:r>
            <a:r>
              <a:rPr lang="fr-FR" sz="2400" dirty="0" smtClean="0">
                <a:solidFill>
                  <a:srgbClr val="0070C0"/>
                </a:solidFill>
              </a:rPr>
              <a:t/>
            </a:r>
            <a:br>
              <a:rPr lang="fr-FR" sz="2400" dirty="0" smtClean="0">
                <a:solidFill>
                  <a:srgbClr val="0070C0"/>
                </a:solidFill>
              </a:rPr>
            </a:br>
            <a:r>
              <a:rPr lang="fr-FR" sz="2400" dirty="0" smtClean="0">
                <a:solidFill>
                  <a:srgbClr val="0070C0"/>
                </a:solidFill>
              </a:rPr>
              <a:t/>
            </a:r>
            <a:br>
              <a:rPr lang="fr-FR" sz="2400" dirty="0" smtClean="0">
                <a:solidFill>
                  <a:srgbClr val="0070C0"/>
                </a:solidFill>
              </a:rPr>
            </a:br>
            <a:r>
              <a:rPr lang="fr-FR" sz="1600" dirty="0" smtClean="0">
                <a:solidFill>
                  <a:srgbClr val="0070C0"/>
                </a:solidFill>
                <a:latin typeface="Calibri" panose="020F0502020204030204" pitchFamily="34" charset="0"/>
                <a:cs typeface="Calibri" panose="020F0502020204030204" pitchFamily="34" charset="0"/>
              </a:rPr>
              <a:t>Association loi 1901 à but non lucratif</a:t>
            </a:r>
            <a:br>
              <a:rPr lang="fr-FR" sz="1600" dirty="0" smtClean="0">
                <a:solidFill>
                  <a:srgbClr val="0070C0"/>
                </a:solidFill>
                <a:latin typeface="Calibri" panose="020F0502020204030204" pitchFamily="34" charset="0"/>
                <a:cs typeface="Calibri" panose="020F0502020204030204" pitchFamily="34" charset="0"/>
              </a:rPr>
            </a:br>
            <a:r>
              <a:rPr lang="fr-FR" sz="1600" dirty="0" smtClean="0">
                <a:solidFill>
                  <a:srgbClr val="0070C0"/>
                </a:solidFill>
                <a:latin typeface="Calibri" panose="020F0502020204030204" pitchFamily="34" charset="0"/>
                <a:cs typeface="Calibri" panose="020F0502020204030204" pitchFamily="34" charset="0"/>
              </a:rPr>
              <a:t/>
            </a:r>
            <a:br>
              <a:rPr lang="fr-FR" sz="1600" dirty="0" smtClean="0">
                <a:solidFill>
                  <a:srgbClr val="0070C0"/>
                </a:solidFill>
                <a:latin typeface="Calibri" panose="020F0502020204030204" pitchFamily="34" charset="0"/>
                <a:cs typeface="Calibri" panose="020F0502020204030204" pitchFamily="34" charset="0"/>
              </a:rPr>
            </a:br>
            <a:r>
              <a:rPr lang="fr-FR" sz="1600" dirty="0">
                <a:solidFill>
                  <a:srgbClr val="002060"/>
                </a:solidFill>
                <a:latin typeface="Calibri" panose="020F0502020204030204" pitchFamily="34" charset="0"/>
                <a:cs typeface="Calibri" panose="020F0502020204030204" pitchFamily="34" charset="0"/>
              </a:rPr>
              <a:t>Secteur de la santé, aide et prévention, positionné santé </a:t>
            </a:r>
            <a:r>
              <a:rPr lang="fr-FR" sz="1600" dirty="0" smtClean="0">
                <a:solidFill>
                  <a:srgbClr val="002060"/>
                </a:solidFill>
                <a:latin typeface="Calibri" panose="020F0502020204030204" pitchFamily="34" charset="0"/>
                <a:cs typeface="Calibri" panose="020F0502020204030204" pitchFamily="34" charset="0"/>
              </a:rPr>
              <a:t>intégrative</a:t>
            </a:r>
            <a:r>
              <a:rPr lang="fr-FR" sz="1600" dirty="0" smtClean="0">
                <a:latin typeface="Calibri" panose="020F0502020204030204" pitchFamily="34" charset="0"/>
                <a:cs typeface="Calibri" panose="020F0502020204030204" pitchFamily="34" charset="0"/>
              </a:rPr>
              <a:t/>
            </a:r>
            <a:br>
              <a:rPr lang="fr-FR" sz="1600" dirty="0" smtClean="0">
                <a:latin typeface="Calibri" panose="020F0502020204030204" pitchFamily="34" charset="0"/>
                <a:cs typeface="Calibri" panose="020F0502020204030204" pitchFamily="34" charset="0"/>
              </a:rPr>
            </a:br>
            <a:r>
              <a:rPr lang="fr-FR" sz="1600" dirty="0" smtClean="0">
                <a:latin typeface="Calibri" panose="020F0502020204030204" pitchFamily="34" charset="0"/>
                <a:cs typeface="Calibri" panose="020F0502020204030204" pitchFamily="34" charset="0"/>
              </a:rPr>
              <a:t>Un lieu de soin et de thérapie</a:t>
            </a:r>
            <a:r>
              <a:rPr lang="fr-FR" sz="1600" dirty="0">
                <a:latin typeface="Calibri" panose="020F0502020204030204" pitchFamily="34" charset="0"/>
                <a:cs typeface="Calibri" panose="020F0502020204030204" pitchFamily="34" charset="0"/>
              </a:rPr>
              <a:t/>
            </a:r>
            <a:br>
              <a:rPr lang="fr-FR" sz="1600" dirty="0">
                <a:latin typeface="Calibri" panose="020F0502020204030204" pitchFamily="34" charset="0"/>
                <a:cs typeface="Calibri" panose="020F0502020204030204" pitchFamily="34" charset="0"/>
              </a:rPr>
            </a:br>
            <a:r>
              <a:rPr lang="fr-FR" sz="1600" dirty="0">
                <a:latin typeface="Calibri" panose="020F0502020204030204" pitchFamily="34" charset="0"/>
                <a:cs typeface="Calibri" panose="020F0502020204030204" pitchFamily="34" charset="0"/>
              </a:rPr>
              <a:t>Un centre spécialiste de l’accompagnement et de la relation </a:t>
            </a:r>
            <a:r>
              <a:rPr lang="fr-FR" sz="1600" dirty="0" smtClean="0">
                <a:latin typeface="Calibri" panose="020F0502020204030204" pitchFamily="34" charset="0"/>
                <a:cs typeface="Calibri" panose="020F0502020204030204" pitchFamily="34" charset="0"/>
              </a:rPr>
              <a:t>d’aide,</a:t>
            </a:r>
            <a:br>
              <a:rPr lang="fr-FR" sz="1600" dirty="0" smtClean="0">
                <a:latin typeface="Calibri" panose="020F0502020204030204" pitchFamily="34" charset="0"/>
                <a:cs typeface="Calibri" panose="020F0502020204030204" pitchFamily="34" charset="0"/>
              </a:rPr>
            </a:br>
            <a:r>
              <a:rPr lang="fr-FR" sz="1600" dirty="0" smtClean="0">
                <a:latin typeface="Calibri" panose="020F0502020204030204" pitchFamily="34" charset="0"/>
                <a:cs typeface="Calibri" panose="020F0502020204030204" pitchFamily="34" charset="0"/>
              </a:rPr>
              <a:t>partenaire </a:t>
            </a:r>
            <a:r>
              <a:rPr lang="fr-FR" sz="1600" dirty="0">
                <a:latin typeface="Calibri" panose="020F0502020204030204" pitchFamily="34" charset="0"/>
                <a:cs typeface="Calibri" panose="020F0502020204030204" pitchFamily="34" charset="0"/>
              </a:rPr>
              <a:t>des </a:t>
            </a:r>
            <a:r>
              <a:rPr lang="fr-FR" sz="1600" dirty="0" smtClean="0">
                <a:latin typeface="Calibri" panose="020F0502020204030204" pitchFamily="34" charset="0"/>
                <a:cs typeface="Calibri" panose="020F0502020204030204" pitchFamily="34" charset="0"/>
              </a:rPr>
              <a:t>entreprises, des </a:t>
            </a:r>
            <a:r>
              <a:rPr lang="fr-FR" sz="1600" dirty="0">
                <a:latin typeface="Calibri" panose="020F0502020204030204" pitchFamily="34" charset="0"/>
                <a:cs typeface="Calibri" panose="020F0502020204030204" pitchFamily="34" charset="0"/>
              </a:rPr>
              <a:t>professionnels de santé, du sport et du bien-être.</a:t>
            </a:r>
            <a:br>
              <a:rPr lang="fr-FR" sz="1600" dirty="0">
                <a:latin typeface="Calibri" panose="020F0502020204030204" pitchFamily="34" charset="0"/>
                <a:cs typeface="Calibri" panose="020F0502020204030204" pitchFamily="34" charset="0"/>
              </a:rPr>
            </a:br>
            <a:endParaRPr lang="fr-FR" sz="16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5009728"/>
            <a:ext cx="6172200" cy="1371600"/>
          </a:xfrm>
        </p:spPr>
        <p:txBody>
          <a:bodyPr>
            <a:normAutofit/>
          </a:bodyPr>
          <a:lstStyle/>
          <a:p>
            <a:pPr algn="ctr"/>
            <a:r>
              <a:rPr lang="fr-FR" sz="3200" dirty="0" smtClean="0">
                <a:solidFill>
                  <a:schemeClr val="accent1"/>
                </a:solidFill>
                <a:latin typeface="Calibri" panose="020F0502020204030204" pitchFamily="34" charset="0"/>
                <a:cs typeface="Calibri" panose="020F0502020204030204" pitchFamily="34" charset="0"/>
              </a:rPr>
              <a:t>Projet de soutien à la jeunesse : </a:t>
            </a:r>
          </a:p>
          <a:p>
            <a:pPr algn="ctr"/>
            <a:r>
              <a:rPr lang="fr-FR" sz="3200" dirty="0" smtClean="0">
                <a:solidFill>
                  <a:schemeClr val="accent1"/>
                </a:solidFill>
                <a:latin typeface="Calibri" panose="020F0502020204030204" pitchFamily="34" charset="0"/>
                <a:cs typeface="Calibri" panose="020F0502020204030204" pitchFamily="34" charset="0"/>
              </a:rPr>
              <a:t>Cap de vivre ! </a:t>
            </a: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1619672" y="481524"/>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4248" y="150932"/>
            <a:ext cx="1741931" cy="1909916"/>
          </a:xfrm>
          <a:prstGeom prst="rect">
            <a:avLst/>
          </a:prstGeom>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fontScale="90000"/>
          </a:bodyPr>
          <a:lstStyle/>
          <a:p>
            <a:r>
              <a:rPr lang="fr-FR" sz="3200" dirty="0" smtClean="0">
                <a:solidFill>
                  <a:srgbClr val="0070C0"/>
                </a:solidFill>
                <a:latin typeface="Calibri" panose="020F0502020204030204" pitchFamily="34" charset="0"/>
                <a:cs typeface="Calibri" panose="020F0502020204030204" pitchFamily="34" charset="0"/>
              </a:rPr>
              <a:t>Concept de la </a:t>
            </a:r>
            <a:r>
              <a:rPr lang="fr-FR" sz="3200" dirty="0">
                <a:solidFill>
                  <a:srgbClr val="0070C0"/>
                </a:solidFill>
                <a:latin typeface="Calibri" panose="020F0502020204030204" pitchFamily="34" charset="0"/>
                <a:cs typeface="Calibri" panose="020F0502020204030204" pitchFamily="34" charset="0"/>
              </a:rPr>
              <a:t>démarche thérapeutique </a:t>
            </a:r>
            <a:r>
              <a:rPr lang="fr-FR" sz="3200" dirty="0" smtClean="0">
                <a:solidFill>
                  <a:srgbClr val="0070C0"/>
                </a:solidFill>
                <a:latin typeface="Calibri" panose="020F0502020204030204" pitchFamily="34" charset="0"/>
                <a:cs typeface="Calibri" panose="020F0502020204030204" pitchFamily="34" charset="0"/>
              </a:rPr>
              <a:t>et d’éducation </a:t>
            </a:r>
            <a:r>
              <a:rPr lang="fr-FR" sz="3200" dirty="0">
                <a:solidFill>
                  <a:srgbClr val="0070C0"/>
                </a:solidFill>
                <a:latin typeface="Calibri" panose="020F0502020204030204" pitchFamily="34" charset="0"/>
                <a:cs typeface="Calibri" panose="020F0502020204030204" pitchFamily="34" charset="0"/>
              </a:rPr>
              <a:t>à la santé </a:t>
            </a:r>
            <a:r>
              <a:rPr lang="fr-FR" sz="3200" dirty="0" smtClean="0">
                <a:solidFill>
                  <a:srgbClr val="0070C0"/>
                </a:solidFill>
                <a:latin typeface="Calibri" panose="020F0502020204030204" pitchFamily="34" charset="0"/>
                <a:cs typeface="Calibri" panose="020F0502020204030204" pitchFamily="34" charset="0"/>
              </a:rPr>
              <a:t>mentale</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052736"/>
            <a:ext cx="7859216" cy="5040560"/>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b) La manière d’y parvenir :</a:t>
            </a:r>
          </a:p>
          <a:p>
            <a:pPr marL="0" indent="0">
              <a:buNone/>
            </a:pPr>
            <a:endParaRPr lang="fr-FR" sz="1400" b="1" dirty="0">
              <a:latin typeface="Calibri" panose="020F0502020204030204" pitchFamily="34" charset="0"/>
              <a:cs typeface="Calibri" panose="020F0502020204030204" pitchFamily="34" charset="0"/>
            </a:endParaRPr>
          </a:p>
          <a:p>
            <a:pPr marL="0" indent="0" algn="just">
              <a:buNone/>
            </a:pPr>
            <a:r>
              <a:rPr lang="fr-FR" sz="1200" dirty="0" smtClean="0">
                <a:latin typeface="Calibri" panose="020F0502020204030204" pitchFamily="34" charset="0"/>
                <a:cs typeface="Calibri" panose="020F0502020204030204" pitchFamily="34" charset="0"/>
              </a:rPr>
              <a:t>Reconnaître en chacun </a:t>
            </a:r>
            <a:r>
              <a:rPr lang="fr-FR" sz="1200" dirty="0">
                <a:latin typeface="Calibri" panose="020F0502020204030204" pitchFamily="34" charset="0"/>
                <a:cs typeface="Calibri" panose="020F0502020204030204" pitchFamily="34" charset="0"/>
              </a:rPr>
              <a:t>s</a:t>
            </a:r>
            <a:r>
              <a:rPr lang="fr-FR" sz="1200" dirty="0" smtClean="0">
                <a:latin typeface="Calibri" panose="020F0502020204030204" pitchFamily="34" charset="0"/>
                <a:cs typeface="Calibri" panose="020F0502020204030204" pitchFamily="34" charset="0"/>
              </a:rPr>
              <a:t>a capacité dans sa nature profonde à s’auto-créer en permanence grâce à ses ressources internes qui siègent dans l’inconscient et son interaction avec le monde. Notre démarche est d’aider l’autre à se connecter à ses propres ressources et à ses sensations afin de se relier à so</a:t>
            </a:r>
            <a:r>
              <a:rPr lang="fr-FR" sz="1200" dirty="0">
                <a:latin typeface="Calibri" panose="020F0502020204030204" pitchFamily="34" charset="0"/>
                <a:cs typeface="Calibri" panose="020F0502020204030204" pitchFamily="34" charset="0"/>
              </a:rPr>
              <a:t>n</a:t>
            </a:r>
            <a:r>
              <a:rPr lang="fr-FR" sz="1200" dirty="0" smtClean="0">
                <a:latin typeface="Calibri" panose="020F0502020204030204" pitchFamily="34" charset="0"/>
                <a:cs typeface="Calibri" panose="020F0502020204030204" pitchFamily="34" charset="0"/>
              </a:rPr>
              <a:t> processus interne de créativité et de survie. </a:t>
            </a:r>
            <a:endParaRPr lang="fr-FR" sz="1200" dirty="0">
              <a:latin typeface="Calibri" panose="020F0502020204030204" pitchFamily="34" charset="0"/>
              <a:cs typeface="Calibri" panose="020F0502020204030204" pitchFamily="34" charset="0"/>
            </a:endParaRPr>
          </a:p>
          <a:p>
            <a:pPr marL="0" indent="0">
              <a:buNone/>
            </a:pPr>
            <a:r>
              <a:rPr lang="fr-FR" sz="1200" b="1" dirty="0" smtClean="0">
                <a:latin typeface="Calibri" panose="020F0502020204030204" pitchFamily="34" charset="0"/>
                <a:cs typeface="Calibri" panose="020F0502020204030204" pitchFamily="34" charset="0"/>
              </a:rPr>
              <a:t>Cela passe par la mise en place de groupes thérapeutiques favorisant l’expérimentation de chacun au travers de :</a:t>
            </a:r>
          </a:p>
          <a:p>
            <a:pPr>
              <a:buFont typeface="Arial" panose="020B0604020202020204" pitchFamily="34" charset="0"/>
              <a:buChar char="•"/>
            </a:pPr>
            <a:r>
              <a:rPr lang="fr-FR" sz="1200" dirty="0">
                <a:latin typeface="Calibri" panose="020F0502020204030204" pitchFamily="34" charset="0"/>
                <a:cs typeface="Calibri" panose="020F0502020204030204" pitchFamily="34" charset="0"/>
              </a:rPr>
              <a:t>T</a:t>
            </a:r>
            <a:r>
              <a:rPr lang="fr-FR" sz="1200" dirty="0" smtClean="0">
                <a:latin typeface="Calibri" panose="020F0502020204030204" pitchFamily="34" charset="0"/>
                <a:cs typeface="Calibri" panose="020F0502020204030204" pitchFamily="34" charset="0"/>
              </a:rPr>
              <a:t>echniques comme la Gestalt thérapie, le </a:t>
            </a:r>
            <a:r>
              <a:rPr lang="fr-FR" sz="1200" dirty="0" err="1" smtClean="0">
                <a:latin typeface="Calibri" panose="020F0502020204030204" pitchFamily="34" charset="0"/>
                <a:cs typeface="Calibri" panose="020F0502020204030204" pitchFamily="34" charset="0"/>
              </a:rPr>
              <a:t>ludo</a:t>
            </a:r>
            <a:r>
              <a:rPr lang="fr-FR" sz="1200" dirty="0" smtClean="0">
                <a:latin typeface="Calibri" panose="020F0502020204030204" pitchFamily="34" charset="0"/>
                <a:cs typeface="Calibri" panose="020F0502020204030204" pitchFamily="34" charset="0"/>
              </a:rPr>
              <a:t>-coaching, le théâtre,</a:t>
            </a:r>
          </a:p>
          <a:p>
            <a:pPr>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Techniques de créativité artistique et de développement personnel par le collage intuitif,</a:t>
            </a:r>
          </a:p>
          <a:p>
            <a:pPr>
              <a:buFontTx/>
              <a:buChar char="-"/>
            </a:pPr>
            <a:r>
              <a:rPr lang="fr-FR" sz="1200" dirty="0" smtClean="0">
                <a:latin typeface="Calibri" panose="020F0502020204030204" pitchFamily="34" charset="0"/>
                <a:cs typeface="Calibri" panose="020F0502020204030204" pitchFamily="34" charset="0"/>
              </a:rPr>
              <a:t>L’éveil de la conscience corporelle, de la </a:t>
            </a:r>
            <a:r>
              <a:rPr lang="fr-FR" sz="1200" dirty="0" err="1" smtClean="0">
                <a:latin typeface="Calibri" panose="020F0502020204030204" pitchFamily="34" charset="0"/>
                <a:cs typeface="Calibri" panose="020F0502020204030204" pitchFamily="34" charset="0"/>
              </a:rPr>
              <a:t>vivance</a:t>
            </a:r>
            <a:r>
              <a:rPr lang="fr-FR" sz="1200" dirty="0" smtClean="0">
                <a:latin typeface="Calibri" panose="020F0502020204030204" pitchFamily="34" charset="0"/>
                <a:cs typeface="Calibri" panose="020F0502020204030204" pitchFamily="34" charset="0"/>
              </a:rPr>
              <a:t> du corps avec le mouvement dansé, le </a:t>
            </a:r>
            <a:r>
              <a:rPr lang="fr-FR" sz="1200" dirty="0" err="1" smtClean="0">
                <a:latin typeface="Calibri" panose="020F0502020204030204" pitchFamily="34" charset="0"/>
                <a:cs typeface="Calibri" panose="020F0502020204030204" pitchFamily="34" charset="0"/>
              </a:rPr>
              <a:t>brain</a:t>
            </a:r>
            <a:r>
              <a:rPr lang="fr-FR" sz="1200" dirty="0" smtClean="0">
                <a:latin typeface="Calibri" panose="020F0502020204030204" pitchFamily="34" charset="0"/>
                <a:cs typeface="Calibri" panose="020F0502020204030204" pitchFamily="34" charset="0"/>
              </a:rPr>
              <a:t> gym, la sophrologie dynamique , le yoga, le Qi Gong.</a:t>
            </a:r>
          </a:p>
          <a:p>
            <a:pPr>
              <a:buFontTx/>
              <a:buChar char="-"/>
            </a:pPr>
            <a:r>
              <a:rPr lang="fr-FR" sz="1200" dirty="0" smtClean="0">
                <a:latin typeface="Calibri" panose="020F0502020204030204" pitchFamily="34" charset="0"/>
                <a:cs typeface="Calibri" panose="020F0502020204030204" pitchFamily="34" charset="0"/>
              </a:rPr>
              <a:t>L’éducation thérapeutique qui encourage le </a:t>
            </a:r>
            <a:r>
              <a:rPr lang="fr-FR" sz="1200" dirty="0">
                <a:latin typeface="Calibri" panose="020F0502020204030204" pitchFamily="34" charset="0"/>
                <a:cs typeface="Calibri" panose="020F0502020204030204" pitchFamily="34" charset="0"/>
              </a:rPr>
              <a:t>patient </a:t>
            </a:r>
            <a:r>
              <a:rPr lang="fr-FR" sz="1200" dirty="0" smtClean="0">
                <a:latin typeface="Calibri" panose="020F0502020204030204" pitchFamily="34" charset="0"/>
                <a:cs typeface="Calibri" panose="020F0502020204030204" pitchFamily="34" charset="0"/>
              </a:rPr>
              <a:t>à devenir acteur </a:t>
            </a:r>
            <a:r>
              <a:rPr lang="fr-FR" sz="1200" dirty="0">
                <a:latin typeface="Calibri" panose="020F0502020204030204" pitchFamily="34" charset="0"/>
                <a:cs typeface="Calibri" panose="020F0502020204030204" pitchFamily="34" charset="0"/>
              </a:rPr>
              <a:t>de sa </a:t>
            </a:r>
            <a:r>
              <a:rPr lang="fr-FR" sz="1200" dirty="0" smtClean="0">
                <a:latin typeface="Calibri" panose="020F0502020204030204" pitchFamily="34" charset="0"/>
                <a:cs typeface="Calibri" panose="020F0502020204030204" pitchFamily="34" charset="0"/>
              </a:rPr>
              <a:t>thérapie. </a:t>
            </a:r>
          </a:p>
          <a:p>
            <a:pPr>
              <a:buFontTx/>
              <a:buChar char="-"/>
            </a:pPr>
            <a:endParaRPr lang="fr-FR" sz="1200" dirty="0" smtClean="0">
              <a:latin typeface="Calibri" panose="020F0502020204030204" pitchFamily="34" charset="0"/>
              <a:cs typeface="Calibri" panose="020F0502020204030204" pitchFamily="34" charset="0"/>
            </a:endParaRPr>
          </a:p>
          <a:p>
            <a:pPr marL="0" indent="0" algn="just">
              <a:buNone/>
            </a:pPr>
            <a:r>
              <a:rPr lang="fr-FR" sz="1200" dirty="0" smtClean="0">
                <a:latin typeface="Calibri" panose="020F0502020204030204" pitchFamily="34" charset="0"/>
                <a:cs typeface="Calibri" panose="020F0502020204030204" pitchFamily="34" charset="0"/>
              </a:rPr>
              <a:t>Ce cheminement thérapeutique ne vise pas à éviter l’angoisse mais à la traverser. Le moment de crise étant considéré comme mobilisateur de changement selon </a:t>
            </a:r>
            <a:r>
              <a:rPr lang="fr-FR" sz="1200" dirty="0" err="1" smtClean="0">
                <a:latin typeface="Calibri" panose="020F0502020204030204" pitchFamily="34" charset="0"/>
                <a:cs typeface="Calibri" panose="020F0502020204030204" pitchFamily="34" charset="0"/>
              </a:rPr>
              <a:t>Nöel</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Salathé</a:t>
            </a:r>
            <a:r>
              <a:rPr lang="fr-FR" sz="1200" dirty="0" smtClean="0">
                <a:latin typeface="Calibri" panose="020F0502020204030204" pitchFamily="34" charset="0"/>
                <a:cs typeface="Calibri" panose="020F0502020204030204" pitchFamily="34" charset="0"/>
              </a:rPr>
              <a:t>, psychothérapeute spécialiste de la Gestalt thérapie existentielle dont l’orientation trouve des affinités dans la pensée développée par le psychothérapeute existentiel américain Irvin </a:t>
            </a:r>
            <a:r>
              <a:rPr lang="fr-FR" sz="1200" dirty="0" err="1" smtClean="0">
                <a:latin typeface="Calibri" panose="020F0502020204030204" pitchFamily="34" charset="0"/>
                <a:cs typeface="Calibri" panose="020F0502020204030204" pitchFamily="34" charset="0"/>
              </a:rPr>
              <a:t>Yalom</a:t>
            </a:r>
            <a:r>
              <a:rPr lang="fr-FR" sz="1200" dirty="0" smtClean="0">
                <a:latin typeface="Calibri" panose="020F0502020204030204" pitchFamily="34" charset="0"/>
                <a:cs typeface="Calibri" panose="020F0502020204030204" pitchFamily="34" charset="0"/>
              </a:rPr>
              <a:t>.</a:t>
            </a:r>
          </a:p>
          <a:p>
            <a:pPr marL="0" indent="0" algn="just">
              <a:buNone/>
            </a:pPr>
            <a:r>
              <a:rPr lang="fr-FR" sz="1200" dirty="0" smtClean="0">
                <a:latin typeface="Calibri" panose="020F0502020204030204" pitchFamily="34" charset="0"/>
                <a:cs typeface="Calibri" panose="020F0502020204030204" pitchFamily="34" charset="0"/>
              </a:rPr>
              <a:t>En résumé, l’idée est de passer d’un corps figé et coupé de ses sens à un corps qui retrouve ses sensations, sa dynamique naturelle et la connexion du niveau de conscience dans ce corps, avec intégration de la corporalité.</a:t>
            </a:r>
          </a:p>
          <a:p>
            <a:pPr marL="0" indent="0" algn="just">
              <a:buNone/>
            </a:pPr>
            <a:r>
              <a:rPr lang="fr-FR" sz="1200" dirty="0" smtClean="0">
                <a:latin typeface="Calibri" panose="020F0502020204030204" pitchFamily="34" charset="0"/>
                <a:cs typeface="Calibri" panose="020F0502020204030204" pitchFamily="34" charset="0"/>
              </a:rPr>
              <a:t>C’est réapprendre à vivre avec son corps grâce à un mouvement régénérateur.</a:t>
            </a:r>
          </a:p>
        </p:txBody>
      </p:sp>
    </p:spTree>
    <p:extLst>
      <p:ext uri="{BB962C8B-B14F-4D97-AF65-F5344CB8AC3E}">
        <p14:creationId xmlns:p14="http://schemas.microsoft.com/office/powerpoint/2010/main" val="1034191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solidFill>
                  <a:srgbClr val="0070C0"/>
                </a:solidFill>
                <a:latin typeface="Calibri" panose="020F0502020204030204" pitchFamily="34" charset="0"/>
                <a:cs typeface="Calibri" panose="020F0502020204030204" pitchFamily="34" charset="0"/>
              </a:rPr>
              <a:t>Quelles solutions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003232" cy="5277200"/>
          </a:xfrm>
        </p:spPr>
        <p:txBody>
          <a:bodyPr>
            <a:noAutofit/>
          </a:bodyPr>
          <a:lstStyle/>
          <a:p>
            <a:r>
              <a:rPr lang="fr-FR" sz="1200" b="1" dirty="0">
                <a:latin typeface="Calibri" panose="020F0502020204030204" pitchFamily="34" charset="0"/>
                <a:cs typeface="Calibri" panose="020F0502020204030204" pitchFamily="34" charset="0"/>
              </a:rPr>
              <a:t>Il est donc primordial de préserver le lien social</a:t>
            </a:r>
            <a:r>
              <a:rPr lang="fr-FR" sz="1200" dirty="0">
                <a:latin typeface="Calibri" panose="020F0502020204030204" pitchFamily="34" charset="0"/>
                <a:cs typeface="Calibri" panose="020F0502020204030204" pitchFamily="34" charset="0"/>
              </a:rPr>
              <a:t>, d'essayer de </a:t>
            </a:r>
            <a:r>
              <a:rPr lang="fr-FR" sz="1200" b="1" dirty="0">
                <a:latin typeface="Calibri" panose="020F0502020204030204" pitchFamily="34" charset="0"/>
                <a:cs typeface="Calibri" panose="020F0502020204030204" pitchFamily="34" charset="0"/>
              </a:rPr>
              <a:t>le renforcer par tous les moyens</a:t>
            </a:r>
            <a:r>
              <a:rPr lang="fr-FR" sz="1200" dirty="0">
                <a:latin typeface="Calibri" panose="020F0502020204030204" pitchFamily="34" charset="0"/>
                <a:cs typeface="Calibri" panose="020F0502020204030204" pitchFamily="34" charset="0"/>
              </a:rPr>
              <a:t>. Il faut également essayer de </a:t>
            </a:r>
            <a:r>
              <a:rPr lang="fr-FR" sz="1200" b="1" dirty="0">
                <a:latin typeface="Calibri" panose="020F0502020204030204" pitchFamily="34" charset="0"/>
                <a:cs typeface="Calibri" panose="020F0502020204030204" pitchFamily="34" charset="0"/>
              </a:rPr>
              <a:t>multiplier les occasions d'interactions sociales</a:t>
            </a:r>
            <a:r>
              <a:rPr lang="fr-FR" sz="1200" dirty="0">
                <a:latin typeface="Calibri" panose="020F0502020204030204" pitchFamily="34" charset="0"/>
                <a:cs typeface="Calibri" panose="020F0502020204030204" pitchFamily="34" charset="0"/>
              </a:rPr>
              <a:t>.</a:t>
            </a:r>
          </a:p>
          <a:p>
            <a:r>
              <a:rPr lang="fr-FR" sz="1200" dirty="0">
                <a:latin typeface="Calibri" panose="020F0502020204030204" pitchFamily="34" charset="0"/>
                <a:cs typeface="Calibri" panose="020F0502020204030204" pitchFamily="34" charset="0"/>
              </a:rPr>
              <a:t>Face à ce constat, il y a une </a:t>
            </a:r>
            <a:r>
              <a:rPr lang="fr-FR" sz="1200" b="1" dirty="0">
                <a:latin typeface="Calibri" panose="020F0502020204030204" pitchFamily="34" charset="0"/>
                <a:cs typeface="Calibri" panose="020F0502020204030204" pitchFamily="34" charset="0"/>
              </a:rPr>
              <a:t>véritable difficulté en France à proposer des lieux de consultation</a:t>
            </a:r>
            <a:r>
              <a:rPr lang="fr-FR" sz="1200" dirty="0">
                <a:latin typeface="Calibri" panose="020F0502020204030204" pitchFamily="34" charset="0"/>
                <a:cs typeface="Calibri" panose="020F0502020204030204" pitchFamily="34" charset="0"/>
              </a:rPr>
              <a:t>. Le problème, c'est la </a:t>
            </a:r>
            <a:r>
              <a:rPr lang="fr-FR" sz="1200" b="1" dirty="0">
                <a:latin typeface="Calibri" panose="020F0502020204030204" pitchFamily="34" charset="0"/>
                <a:cs typeface="Calibri" panose="020F0502020204030204" pitchFamily="34" charset="0"/>
              </a:rPr>
              <a:t>répartition de l'accès au soin sur le territoire</a:t>
            </a:r>
            <a:r>
              <a:rPr lang="fr-FR" sz="1200" dirty="0">
                <a:latin typeface="Calibri" panose="020F0502020204030204" pitchFamily="34" charset="0"/>
                <a:cs typeface="Calibri" panose="020F0502020204030204" pitchFamily="34" charset="0"/>
              </a:rPr>
              <a:t>. Plus on </a:t>
            </a:r>
            <a:r>
              <a:rPr lang="fr-FR" sz="1200" dirty="0" smtClean="0">
                <a:latin typeface="Calibri" panose="020F0502020204030204" pitchFamily="34" charset="0"/>
                <a:cs typeface="Calibri" panose="020F0502020204030204" pitchFamily="34" charset="0"/>
              </a:rPr>
              <a:t>agit vite </a:t>
            </a:r>
            <a:r>
              <a:rPr lang="fr-FR" sz="1200" dirty="0">
                <a:latin typeface="Calibri" panose="020F0502020204030204" pitchFamily="34" charset="0"/>
                <a:cs typeface="Calibri" panose="020F0502020204030204" pitchFamily="34" charset="0"/>
              </a:rPr>
              <a:t>et en amont sur la santé mentale, plus </a:t>
            </a:r>
            <a:r>
              <a:rPr lang="fr-FR" sz="1200" dirty="0" smtClean="0">
                <a:latin typeface="Calibri" panose="020F0502020204030204" pitchFamily="34" charset="0"/>
                <a:cs typeface="Calibri" panose="020F0502020204030204" pitchFamily="34" charset="0"/>
              </a:rPr>
              <a:t>on réduit </a:t>
            </a:r>
            <a:r>
              <a:rPr lang="fr-FR" sz="1200" dirty="0">
                <a:latin typeface="Calibri" panose="020F0502020204030204" pitchFamily="34" charset="0"/>
                <a:cs typeface="Calibri" panose="020F0502020204030204" pitchFamily="34" charset="0"/>
              </a:rPr>
              <a:t>l</a:t>
            </a:r>
            <a:r>
              <a:rPr lang="fr-FR" sz="1200" dirty="0" smtClean="0">
                <a:latin typeface="Calibri" panose="020F0502020204030204" pitchFamily="34" charset="0"/>
                <a:cs typeface="Calibri" panose="020F0502020204030204" pitchFamily="34" charset="0"/>
              </a:rPr>
              <a:t>es </a:t>
            </a:r>
            <a:r>
              <a:rPr lang="fr-FR" sz="1200" dirty="0">
                <a:latin typeface="Calibri" panose="020F0502020204030204" pitchFamily="34" charset="0"/>
                <a:cs typeface="Calibri" panose="020F0502020204030204" pitchFamily="34" charset="0"/>
              </a:rPr>
              <a:t>coûts </a:t>
            </a:r>
            <a:r>
              <a:rPr lang="fr-FR" sz="1200" dirty="0" smtClean="0">
                <a:latin typeface="Calibri" panose="020F0502020204030204" pitchFamily="34" charset="0"/>
                <a:cs typeface="Calibri" panose="020F0502020204030204" pitchFamily="34" charset="0"/>
              </a:rPr>
              <a:t>importants des traitements lourds et des hospitalisations.</a:t>
            </a:r>
            <a:endParaRPr lang="fr-FR" sz="1200" dirty="0">
              <a:latin typeface="Calibri" panose="020F0502020204030204" pitchFamily="34" charset="0"/>
              <a:cs typeface="Calibri" panose="020F0502020204030204" pitchFamily="34" charset="0"/>
            </a:endParaRPr>
          </a:p>
          <a:p>
            <a:r>
              <a:rPr lang="it-IT" sz="1200" dirty="0">
                <a:latin typeface="Calibri" panose="020F0502020204030204" pitchFamily="34" charset="0"/>
                <a:cs typeface="Calibri" panose="020F0502020204030204" pitchFamily="34" charset="0"/>
              </a:rPr>
              <a:t>Il s</a:t>
            </a:r>
            <a:r>
              <a:rPr lang="fr-FR" sz="1200" dirty="0">
                <a:latin typeface="Calibri" panose="020F0502020204030204" pitchFamily="34" charset="0"/>
                <a:cs typeface="Calibri" panose="020F0502020204030204" pitchFamily="34" charset="0"/>
              </a:rPr>
              <a:t>’agit, dans un premier temps, de </a:t>
            </a:r>
            <a:r>
              <a:rPr lang="fr-FR" sz="1200" b="1" dirty="0">
                <a:latin typeface="Calibri" panose="020F0502020204030204" pitchFamily="34" charset="0"/>
                <a:cs typeface="Calibri" panose="020F0502020204030204" pitchFamily="34" charset="0"/>
              </a:rPr>
              <a:t>répondre à l’urgence</a:t>
            </a:r>
            <a:r>
              <a:rPr lang="fr-FR" sz="1200" dirty="0">
                <a:latin typeface="Calibri" panose="020F0502020204030204" pitchFamily="34" charset="0"/>
                <a:cs typeface="Calibri" panose="020F0502020204030204" pitchFamily="34" charset="0"/>
              </a:rPr>
              <a:t>, en mettant en place </a:t>
            </a:r>
            <a:r>
              <a:rPr lang="fr-FR" sz="1200" b="1" dirty="0">
                <a:latin typeface="Calibri" panose="020F0502020204030204" pitchFamily="34" charset="0"/>
                <a:cs typeface="Calibri" panose="020F0502020204030204" pitchFamily="34" charset="0"/>
              </a:rPr>
              <a:t>une stratégie d’accompagnement</a:t>
            </a:r>
            <a:r>
              <a:rPr lang="fr-FR" sz="1200" dirty="0">
                <a:latin typeface="Calibri" panose="020F0502020204030204" pitchFamily="34" charset="0"/>
                <a:cs typeface="Calibri" panose="020F0502020204030204" pitchFamily="34" charset="0"/>
              </a:rPr>
              <a:t>.</a:t>
            </a:r>
          </a:p>
          <a:p>
            <a:pPr lvl="0" fontAlgn="base"/>
            <a:r>
              <a:rPr lang="fr-FR" sz="1200" b="1" dirty="0">
                <a:latin typeface="Calibri" panose="020F0502020204030204" pitchFamily="34" charset="0"/>
                <a:cs typeface="Calibri" panose="020F0502020204030204" pitchFamily="34" charset="0"/>
              </a:rPr>
              <a:t>Les missions</a:t>
            </a:r>
          </a:p>
          <a:p>
            <a:pPr lvl="1" fontAlgn="base"/>
            <a:r>
              <a:rPr lang="fr-FR" sz="1200" dirty="0">
                <a:latin typeface="Calibri" panose="020F0502020204030204" pitchFamily="34" charset="0"/>
                <a:cs typeface="Calibri" panose="020F0502020204030204" pitchFamily="34" charset="0"/>
              </a:rPr>
              <a:t>Lutter contre l’isolement, recréer du lien social, de la mixité</a:t>
            </a:r>
          </a:p>
          <a:p>
            <a:pPr lvl="1" fontAlgn="base"/>
            <a:r>
              <a:rPr lang="fr-FR" sz="1200" dirty="0">
                <a:latin typeface="Calibri" panose="020F0502020204030204" pitchFamily="34" charset="0"/>
                <a:cs typeface="Calibri" panose="020F0502020204030204" pitchFamily="34" charset="0"/>
              </a:rPr>
              <a:t>Redonner du sens, une mise en perspective dans l’avenir </a:t>
            </a:r>
          </a:p>
          <a:p>
            <a:pPr lvl="1" fontAlgn="base"/>
            <a:r>
              <a:rPr lang="fr-FR" sz="1200" dirty="0">
                <a:latin typeface="Calibri" panose="020F0502020204030204" pitchFamily="34" charset="0"/>
                <a:cs typeface="Calibri" panose="020F0502020204030204" pitchFamily="34" charset="0"/>
              </a:rPr>
              <a:t>Soutenir, accompagner, aider les jeunes</a:t>
            </a:r>
          </a:p>
          <a:p>
            <a:pPr lvl="1" fontAlgn="base"/>
            <a:r>
              <a:rPr lang="fr-FR" sz="1200" dirty="0">
                <a:latin typeface="Calibri" panose="020F0502020204030204" pitchFamily="34" charset="0"/>
                <a:cs typeface="Calibri" panose="020F0502020204030204" pitchFamily="34" charset="0"/>
              </a:rPr>
              <a:t>Remettre en action, </a:t>
            </a:r>
          </a:p>
          <a:p>
            <a:pPr lvl="0" fontAlgn="base"/>
            <a:r>
              <a:rPr lang="fr-FR" sz="1200" b="1" dirty="0">
                <a:latin typeface="Calibri" panose="020F0502020204030204" pitchFamily="34" charset="0"/>
                <a:cs typeface="Calibri" panose="020F0502020204030204" pitchFamily="34" charset="0"/>
              </a:rPr>
              <a:t>Les actions et </a:t>
            </a:r>
            <a:r>
              <a:rPr lang="fr-FR" sz="1200" b="1" dirty="0" smtClean="0">
                <a:latin typeface="Calibri" panose="020F0502020204030204" pitchFamily="34" charset="0"/>
                <a:cs typeface="Calibri" panose="020F0502020204030204" pitchFamily="34" charset="0"/>
              </a:rPr>
              <a:t>prestations</a:t>
            </a:r>
            <a:endParaRPr lang="fr-FR" sz="1200" dirty="0">
              <a:latin typeface="Calibri" panose="020F0502020204030204" pitchFamily="34" charset="0"/>
              <a:cs typeface="Calibri" panose="020F0502020204030204" pitchFamily="34" charset="0"/>
            </a:endParaRPr>
          </a:p>
          <a:p>
            <a:pPr lvl="0" fontAlgn="base"/>
            <a:r>
              <a:rPr lang="fr-FR" sz="1200" b="1" dirty="0" smtClean="0">
                <a:latin typeface="Calibri" panose="020F0502020204030204" pitchFamily="34" charset="0"/>
                <a:cs typeface="Calibri" panose="020F0502020204030204" pitchFamily="34" charset="0"/>
              </a:rPr>
              <a:t>Soutien </a:t>
            </a:r>
            <a:r>
              <a:rPr lang="fr-FR" sz="1200" b="1" dirty="0">
                <a:latin typeface="Calibri" panose="020F0502020204030204" pitchFamily="34" charset="0"/>
                <a:cs typeface="Calibri" panose="020F0502020204030204" pitchFamily="34" charset="0"/>
              </a:rPr>
              <a:t>psychologique pluridisciplinaire</a:t>
            </a:r>
            <a:r>
              <a:rPr lang="fr-FR" sz="1200" dirty="0">
                <a:latin typeface="Calibri" panose="020F0502020204030204" pitchFamily="34" charset="0"/>
                <a:cs typeface="Calibri" panose="020F0502020204030204" pitchFamily="34" charset="0"/>
              </a:rPr>
              <a:t> </a:t>
            </a:r>
            <a:endParaRPr lang="fr-FR" sz="1200" dirty="0" smtClean="0">
              <a:latin typeface="Calibri" panose="020F0502020204030204" pitchFamily="34" charset="0"/>
              <a:cs typeface="Calibri" panose="020F0502020204030204" pitchFamily="34" charset="0"/>
            </a:endParaRPr>
          </a:p>
          <a:p>
            <a:pPr lvl="0" fontAlgn="base"/>
            <a:r>
              <a:rPr lang="fr-FR" sz="1200" b="1" dirty="0" smtClean="0">
                <a:latin typeface="Calibri" panose="020F0502020204030204" pitchFamily="34" charset="0"/>
                <a:cs typeface="Calibri" panose="020F0502020204030204" pitchFamily="34" charset="0"/>
              </a:rPr>
              <a:t>Repérage </a:t>
            </a:r>
            <a:r>
              <a:rPr lang="fr-FR" sz="1200" b="1" dirty="0">
                <a:latin typeface="Calibri" panose="020F0502020204030204" pitchFamily="34" charset="0"/>
                <a:cs typeface="Calibri" panose="020F0502020204030204" pitchFamily="34" charset="0"/>
              </a:rPr>
              <a:t>des conduites à risque et de la montée aux extrêmes (radicalisation, </a:t>
            </a:r>
            <a:r>
              <a:rPr lang="fr-FR" sz="1200" b="1" dirty="0" smtClean="0">
                <a:latin typeface="Calibri" panose="020F0502020204030204" pitchFamily="34" charset="0"/>
                <a:cs typeface="Calibri" panose="020F0502020204030204" pitchFamily="34" charset="0"/>
              </a:rPr>
              <a:t>etc…)</a:t>
            </a:r>
            <a:endParaRPr lang="fr-FR" sz="1200" b="1" dirty="0">
              <a:latin typeface="Calibri" panose="020F0502020204030204" pitchFamily="34" charset="0"/>
              <a:cs typeface="Calibri" panose="020F0502020204030204" pitchFamily="34" charset="0"/>
            </a:endParaRPr>
          </a:p>
          <a:p>
            <a:pPr lvl="1" fontAlgn="base"/>
            <a:r>
              <a:rPr lang="en-US" sz="1200" dirty="0" err="1" smtClean="0">
                <a:latin typeface="Calibri" panose="020F0502020204030204" pitchFamily="34" charset="0"/>
                <a:cs typeface="Calibri" panose="020F0502020204030204" pitchFamily="34" charset="0"/>
              </a:rPr>
              <a:t>Programmes</a:t>
            </a:r>
            <a:r>
              <a:rPr lang="en-US" sz="1200" dirty="0" smtClean="0">
                <a:latin typeface="Calibri" panose="020F0502020204030204" pitchFamily="34" charset="0"/>
                <a:cs typeface="Calibri" panose="020F0502020204030204" pitchFamily="34" charset="0"/>
              </a:rPr>
              <a:t> de remise en santé et </a:t>
            </a:r>
            <a:r>
              <a:rPr lang="en-US" sz="1200" dirty="0" err="1" smtClean="0">
                <a:latin typeface="Calibri" panose="020F0502020204030204" pitchFamily="34" charset="0"/>
                <a:cs typeface="Calibri" panose="020F0502020204030204" pitchFamily="34" charset="0"/>
              </a:rPr>
              <a:t>synergie</a:t>
            </a:r>
            <a:r>
              <a:rPr lang="en-US" sz="1200" dirty="0" smtClean="0">
                <a:latin typeface="Calibri" panose="020F0502020204030204" pitchFamily="34" charset="0"/>
                <a:cs typeface="Calibri" panose="020F0502020204030204" pitchFamily="34" charset="0"/>
              </a:rPr>
              <a:t> des </a:t>
            </a:r>
            <a:r>
              <a:rPr lang="en-US" sz="1200" dirty="0" err="1">
                <a:latin typeface="Calibri" panose="020F0502020204030204" pitchFamily="34" charset="0"/>
                <a:cs typeface="Calibri" panose="020F0502020204030204" pitchFamily="34" charset="0"/>
              </a:rPr>
              <a:t>t</a:t>
            </a:r>
            <a:r>
              <a:rPr lang="en-US" sz="1200" dirty="0" err="1" smtClean="0">
                <a:latin typeface="Calibri" panose="020F0502020204030204" pitchFamily="34" charset="0"/>
                <a:cs typeface="Calibri" panose="020F0502020204030204" pitchFamily="34" charset="0"/>
              </a:rPr>
              <a:t>h</a:t>
            </a:r>
            <a:r>
              <a:rPr lang="fr-FR" sz="1200" dirty="0">
                <a:latin typeface="Calibri" panose="020F0502020204030204" pitchFamily="34" charset="0"/>
                <a:cs typeface="Calibri" panose="020F0502020204030204" pitchFamily="34" charset="0"/>
              </a:rPr>
              <a:t>é</a:t>
            </a:r>
            <a:r>
              <a:rPr lang="es-ES_tradnl" sz="1200" dirty="0" err="1">
                <a:latin typeface="Calibri" panose="020F0502020204030204" pitchFamily="34" charset="0"/>
                <a:cs typeface="Calibri" panose="020F0502020204030204" pitchFamily="34" charset="0"/>
              </a:rPr>
              <a:t>rapies</a:t>
            </a:r>
            <a:r>
              <a:rPr lang="es-ES_tradnl" sz="1200" dirty="0">
                <a:latin typeface="Calibri" panose="020F0502020204030204" pitchFamily="34" charset="0"/>
                <a:cs typeface="Calibri" panose="020F0502020204030204" pitchFamily="34" charset="0"/>
              </a:rPr>
              <a:t> </a:t>
            </a:r>
            <a:r>
              <a:rPr lang="es-ES_tradnl" sz="1200" dirty="0" err="1">
                <a:latin typeface="Calibri" panose="020F0502020204030204" pitchFamily="34" charset="0"/>
                <a:cs typeface="Calibri" panose="020F0502020204030204" pitchFamily="34" charset="0"/>
              </a:rPr>
              <a:t>compl</a:t>
            </a:r>
            <a:r>
              <a:rPr lang="fr-FR" sz="1200" dirty="0" err="1">
                <a:latin typeface="Calibri" panose="020F0502020204030204" pitchFamily="34" charset="0"/>
                <a:cs typeface="Calibri" panose="020F0502020204030204" pitchFamily="34" charset="0"/>
              </a:rPr>
              <a:t>émentaires</a:t>
            </a:r>
            <a:r>
              <a:rPr lang="fr-FR" sz="1200" dirty="0">
                <a:latin typeface="Calibri" panose="020F0502020204030204" pitchFamily="34" charset="0"/>
                <a:cs typeface="Calibri" panose="020F0502020204030204" pitchFamily="34" charset="0"/>
              </a:rPr>
              <a:t> </a:t>
            </a:r>
            <a:endParaRPr lang="fr-FR" sz="1200" dirty="0" smtClean="0">
              <a:latin typeface="Calibri" panose="020F0502020204030204" pitchFamily="34" charset="0"/>
              <a:cs typeface="Calibri" panose="020F0502020204030204" pitchFamily="34" charset="0"/>
            </a:endParaRPr>
          </a:p>
          <a:p>
            <a:pPr lvl="1" fontAlgn="base"/>
            <a:r>
              <a:rPr lang="fr-FR" sz="1200" dirty="0" smtClean="0">
                <a:latin typeface="Calibri" panose="020F0502020204030204" pitchFamily="34" charset="0"/>
                <a:cs typeface="Calibri" panose="020F0502020204030204" pitchFamily="34" charset="0"/>
              </a:rPr>
              <a:t>Groupes </a:t>
            </a:r>
            <a:r>
              <a:rPr lang="fr-FR" sz="1200" dirty="0">
                <a:latin typeface="Calibri" panose="020F0502020204030204" pitchFamily="34" charset="0"/>
                <a:cs typeface="Calibri" panose="020F0502020204030204" pitchFamily="34" charset="0"/>
              </a:rPr>
              <a:t>de parole (partage, échanges de points de vue, analyse sur le vécu et l’</a:t>
            </a:r>
            <a:r>
              <a:rPr lang="en-US" sz="1200" dirty="0" err="1">
                <a:latin typeface="Calibri" panose="020F0502020204030204" pitchFamily="34" charset="0"/>
                <a:cs typeface="Calibri" panose="020F0502020204030204" pitchFamily="34" charset="0"/>
              </a:rPr>
              <a:t>actualit</a:t>
            </a:r>
            <a:r>
              <a:rPr lang="fr-FR" sz="1200" dirty="0">
                <a:latin typeface="Calibri" panose="020F0502020204030204" pitchFamily="34" charset="0"/>
                <a:cs typeface="Calibri" panose="020F0502020204030204" pitchFamily="34" charset="0"/>
              </a:rPr>
              <a:t>é)</a:t>
            </a:r>
          </a:p>
          <a:p>
            <a:pPr lvl="1" fontAlgn="base"/>
            <a:r>
              <a:rPr lang="fr-FR" sz="1200" dirty="0">
                <a:latin typeface="Calibri" panose="020F0502020204030204" pitchFamily="34" charset="0"/>
                <a:cs typeface="Calibri" panose="020F0502020204030204" pitchFamily="34" charset="0"/>
              </a:rPr>
              <a:t>Création d’un groupe d’entraide en </a:t>
            </a:r>
            <a:r>
              <a:rPr lang="fr-FR" sz="1200" dirty="0" err="1">
                <a:latin typeface="Calibri" panose="020F0502020204030204" pitchFamily="34" charset="0"/>
                <a:cs typeface="Calibri" panose="020F0502020204030204" pitchFamily="34" charset="0"/>
              </a:rPr>
              <a:t>co</a:t>
            </a:r>
            <a:r>
              <a:rPr lang="fr-FR" sz="1200" dirty="0">
                <a:latin typeface="Calibri" panose="020F0502020204030204" pitchFamily="34" charset="0"/>
                <a:cs typeface="Calibri" panose="020F0502020204030204" pitchFamily="34" charset="0"/>
              </a:rPr>
              <a:t>-développement</a:t>
            </a:r>
          </a:p>
          <a:p>
            <a:r>
              <a:rPr lang="en-US" sz="1200" b="1" dirty="0" err="1">
                <a:latin typeface="Calibri" panose="020F0502020204030204" pitchFamily="34" charset="0"/>
                <a:cs typeface="Calibri" panose="020F0502020204030204" pitchFamily="34" charset="0"/>
              </a:rPr>
              <a:t>Groupes</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d’activités</a:t>
            </a:r>
            <a:r>
              <a:rPr lang="en-US" sz="1200" dirty="0">
                <a:latin typeface="Calibri" panose="020F0502020204030204" pitchFamily="34" charset="0"/>
                <a:cs typeface="Calibri" panose="020F0502020204030204" pitchFamily="34" charset="0"/>
              </a:rPr>
              <a:t> (sports, sorties, ateliers, engagement) en lien avec la MJC</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9281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solidFill>
                  <a:srgbClr val="0070C0"/>
                </a:solidFill>
                <a:latin typeface="Calibri" panose="020F0502020204030204" pitchFamily="34" charset="0"/>
                <a:cs typeface="Calibri" panose="020F0502020204030204" pitchFamily="34" charset="0"/>
              </a:rPr>
              <a:t>Quelle solution en 3 volets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052736"/>
            <a:ext cx="8003232" cy="5421216"/>
          </a:xfrm>
        </p:spPr>
        <p:txBody>
          <a:bodyPr>
            <a:noAutofit/>
          </a:bodyPr>
          <a:lstStyle/>
          <a:p>
            <a:pPr marL="0" indent="0">
              <a:buNone/>
            </a:pPr>
            <a:r>
              <a:rPr lang="fr-FR" sz="1400" b="1" dirty="0" smtClean="0">
                <a:solidFill>
                  <a:srgbClr val="0070C0"/>
                </a:solidFill>
                <a:latin typeface="Calibri" panose="020F0502020204030204" pitchFamily="34" charset="0"/>
                <a:cs typeface="Calibri" panose="020F0502020204030204" pitchFamily="34" charset="0"/>
              </a:rPr>
              <a:t>Une solution comportant trois volets : 1- Communication / 2- Activités / 3- Lieu d’échanges</a:t>
            </a:r>
            <a:endParaRPr lang="fr-FR" sz="1400" b="1" dirty="0">
              <a:solidFill>
                <a:srgbClr val="0070C0"/>
              </a:solidFill>
              <a:latin typeface="Calibri" panose="020F0502020204030204" pitchFamily="34" charset="0"/>
              <a:cs typeface="Calibri" panose="020F0502020204030204" pitchFamily="34" charset="0"/>
            </a:endParaRPr>
          </a:p>
          <a:p>
            <a:pPr marL="0" indent="0">
              <a:buNone/>
            </a:pPr>
            <a:r>
              <a:rPr lang="fr-FR" sz="1400" b="1" dirty="0" smtClean="0">
                <a:solidFill>
                  <a:srgbClr val="0070C0"/>
                </a:solidFill>
                <a:latin typeface="Calibri" panose="020F0502020204030204" pitchFamily="34" charset="0"/>
                <a:cs typeface="Calibri" panose="020F0502020204030204" pitchFamily="34" charset="0"/>
              </a:rPr>
              <a:t>1/ Volet 1 : Communication</a:t>
            </a:r>
          </a:p>
          <a:p>
            <a:pPr marL="0" indent="0">
              <a:buNone/>
            </a:pPr>
            <a:r>
              <a:rPr lang="fr-FR" sz="1200" dirty="0" smtClean="0">
                <a:latin typeface="Calibri" panose="020F0502020204030204" pitchFamily="34" charset="0"/>
                <a:cs typeface="Calibri" panose="020F0502020204030204" pitchFamily="34" charset="0"/>
              </a:rPr>
              <a:t>Urgence des actions à mettre en place pour être visible des jeunes qui ne savent pas à qui s’adresser dans leur détresse.</a:t>
            </a:r>
          </a:p>
          <a:p>
            <a:pPr marL="0" indent="0">
              <a:buNone/>
            </a:pPr>
            <a:r>
              <a:rPr lang="fr-FR" sz="1200" dirty="0" smtClean="0">
                <a:latin typeface="Calibri" panose="020F0502020204030204" pitchFamily="34" charset="0"/>
                <a:cs typeface="Calibri" panose="020F0502020204030204" pitchFamily="34" charset="0"/>
              </a:rPr>
              <a:t>Campagne de sensibilisation autour du « se faire aider » sans que les adultes soient nécessairement au courant» si le jeune le souhaite. Mots clés : Confidentialité, complicité, accessibilité, anonymat.</a:t>
            </a:r>
          </a:p>
          <a:p>
            <a:pPr marL="0" indent="0">
              <a:buNone/>
            </a:pPr>
            <a:r>
              <a:rPr lang="fr-FR" sz="1200" dirty="0" smtClean="0">
                <a:latin typeface="Calibri" panose="020F0502020204030204" pitchFamily="34" charset="0"/>
                <a:cs typeface="Calibri" panose="020F0502020204030204" pitchFamily="34" charset="0"/>
              </a:rPr>
              <a:t>La mise place d’échanges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-constructifs avec les MJC, les missions locales, les enseignants, les entraineurs, les professionnels de santé vers un système plus inclusif et solidaire pour la protection des jeunes. Actions communes entre les différentes structures en contact avec les jeunes.</a:t>
            </a:r>
          </a:p>
          <a:p>
            <a:pPr marL="0" indent="0">
              <a:buNone/>
            </a:pPr>
            <a:r>
              <a:rPr lang="fr-FR" sz="1200" dirty="0" smtClean="0">
                <a:latin typeface="Calibri" panose="020F0502020204030204" pitchFamily="34" charset="0"/>
                <a:cs typeface="Calibri" panose="020F0502020204030204" pitchFamily="34" charset="0"/>
              </a:rPr>
              <a:t>Mots clés : Concertation, dialogue et continuité pour rompre l’isolement, dépassement des clivages.</a:t>
            </a:r>
          </a:p>
          <a:p>
            <a:pPr lvl="0" fontAlgn="base"/>
            <a:r>
              <a:rPr lang="fr-FR" sz="1200" b="1" dirty="0">
                <a:latin typeface="Calibri" panose="020F0502020204030204" pitchFamily="34" charset="0"/>
                <a:cs typeface="Calibri" panose="020F0502020204030204" pitchFamily="34" charset="0"/>
              </a:rPr>
              <a:t>Les approches</a:t>
            </a:r>
          </a:p>
          <a:p>
            <a:pPr lvl="1" fontAlgn="base"/>
            <a:r>
              <a:rPr lang="fr-FR" sz="1200" dirty="0">
                <a:latin typeface="Calibri" panose="020F0502020204030204" pitchFamily="34" charset="0"/>
                <a:cs typeface="Calibri" panose="020F0502020204030204" pitchFamily="34" charset="0"/>
              </a:rPr>
              <a:t>Prise en charge globale pluridisciplinaire (approche “accueillir le public”)</a:t>
            </a:r>
          </a:p>
          <a:p>
            <a:pPr lvl="2" fontAlgn="base"/>
            <a:r>
              <a:rPr lang="fr-FR" sz="1200" dirty="0">
                <a:latin typeface="Calibri" panose="020F0502020204030204" pitchFamily="34" charset="0"/>
                <a:cs typeface="Calibri" panose="020F0502020204030204" pitchFamily="34" charset="0"/>
              </a:rPr>
              <a:t>A</a:t>
            </a:r>
            <a:r>
              <a:rPr lang="fr-FR" sz="1200" dirty="0" smtClean="0">
                <a:latin typeface="Calibri" panose="020F0502020204030204" pitchFamily="34" charset="0"/>
                <a:cs typeface="Calibri" panose="020F0502020204030204" pitchFamily="34" charset="0"/>
              </a:rPr>
              <a:t>ccueil </a:t>
            </a:r>
            <a:r>
              <a:rPr lang="fr-FR" sz="1200" dirty="0">
                <a:latin typeface="Calibri" panose="020F0502020204030204" pitchFamily="34" charset="0"/>
                <a:cs typeface="Calibri" panose="020F0502020204030204" pitchFamily="34" charset="0"/>
              </a:rPr>
              <a:t>physique (lieu d’accueil)</a:t>
            </a:r>
          </a:p>
          <a:p>
            <a:pPr lvl="2" fontAlgn="base"/>
            <a:r>
              <a:rPr lang="fr-FR" sz="1200" dirty="0">
                <a:latin typeface="Calibri" panose="020F0502020204030204" pitchFamily="34" charset="0"/>
                <a:cs typeface="Calibri" panose="020F0502020204030204" pitchFamily="34" charset="0"/>
              </a:rPr>
              <a:t>A</a:t>
            </a:r>
            <a:r>
              <a:rPr lang="fr-FR" sz="1200" dirty="0" smtClean="0">
                <a:latin typeface="Calibri" panose="020F0502020204030204" pitchFamily="34" charset="0"/>
                <a:cs typeface="Calibri" panose="020F0502020204030204" pitchFamily="34" charset="0"/>
              </a:rPr>
              <a:t>ccueil </a:t>
            </a:r>
            <a:r>
              <a:rPr lang="fr-FR" sz="1200" dirty="0">
                <a:latin typeface="Calibri" panose="020F0502020204030204" pitchFamily="34" charset="0"/>
                <a:cs typeface="Calibri" panose="020F0502020204030204" pitchFamily="34" charset="0"/>
              </a:rPr>
              <a:t>dé</a:t>
            </a:r>
            <a:r>
              <a:rPr lang="it-IT" sz="1200" dirty="0">
                <a:latin typeface="Calibri" panose="020F0502020204030204" pitchFamily="34" charset="0"/>
                <a:cs typeface="Calibri" panose="020F0502020204030204" pitchFamily="34" charset="0"/>
              </a:rPr>
              <a:t>mat</a:t>
            </a:r>
            <a:r>
              <a:rPr lang="fr-FR" sz="1200" dirty="0" err="1">
                <a:latin typeface="Calibri" panose="020F0502020204030204" pitchFamily="34" charset="0"/>
                <a:cs typeface="Calibri" panose="020F0502020204030204" pitchFamily="34" charset="0"/>
              </a:rPr>
              <a:t>érialisé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et n° d’appel pour entrer en contact avec une permanence et mise </a:t>
            </a:r>
            <a:r>
              <a:rPr lang="fr-FR" sz="1200" dirty="0">
                <a:latin typeface="Calibri" panose="020F0502020204030204" pitchFamily="34" charset="0"/>
                <a:cs typeface="Calibri" panose="020F0502020204030204" pitchFamily="34" charset="0"/>
              </a:rPr>
              <a:t>en place </a:t>
            </a:r>
            <a:r>
              <a:rPr lang="fr-FR" sz="1200" dirty="0" smtClean="0">
                <a:latin typeface="Calibri" panose="020F0502020204030204" pitchFamily="34" charset="0"/>
                <a:cs typeface="Calibri" panose="020F0502020204030204" pitchFamily="34" charset="0"/>
              </a:rPr>
              <a:t>de consultation à distance via </a:t>
            </a:r>
            <a:r>
              <a:rPr lang="fr-FR" sz="1200" dirty="0" err="1" smtClean="0">
                <a:latin typeface="Calibri" panose="020F0502020204030204" pitchFamily="34" charset="0"/>
                <a:cs typeface="Calibri" panose="020F0502020204030204" pitchFamily="34" charset="0"/>
              </a:rPr>
              <a:t>Doctolib</a:t>
            </a:r>
            <a:endParaRPr lang="fr-FR" sz="1200" dirty="0" smtClean="0">
              <a:latin typeface="Calibri" panose="020F0502020204030204" pitchFamily="34" charset="0"/>
              <a:cs typeface="Calibri" panose="020F0502020204030204" pitchFamily="34" charset="0"/>
            </a:endParaRPr>
          </a:p>
          <a:p>
            <a:pPr lvl="2" fontAlgn="base"/>
            <a:r>
              <a:rPr lang="fr-FR" sz="1200" dirty="0" smtClean="0">
                <a:latin typeface="Calibri" panose="020F0502020204030204" pitchFamily="34" charset="0"/>
                <a:cs typeface="Calibri" panose="020F0502020204030204" pitchFamily="34" charset="0"/>
              </a:rPr>
              <a:t>Repérage </a:t>
            </a:r>
            <a:r>
              <a:rPr lang="fr-FR" sz="1200" dirty="0">
                <a:latin typeface="Calibri" panose="020F0502020204030204" pitchFamily="34" charset="0"/>
                <a:cs typeface="Calibri" panose="020F0502020204030204" pitchFamily="34" charset="0"/>
              </a:rPr>
              <a:t>(approche “aller vers le public”)</a:t>
            </a:r>
          </a:p>
          <a:p>
            <a:pPr lvl="2" fontAlgn="base"/>
            <a:r>
              <a:rPr lang="fr-FR" sz="1200" dirty="0">
                <a:latin typeface="Calibri" panose="020F0502020204030204" pitchFamily="34" charset="0"/>
                <a:cs typeface="Calibri" panose="020F0502020204030204" pitchFamily="34" charset="0"/>
              </a:rPr>
              <a:t>prise de contact sur le lieu de vie ou en ligne</a:t>
            </a:r>
          </a:p>
          <a:p>
            <a:pPr lvl="3" fontAlgn="base"/>
            <a:r>
              <a:rPr lang="fr-FR" sz="1200" dirty="0" err="1">
                <a:latin typeface="Calibri" panose="020F0502020204030204" pitchFamily="34" charset="0"/>
                <a:cs typeface="Calibri" panose="020F0502020204030204" pitchFamily="34" charset="0"/>
              </a:rPr>
              <a:t>Mé</a:t>
            </a:r>
            <a:r>
              <a:rPr lang="it-IT" sz="1200" dirty="0">
                <a:latin typeface="Calibri" panose="020F0502020204030204" pitchFamily="34" charset="0"/>
                <a:cs typeface="Calibri" panose="020F0502020204030204" pitchFamily="34" charset="0"/>
              </a:rPr>
              <a:t>diatrice Sant</a:t>
            </a:r>
            <a:r>
              <a:rPr lang="fr-FR" sz="1200" dirty="0">
                <a:latin typeface="Calibri" panose="020F0502020204030204" pitchFamily="34" charset="0"/>
                <a:cs typeface="Calibri" panose="020F0502020204030204" pitchFamily="34" charset="0"/>
              </a:rPr>
              <a:t>é mentale dans les quartiers  prioritaires </a:t>
            </a:r>
          </a:p>
          <a:p>
            <a:pPr lvl="2" fontAlgn="base"/>
            <a:r>
              <a:rPr lang="fr-FR" sz="1200" dirty="0">
                <a:latin typeface="Calibri" panose="020F0502020204030204" pitchFamily="34" charset="0"/>
                <a:cs typeface="Calibri" panose="020F0502020204030204" pitchFamily="34" charset="0"/>
              </a:rPr>
              <a:t>événementiel </a:t>
            </a:r>
          </a:p>
          <a:p>
            <a:pPr lvl="2" fontAlgn="base"/>
            <a:r>
              <a:rPr lang="fr-FR" sz="1200" dirty="0">
                <a:latin typeface="Calibri" panose="020F0502020204030204" pitchFamily="34" charset="0"/>
                <a:cs typeface="Calibri" panose="020F0502020204030204" pitchFamily="34" charset="0"/>
              </a:rPr>
              <a:t>actions de communication</a:t>
            </a:r>
          </a:p>
          <a:p>
            <a:pPr lvl="1" fontAlgn="base"/>
            <a:r>
              <a:rPr lang="fr-FR" sz="1200" b="1" dirty="0">
                <a:latin typeface="Calibri" panose="020F0502020204030204" pitchFamily="34" charset="0"/>
                <a:cs typeface="Calibri" panose="020F0502020204030204" pitchFamily="34" charset="0"/>
              </a:rPr>
              <a:t>lien avec les acteurs “jeunesse</a:t>
            </a:r>
            <a:r>
              <a:rPr lang="fr-FR" sz="1200" b="1" dirty="0" smtClean="0">
                <a:latin typeface="Calibri" panose="020F0502020204030204" pitchFamily="34" charset="0"/>
                <a:cs typeface="Calibri" panose="020F0502020204030204" pitchFamily="34" charset="0"/>
              </a:rPr>
              <a:t>” </a:t>
            </a:r>
            <a:endParaRPr lang="fr-FR" sz="1200" b="1" dirty="0">
              <a:latin typeface="Calibri" panose="020F0502020204030204" pitchFamily="34" charset="0"/>
              <a:cs typeface="Calibri" panose="020F0502020204030204" pitchFamily="34" charset="0"/>
            </a:endParaRPr>
          </a:p>
          <a:p>
            <a:pPr lvl="0" fontAlgn="base"/>
            <a:r>
              <a:rPr lang="fr-FR" sz="1200" b="1" dirty="0">
                <a:latin typeface="Calibri" panose="020F0502020204030204" pitchFamily="34" charset="0"/>
                <a:cs typeface="Calibri" panose="020F0502020204030204" pitchFamily="34" charset="0"/>
              </a:rPr>
              <a:t>Les leviers d’actions</a:t>
            </a:r>
          </a:p>
          <a:p>
            <a:pPr lvl="1" fontAlgn="base"/>
            <a:r>
              <a:rPr lang="fr-FR" sz="1200" dirty="0">
                <a:latin typeface="Calibri" panose="020F0502020204030204" pitchFamily="34" charset="0"/>
                <a:cs typeface="Calibri" panose="020F0502020204030204" pitchFamily="34" charset="0"/>
              </a:rPr>
              <a:t>Des préoccupations et des leviers d’actions communs :</a:t>
            </a:r>
          </a:p>
          <a:p>
            <a:pPr lvl="2" fontAlgn="base"/>
            <a:r>
              <a:rPr lang="fr-FR" sz="1200" dirty="0">
                <a:latin typeface="Calibri" panose="020F0502020204030204" pitchFamily="34" charset="0"/>
                <a:cs typeface="Calibri" panose="020F0502020204030204" pitchFamily="34" charset="0"/>
              </a:rPr>
              <a:t>la recherche de la ré</a:t>
            </a:r>
            <a:r>
              <a:rPr lang="en-US" sz="1200" dirty="0" err="1">
                <a:latin typeface="Calibri" panose="020F0502020204030204" pitchFamily="34" charset="0"/>
                <a:cs typeface="Calibri" panose="020F0502020204030204" pitchFamily="34" charset="0"/>
              </a:rPr>
              <a:t>silience</a:t>
            </a:r>
            <a:endParaRPr lang="fr-FR" sz="1200" dirty="0">
              <a:latin typeface="Calibri" panose="020F0502020204030204" pitchFamily="34" charset="0"/>
              <a:cs typeface="Calibri" panose="020F0502020204030204" pitchFamily="34" charset="0"/>
            </a:endParaRPr>
          </a:p>
          <a:p>
            <a:pPr lvl="2" fontAlgn="base"/>
            <a:r>
              <a:rPr lang="fr-FR" sz="1200" dirty="0">
                <a:latin typeface="Calibri" panose="020F0502020204030204" pitchFamily="34" charset="0"/>
                <a:cs typeface="Calibri" panose="020F0502020204030204" pitchFamily="34" charset="0"/>
              </a:rPr>
              <a:t>l’organisation de la solidarité plutôt que de subir l’individualisme</a:t>
            </a:r>
          </a:p>
          <a:p>
            <a:pPr marL="0" indent="0">
              <a:buNone/>
            </a:pPr>
            <a:endParaRPr lang="fr-FR" sz="1200" dirty="0" smtClean="0">
              <a:latin typeface="Calibri" panose="020F0502020204030204" pitchFamily="34" charset="0"/>
              <a:cs typeface="Calibri" panose="020F0502020204030204" pitchFamily="34" charset="0"/>
            </a:endParaRPr>
          </a:p>
          <a:p>
            <a:pPr marL="0" indent="0">
              <a:buNone/>
            </a:pP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678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lstStyle/>
          <a:p>
            <a:r>
              <a:rPr lang="fr-FR" dirty="0">
                <a:solidFill>
                  <a:srgbClr val="0070C0"/>
                </a:solidFill>
                <a:latin typeface="Calibri" panose="020F0502020204030204" pitchFamily="34" charset="0"/>
                <a:cs typeface="Calibri" panose="020F0502020204030204" pitchFamily="34" charset="0"/>
              </a:rPr>
              <a:t>Quelle solution </a:t>
            </a:r>
            <a:r>
              <a:rPr lang="fr-FR" dirty="0" smtClean="0">
                <a:solidFill>
                  <a:srgbClr val="0070C0"/>
                </a:solidFill>
                <a:latin typeface="Calibri" panose="020F0502020204030204" pitchFamily="34" charset="0"/>
                <a:cs typeface="Calibri" panose="020F0502020204030204" pitchFamily="34" charset="0"/>
              </a:rPr>
              <a:t>en </a:t>
            </a:r>
            <a:r>
              <a:rPr lang="fr-FR" dirty="0">
                <a:solidFill>
                  <a:srgbClr val="0070C0"/>
                </a:solidFill>
                <a:latin typeface="Calibri" panose="020F0502020204030204" pitchFamily="34" charset="0"/>
                <a:cs typeface="Calibri" panose="020F0502020204030204" pitchFamily="34" charset="0"/>
              </a:rPr>
              <a:t>3 volets ?</a:t>
            </a:r>
          </a:p>
        </p:txBody>
      </p:sp>
      <p:sp>
        <p:nvSpPr>
          <p:cNvPr id="3" name="Espace réservé du contenu 2"/>
          <p:cNvSpPr>
            <a:spLocks noGrp="1"/>
          </p:cNvSpPr>
          <p:nvPr>
            <p:ph sz="quarter" idx="1"/>
          </p:nvPr>
        </p:nvSpPr>
        <p:spPr>
          <a:xfrm>
            <a:off x="457200" y="908720"/>
            <a:ext cx="8003232" cy="5760640"/>
          </a:xfrm>
        </p:spPr>
        <p:txBody>
          <a:bodyPr>
            <a:noAutofit/>
          </a:bodyPr>
          <a:lstStyle/>
          <a:p>
            <a:pPr marL="0" indent="0">
              <a:buNone/>
            </a:pPr>
            <a:r>
              <a:rPr lang="fr-FR" sz="1400" b="1" dirty="0" smtClean="0">
                <a:solidFill>
                  <a:srgbClr val="0070C0"/>
                </a:solidFill>
                <a:latin typeface="Calibri" panose="020F0502020204030204" pitchFamily="34" charset="0"/>
                <a:cs typeface="Calibri" panose="020F0502020204030204" pitchFamily="34" charset="0"/>
              </a:rPr>
              <a:t>2/ Volet 2 : Activités collectives et accompagnements individuels</a:t>
            </a:r>
          </a:p>
          <a:p>
            <a:pPr marL="0" indent="0">
              <a:buNone/>
            </a:pPr>
            <a:r>
              <a:rPr lang="fr-FR" sz="1200" dirty="0" smtClean="0">
                <a:latin typeface="Calibri" panose="020F0502020204030204" pitchFamily="34" charset="0"/>
                <a:cs typeface="Calibri" panose="020F0502020204030204" pitchFamily="34" charset="0"/>
              </a:rPr>
              <a:t>Les ateliers et les accompagnements donnent tous l’opportunité de s’approprier des techniques indispensables pour surmonter son mal-être. Ils sont tous à visée thérapeutique, ayant pour objectifs :</a:t>
            </a:r>
          </a:p>
          <a:p>
            <a:pPr>
              <a:spcBef>
                <a:spcPts val="0"/>
              </a:spcBef>
              <a:buFontTx/>
              <a:buChar char="-"/>
            </a:pPr>
            <a:r>
              <a:rPr lang="fr-FR" sz="1200" dirty="0" smtClean="0">
                <a:latin typeface="Calibri" panose="020F0502020204030204" pitchFamily="34" charset="0"/>
                <a:cs typeface="Calibri" panose="020F0502020204030204" pitchFamily="34" charset="0"/>
              </a:rPr>
              <a:t>l’éducation thérapeutique pour la prévention, </a:t>
            </a:r>
          </a:p>
          <a:p>
            <a:pPr>
              <a:spcBef>
                <a:spcPts val="0"/>
              </a:spcBef>
              <a:buFontTx/>
              <a:buChar char="-"/>
            </a:pPr>
            <a:r>
              <a:rPr lang="fr-FR" sz="1200" dirty="0" smtClean="0">
                <a:latin typeface="Calibri" panose="020F0502020204030204" pitchFamily="34" charset="0"/>
                <a:cs typeface="Calibri" panose="020F0502020204030204" pitchFamily="34" charset="0"/>
              </a:rPr>
              <a:t>L’art-thérapie comme vecteur de lien social et d’épanouissement personnel,</a:t>
            </a:r>
          </a:p>
          <a:p>
            <a:pPr>
              <a:spcBef>
                <a:spcPts val="0"/>
              </a:spcBef>
              <a:buFontTx/>
              <a:buChar char="-"/>
            </a:pPr>
            <a:r>
              <a:rPr lang="fr-FR" sz="1200" dirty="0" smtClean="0">
                <a:latin typeface="Calibri" panose="020F0502020204030204" pitchFamily="34" charset="0"/>
                <a:cs typeface="Calibri" panose="020F0502020204030204" pitchFamily="34" charset="0"/>
              </a:rPr>
              <a:t>La médiation familiale pour rompre l’isolement sociale et réduire les conflits,</a:t>
            </a:r>
          </a:p>
          <a:p>
            <a:pPr>
              <a:spcBef>
                <a:spcPts val="0"/>
              </a:spcBef>
              <a:buFontTx/>
              <a:buChar char="-"/>
            </a:pPr>
            <a:r>
              <a:rPr lang="fr-FR" sz="1200" dirty="0" smtClean="0">
                <a:latin typeface="Calibri" panose="020F0502020204030204" pitchFamily="34" charset="0"/>
                <a:cs typeface="Calibri" panose="020F0502020204030204" pitchFamily="34" charset="0"/>
              </a:rPr>
              <a:t>L’accompagnement par des techniques psycho-énergétiques, assertives, apprenantes permettant de travailler tant par l’esprit que par le corps.</a:t>
            </a:r>
          </a:p>
          <a:p>
            <a:r>
              <a:rPr lang="fr-FR" sz="1200" b="1" dirty="0">
                <a:latin typeface="Calibri" panose="020F0502020204030204" pitchFamily="34" charset="0"/>
                <a:cs typeface="Calibri" panose="020F0502020204030204" pitchFamily="34" charset="0"/>
              </a:rPr>
              <a:t>U</a:t>
            </a:r>
            <a:r>
              <a:rPr lang="fr-FR" sz="1200" b="1" dirty="0" smtClean="0">
                <a:latin typeface="Calibri" panose="020F0502020204030204" pitchFamily="34" charset="0"/>
                <a:cs typeface="Calibri" panose="020F0502020204030204" pitchFamily="34" charset="0"/>
              </a:rPr>
              <a:t>ne </a:t>
            </a:r>
            <a:r>
              <a:rPr lang="fr-FR" sz="1200" b="1" dirty="0">
                <a:latin typeface="Calibri" panose="020F0502020204030204" pitchFamily="34" charset="0"/>
                <a:cs typeface="Calibri" panose="020F0502020204030204" pitchFamily="34" charset="0"/>
              </a:rPr>
              <a:t>phase d’é</a:t>
            </a:r>
            <a:r>
              <a:rPr lang="en-US" sz="1200" b="1" dirty="0">
                <a:latin typeface="Calibri" panose="020F0502020204030204" pitchFamily="34" charset="0"/>
                <a:cs typeface="Calibri" panose="020F0502020204030204" pitchFamily="34" charset="0"/>
              </a:rPr>
              <a:t>valuation</a:t>
            </a:r>
            <a:r>
              <a:rPr lang="fr-FR" sz="1200" dirty="0">
                <a:latin typeface="Calibri" panose="020F0502020204030204" pitchFamily="34" charset="0"/>
                <a:cs typeface="Calibri" panose="020F0502020204030204" pitchFamily="34" charset="0"/>
              </a:rPr>
              <a:t> permettra de mettre en place une </a:t>
            </a:r>
            <a:r>
              <a:rPr lang="fr-FR" sz="1200" b="1" dirty="0">
                <a:latin typeface="Calibri" panose="020F0502020204030204" pitchFamily="34" charset="0"/>
                <a:cs typeface="Calibri" panose="020F0502020204030204" pitchFamily="34" charset="0"/>
              </a:rPr>
              <a:t>dé</a:t>
            </a:r>
            <a:r>
              <a:rPr lang="it-IT" sz="1200" b="1" dirty="0">
                <a:latin typeface="Calibri" panose="020F0502020204030204" pitchFamily="34" charset="0"/>
                <a:cs typeface="Calibri" panose="020F0502020204030204" pitchFamily="34" charset="0"/>
              </a:rPr>
              <a:t>marche d</a:t>
            </a:r>
            <a:r>
              <a:rPr lang="fr-FR" sz="1200" b="1" dirty="0">
                <a:latin typeface="Calibri" panose="020F0502020204030204" pitchFamily="34" charset="0"/>
                <a:cs typeface="Calibri" panose="020F0502020204030204" pitchFamily="34" charset="0"/>
              </a:rPr>
              <a:t>’amélioration continue</a:t>
            </a:r>
            <a:r>
              <a:rPr lang="fr-FR" sz="1200" dirty="0">
                <a:latin typeface="Calibri" panose="020F0502020204030204" pitchFamily="34" charset="0"/>
                <a:cs typeface="Calibri" panose="020F0502020204030204" pitchFamily="34" charset="0"/>
              </a:rPr>
              <a:t> et d’</a:t>
            </a:r>
            <a:r>
              <a:rPr lang="fr-FR" sz="1200" b="1" dirty="0">
                <a:latin typeface="Calibri" panose="020F0502020204030204" pitchFamily="34" charset="0"/>
                <a:cs typeface="Calibri" panose="020F0502020204030204" pitchFamily="34" charset="0"/>
              </a:rPr>
              <a:t>élaborer avec les usagers un projet d’action collectif</a:t>
            </a:r>
            <a:endParaRPr lang="fr-FR" sz="1200" dirty="0">
              <a:latin typeface="Calibri" panose="020F0502020204030204" pitchFamily="34" charset="0"/>
              <a:cs typeface="Calibri" panose="020F0502020204030204" pitchFamily="34" charset="0"/>
            </a:endParaRPr>
          </a:p>
          <a:p>
            <a:pPr lvl="0" fontAlgn="base"/>
            <a:r>
              <a:rPr lang="fr-FR" sz="1200" b="1" dirty="0">
                <a:latin typeface="Calibri" panose="020F0502020204030204" pitchFamily="34" charset="0"/>
                <a:cs typeface="Calibri" panose="020F0502020204030204" pitchFamily="34" charset="0"/>
              </a:rPr>
              <a:t>Les missions</a:t>
            </a:r>
          </a:p>
          <a:p>
            <a:pPr lvl="1" fontAlgn="base"/>
            <a:r>
              <a:rPr lang="fr-FR" sz="1200" dirty="0">
                <a:latin typeface="Calibri" panose="020F0502020204030204" pitchFamily="34" charset="0"/>
                <a:cs typeface="Calibri" panose="020F0502020204030204" pitchFamily="34" charset="0"/>
              </a:rPr>
              <a:t>Redonner du sens, une mise en perspective dans l’avenir </a:t>
            </a:r>
          </a:p>
          <a:p>
            <a:pPr lvl="0" fontAlgn="base"/>
            <a:r>
              <a:rPr lang="fr-FR" sz="1200" b="1" dirty="0">
                <a:latin typeface="Calibri" panose="020F0502020204030204" pitchFamily="34" charset="0"/>
                <a:cs typeface="Calibri" panose="020F0502020204030204" pitchFamily="34" charset="0"/>
              </a:rPr>
              <a:t>Les actions et prestations</a:t>
            </a:r>
          </a:p>
          <a:p>
            <a:pPr lvl="1" fontAlgn="base"/>
            <a:r>
              <a:rPr lang="fr-FR" sz="1200" dirty="0">
                <a:latin typeface="Calibri" panose="020F0502020204030204" pitchFamily="34" charset="0"/>
                <a:cs typeface="Calibri" panose="020F0502020204030204" pitchFamily="34" charset="0"/>
              </a:rPr>
              <a:t>Ateliers (Fresque du climat, de la biodiversité, de la mobilité, du numérique, etc., travail d’intelligence collective)</a:t>
            </a:r>
          </a:p>
          <a:p>
            <a:pPr lvl="1" fontAlgn="base"/>
            <a:r>
              <a:rPr lang="fr-FR" sz="1200" dirty="0">
                <a:latin typeface="Calibri" panose="020F0502020204030204" pitchFamily="34" charset="0"/>
                <a:cs typeface="Calibri" panose="020F0502020204030204" pitchFamily="34" charset="0"/>
              </a:rPr>
              <a:t>Groupes de parole (partage, échanges de points de vue, analyse sur le vécu et l’</a:t>
            </a:r>
            <a:r>
              <a:rPr lang="en-US" sz="1200" dirty="0" err="1">
                <a:latin typeface="Calibri" panose="020F0502020204030204" pitchFamily="34" charset="0"/>
                <a:cs typeface="Calibri" panose="020F0502020204030204" pitchFamily="34" charset="0"/>
              </a:rPr>
              <a:t>actualit</a:t>
            </a:r>
            <a:r>
              <a:rPr lang="fr-FR" sz="1200" dirty="0">
                <a:latin typeface="Calibri" panose="020F0502020204030204" pitchFamily="34" charset="0"/>
                <a:cs typeface="Calibri" panose="020F0502020204030204" pitchFamily="34" charset="0"/>
              </a:rPr>
              <a:t>é, éducation aux médias)</a:t>
            </a:r>
          </a:p>
          <a:p>
            <a:pPr lvl="1" fontAlgn="base"/>
            <a:r>
              <a:rPr lang="fr-FR" sz="1200" dirty="0">
                <a:latin typeface="Calibri" panose="020F0502020204030204" pitchFamily="34" charset="0"/>
                <a:cs typeface="Calibri" panose="020F0502020204030204" pitchFamily="34" charset="0"/>
              </a:rPr>
              <a:t>Groupes de travail et de réflexion</a:t>
            </a:r>
          </a:p>
          <a:p>
            <a:pPr lvl="0" fontAlgn="base"/>
            <a:r>
              <a:rPr lang="fr-FR" sz="1200" b="1" dirty="0">
                <a:latin typeface="Calibri" panose="020F0502020204030204" pitchFamily="34" charset="0"/>
                <a:cs typeface="Calibri" panose="020F0502020204030204" pitchFamily="34" charset="0"/>
              </a:rPr>
              <a:t>Les approches</a:t>
            </a:r>
          </a:p>
          <a:p>
            <a:pPr lvl="1" fontAlgn="base"/>
            <a:r>
              <a:rPr lang="fr-FR" sz="1200" dirty="0">
                <a:latin typeface="Calibri" panose="020F0502020204030204" pitchFamily="34" charset="0"/>
                <a:cs typeface="Calibri" panose="020F0502020204030204" pitchFamily="34" charset="0"/>
              </a:rPr>
              <a:t>Actions de l’entourage et des pairs</a:t>
            </a:r>
          </a:p>
          <a:p>
            <a:pPr lvl="2" fontAlgn="base"/>
            <a:r>
              <a:rPr lang="fr-FR" sz="1200" dirty="0">
                <a:latin typeface="Calibri" panose="020F0502020204030204" pitchFamily="34" charset="0"/>
                <a:cs typeface="Calibri" panose="020F0502020204030204" pitchFamily="34" charset="0"/>
              </a:rPr>
              <a:t>Formation d’ambassadeurs (dans les classes, dans les lieux des jeunes)</a:t>
            </a:r>
          </a:p>
          <a:p>
            <a:pPr lvl="2" fontAlgn="base"/>
            <a:r>
              <a:rPr lang="fr-FR" sz="1200" dirty="0">
                <a:latin typeface="Calibri" panose="020F0502020204030204" pitchFamily="34" charset="0"/>
                <a:cs typeface="Calibri" panose="020F0502020204030204" pitchFamily="34" charset="0"/>
              </a:rPr>
              <a:t>Relais par les familles (parents, </a:t>
            </a:r>
            <a:r>
              <a:rPr lang="fr-FR" sz="1200" dirty="0" smtClean="0">
                <a:latin typeface="Calibri" panose="020F0502020204030204" pitchFamily="34" charset="0"/>
                <a:cs typeface="Calibri" panose="020F0502020204030204" pitchFamily="34" charset="0"/>
              </a:rPr>
              <a:t>grands-parents</a:t>
            </a:r>
            <a:r>
              <a:rPr lang="fr-FR" sz="1200" dirty="0">
                <a:latin typeface="Calibri" panose="020F0502020204030204" pitchFamily="34" charset="0"/>
                <a:cs typeface="Calibri" panose="020F0502020204030204" pitchFamily="34" charset="0"/>
              </a:rPr>
              <a:t>)</a:t>
            </a:r>
          </a:p>
          <a:p>
            <a:pPr lvl="0" fontAlgn="base"/>
            <a:r>
              <a:rPr lang="fr-FR" sz="1200" b="1" dirty="0">
                <a:latin typeface="Calibri" panose="020F0502020204030204" pitchFamily="34" charset="0"/>
                <a:cs typeface="Calibri" panose="020F0502020204030204" pitchFamily="34" charset="0"/>
              </a:rPr>
              <a:t>Les leviers d’actions</a:t>
            </a:r>
          </a:p>
          <a:p>
            <a:pPr lvl="1" fontAlgn="base"/>
            <a:r>
              <a:rPr lang="fr-FR" sz="1200" b="1" dirty="0">
                <a:latin typeface="Calibri" panose="020F0502020204030204" pitchFamily="34" charset="0"/>
                <a:cs typeface="Calibri" panose="020F0502020204030204" pitchFamily="34" charset="0"/>
              </a:rPr>
              <a:t>Apprentissage de la maîtrise des émotions et des relations </a:t>
            </a:r>
            <a:r>
              <a:rPr lang="fr-FR" sz="1200" dirty="0">
                <a:latin typeface="Calibri" panose="020F0502020204030204" pitchFamily="34" charset="0"/>
                <a:cs typeface="Calibri" panose="020F0502020204030204" pitchFamily="34" charset="0"/>
              </a:rPr>
              <a:t>(empathie, CNV, gestion des conflits, intelligence collective, etc.)</a:t>
            </a:r>
          </a:p>
          <a:p>
            <a:pPr lvl="1" fontAlgn="base"/>
            <a:r>
              <a:rPr lang="fr-FR" sz="1200" b="1" dirty="0">
                <a:latin typeface="Calibri" panose="020F0502020204030204" pitchFamily="34" charset="0"/>
                <a:cs typeface="Calibri" panose="020F0502020204030204" pitchFamily="34" charset="0"/>
              </a:rPr>
              <a:t>Des préoccupations et des leviers d’actions communs :</a:t>
            </a:r>
          </a:p>
          <a:p>
            <a:pPr lvl="2" fontAlgn="base"/>
            <a:r>
              <a:rPr lang="fr-FR" sz="1200" dirty="0">
                <a:latin typeface="Calibri" panose="020F0502020204030204" pitchFamily="34" charset="0"/>
                <a:cs typeface="Calibri" panose="020F0502020204030204" pitchFamily="34" charset="0"/>
              </a:rPr>
              <a:t>la crise écologique, sanitaire, sociale</a:t>
            </a:r>
          </a:p>
          <a:p>
            <a:pPr lvl="2" fontAlgn="base"/>
            <a:r>
              <a:rPr lang="fr-FR" sz="1200" dirty="0">
                <a:latin typeface="Calibri" panose="020F0502020204030204" pitchFamily="34" charset="0"/>
                <a:cs typeface="Calibri" panose="020F0502020204030204" pitchFamily="34" charset="0"/>
              </a:rPr>
              <a:t>le besoin de reconnaissance et de participation (les jeunes ont besoin d’être acteur) </a:t>
            </a:r>
          </a:p>
          <a:p>
            <a:pPr marL="0" indent="0">
              <a:buNone/>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81369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a:solidFill>
                  <a:srgbClr val="0070C0"/>
                </a:solidFill>
                <a:latin typeface="Calibri" panose="020F0502020204030204" pitchFamily="34" charset="0"/>
                <a:cs typeface="Calibri" panose="020F0502020204030204" pitchFamily="34" charset="0"/>
              </a:rPr>
              <a:t>Quelle solution </a:t>
            </a:r>
            <a:r>
              <a:rPr lang="fr-FR" dirty="0" smtClean="0">
                <a:solidFill>
                  <a:srgbClr val="0070C0"/>
                </a:solidFill>
                <a:latin typeface="Calibri" panose="020F0502020204030204" pitchFamily="34" charset="0"/>
                <a:cs typeface="Calibri" panose="020F0502020204030204" pitchFamily="34" charset="0"/>
              </a:rPr>
              <a:t>en </a:t>
            </a:r>
            <a:r>
              <a:rPr lang="fr-FR" dirty="0">
                <a:solidFill>
                  <a:srgbClr val="0070C0"/>
                </a:solidFill>
                <a:latin typeface="Calibri" panose="020F0502020204030204" pitchFamily="34" charset="0"/>
                <a:cs typeface="Calibri" panose="020F0502020204030204" pitchFamily="34" charset="0"/>
              </a:rPr>
              <a:t>3 volets ?</a:t>
            </a:r>
          </a:p>
        </p:txBody>
      </p:sp>
      <p:sp>
        <p:nvSpPr>
          <p:cNvPr id="3" name="Espace réservé du contenu 2"/>
          <p:cNvSpPr>
            <a:spLocks noGrp="1"/>
          </p:cNvSpPr>
          <p:nvPr>
            <p:ph sz="quarter" idx="1"/>
          </p:nvPr>
        </p:nvSpPr>
        <p:spPr>
          <a:xfrm>
            <a:off x="457200" y="1196752"/>
            <a:ext cx="8003232" cy="5277200"/>
          </a:xfrm>
        </p:spPr>
        <p:txBody>
          <a:bodyPr>
            <a:normAutofit/>
          </a:bodyPr>
          <a:lstStyle/>
          <a:p>
            <a:pPr marL="0" indent="0">
              <a:buNone/>
            </a:pPr>
            <a:r>
              <a:rPr lang="fr-FR" sz="1400" b="1" dirty="0" smtClean="0">
                <a:latin typeface="Calibri" panose="020F0502020204030204" pitchFamily="34" charset="0"/>
                <a:cs typeface="Calibri" panose="020F0502020204030204" pitchFamily="34" charset="0"/>
              </a:rPr>
              <a:t>3/ Volet 3 : Lieu d’échanges</a:t>
            </a:r>
          </a:p>
          <a:p>
            <a:pPr marL="0" indent="0">
              <a:buNone/>
            </a:pPr>
            <a:endParaRPr lang="fr-FR" sz="1200" dirty="0" smtClean="0">
              <a:latin typeface="Calibri" panose="020F0502020204030204" pitchFamily="34" charset="0"/>
              <a:cs typeface="Calibri" panose="020F0502020204030204" pitchFamily="34" charset="0"/>
            </a:endParaRPr>
          </a:p>
          <a:p>
            <a:pPr marL="0" indent="0">
              <a:buNone/>
            </a:pPr>
            <a:r>
              <a:rPr lang="fr-FR" sz="1200" dirty="0" smtClean="0">
                <a:latin typeface="Calibri" panose="020F0502020204030204" pitchFamily="34" charset="0"/>
                <a:cs typeface="Calibri" panose="020F0502020204030204" pitchFamily="34" charset="0"/>
              </a:rPr>
              <a:t>Enfin</a:t>
            </a:r>
            <a:r>
              <a:rPr lang="fr-FR" sz="1200" dirty="0">
                <a:latin typeface="Calibri" panose="020F0502020204030204" pitchFamily="34" charset="0"/>
                <a:cs typeface="Calibri" panose="020F0502020204030204" pitchFamily="34" charset="0"/>
              </a:rPr>
              <a:t>, </a:t>
            </a:r>
            <a:r>
              <a:rPr lang="it-IT" sz="1200" dirty="0" smtClean="0">
                <a:latin typeface="Calibri" panose="020F0502020204030204" pitchFamily="34" charset="0"/>
                <a:cs typeface="Calibri" panose="020F0502020204030204" pitchFamily="34" charset="0"/>
              </a:rPr>
              <a:t>l</a:t>
            </a:r>
            <a:r>
              <a:rPr lang="fr-FR" sz="1200" dirty="0">
                <a:latin typeface="Calibri" panose="020F0502020204030204" pitchFamily="34" charset="0"/>
                <a:cs typeface="Calibri" panose="020F0502020204030204" pitchFamily="34" charset="0"/>
              </a:rPr>
              <a:t>’</a:t>
            </a:r>
            <a:r>
              <a:rPr lang="fr-FR" sz="1200" b="1" dirty="0">
                <a:latin typeface="Calibri" panose="020F0502020204030204" pitchFamily="34" charset="0"/>
                <a:cs typeface="Calibri" panose="020F0502020204030204" pitchFamily="34" charset="0"/>
              </a:rPr>
              <a:t>ouverture </a:t>
            </a:r>
            <a:r>
              <a:rPr lang="fr-FR" sz="1200" b="1" dirty="0" smtClean="0">
                <a:latin typeface="Calibri" panose="020F0502020204030204" pitchFamily="34" charset="0"/>
                <a:cs typeface="Calibri" panose="020F0502020204030204" pitchFamily="34" charset="0"/>
              </a:rPr>
              <a:t>d’un tiers </a:t>
            </a:r>
            <a:r>
              <a:rPr lang="fr-FR" sz="1200" b="1" dirty="0">
                <a:latin typeface="Calibri" panose="020F0502020204030204" pitchFamily="34" charset="0"/>
                <a:cs typeface="Calibri" panose="020F0502020204030204" pitchFamily="34" charset="0"/>
              </a:rPr>
              <a:t>lieu </a:t>
            </a:r>
            <a:r>
              <a:rPr lang="fr-FR" sz="1200" b="1" dirty="0" smtClean="0">
                <a:latin typeface="Calibri" panose="020F0502020204030204" pitchFamily="34" charset="0"/>
                <a:cs typeface="Calibri" panose="020F0502020204030204" pitchFamily="34" charset="0"/>
              </a:rPr>
              <a:t>dédié à la jeunesse </a:t>
            </a:r>
            <a:r>
              <a:rPr lang="fr-FR" sz="1200" dirty="0" smtClean="0">
                <a:latin typeface="Calibri" panose="020F0502020204030204" pitchFamily="34" charset="0"/>
                <a:cs typeface="Calibri" panose="020F0502020204030204" pitchFamily="34" charset="0"/>
              </a:rPr>
              <a:t>:</a:t>
            </a:r>
            <a:endParaRPr lang="fr-FR" sz="1200" dirty="0">
              <a:latin typeface="Calibri" panose="020F0502020204030204" pitchFamily="34" charset="0"/>
              <a:cs typeface="Calibri" panose="020F0502020204030204" pitchFamily="34" charset="0"/>
            </a:endParaRPr>
          </a:p>
          <a:p>
            <a:pPr lvl="0" fontAlgn="base"/>
            <a:r>
              <a:rPr lang="fr-FR" sz="1200" b="1" dirty="0">
                <a:latin typeface="Calibri" panose="020F0502020204030204" pitchFamily="34" charset="0"/>
                <a:cs typeface="Calibri" panose="020F0502020204030204" pitchFamily="34" charset="0"/>
              </a:rPr>
              <a:t>Les missions</a:t>
            </a:r>
          </a:p>
          <a:p>
            <a:pPr lvl="1" fontAlgn="base"/>
            <a:r>
              <a:rPr lang="fr-FR" sz="1200" dirty="0">
                <a:latin typeface="Calibri" panose="020F0502020204030204" pitchFamily="34" charset="0"/>
                <a:cs typeface="Calibri" panose="020F0502020204030204" pitchFamily="34" charset="0"/>
              </a:rPr>
              <a:t>Lutter contre l’isolement, recréer du lien social, de la mixité</a:t>
            </a:r>
          </a:p>
          <a:p>
            <a:pPr lvl="1" fontAlgn="base"/>
            <a:r>
              <a:rPr lang="fr-FR" sz="1200" dirty="0">
                <a:latin typeface="Calibri" panose="020F0502020204030204" pitchFamily="34" charset="0"/>
                <a:cs typeface="Calibri" panose="020F0502020204030204" pitchFamily="34" charset="0"/>
              </a:rPr>
              <a:t>Redonner du sens, une mise en perspective dans l’avenir </a:t>
            </a:r>
          </a:p>
          <a:p>
            <a:pPr lvl="1" fontAlgn="base"/>
            <a:r>
              <a:rPr lang="fr-FR" sz="1200" dirty="0">
                <a:latin typeface="Calibri" panose="020F0502020204030204" pitchFamily="34" charset="0"/>
                <a:cs typeface="Calibri" panose="020F0502020204030204" pitchFamily="34" charset="0"/>
              </a:rPr>
              <a:t>Remettre en action</a:t>
            </a:r>
          </a:p>
          <a:p>
            <a:pPr lvl="0" fontAlgn="base"/>
            <a:r>
              <a:rPr lang="fr-FR" sz="1200" b="1" dirty="0">
                <a:latin typeface="Calibri" panose="020F0502020204030204" pitchFamily="34" charset="0"/>
                <a:cs typeface="Calibri" panose="020F0502020204030204" pitchFamily="34" charset="0"/>
              </a:rPr>
              <a:t>Les actions et prestations</a:t>
            </a:r>
          </a:p>
          <a:p>
            <a:pPr lvl="1" fontAlgn="base"/>
            <a:r>
              <a:rPr lang="fr-FR" sz="1200" dirty="0">
                <a:latin typeface="Calibri" panose="020F0502020204030204" pitchFamily="34" charset="0"/>
                <a:cs typeface="Calibri" panose="020F0502020204030204" pitchFamily="34" charset="0"/>
              </a:rPr>
              <a:t>Groupes de travail et de réflexion</a:t>
            </a:r>
          </a:p>
          <a:p>
            <a:pPr lvl="1" fontAlgn="base"/>
            <a:r>
              <a:rPr lang="fr-FR" sz="1200" dirty="0">
                <a:latin typeface="Calibri" panose="020F0502020204030204" pitchFamily="34" charset="0"/>
                <a:cs typeface="Calibri" panose="020F0502020204030204" pitchFamily="34" charset="0"/>
              </a:rPr>
              <a:t>Orientation et insertion (bilans de compétences, etc.)</a:t>
            </a:r>
          </a:p>
          <a:p>
            <a:pPr lvl="1" fontAlgn="base"/>
            <a:r>
              <a:rPr lang="fr-FR" sz="1200" dirty="0">
                <a:latin typeface="Calibri" panose="020F0502020204030204" pitchFamily="34" charset="0"/>
                <a:cs typeface="Calibri" panose="020F0502020204030204" pitchFamily="34" charset="0"/>
              </a:rPr>
              <a:t>Chantiers collectifs</a:t>
            </a:r>
          </a:p>
          <a:p>
            <a:pPr lvl="0" fontAlgn="base"/>
            <a:r>
              <a:rPr lang="fr-FR" sz="1200" b="1" dirty="0">
                <a:latin typeface="Calibri" panose="020F0502020204030204" pitchFamily="34" charset="0"/>
                <a:cs typeface="Calibri" panose="020F0502020204030204" pitchFamily="34" charset="0"/>
              </a:rPr>
              <a:t>Les approches</a:t>
            </a:r>
          </a:p>
          <a:p>
            <a:pPr lvl="1" fontAlgn="base"/>
            <a:r>
              <a:rPr lang="fr-FR" sz="1200" dirty="0">
                <a:latin typeface="Calibri" panose="020F0502020204030204" pitchFamily="34" charset="0"/>
                <a:cs typeface="Calibri" panose="020F0502020204030204" pitchFamily="34" charset="0"/>
              </a:rPr>
              <a:t>Création d’un lieu d’accueil, une “maison chaleureuse</a:t>
            </a:r>
            <a:r>
              <a:rPr lang="fr-FR" sz="1200" dirty="0" smtClean="0">
                <a:latin typeface="Calibri" panose="020F0502020204030204" pitchFamily="34" charset="0"/>
                <a:cs typeface="Calibri" panose="020F0502020204030204" pitchFamily="34" charset="0"/>
              </a:rPr>
              <a:t>”, </a:t>
            </a:r>
            <a:r>
              <a:rPr lang="fr-FR" sz="1200" dirty="0">
                <a:latin typeface="Calibri" panose="020F0502020204030204" pitchFamily="34" charset="0"/>
                <a:cs typeface="Calibri" panose="020F0502020204030204" pitchFamily="34" charset="0"/>
              </a:rPr>
              <a:t>où le jeune a sa place en tant qu’individu mais aussi où la rencontre à l’autre est possible</a:t>
            </a:r>
          </a:p>
          <a:p>
            <a:pPr lvl="1" fontAlgn="base"/>
            <a:r>
              <a:rPr lang="fr-FR" sz="1200" dirty="0">
                <a:latin typeface="Calibri" panose="020F0502020204030204" pitchFamily="34" charset="0"/>
                <a:cs typeface="Calibri" panose="020F0502020204030204" pitchFamily="34" charset="0"/>
              </a:rPr>
              <a:t>Sécuriser la place de l’adolescent dans ce lieu (règle de non exclusion), et par extension, dans la cité</a:t>
            </a:r>
          </a:p>
          <a:p>
            <a:pPr lvl="0" fontAlgn="base"/>
            <a:r>
              <a:rPr lang="fr-FR" sz="1200" b="1" dirty="0">
                <a:latin typeface="Calibri" panose="020F0502020204030204" pitchFamily="34" charset="0"/>
                <a:cs typeface="Calibri" panose="020F0502020204030204" pitchFamily="34" charset="0"/>
              </a:rPr>
              <a:t>Les leviers d’actions</a:t>
            </a:r>
          </a:p>
          <a:p>
            <a:pPr lvl="1" fontAlgn="base"/>
            <a:r>
              <a:rPr lang="fr-FR" sz="1200" dirty="0">
                <a:latin typeface="Calibri" panose="020F0502020204030204" pitchFamily="34" charset="0"/>
                <a:cs typeface="Calibri" panose="020F0502020204030204" pitchFamily="34" charset="0"/>
              </a:rPr>
              <a:t>Travail de fond sur les relations au sein du ou des groupe(s)</a:t>
            </a:r>
          </a:p>
          <a:p>
            <a:pPr lvl="1" fontAlgn="base"/>
            <a:r>
              <a:rPr lang="fr-FR" sz="1200" dirty="0">
                <a:latin typeface="Calibri" panose="020F0502020204030204" pitchFamily="34" charset="0"/>
                <a:cs typeface="Calibri" panose="020F0502020204030204" pitchFamily="34" charset="0"/>
              </a:rPr>
              <a:t>Le partage d’une réalité commune</a:t>
            </a:r>
          </a:p>
          <a:p>
            <a:r>
              <a:rPr lang="en-US" sz="1200" b="1" dirty="0" err="1">
                <a:latin typeface="Calibri" panose="020F0502020204030204" pitchFamily="34" charset="0"/>
                <a:cs typeface="Calibri" panose="020F0502020204030204" pitchFamily="34" charset="0"/>
              </a:rPr>
              <a:t>Faciliter</a:t>
            </a:r>
            <a:r>
              <a:rPr lang="en-US" sz="1200" b="1" dirty="0">
                <a:latin typeface="Calibri" panose="020F0502020204030204" pitchFamily="34" charset="0"/>
                <a:cs typeface="Calibri" panose="020F0502020204030204" pitchFamily="34" charset="0"/>
              </a:rPr>
              <a:t> </a:t>
            </a:r>
            <a:r>
              <a:rPr lang="en-US" sz="1200" b="1" dirty="0" smtClean="0">
                <a:latin typeface="Calibri" panose="020F0502020204030204" pitchFamily="34" charset="0"/>
                <a:cs typeface="Calibri" panose="020F0502020204030204" pitchFamily="34" charset="0"/>
              </a:rPr>
              <a:t>les </a:t>
            </a:r>
            <a:r>
              <a:rPr lang="en-US" sz="1200" b="1" dirty="0" err="1">
                <a:latin typeface="Calibri" panose="020F0502020204030204" pitchFamily="34" charset="0"/>
                <a:cs typeface="Calibri" panose="020F0502020204030204" pitchFamily="34" charset="0"/>
              </a:rPr>
              <a:t>projets</a:t>
            </a:r>
            <a:r>
              <a:rPr lang="en-US" sz="1200" b="1" dirty="0">
                <a:latin typeface="Calibri" panose="020F0502020204030204" pitchFamily="34" charset="0"/>
                <a:cs typeface="Calibri" panose="020F0502020204030204" pitchFamily="34" charset="0"/>
              </a:rPr>
              <a:t> </a:t>
            </a:r>
            <a:r>
              <a:rPr lang="en-US" sz="1200" b="1" dirty="0" err="1" smtClean="0">
                <a:latin typeface="Calibri" panose="020F0502020204030204" pitchFamily="34" charset="0"/>
                <a:cs typeface="Calibri" panose="020F0502020204030204" pitchFamily="34" charset="0"/>
              </a:rPr>
              <a:t>collectifs</a:t>
            </a:r>
            <a:endParaRPr lang="en-US" sz="1200" b="1" dirty="0" smtClean="0">
              <a:latin typeface="Calibri" panose="020F0502020204030204" pitchFamily="34" charset="0"/>
              <a:cs typeface="Calibri" panose="020F0502020204030204" pitchFamily="34" charset="0"/>
            </a:endParaRPr>
          </a:p>
          <a:p>
            <a:pPr lvl="1"/>
            <a:endParaRPr lang="fr-FR" sz="900" b="1"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1858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solidFill>
                  <a:srgbClr val="0070C0"/>
                </a:solidFill>
                <a:latin typeface="Calibri" panose="020F0502020204030204" pitchFamily="34" charset="0"/>
                <a:cs typeface="Calibri" panose="020F0502020204030204" pitchFamily="34" charset="0"/>
              </a:rPr>
              <a:t>Pour QUI ?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91264" cy="4873752"/>
          </a:xfrm>
        </p:spPr>
        <p:txBody>
          <a:bodyPr>
            <a:normAutofit/>
          </a:bodyPr>
          <a:lstStyle/>
          <a:p>
            <a:r>
              <a:rPr lang="fr-FR" sz="1400" b="1" dirty="0" smtClean="0">
                <a:latin typeface="Calibri" panose="020F0502020204030204" pitchFamily="34" charset="0"/>
                <a:cs typeface="Calibri" panose="020F0502020204030204" pitchFamily="34" charset="0"/>
              </a:rPr>
              <a:t>Pour les jeunes de 11 à 25 ans</a:t>
            </a:r>
            <a:r>
              <a:rPr lang="fr-FR" sz="1400" b="1" u="sng" dirty="0" smtClean="0"/>
              <a:t> </a:t>
            </a:r>
          </a:p>
          <a:p>
            <a:endParaRPr lang="fr-FR" sz="1400" b="1" u="sng" dirty="0"/>
          </a:p>
          <a:p>
            <a:r>
              <a:rPr lang="fr-FR" sz="1400" b="1" dirty="0" smtClean="0">
                <a:latin typeface="Calibri" panose="020F0502020204030204" pitchFamily="34" charset="0"/>
                <a:cs typeface="Calibri" panose="020F0502020204030204" pitchFamily="34" charset="0"/>
              </a:rPr>
              <a:t>Pour les parents </a:t>
            </a:r>
          </a:p>
          <a:p>
            <a:r>
              <a:rPr lang="fr-FR" sz="1200" dirty="0" smtClean="0">
                <a:latin typeface="Calibri" panose="020F0502020204030204" pitchFamily="34" charset="0"/>
                <a:cs typeface="Calibri" panose="020F0502020204030204" pitchFamily="34" charset="0"/>
              </a:rPr>
              <a:t>Dans le cadre de la parentalité</a:t>
            </a:r>
          </a:p>
          <a:p>
            <a:r>
              <a:rPr lang="fr-FR" sz="1200" dirty="0" smtClean="0">
                <a:latin typeface="Calibri" panose="020F0502020204030204" pitchFamily="34" charset="0"/>
                <a:cs typeface="Calibri" panose="020F0502020204030204" pitchFamily="34" charset="0"/>
              </a:rPr>
              <a:t>Redonner confiance aux parents qui se sentent impuissants</a:t>
            </a:r>
          </a:p>
          <a:p>
            <a:r>
              <a:rPr lang="fr-FR" sz="1200" dirty="0" smtClean="0">
                <a:latin typeface="Calibri" panose="020F0502020204030204" pitchFamily="34" charset="0"/>
                <a:cs typeface="Calibri" panose="020F0502020204030204" pitchFamily="34" charset="0"/>
              </a:rPr>
              <a:t>Redonner confiance et foi dans leurs propres enfants</a:t>
            </a:r>
          </a:p>
          <a:p>
            <a:endParaRPr lang="fr-FR" sz="12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Pour les familles</a:t>
            </a:r>
          </a:p>
          <a:p>
            <a:r>
              <a:rPr lang="fr-FR" sz="1200" dirty="0" smtClean="0">
                <a:latin typeface="Calibri" panose="020F0502020204030204" pitchFamily="34" charset="0"/>
                <a:cs typeface="Calibri" panose="020F0502020204030204" pitchFamily="34" charset="0"/>
              </a:rPr>
              <a:t>En quête de solution par les thérapies familiales et systémique</a:t>
            </a:r>
          </a:p>
          <a:p>
            <a:endParaRPr lang="fr-FR" sz="1200" dirty="0">
              <a:latin typeface="Calibri" panose="020F0502020204030204" pitchFamily="34" charset="0"/>
              <a:cs typeface="Calibri" panose="020F0502020204030204" pitchFamily="34" charset="0"/>
            </a:endParaRPr>
          </a:p>
          <a:p>
            <a:r>
              <a:rPr lang="fr-FR" sz="1200" b="1" dirty="0" smtClean="0">
                <a:latin typeface="Calibri" panose="020F0502020204030204" pitchFamily="34" charset="0"/>
                <a:cs typeface="Calibri" panose="020F0502020204030204" pitchFamily="34" charset="0"/>
              </a:rPr>
              <a:t>Pour les enseignants</a:t>
            </a:r>
          </a:p>
          <a:p>
            <a:endParaRPr lang="fr-FR" sz="1200" dirty="0">
              <a:latin typeface="Calibri" panose="020F0502020204030204" pitchFamily="34" charset="0"/>
              <a:cs typeface="Calibri" panose="020F0502020204030204" pitchFamily="34" charset="0"/>
            </a:endParaRPr>
          </a:p>
          <a:p>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48320" y="1052736"/>
            <a:ext cx="8219256" cy="5400600"/>
          </a:xfrm>
        </p:spPr>
        <p:txBody>
          <a:bodyPr>
            <a:noAutofit/>
          </a:bodyPr>
          <a:lstStyle/>
          <a:p>
            <a:pPr marL="365760" lvl="1" indent="0">
              <a:buNone/>
            </a:pPr>
            <a:endParaRPr lang="fr-FR" sz="1800" dirty="0" smtClean="0">
              <a:solidFill>
                <a:srgbClr val="0070C0"/>
              </a:solidFill>
              <a:latin typeface="Calibri" panose="020F0502020204030204" pitchFamily="34" charset="0"/>
              <a:cs typeface="Calibri" panose="020F0502020204030204" pitchFamily="34" charset="0"/>
            </a:endParaRPr>
          </a:p>
          <a:p>
            <a:pPr lvl="1"/>
            <a:r>
              <a:rPr lang="fr-FR" sz="1800" dirty="0">
                <a:solidFill>
                  <a:srgbClr val="0070C0"/>
                </a:solidFill>
                <a:latin typeface="Calibri" panose="020F0502020204030204" pitchFamily="34" charset="0"/>
                <a:cs typeface="Calibri" panose="020F0502020204030204" pitchFamily="34" charset="0"/>
              </a:rPr>
              <a:t>E</a:t>
            </a:r>
            <a:r>
              <a:rPr lang="fr-FR" sz="1800" dirty="0" smtClean="0">
                <a:solidFill>
                  <a:srgbClr val="0070C0"/>
                </a:solidFill>
                <a:latin typeface="Calibri" panose="020F0502020204030204" pitchFamily="34" charset="0"/>
                <a:cs typeface="Calibri" panose="020F0502020204030204" pitchFamily="34" charset="0"/>
              </a:rPr>
              <a:t>viter </a:t>
            </a:r>
            <a:r>
              <a:rPr lang="fr-FR" sz="1800" dirty="0">
                <a:solidFill>
                  <a:srgbClr val="0070C0"/>
                </a:solidFill>
                <a:latin typeface="Calibri" panose="020F0502020204030204" pitchFamily="34" charset="0"/>
                <a:cs typeface="Calibri" panose="020F0502020204030204" pitchFamily="34" charset="0"/>
              </a:rPr>
              <a:t>aux </a:t>
            </a:r>
            <a:r>
              <a:rPr lang="fr-FR" sz="1800" dirty="0" smtClean="0">
                <a:solidFill>
                  <a:srgbClr val="0070C0"/>
                </a:solidFill>
                <a:latin typeface="Calibri" panose="020F0502020204030204" pitchFamily="34" charset="0"/>
                <a:cs typeface="Calibri" panose="020F0502020204030204" pitchFamily="34" charset="0"/>
              </a:rPr>
              <a:t>jeunes de </a:t>
            </a:r>
            <a:r>
              <a:rPr lang="fr-FR" sz="1800" dirty="0">
                <a:solidFill>
                  <a:srgbClr val="0070C0"/>
                </a:solidFill>
                <a:latin typeface="Calibri" panose="020F0502020204030204" pitchFamily="34" charset="0"/>
                <a:cs typeface="Calibri" panose="020F0502020204030204" pitchFamily="34" charset="0"/>
              </a:rPr>
              <a:t>sombrer dans la </a:t>
            </a:r>
            <a:r>
              <a:rPr lang="fr-FR" sz="1800" dirty="0" smtClean="0">
                <a:solidFill>
                  <a:srgbClr val="0070C0"/>
                </a:solidFill>
                <a:latin typeface="Calibri" panose="020F0502020204030204" pitchFamily="34" charset="0"/>
                <a:cs typeface="Calibri" panose="020F0502020204030204" pitchFamily="34" charset="0"/>
              </a:rPr>
              <a:t>dépression et </a:t>
            </a:r>
            <a:r>
              <a:rPr lang="fr-FR" sz="1800" dirty="0">
                <a:solidFill>
                  <a:srgbClr val="0070C0"/>
                </a:solidFill>
                <a:latin typeface="Calibri" panose="020F0502020204030204" pitchFamily="34" charset="0"/>
                <a:cs typeface="Calibri" panose="020F0502020204030204" pitchFamily="34" charset="0"/>
              </a:rPr>
              <a:t>la </a:t>
            </a:r>
            <a:r>
              <a:rPr lang="fr-FR" sz="1800" dirty="0" smtClean="0">
                <a:solidFill>
                  <a:srgbClr val="0070C0"/>
                </a:solidFill>
                <a:latin typeface="Calibri" panose="020F0502020204030204" pitchFamily="34" charset="0"/>
                <a:cs typeface="Calibri" panose="020F0502020204030204" pitchFamily="34" charset="0"/>
              </a:rPr>
              <a:t>perte du goût de vivre.</a:t>
            </a:r>
          </a:p>
          <a:p>
            <a:pPr lvl="1"/>
            <a:r>
              <a:rPr lang="fr-FR" sz="1800" dirty="0" smtClean="0">
                <a:solidFill>
                  <a:srgbClr val="0070C0"/>
                </a:solidFill>
                <a:latin typeface="Calibri" panose="020F0502020204030204" pitchFamily="34" charset="0"/>
                <a:cs typeface="Calibri" panose="020F0502020204030204" pitchFamily="34" charset="0"/>
              </a:rPr>
              <a:t>Les aider à retrouver l’audace propre à la jeunesse qui permet de rêver, de se construire et d’entreprendre sans avoir peur</a:t>
            </a:r>
            <a:endParaRPr lang="fr-FR" sz="1800" dirty="0">
              <a:solidFill>
                <a:srgbClr val="0070C0"/>
              </a:solidFill>
              <a:latin typeface="Calibri" panose="020F0502020204030204" pitchFamily="34" charset="0"/>
              <a:cs typeface="Calibri" panose="020F0502020204030204" pitchFamily="34" charset="0"/>
            </a:endParaRPr>
          </a:p>
          <a:p>
            <a:pPr lvl="1"/>
            <a:r>
              <a:rPr lang="fr-FR" sz="1800" dirty="0" smtClean="0">
                <a:solidFill>
                  <a:srgbClr val="0070C0"/>
                </a:solidFill>
                <a:latin typeface="Calibri" panose="020F0502020204030204" pitchFamily="34" charset="0"/>
                <a:cs typeface="Calibri" panose="020F0502020204030204" pitchFamily="34" charset="0"/>
              </a:rPr>
              <a:t>Rendre l’accès aux soins à tous :</a:t>
            </a:r>
          </a:p>
          <a:p>
            <a:pPr lvl="1"/>
            <a:r>
              <a:rPr lang="fr-FR" sz="1800" dirty="0" smtClean="0">
                <a:solidFill>
                  <a:srgbClr val="0070C0"/>
                </a:solidFill>
                <a:latin typeface="Calibri" panose="020F0502020204030204" pitchFamily="34" charset="0"/>
                <a:cs typeface="Calibri" panose="020F0502020204030204" pitchFamily="34" charset="0"/>
              </a:rPr>
              <a:t>Les soins doivent être gratuits pour tous ceux qui n’ont pas les moyens et ceux qui ne veulent pas que leurs parents soient informés de leur démarche.</a:t>
            </a:r>
            <a:r>
              <a:rPr lang="fr-FR" dirty="0"/>
              <a:t/>
            </a:r>
            <a:br>
              <a:rPr lang="fr-FR" dirty="0"/>
            </a:br>
            <a:endParaRPr lang="fr-FR" dirty="0" smtClean="0"/>
          </a:p>
        </p:txBody>
      </p:sp>
    </p:spTree>
    <p:extLst>
      <p:ext uri="{BB962C8B-B14F-4D97-AF65-F5344CB8AC3E}">
        <p14:creationId xmlns:p14="http://schemas.microsoft.com/office/powerpoint/2010/main" val="4256323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 </a:t>
            </a:r>
            <a:r>
              <a:rPr lang="fr-FR" b="1" dirty="0" smtClean="0">
                <a:solidFill>
                  <a:srgbClr val="FF0000"/>
                </a:solidFill>
                <a:latin typeface="Calibri" panose="020F0502020204030204" pitchFamily="34" charset="0"/>
                <a:cs typeface="Calibri" panose="020F0502020204030204" pitchFamily="34" charset="0"/>
              </a:rPr>
              <a:t>a remettre dans Verbatim</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01151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solidFill>
                  <a:srgbClr val="0070C0"/>
                </a:solidFill>
                <a:latin typeface="Calibri" panose="020F0502020204030204" pitchFamily="34" charset="0"/>
                <a:cs typeface="Calibri" panose="020F0502020204030204" pitchFamily="34" charset="0"/>
              </a:rPr>
              <a:t>Quand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lvl="0"/>
            <a:endParaRPr lang="fr-FR" dirty="0"/>
          </a:p>
          <a:p>
            <a:pPr lvl="0"/>
            <a:r>
              <a:rPr lang="fr-FR" dirty="0" smtClean="0">
                <a:latin typeface="Calibri" panose="020F0502020204030204" pitchFamily="34" charset="0"/>
                <a:cs typeface="Calibri" panose="020F0502020204030204" pitchFamily="34" charset="0"/>
              </a:rPr>
              <a:t>Mise en place des actions dès janvier 2022</a:t>
            </a:r>
          </a:p>
          <a:p>
            <a:pPr lvl="0"/>
            <a:r>
              <a:rPr lang="fr-FR" dirty="0" smtClean="0">
                <a:latin typeface="Calibri" panose="020F0502020204030204" pitchFamily="34" charset="0"/>
                <a:cs typeface="Calibri" panose="020F0502020204030204" pitchFamily="34" charset="0"/>
              </a:rPr>
              <a:t>Démarche auprès des fondations et des compagnies d’assurance mutuelles</a:t>
            </a:r>
          </a:p>
          <a:p>
            <a:pPr lvl="0"/>
            <a:r>
              <a:rPr lang="fr-FR" dirty="0" smtClean="0">
                <a:latin typeface="Calibri" panose="020F0502020204030204" pitchFamily="34" charset="0"/>
                <a:cs typeface="Calibri" panose="020F0502020204030204" pitchFamily="34" charset="0"/>
              </a:rPr>
              <a:t>Démarches auprès des CSE des entreprises permettant à leurs collaborateurs d’accéder à des solutions rapide et efficaces.</a:t>
            </a:r>
            <a:endParaRPr lang="fr-F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600" dirty="0" smtClean="0">
                <a:latin typeface="Calibri" panose="020F0502020204030204" pitchFamily="34" charset="0"/>
                <a:cs typeface="Calibri" panose="020F0502020204030204" pitchFamily="34" charset="0"/>
              </a:rPr>
              <a:t>Créer un fonds de solidarité pour donner l’accès aux soins au plus grand nombre</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324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2800" b="1" dirty="0" smtClean="0">
                <a:solidFill>
                  <a:srgbClr val="0070C0"/>
                </a:solidFill>
                <a:latin typeface="Calibri" panose="020F0502020204030204" pitchFamily="34" charset="0"/>
                <a:cs typeface="Calibri" panose="020F0502020204030204" pitchFamily="34" charset="0"/>
              </a:rPr>
              <a:t>Synthèse projet : Cap de vivre !</a:t>
            </a:r>
            <a:endParaRPr lang="fr-FR" sz="2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Pourquoi ce nom : cap de vivre !</a:t>
            </a:r>
          </a:p>
          <a:p>
            <a:r>
              <a:rPr lang="fr-FR" sz="1200" b="1" dirty="0" smtClean="0">
                <a:latin typeface="Calibri" panose="020F0502020204030204" pitchFamily="34" charset="0"/>
                <a:cs typeface="Calibri" panose="020F0502020204030204" pitchFamily="34" charset="0"/>
              </a:rPr>
              <a:t>Le défi à relever par les jeunes : </a:t>
            </a:r>
            <a:r>
              <a:rPr lang="fr-FR" sz="1200" dirty="0" smtClean="0">
                <a:latin typeface="Calibri" panose="020F0502020204030204" pitchFamily="34" charset="0"/>
                <a:cs typeface="Calibri" panose="020F0502020204030204" pitchFamily="34" charset="0"/>
              </a:rPr>
              <a:t>être capable de vivre et de revivre quand on est resté trop longtemps dans le désert… </a:t>
            </a:r>
          </a:p>
          <a:p>
            <a:pPr marL="0" indent="0">
              <a:buNone/>
            </a:pPr>
            <a:r>
              <a:rPr lang="fr-FR" sz="1200" dirty="0" smtClean="0">
                <a:latin typeface="Calibri" panose="020F0502020204030204" pitchFamily="34" charset="0"/>
                <a:cs typeface="Calibri" panose="020F0502020204030204" pitchFamily="34" charset="0"/>
              </a:rPr>
              <a:t>Dans un monde où la dispersion et l’individualisme sont devenus la norme, il s’agit d’accueillir sa souffrance psychique et physique, la traiter, retrouver son unité pour se révéler dans sa pleine vérité ; enfin se reconnecter à ses propres valeurs pour retrouver du sens et se sentir à nouveau vivant </a:t>
            </a:r>
            <a:r>
              <a:rPr lang="fr-FR" sz="1200" dirty="0" smtClean="0">
                <a:latin typeface="Calibri" panose="020F0502020204030204" pitchFamily="34" charset="0"/>
                <a:cs typeface="Calibri" panose="020F0502020204030204" pitchFamily="34" charset="0"/>
                <a:sym typeface="Wingdings" panose="05000000000000000000" pitchFamily="2" charset="2"/>
              </a:rPr>
              <a:t> Aider à la renaissance !</a:t>
            </a:r>
          </a:p>
          <a:p>
            <a:pPr marL="0" indent="0">
              <a:buNone/>
            </a:pPr>
            <a:endParaRPr lang="fr-FR" sz="1200" dirty="0" smtClean="0">
              <a:latin typeface="Calibri" panose="020F0502020204030204" pitchFamily="34" charset="0"/>
              <a:cs typeface="Calibri" panose="020F0502020204030204" pitchFamily="34" charset="0"/>
            </a:endParaRP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Qui ?</a:t>
            </a:r>
            <a:r>
              <a:rPr lang="fr-FR" sz="1200" dirty="0" smtClean="0">
                <a:latin typeface="Calibri" panose="020F0502020204030204" pitchFamily="34" charset="0"/>
                <a:cs typeface="Calibri" panose="020F0502020204030204" pitchFamily="34" charset="0"/>
              </a:rPr>
              <a:t> </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PSPPE</a:t>
            </a:r>
            <a:r>
              <a:rPr lang="fr-FR" sz="1200" dirty="0" smtClean="0">
                <a:latin typeface="Calibri" panose="020F0502020204030204" pitchFamily="34" charset="0"/>
                <a:cs typeface="Calibri" panose="020F0502020204030204" pitchFamily="34" charset="0"/>
              </a:rPr>
              <a:t> à Nogent sur Marne, spécialisé aide et prévention en souffrances psychiques, dépression,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troubles de stress post-traumatique, précocité intellectuelle, haut potentiel adulte, troubles envahissants du développement (TED) et des apprentissages, difficultés scolaires.</a:t>
            </a:r>
          </a:p>
          <a:p>
            <a:pPr>
              <a:spcBef>
                <a:spcPts val="0"/>
              </a:spcBef>
            </a:pPr>
            <a:r>
              <a:rPr lang="fr-FR" sz="1200" dirty="0" smtClean="0">
                <a:latin typeface="Calibri" panose="020F0502020204030204" pitchFamily="34" charset="0"/>
                <a:cs typeface="Calibri" panose="020F0502020204030204" pitchFamily="34" charset="0"/>
              </a:rPr>
              <a:t>Sa présidente : Evelyne Revellat, </a:t>
            </a:r>
            <a:r>
              <a:rPr lang="fr-FR" sz="1200" dirty="0">
                <a:latin typeface="Calibri" panose="020F0502020204030204" pitchFamily="34" charset="0"/>
                <a:cs typeface="Calibri" panose="020F0502020204030204" pitchFamily="34" charset="0"/>
              </a:rPr>
              <a:t>sophrologue 15 dans la relation d’aide et 15 dans les RH et une équipe d’experts de la relation d’aide et en formation dans l’</a:t>
            </a:r>
            <a:r>
              <a:rPr lang="fr-FR" sz="1200" b="1" dirty="0">
                <a:latin typeface="Calibri" panose="020F0502020204030204" pitchFamily="34" charset="0"/>
                <a:cs typeface="Calibri" panose="020F0502020204030204" pitchFamily="34" charset="0"/>
              </a:rPr>
              <a:t>éducation à la </a:t>
            </a:r>
            <a:r>
              <a:rPr lang="fr-FR" sz="1200" b="1" dirty="0" smtClean="0">
                <a:latin typeface="Calibri" panose="020F0502020204030204" pitchFamily="34" charset="0"/>
                <a:cs typeface="Calibri" panose="020F0502020204030204" pitchFamily="34" charset="0"/>
              </a:rPr>
              <a:t>santé</a:t>
            </a:r>
            <a:endParaRPr lang="fr-FR" sz="1200" dirty="0" smtClean="0">
              <a:latin typeface="Calibri" panose="020F0502020204030204" pitchFamily="34" charset="0"/>
              <a:cs typeface="Calibri" panose="020F0502020204030204" pitchFamily="34" charset="0"/>
            </a:endParaRP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REVIE</a:t>
            </a:r>
            <a:r>
              <a:rPr lang="fr-FR" sz="1200" dirty="0" smtClean="0">
                <a:latin typeface="Calibri" panose="020F0502020204030204" pitchFamily="34" charset="0"/>
                <a:cs typeface="Calibri" panose="020F0502020204030204" pitchFamily="34" charset="0"/>
              </a:rPr>
              <a:t>, association :…</a:t>
            </a:r>
          </a:p>
          <a:p>
            <a:pPr>
              <a:spcBef>
                <a:spcPts val="0"/>
              </a:spcBef>
            </a:pPr>
            <a:r>
              <a:rPr lang="fr-FR" sz="1200" dirty="0" smtClean="0">
                <a:latin typeface="Calibri" panose="020F0502020204030204" pitchFamily="34" charset="0"/>
                <a:cs typeface="Calibri" panose="020F0502020204030204" pitchFamily="34" charset="0"/>
              </a:rPr>
              <a:t>Axelle Husson Présidente de REVIE</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Notre projet :</a:t>
            </a:r>
            <a:r>
              <a:rPr lang="fr-FR" sz="1200" b="1" dirty="0" smtClean="0">
                <a:latin typeface="Calibri" panose="020F0502020204030204" pitchFamily="34" charset="0"/>
                <a:cs typeface="Calibri" panose="020F0502020204030204" pitchFamily="34" charset="0"/>
              </a:rPr>
              <a:t> l’aide aux jeunes de 11 à 15 ans. </a:t>
            </a:r>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Crise</a:t>
            </a:r>
          </a:p>
          <a:p>
            <a:pPr>
              <a:spcBef>
                <a:spcPts val="0"/>
              </a:spcBef>
            </a:pPr>
            <a:r>
              <a:rPr lang="fr-FR" sz="1200" dirty="0" smtClean="0">
                <a:latin typeface="Calibri" panose="020F0502020204030204" pitchFamily="34" charset="0"/>
                <a:cs typeface="Calibri" panose="020F0502020204030204" pitchFamily="34" charset="0"/>
              </a:rPr>
              <a:t>Le projet s’inscrit parfaitement dans la mission de PSPPE spécialisée dans la </a:t>
            </a:r>
            <a:r>
              <a:rPr lang="fr-FR" sz="1200" b="1" dirty="0" smtClean="0">
                <a:latin typeface="Calibri" panose="020F0502020204030204" pitchFamily="34" charset="0"/>
                <a:cs typeface="Calibri" panose="020F0502020204030204" pitchFamily="34" charset="0"/>
              </a:rPr>
              <a:t>relation d’aide et le soutien aux personnes en difficulté</a:t>
            </a:r>
            <a:r>
              <a:rPr lang="fr-FR" sz="1200" dirty="0" smtClean="0">
                <a:latin typeface="Calibri" panose="020F0502020204030204" pitchFamily="34" charset="0"/>
                <a:cs typeface="Calibri" panose="020F0502020204030204" pitchFamily="34" charset="0"/>
              </a:rPr>
              <a:t>.</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Accroche :</a:t>
            </a:r>
            <a:r>
              <a:rPr lang="fr-FR" sz="1200" b="1"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L’alliance de deux associations qui s’impliquent auprès des jeunes.</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Comment</a:t>
            </a:r>
            <a:r>
              <a:rPr lang="fr-FR" sz="1200" b="1" dirty="0" smtClean="0">
                <a:solidFill>
                  <a:srgbClr val="0070C0"/>
                </a:solidFill>
                <a:latin typeface="Calibri" panose="020F0502020204030204" pitchFamily="34" charset="0"/>
                <a:cs typeface="Calibri" panose="020F0502020204030204" pitchFamily="34" charset="0"/>
              </a:rPr>
              <a:t> ? L’équipe intervient </a:t>
            </a:r>
            <a:r>
              <a:rPr lang="fr-FR" sz="1200" b="1" dirty="0" smtClean="0">
                <a:latin typeface="Calibri" panose="020F0502020204030204" pitchFamily="34" charset="0"/>
                <a:cs typeface="Calibri" panose="020F0502020204030204" pitchFamily="34" charset="0"/>
              </a:rPr>
              <a:t>en liant des thérapies humanistes innovantes reconnues en neurosciences</a:t>
            </a:r>
            <a:endParaRPr lang="fr-FR" sz="1200" dirty="0" smtClean="0">
              <a:latin typeface="Calibri" panose="020F0502020204030204" pitchFamily="34" charset="0"/>
              <a:cs typeface="Calibri" panose="020F0502020204030204" pitchFamily="34" charset="0"/>
            </a:endParaRP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Quoi :</a:t>
            </a:r>
            <a:r>
              <a:rPr lang="fr-FR" sz="1200" dirty="0" smtClean="0">
                <a:latin typeface="Calibri" panose="020F0502020204030204" pitchFamily="34" charset="0"/>
                <a:cs typeface="Calibri" panose="020F0502020204030204" pitchFamily="34" charset="0"/>
              </a:rPr>
              <a:t> </a:t>
            </a:r>
            <a:r>
              <a:rPr lang="fr-FR" sz="1200" dirty="0">
                <a:latin typeface="Calibri" panose="020F0502020204030204" pitchFamily="34" charset="0"/>
                <a:cs typeface="Calibri" panose="020F0502020204030204" pitchFamily="34" charset="0"/>
              </a:rPr>
              <a:t>une offre complète pour apporter une réponse à la mission des départements face à une demande croissante des jeunes</a:t>
            </a:r>
            <a:r>
              <a:rPr lang="fr-FR" sz="1200" dirty="0" smtClean="0">
                <a:latin typeface="Calibri" panose="020F0502020204030204" pitchFamily="34" charset="0"/>
                <a:cs typeface="Calibri" panose="020F0502020204030204" pitchFamily="34" charset="0"/>
              </a:rPr>
              <a:t>.</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Avantages utilisateurs </a:t>
            </a:r>
            <a:r>
              <a:rPr lang="fr-FR" sz="1200" b="1" dirty="0" smtClean="0">
                <a:latin typeface="Calibri" panose="020F0502020204030204" pitchFamily="34" charset="0"/>
                <a:cs typeface="Calibri" panose="020F0502020204030204" pitchFamily="34" charset="0"/>
              </a:rPr>
              <a:t>: Eviter l’errance des familles et les récidives de comportements à risque</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Modèle Eco</a:t>
            </a:r>
            <a:r>
              <a:rPr lang="fr-FR" sz="1200" b="1" dirty="0" smtClean="0">
                <a:solidFill>
                  <a:srgbClr val="0070C0"/>
                </a:solidFill>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Informer les entreprises pour qu’elles aident leurs collaborateurs à découvrir nos prestations</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a:t>
            </a:r>
            <a:r>
              <a:rPr lang="fr-FR" sz="1200" dirty="0" smtClean="0">
                <a:latin typeface="Calibri" panose="020F0502020204030204" pitchFamily="34" charset="0"/>
                <a:cs typeface="Calibri" panose="020F0502020204030204" pitchFamily="34" charset="0"/>
                <a:sym typeface="Wingdings" panose="05000000000000000000" pitchFamily="2" charset="2"/>
              </a:rPr>
              <a:t>Janvier 2022</a:t>
            </a:r>
            <a:endParaRPr lang="fr-FR" sz="1200" dirty="0">
              <a:latin typeface="Calibri" panose="020F0502020204030204" pitchFamily="34" charset="0"/>
              <a:cs typeface="Calibri" panose="020F0502020204030204" pitchFamily="34" charset="0"/>
              <a:sym typeface="Wingdings" panose="05000000000000000000" pitchFamily="2" charset="2"/>
            </a:endParaRP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par les fondations et mutuelles</a:t>
            </a:r>
          </a:p>
          <a:p>
            <a:r>
              <a:rPr lang="fr-FR" sz="1200" b="1" dirty="0" smtClean="0">
                <a:solidFill>
                  <a:srgbClr val="0070C0"/>
                </a:solidFill>
                <a:latin typeface="Calibri" panose="020F0502020204030204" pitchFamily="34" charset="0"/>
                <a:cs typeface="Calibri" panose="020F0502020204030204" pitchFamily="34" charset="0"/>
              </a:rPr>
              <a:t>Perspectives : </a:t>
            </a:r>
            <a:r>
              <a:rPr lang="fr-FR" sz="1200" dirty="0" smtClean="0">
                <a:latin typeface="Calibri" panose="020F0502020204030204" pitchFamily="34" charset="0"/>
                <a:cs typeface="Calibri" panose="020F0502020204030204" pitchFamily="34" charset="0"/>
              </a:rPr>
              <a:t>Créer un fond de solidarité</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2016224"/>
          </a:xfrm>
        </p:spPr>
        <p:txBody>
          <a:bodyPr>
            <a:noAutofit/>
          </a:bodyPr>
          <a:lstStyle/>
          <a:p>
            <a:pPr marL="0" indent="0">
              <a:buNone/>
            </a:pPr>
            <a:endParaRPr lang="fr-FR" sz="1600" dirty="0">
              <a:latin typeface="Calibri" panose="020F0502020204030204" pitchFamily="34" charset="0"/>
              <a:cs typeface="Calibri" panose="020F0502020204030204" pitchFamily="34" charset="0"/>
            </a:endParaRPr>
          </a:p>
          <a:p>
            <a:r>
              <a:rPr lang="fr-FR" sz="1600" b="1" dirty="0" smtClean="0">
                <a:solidFill>
                  <a:srgbClr val="FF0000"/>
                </a:solidFill>
                <a:latin typeface="Calibri" panose="020F0502020204030204" pitchFamily="34" charset="0"/>
                <a:cs typeface="Calibri" panose="020F0502020204030204" pitchFamily="34" charset="0"/>
              </a:rPr>
              <a:t>A remettre dans Verbatim</a:t>
            </a:r>
          </a:p>
          <a:p>
            <a:r>
              <a:rPr lang="fr-FR" sz="1600" dirty="0" smtClean="0">
                <a:latin typeface="Calibri" panose="020F0502020204030204" pitchFamily="34" charset="0"/>
                <a:cs typeface="Calibri" panose="020F0502020204030204" pitchFamily="34" charset="0"/>
              </a:rPr>
              <a:t>Le soutien affiché de Cigales permettra de renforcer la communication au travers de technique marketing digital où il nous faut faire appel à des experts de techniques de communication propres à internet</a:t>
            </a:r>
          </a:p>
        </p:txBody>
      </p:sp>
    </p:spTree>
    <p:extLst>
      <p:ext uri="{BB962C8B-B14F-4D97-AF65-F5344CB8AC3E}">
        <p14:creationId xmlns:p14="http://schemas.microsoft.com/office/powerpoint/2010/main" val="3885859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Nous cherchons à faire </a:t>
            </a:r>
            <a:r>
              <a:rPr lang="fr-FR" sz="1400" b="1" dirty="0">
                <a:latin typeface="Calibri" panose="020F0502020204030204" pitchFamily="34" charset="0"/>
                <a:cs typeface="Calibri" panose="020F0502020204030204" pitchFamily="34" charset="0"/>
              </a:rPr>
              <a:t>f</a:t>
            </a:r>
            <a:r>
              <a:rPr lang="fr-FR" sz="1400" b="1" dirty="0" smtClean="0">
                <a:latin typeface="Calibri" panose="020F0502020204030204" pitchFamily="34" charset="0"/>
                <a:cs typeface="Calibri" panose="020F0502020204030204" pitchFamily="34" charset="0"/>
              </a:rPr>
              <a:t>inancer </a:t>
            </a:r>
            <a:r>
              <a:rPr lang="fr-FR" sz="1400" b="1" dirty="0">
                <a:latin typeface="Calibri" panose="020F0502020204030204" pitchFamily="34" charset="0"/>
                <a:cs typeface="Calibri" panose="020F0502020204030204" pitchFamily="34" charset="0"/>
              </a:rPr>
              <a:t>le projet </a:t>
            </a:r>
            <a:r>
              <a:rPr lang="fr-FR" sz="1400" b="1" dirty="0" smtClean="0">
                <a:latin typeface="Calibri" panose="020F0502020204030204" pitchFamily="34" charset="0"/>
                <a:cs typeface="Calibri" panose="020F0502020204030204" pitchFamily="34" charset="0"/>
              </a:rPr>
              <a:t>car : </a:t>
            </a:r>
            <a:r>
              <a:rPr lang="fr-FR" sz="1400" b="1" dirty="0" smtClean="0">
                <a:solidFill>
                  <a:srgbClr val="FF0000"/>
                </a:solidFill>
                <a:latin typeface="Calibri" panose="020F0502020204030204" pitchFamily="34" charset="0"/>
                <a:cs typeface="Calibri" panose="020F0502020204030204" pitchFamily="34" charset="0"/>
              </a:rPr>
              <a:t>à remettre dans Verbatim</a:t>
            </a:r>
          </a:p>
          <a:p>
            <a:pPr lvl="0"/>
            <a:endParaRPr lang="fr-FR" sz="1400" dirty="0">
              <a:latin typeface="Calibri" panose="020F0502020204030204" pitchFamily="34" charset="0"/>
              <a:cs typeface="Calibri" panose="020F0502020204030204" pitchFamily="34" charset="0"/>
            </a:endParaRPr>
          </a:p>
          <a:p>
            <a:pPr lvl="0"/>
            <a:r>
              <a:rPr lang="fr-FR" sz="1400" dirty="0" smtClean="0">
                <a:latin typeface="Calibri" panose="020F0502020204030204" pitchFamily="34" charset="0"/>
                <a:cs typeface="Calibri" panose="020F0502020204030204" pitchFamily="34" charset="0"/>
              </a:rPr>
              <a:t>Il représente un quart de l’activité </a:t>
            </a:r>
            <a:r>
              <a:rPr lang="fr-FR" sz="1400" dirty="0">
                <a:latin typeface="Calibri" panose="020F0502020204030204" pitchFamily="34" charset="0"/>
                <a:cs typeface="Calibri" panose="020F0502020204030204" pitchFamily="34" charset="0"/>
              </a:rPr>
              <a:t>de </a:t>
            </a:r>
            <a:r>
              <a:rPr lang="fr-FR" sz="1400" dirty="0" smtClean="0">
                <a:latin typeface="Calibri" panose="020F0502020204030204" pitchFamily="34" charset="0"/>
                <a:cs typeface="Calibri" panose="020F0502020204030204" pitchFamily="34" charset="0"/>
              </a:rPr>
              <a:t>l’association. Une partie des recettes dépendent du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pPr lvl="0"/>
            <a:r>
              <a:rPr lang="fr-FR" sz="1400" dirty="0">
                <a:latin typeface="Calibri" panose="020F0502020204030204" pitchFamily="34" charset="0"/>
                <a:cs typeface="Calibri" panose="020F0502020204030204" pitchFamily="34" charset="0"/>
              </a:rPr>
              <a:t>Dès l’instant que le Verbatim sera disponible et le marketing fait, le projet en lui-même sera </a:t>
            </a:r>
            <a:r>
              <a:rPr lang="fr-FR" sz="1400" dirty="0" smtClean="0">
                <a:latin typeface="Calibri" panose="020F0502020204030204" pitchFamily="34" charset="0"/>
                <a:cs typeface="Calibri" panose="020F0502020204030204" pitchFamily="34" charset="0"/>
              </a:rPr>
              <a:t>viable sans aide externes. Le Verbatim permettra </a:t>
            </a:r>
            <a:r>
              <a:rPr lang="fr-FR" sz="1400" dirty="0">
                <a:latin typeface="Calibri" panose="020F0502020204030204" pitchFamily="34" charset="0"/>
                <a:cs typeface="Calibri" panose="020F0502020204030204" pitchFamily="34" charset="0"/>
              </a:rPr>
              <a:t>d’ouvrir des portes </a:t>
            </a:r>
            <a:r>
              <a:rPr lang="fr-FR" sz="1400" dirty="0" smtClean="0">
                <a:latin typeface="Calibri" panose="020F0502020204030204" pitchFamily="34" charset="0"/>
                <a:cs typeface="Calibri" panose="020F0502020204030204" pitchFamily="34" charset="0"/>
              </a:rPr>
              <a:t>de l’entreprise 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leurs 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dirty="0" smtClean="0">
                <a:latin typeface="Calibri" panose="020F0502020204030204" pitchFamily="34" charset="0"/>
                <a:cs typeface="Calibri" panose="020F0502020204030204" pitchFamily="34" charset="0"/>
              </a:rPr>
              <a:t>Le projet Verbatim fait partie intégrante de la mission de PSPPE.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p>
          <a:p>
            <a:pPr lvl="0"/>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recettes de PSPPE ne dépendent pas uniquement du Verbatim. L’association a un rôle d’éducation à la santé </a:t>
            </a:r>
            <a:r>
              <a:rPr lang="fr-FR" sz="1400" dirty="0" smtClean="0">
                <a:latin typeface="Calibri" panose="020F0502020204030204" pitchFamily="34" charset="0"/>
                <a:cs typeface="Calibri" panose="020F0502020204030204" pitchFamily="34" charset="0"/>
              </a:rPr>
              <a:t>auprès d’un public plus large que </a:t>
            </a:r>
            <a:r>
              <a:rPr lang="fr-FR" sz="1400" dirty="0">
                <a:latin typeface="Calibri" panose="020F0502020204030204" pitchFamily="34" charset="0"/>
                <a:cs typeface="Calibri" panose="020F0502020204030204" pitchFamily="34" charset="0"/>
              </a:rPr>
              <a:t>nous allons mener avec des médecins sous la forme de webinaire et de visio-conférence. </a:t>
            </a:r>
            <a:r>
              <a:rPr lang="fr-FR" sz="1400" dirty="0" smtClean="0">
                <a:latin typeface="Calibri" panose="020F0502020204030204" pitchFamily="34" charset="0"/>
                <a:cs typeface="Calibri" panose="020F0502020204030204" pitchFamily="34" charset="0"/>
              </a:rPr>
              <a:t> </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61035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fontScale="92500" lnSpcReduction="20000"/>
          </a:bodyPr>
          <a:lstStyle/>
          <a:p>
            <a:pPr algn="ctr"/>
            <a:r>
              <a:rPr lang="fr-FR" b="0" dirty="0">
                <a:latin typeface="Calibri" panose="020F0502020204030204" pitchFamily="34" charset="0"/>
                <a:cs typeface="Calibri" panose="020F0502020204030204" pitchFamily="34" charset="0"/>
              </a:rPr>
              <a:t>PSPPE 188 Grande Rue Charles de Gaulle</a:t>
            </a:r>
            <a:br>
              <a:rPr lang="fr-FR" b="0" dirty="0">
                <a:latin typeface="Calibri" panose="020F0502020204030204" pitchFamily="34" charset="0"/>
                <a:cs typeface="Calibri" panose="020F0502020204030204" pitchFamily="34" charset="0"/>
              </a:rPr>
            </a:br>
            <a:r>
              <a:rPr lang="fr-FR" b="0" dirty="0">
                <a:latin typeface="Calibri" panose="020F0502020204030204" pitchFamily="34" charset="0"/>
                <a:cs typeface="Calibri" panose="020F0502020204030204" pitchFamily="34" charset="0"/>
              </a:rPr>
              <a:t>94130 Nogent sur Marne</a:t>
            </a:r>
          </a:p>
          <a:p>
            <a:pPr algn="ctr"/>
            <a:r>
              <a:rPr lang="fr-FR" b="0" dirty="0" smtClean="0">
                <a:latin typeface="Calibri" panose="020F0502020204030204" pitchFamily="34" charset="0"/>
                <a:cs typeface="Calibri" panose="020F0502020204030204" pitchFamily="34" charset="0"/>
              </a:rPr>
              <a:t>Tél 01 84 23 73 37 – www.pole-sante.fr</a:t>
            </a:r>
          </a:p>
          <a:p>
            <a:pPr algn="ctr"/>
            <a:r>
              <a:rPr lang="fr-FR" b="0" dirty="0" smtClean="0">
                <a:latin typeface="Calibri" panose="020F0502020204030204" pitchFamily="34" charset="0"/>
                <a:cs typeface="Calibri" panose="020F0502020204030204" pitchFamily="34" charset="0"/>
              </a:rPr>
              <a:t>Association </a:t>
            </a:r>
            <a:r>
              <a:rPr lang="fr-FR" b="0" dirty="0">
                <a:latin typeface="Calibri" panose="020F0502020204030204" pitchFamily="34" charset="0"/>
                <a:cs typeface="Calibri" panose="020F0502020204030204" pitchFamily="34" charset="0"/>
              </a:rPr>
              <a:t>loi 1901 - </a:t>
            </a:r>
            <a:r>
              <a:rPr lang="fr-FR" b="0" dirty="0" smtClean="0">
                <a:latin typeface="Calibri" panose="020F0502020204030204" pitchFamily="34" charset="0"/>
                <a:cs typeface="Calibri" panose="020F0502020204030204" pitchFamily="34" charset="0"/>
              </a:rPr>
              <a:t>RNA-W942006769</a:t>
            </a:r>
            <a:endParaRPr lang="fr-F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271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dirty="0" smtClean="0">
                <a:solidFill>
                  <a:srgbClr val="0070C0"/>
                </a:solidFill>
                <a:latin typeface="Calibri" panose="020F0502020204030204" pitchFamily="34" charset="0"/>
                <a:cs typeface="Calibri" panose="020F0502020204030204" pitchFamily="34" charset="0"/>
              </a:rPr>
              <a:t>Qui sommes-nous ?  Et savoir faire</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Marne, spécialisé aide et prévention en souffrances psychiques, </a:t>
            </a:r>
            <a:r>
              <a:rPr lang="fr-FR" sz="1200" dirty="0" smtClean="0">
                <a:latin typeface="Calibri" panose="020F0502020204030204" pitchFamily="34" charset="0"/>
                <a:cs typeface="Calibri" panose="020F0502020204030204" pitchFamily="34" charset="0"/>
              </a:rPr>
              <a:t>dépression,</a:t>
            </a:r>
          </a:p>
          <a:p>
            <a:pPr marL="0" indent="0">
              <a:spcBef>
                <a:spcPts val="0"/>
              </a:spcBef>
              <a:buNone/>
            </a:pP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et reconstruction post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accompagnement post cancer, troubles </a:t>
            </a:r>
            <a:r>
              <a:rPr lang="fr-FR" sz="1200" dirty="0">
                <a:latin typeface="Calibri" panose="020F0502020204030204" pitchFamily="34" charset="0"/>
                <a:cs typeface="Calibri" panose="020F0502020204030204" pitchFamily="34" charset="0"/>
              </a:rPr>
              <a:t>de stress </a:t>
            </a:r>
            <a:r>
              <a:rPr lang="fr-FR" sz="1200" dirty="0" smtClean="0">
                <a:latin typeface="Calibri" panose="020F0502020204030204" pitchFamily="34" charset="0"/>
                <a:cs typeface="Calibri" panose="020F0502020204030204" pitchFamily="34" charset="0"/>
              </a:rPr>
              <a:t>post-traumatique,</a:t>
            </a:r>
          </a:p>
          <a:p>
            <a:pPr marL="0" indent="0">
              <a:spcBef>
                <a:spcPts val="0"/>
              </a:spcBef>
              <a:buNone/>
            </a:pPr>
            <a:r>
              <a:rPr lang="fr-FR" sz="1200" dirty="0" smtClean="0">
                <a:latin typeface="Calibri" panose="020F0502020204030204" pitchFamily="34" charset="0"/>
                <a:cs typeface="Calibri" panose="020F0502020204030204" pitchFamily="34" charset="0"/>
              </a:rPr>
              <a:t>précocité </a:t>
            </a:r>
            <a:r>
              <a:rPr lang="fr-FR" sz="1200" dirty="0">
                <a:latin typeface="Calibri" panose="020F0502020204030204" pitchFamily="34" charset="0"/>
                <a:cs typeface="Calibri" panose="020F0502020204030204" pitchFamily="34" charset="0"/>
              </a:rPr>
              <a:t>intellectuelle, haut potentiel adulte, troubles envahissants du développement (TED) et des apprentissages, difficultés scolaires</a:t>
            </a:r>
            <a:r>
              <a:rPr lang="fr-FR" sz="1200" dirty="0" smtClean="0">
                <a:latin typeface="Calibri" panose="020F0502020204030204" pitchFamily="34" charset="0"/>
                <a:cs typeface="Calibri" panose="020F0502020204030204" pitchFamily="34" charset="0"/>
              </a:rPr>
              <a:t>.</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solidFill>
                  <a:srgbClr val="0070C0"/>
                </a:solidFill>
                <a:latin typeface="Calibri" panose="020F0502020204030204" pitchFamily="34" charset="0"/>
                <a:cs typeface="Calibri" panose="020F0502020204030204" pitchFamily="34" charset="0"/>
              </a:rPr>
              <a:t>pourquoi ce </a:t>
            </a:r>
            <a:r>
              <a:rPr lang="fr-FR" dirty="0">
                <a:solidFill>
                  <a:srgbClr val="0070C0"/>
                </a:solidFill>
                <a:latin typeface="Calibri" panose="020F0502020204030204" pitchFamily="34" charset="0"/>
                <a:cs typeface="Calibri" panose="020F0502020204030204" pitchFamily="34" charset="0"/>
              </a:rPr>
              <a:t>projet </a:t>
            </a:r>
            <a:r>
              <a:rPr lang="fr-FR" dirty="0" smtClean="0">
                <a:solidFill>
                  <a:srgbClr val="0070C0"/>
                </a:solidFill>
                <a:latin typeface="Calibri" panose="020F0502020204030204" pitchFamily="34" charset="0"/>
                <a:cs typeface="Calibri" panose="020F0502020204030204" pitchFamily="34" charset="0"/>
              </a:rPr>
              <a:t>Cap de vivre ? </a:t>
            </a:r>
            <a:r>
              <a:rPr lang="fr-FR" dirty="0">
                <a:solidFill>
                  <a:srgbClr val="0070C0"/>
                </a:solidFill>
                <a:latin typeface="Calibri" panose="020F0502020204030204" pitchFamily="34" charset="0"/>
                <a:cs typeface="Calibri" panose="020F0502020204030204" pitchFamily="34" charset="0"/>
              </a:rPr>
              <a:t>Un constat </a:t>
            </a:r>
          </a:p>
        </p:txBody>
      </p:sp>
      <p:sp>
        <p:nvSpPr>
          <p:cNvPr id="3" name="Espace réservé du contenu 2"/>
          <p:cNvSpPr>
            <a:spLocks noGrp="1"/>
          </p:cNvSpPr>
          <p:nvPr>
            <p:ph sz="quarter" idx="1"/>
          </p:nvPr>
        </p:nvSpPr>
        <p:spPr>
          <a:xfrm>
            <a:off x="457200" y="1124744"/>
            <a:ext cx="7787208" cy="5472608"/>
          </a:xfrm>
        </p:spPr>
        <p:txBody>
          <a:bodyPr>
            <a:noAutofit/>
          </a:bodyPr>
          <a:lstStyle/>
          <a:p>
            <a:pPr marL="0" indent="0">
              <a:buNone/>
            </a:pPr>
            <a:r>
              <a:rPr lang="fr-FR" sz="1200" b="1" u="sng" dirty="0" smtClean="0">
                <a:latin typeface="Calibri" panose="020F0502020204030204" pitchFamily="34" charset="0"/>
                <a:cs typeface="Calibri" panose="020F0502020204030204" pitchFamily="34" charset="0"/>
              </a:rPr>
              <a:t>L’idée </a:t>
            </a:r>
            <a:r>
              <a:rPr lang="fr-FR" sz="1200" b="1" u="sng" dirty="0">
                <a:latin typeface="Calibri" panose="020F0502020204030204" pitchFamily="34" charset="0"/>
                <a:cs typeface="Calibri" panose="020F0502020204030204" pitchFamily="34" charset="0"/>
              </a:rPr>
              <a:t>de développer </a:t>
            </a:r>
            <a:r>
              <a:rPr lang="fr-FR" sz="1200" b="1" u="sng" dirty="0" smtClean="0">
                <a:latin typeface="Calibri" panose="020F0502020204030204" pitchFamily="34" charset="0"/>
                <a:cs typeface="Calibri" panose="020F0502020204030204" pitchFamily="34" charset="0"/>
              </a:rPr>
              <a:t>un service pour les jeunes est </a:t>
            </a:r>
            <a:r>
              <a:rPr lang="fr-FR" sz="1200" b="1" u="sng" dirty="0">
                <a:latin typeface="Calibri" panose="020F0502020204030204" pitchFamily="34" charset="0"/>
                <a:cs typeface="Calibri" panose="020F0502020204030204" pitchFamily="34" charset="0"/>
              </a:rPr>
              <a:t>venue du constat suivant </a:t>
            </a:r>
            <a:r>
              <a:rPr lang="fr-FR" sz="1200" b="1" u="sng" dirty="0" smtClean="0">
                <a:latin typeface="Calibri" panose="020F0502020204030204" pitchFamily="34" charset="0"/>
                <a:cs typeface="Calibri" panose="020F0502020204030204" pitchFamily="34" charset="0"/>
              </a:rPr>
              <a:t>: Force du savoir-faire et innovation sociale</a:t>
            </a:r>
            <a:endParaRPr lang="fr-FR" sz="1200" dirty="0">
              <a:latin typeface="Calibri" panose="020F0502020204030204" pitchFamily="34" charset="0"/>
              <a:cs typeface="Calibri" panose="020F0502020204030204" pitchFamily="34" charset="0"/>
            </a:endParaRPr>
          </a:p>
          <a:p>
            <a:pPr>
              <a:buFont typeface="Courier New" panose="02070309020205020404" pitchFamily="49" charset="0"/>
              <a:buChar char="o"/>
            </a:pPr>
            <a:r>
              <a:rPr lang="fr-FR" sz="1200" dirty="0" smtClean="0">
                <a:latin typeface="Calibri" panose="020F0502020204030204" pitchFamily="34" charset="0"/>
                <a:cs typeface="Calibri" panose="020F0502020204030204" pitchFamily="34" charset="0"/>
              </a:rPr>
              <a:t>Nous avons observé une </a:t>
            </a:r>
            <a:r>
              <a:rPr lang="fr-FR" sz="1200" dirty="0">
                <a:latin typeface="Calibri" panose="020F0502020204030204" pitchFamily="34" charset="0"/>
                <a:cs typeface="Calibri" panose="020F0502020204030204" pitchFamily="34" charset="0"/>
              </a:rPr>
              <a:t>demande d’accompagnement grandissante </a:t>
            </a:r>
            <a:r>
              <a:rPr lang="fr-FR" sz="1200" dirty="0" smtClean="0">
                <a:latin typeface="Calibri" panose="020F0502020204030204" pitchFamily="34" charset="0"/>
                <a:cs typeface="Calibri" panose="020F0502020204030204" pitchFamily="34" charset="0"/>
              </a:rPr>
              <a:t>provenant des 15-25 ans sur 2020 et 2021. On </a:t>
            </a:r>
            <a:r>
              <a:rPr lang="fr-FR" sz="1200" dirty="0">
                <a:latin typeface="Calibri" panose="020F0502020204030204" pitchFamily="34" charset="0"/>
                <a:cs typeface="Calibri" panose="020F0502020204030204" pitchFamily="34" charset="0"/>
              </a:rPr>
              <a:t>voit plus de jeunes et on voit aussi beaucoup de gens déjà suivis, qui sont encore plus en difficulté. </a:t>
            </a:r>
          </a:p>
          <a:p>
            <a:pPr marL="0" indent="0">
              <a:buNone/>
            </a:pPr>
            <a:r>
              <a:rPr lang="fr-FR" sz="1200" dirty="0" smtClean="0">
                <a:latin typeface="Calibri" panose="020F0502020204030204" pitchFamily="34" charset="0"/>
                <a:cs typeface="Calibri" panose="020F0502020204030204" pitchFamily="34" charset="0"/>
              </a:rPr>
              <a:t>Les </a:t>
            </a:r>
            <a:r>
              <a:rPr lang="fr-FR" sz="1200" dirty="0">
                <a:latin typeface="Calibri" panose="020F0502020204030204" pitchFamily="34" charset="0"/>
                <a:cs typeface="Calibri" panose="020F0502020204030204" pitchFamily="34" charset="0"/>
              </a:rPr>
              <a:t>étudiants souffrent d'</a:t>
            </a:r>
            <a:r>
              <a:rPr lang="fr-FR" sz="1200" b="1" dirty="0">
                <a:latin typeface="Calibri" panose="020F0502020204030204" pitchFamily="34" charset="0"/>
                <a:cs typeface="Calibri" panose="020F0502020204030204" pitchFamily="34" charset="0"/>
              </a:rPr>
              <a:t>anxiété</a:t>
            </a:r>
            <a:r>
              <a:rPr lang="fr-FR" sz="1200" dirty="0">
                <a:latin typeface="Calibri" panose="020F0502020204030204" pitchFamily="34" charset="0"/>
                <a:cs typeface="Calibri" panose="020F0502020204030204" pitchFamily="34" charset="0"/>
              </a:rPr>
              <a:t>, de </a:t>
            </a:r>
            <a:r>
              <a:rPr lang="fr-FR" sz="1200" b="1" dirty="0">
                <a:latin typeface="Calibri" panose="020F0502020204030204" pitchFamily="34" charset="0"/>
                <a:cs typeface="Calibri" panose="020F0502020204030204" pitchFamily="34" charset="0"/>
              </a:rPr>
              <a:t>dépression</a:t>
            </a:r>
            <a:r>
              <a:rPr lang="fr-FR" sz="1200" dirty="0">
                <a:latin typeface="Calibri" panose="020F0502020204030204" pitchFamily="34" charset="0"/>
                <a:cs typeface="Calibri" panose="020F0502020204030204" pitchFamily="34" charset="0"/>
              </a:rPr>
              <a:t> (20 % des jeunes souffriraient d'anxiété et ou de dépression), parfois des deux, ou de pathologies encore plus graves comme des </a:t>
            </a:r>
            <a:r>
              <a:rPr lang="fr-FR" sz="1200" b="1" dirty="0">
                <a:latin typeface="Calibri" panose="020F0502020204030204" pitchFamily="34" charset="0"/>
                <a:cs typeface="Calibri" panose="020F0502020204030204" pitchFamily="34" charset="0"/>
              </a:rPr>
              <a:t>troubles mentaux</a:t>
            </a:r>
            <a:r>
              <a:rPr lang="fr-FR" sz="1200" dirty="0" smtClean="0">
                <a:latin typeface="Calibri" panose="020F0502020204030204" pitchFamily="34" charset="0"/>
                <a:cs typeface="Calibri" panose="020F0502020204030204" pitchFamily="34" charset="0"/>
              </a:rPr>
              <a:t>.</a:t>
            </a:r>
            <a:endParaRPr lang="fr-FR" sz="1200" b="1" dirty="0" smtClean="0">
              <a:latin typeface="Calibri" panose="020F0502020204030204" pitchFamily="34" charset="0"/>
              <a:cs typeface="Calibri" panose="020F0502020204030204" pitchFamily="34" charset="0"/>
            </a:endParaRPr>
          </a:p>
          <a:p>
            <a:pPr marL="0" indent="0">
              <a:buNone/>
            </a:pPr>
            <a:r>
              <a:rPr lang="fr-FR" sz="1200" b="1" dirty="0">
                <a:latin typeface="Calibri" panose="020F0502020204030204" pitchFamily="34" charset="0"/>
                <a:cs typeface="Calibri" panose="020F0502020204030204" pitchFamily="34" charset="0"/>
              </a:rPr>
              <a:t>L</a:t>
            </a:r>
            <a:r>
              <a:rPr lang="fr-FR" sz="1200" b="1" dirty="0" smtClean="0">
                <a:latin typeface="Calibri" panose="020F0502020204030204" pitchFamily="34" charset="0"/>
                <a:cs typeface="Calibri" panose="020F0502020204030204" pitchFamily="34" charset="0"/>
              </a:rPr>
              <a:t>e contexte sanitaire, environnemental et économique, les amène à un questionnement existentiel incessant. Cette </a:t>
            </a:r>
            <a:r>
              <a:rPr lang="fr-FR" sz="1200" b="1" dirty="0">
                <a:latin typeface="Calibri" panose="020F0502020204030204" pitchFamily="34" charset="0"/>
                <a:cs typeface="Calibri" panose="020F0502020204030204" pitchFamily="34" charset="0"/>
              </a:rPr>
              <a:t>dégradation de la santé mentale des jeunes </a:t>
            </a:r>
            <a:r>
              <a:rPr lang="fr-FR" sz="1200" b="1" dirty="0" smtClean="0">
                <a:latin typeface="Calibri" panose="020F0502020204030204" pitchFamily="34" charset="0"/>
                <a:cs typeface="Calibri" panose="020F0502020204030204" pitchFamily="34" charset="0"/>
              </a:rPr>
              <a:t>est assortie d’une multitude de somatisation : </a:t>
            </a:r>
          </a:p>
          <a:p>
            <a:pPr marL="0" indent="0">
              <a:buNone/>
            </a:pPr>
            <a:endParaRPr lang="fr-FR" sz="1200" b="1" dirty="0">
              <a:latin typeface="Calibri" panose="020F0502020204030204" pitchFamily="34" charset="0"/>
              <a:cs typeface="Calibri" panose="020F0502020204030204" pitchFamily="34" charset="0"/>
            </a:endParaRPr>
          </a:p>
          <a:p>
            <a:pPr lvl="0" fontAlgn="base">
              <a:spcBef>
                <a:spcPts val="0"/>
              </a:spcBef>
              <a:buFont typeface="Arial" panose="020B0604020202020204" pitchFamily="34" charset="0"/>
              <a:buChar char="•"/>
            </a:pPr>
            <a:r>
              <a:rPr lang="es-ES_tradnl" sz="1200" dirty="0" err="1">
                <a:latin typeface="Calibri" panose="020F0502020204030204" pitchFamily="34" charset="0"/>
                <a:cs typeface="Calibri" panose="020F0502020204030204" pitchFamily="34" charset="0"/>
              </a:rPr>
              <a:t>P</a:t>
            </a:r>
            <a:r>
              <a:rPr lang="es-ES_tradnl" sz="1200" dirty="0" err="1" smtClean="0">
                <a:latin typeface="Calibri" panose="020F0502020204030204" pitchFamily="34" charset="0"/>
                <a:cs typeface="Calibri" panose="020F0502020204030204" pitchFamily="34" charset="0"/>
              </a:rPr>
              <a:t>erte</a:t>
            </a:r>
            <a:r>
              <a:rPr lang="es-ES_tradnl" sz="1200" dirty="0" smtClean="0">
                <a:latin typeface="Calibri" panose="020F0502020204030204" pitchFamily="34" charset="0"/>
                <a:cs typeface="Calibri" panose="020F0502020204030204" pitchFamily="34" charset="0"/>
              </a:rPr>
              <a:t> </a:t>
            </a:r>
            <a:r>
              <a:rPr lang="es-ES_tradnl" sz="1200" dirty="0">
                <a:latin typeface="Calibri" panose="020F0502020204030204" pitchFamily="34" charset="0"/>
                <a:cs typeface="Calibri" panose="020F0502020204030204" pitchFamily="34" charset="0"/>
              </a:rPr>
              <a:t>d</a:t>
            </a:r>
            <a:r>
              <a:rPr lang="fr-FR" sz="1200" dirty="0">
                <a:latin typeface="Calibri" panose="020F0502020204030204" pitchFamily="34" charset="0"/>
                <a:cs typeface="Calibri" panose="020F0502020204030204" pitchFamily="34" charset="0"/>
              </a:rPr>
              <a:t>’</a:t>
            </a:r>
            <a:r>
              <a:rPr lang="en-US" sz="1200" dirty="0" smtClean="0">
                <a:latin typeface="Calibri" panose="020F0502020204030204" pitchFamily="34" charset="0"/>
                <a:cs typeface="Calibri" panose="020F0502020204030204" pitchFamily="34" charset="0"/>
              </a:rPr>
              <a:t>appétit</a:t>
            </a:r>
            <a:endParaRPr lang="fr-FR" sz="1200" dirty="0">
              <a:latin typeface="Calibri" panose="020F0502020204030204" pitchFamily="34" charset="0"/>
              <a:cs typeface="Calibri" panose="020F0502020204030204" pitchFamily="34" charset="0"/>
            </a:endParaRPr>
          </a:p>
          <a:p>
            <a:pPr lvl="0" fontAlgn="base">
              <a:spcBef>
                <a:spcPts val="0"/>
              </a:spcBef>
              <a:buFont typeface="Arial" panose="020B0604020202020204" pitchFamily="34" charset="0"/>
              <a:buChar char="•"/>
            </a:pPr>
            <a:r>
              <a:rPr lang="fr-FR" sz="1200" dirty="0">
                <a:latin typeface="Calibri" panose="020F0502020204030204" pitchFamily="34" charset="0"/>
                <a:cs typeface="Calibri" panose="020F0502020204030204" pitchFamily="34" charset="0"/>
              </a:rPr>
              <a:t>P</a:t>
            </a:r>
            <a:r>
              <a:rPr lang="fr-FR" sz="1200" dirty="0" smtClean="0">
                <a:latin typeface="Calibri" panose="020F0502020204030204" pitchFamily="34" charset="0"/>
                <a:cs typeface="Calibri" panose="020F0502020204030204" pitchFamily="34" charset="0"/>
              </a:rPr>
              <a:t>erte </a:t>
            </a:r>
            <a:r>
              <a:rPr lang="fr-FR" sz="1200" dirty="0">
                <a:latin typeface="Calibri" panose="020F0502020204030204" pitchFamily="34" charset="0"/>
                <a:cs typeface="Calibri" panose="020F0502020204030204" pitchFamily="34" charset="0"/>
              </a:rPr>
              <a:t>de plaisir et de </a:t>
            </a:r>
            <a:r>
              <a:rPr lang="fr-FR" sz="1200" dirty="0" smtClean="0">
                <a:latin typeface="Calibri" panose="020F0502020204030204" pitchFamily="34" charset="0"/>
                <a:cs typeface="Calibri" panose="020F0502020204030204" pitchFamily="34" charset="0"/>
              </a:rPr>
              <a:t>motivation</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Décrochage scolaire</a:t>
            </a:r>
            <a:endParaRPr lang="fr-FR" sz="1200" dirty="0">
              <a:latin typeface="Calibri" panose="020F0502020204030204" pitchFamily="34" charset="0"/>
              <a:cs typeface="Calibri" panose="020F0502020204030204" pitchFamily="34" charset="0"/>
            </a:endParaRP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Insomnies</a:t>
            </a:r>
          </a:p>
          <a:p>
            <a:pPr lvl="0" fontAlgn="base">
              <a:spcBef>
                <a:spcPts val="0"/>
              </a:spcBef>
              <a:buFont typeface="Arial" panose="020B0604020202020204" pitchFamily="34" charset="0"/>
              <a:buChar char="•"/>
            </a:pPr>
            <a:r>
              <a:rPr lang="fr-FR" sz="1200" dirty="0">
                <a:latin typeface="Calibri" panose="020F0502020204030204" pitchFamily="34" charset="0"/>
                <a:cs typeface="Calibri" panose="020F0502020204030204" pitchFamily="34" charset="0"/>
              </a:rPr>
              <a:t>T</a:t>
            </a:r>
            <a:r>
              <a:rPr lang="fr-FR" sz="1200" dirty="0" smtClean="0">
                <a:latin typeface="Calibri" panose="020F0502020204030204" pitchFamily="34" charset="0"/>
                <a:cs typeface="Calibri" panose="020F0502020204030204" pitchFamily="34" charset="0"/>
              </a:rPr>
              <a:t>roubles </a:t>
            </a:r>
            <a:r>
              <a:rPr lang="fr-FR" sz="1200" dirty="0">
                <a:latin typeface="Calibri" panose="020F0502020204030204" pitchFamily="34" charset="0"/>
                <a:cs typeface="Calibri" panose="020F0502020204030204" pitchFamily="34" charset="0"/>
              </a:rPr>
              <a:t>du </a:t>
            </a:r>
            <a:r>
              <a:rPr lang="fr-FR" sz="1200" dirty="0" smtClean="0">
                <a:latin typeface="Calibri" panose="020F0502020204030204" pitchFamily="34" charset="0"/>
                <a:cs typeface="Calibri" panose="020F0502020204030204" pitchFamily="34" charset="0"/>
              </a:rPr>
              <a:t>sommeil</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Troubles </a:t>
            </a:r>
            <a:r>
              <a:rPr lang="fr-FR" sz="1200" dirty="0">
                <a:latin typeface="Calibri" panose="020F0502020204030204" pitchFamily="34" charset="0"/>
                <a:cs typeface="Calibri" panose="020F0502020204030204" pitchFamily="34" charset="0"/>
              </a:rPr>
              <a:t>dépressifs et </a:t>
            </a:r>
            <a:r>
              <a:rPr lang="fr-FR" sz="1200" dirty="0" smtClean="0">
                <a:latin typeface="Calibri" panose="020F0502020204030204" pitchFamily="34" charset="0"/>
                <a:cs typeface="Calibri" panose="020F0502020204030204" pitchFamily="34" charset="0"/>
              </a:rPr>
              <a:t>anxieux</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Troubles </a:t>
            </a:r>
            <a:r>
              <a:rPr lang="fr-FR" sz="1200" dirty="0">
                <a:latin typeface="Calibri" panose="020F0502020204030204" pitchFamily="34" charset="0"/>
                <a:cs typeface="Calibri" panose="020F0502020204030204" pitchFamily="34" charset="0"/>
              </a:rPr>
              <a:t>du comportement </a:t>
            </a:r>
            <a:r>
              <a:rPr lang="fr-FR" sz="1200" dirty="0" smtClean="0">
                <a:latin typeface="Calibri" panose="020F0502020204030204" pitchFamily="34" charset="0"/>
                <a:cs typeface="Calibri" panose="020F0502020204030204" pitchFamily="34" charset="0"/>
              </a:rPr>
              <a:t>alimentaire</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Repli et phobies sociales</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Pensées suicidaires</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Violences </a:t>
            </a:r>
            <a:r>
              <a:rPr lang="fr-FR" sz="1200" dirty="0">
                <a:latin typeface="Calibri" panose="020F0502020204030204" pitchFamily="34" charset="0"/>
                <a:cs typeface="Calibri" panose="020F0502020204030204" pitchFamily="34" charset="0"/>
              </a:rPr>
              <a:t>intrafamiliales</a:t>
            </a:r>
            <a:endParaRPr lang="fr-FR" sz="1200" dirty="0" smtClean="0">
              <a:latin typeface="Calibri" panose="020F0502020204030204" pitchFamily="34" charset="0"/>
              <a:cs typeface="Calibri" panose="020F0502020204030204" pitchFamily="34" charset="0"/>
            </a:endParaRPr>
          </a:p>
          <a:p>
            <a:pPr lvl="0" fontAlgn="base">
              <a:buFont typeface="Courier New" panose="02070309020205020404" pitchFamily="49" charset="0"/>
              <a:buChar char="o"/>
            </a:pPr>
            <a:r>
              <a:rPr lang="fr-FR" sz="1200" dirty="0" smtClean="0">
                <a:latin typeface="Calibri" panose="020F0502020204030204" pitchFamily="34" charset="0"/>
                <a:cs typeface="Calibri" panose="020F0502020204030204" pitchFamily="34" charset="0"/>
              </a:rPr>
              <a:t>En raison d’un sentiment d’impuissance ils vivent une perte de confiance et de visibilité sur leur avenir. La peur de l’effondrement et  le sentiment de danger immédiat les paralyse et les coupe de tout moyen d’actions.</a:t>
            </a:r>
          </a:p>
          <a:p>
            <a:pPr lvl="0" fontAlgn="base">
              <a:buFont typeface="Courier New" panose="02070309020205020404" pitchFamily="49" charset="0"/>
              <a:buChar char="o"/>
            </a:pPr>
            <a:r>
              <a:rPr lang="fr-FR" sz="1200" dirty="0" smtClean="0">
                <a:latin typeface="Calibri" panose="020F0502020204030204" pitchFamily="34" charset="0"/>
                <a:cs typeface="Calibri" panose="020F0502020204030204" pitchFamily="34" charset="0"/>
              </a:rPr>
              <a:t>Nous </a:t>
            </a:r>
            <a:r>
              <a:rPr lang="fr-FR" sz="1200" dirty="0">
                <a:latin typeface="Calibri" panose="020F0502020204030204" pitchFamily="34" charset="0"/>
                <a:cs typeface="Calibri" panose="020F0502020204030204" pitchFamily="34" charset="0"/>
              </a:rPr>
              <a:t>avons décidé de proposer des prestations plus orientées vers les jeunes en synergie des pratiques adaptées à leur demande, pour qu’ils continuent à se projeter dans l’avenir.</a:t>
            </a:r>
            <a:br>
              <a:rPr lang="fr-FR" sz="1200" dirty="0">
                <a:latin typeface="Calibri" panose="020F0502020204030204" pitchFamily="34" charset="0"/>
                <a:cs typeface="Calibri" panose="020F0502020204030204" pitchFamily="34" charset="0"/>
              </a:rPr>
            </a:br>
            <a:endParaRPr lang="fr-FR" sz="1200" dirty="0">
              <a:latin typeface="Calibri" panose="020F0502020204030204" pitchFamily="34" charset="0"/>
              <a:cs typeface="Calibri" panose="020F0502020204030204" pitchFamily="34" charset="0"/>
            </a:endParaRPr>
          </a:p>
          <a:p>
            <a:r>
              <a:rPr lang="fr-FR" sz="1200" dirty="0">
                <a:latin typeface="Calibri" panose="020F0502020204030204" pitchFamily="34" charset="0"/>
                <a:cs typeface="Calibri" panose="020F0502020204030204" pitchFamily="34" charset="0"/>
              </a:rPr>
              <a:t>Dans notre dossier nous allons développer la présentation de ces pratiques que nous leur avons fait tester et qu’ils apprécient tout particulièrement pour leur efficacité</a:t>
            </a:r>
            <a:r>
              <a:rPr lang="fr-FR" sz="1200" dirty="0" smtClean="0">
                <a:latin typeface="Calibri" panose="020F0502020204030204" pitchFamily="34" charset="0"/>
                <a:cs typeface="Calibri" panose="020F0502020204030204" pitchFamily="34" charset="0"/>
              </a:rPr>
              <a:t>.</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4134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solidFill>
                  <a:srgbClr val="0070C0"/>
                </a:solidFill>
                <a:latin typeface="Calibri" panose="020F0502020204030204" pitchFamily="34" charset="0"/>
                <a:cs typeface="Calibri" panose="020F0502020204030204" pitchFamily="34" charset="0"/>
              </a:rPr>
              <a:t>Quelques chiffres sur la situation des jeunes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4873752"/>
          </a:xfrm>
        </p:spPr>
        <p:txBody>
          <a:bodyPr>
            <a:normAutofit/>
          </a:bodyPr>
          <a:lstStyle/>
          <a:p>
            <a:pPr>
              <a:buFont typeface="Courier New" panose="02070309020205020404" pitchFamily="49" charset="0"/>
              <a:buChar char="o"/>
            </a:pPr>
            <a:r>
              <a:rPr lang="fr-FR" sz="1400" b="1" dirty="0" smtClean="0">
                <a:latin typeface="Calibri" panose="020F0502020204030204" pitchFamily="34" charset="0"/>
                <a:cs typeface="Calibri" panose="020F0502020204030204" pitchFamily="34" charset="0"/>
              </a:rPr>
              <a:t>selon </a:t>
            </a:r>
            <a:r>
              <a:rPr lang="fr-FR" sz="1400" b="1" dirty="0">
                <a:latin typeface="Calibri" panose="020F0502020204030204" pitchFamily="34" charset="0"/>
                <a:cs typeface="Calibri" panose="020F0502020204030204" pitchFamily="34" charset="0"/>
              </a:rPr>
              <a:t>une enquête réalisée </a:t>
            </a:r>
            <a:r>
              <a:rPr lang="fr-FR" sz="1400" b="1" dirty="0" smtClean="0">
                <a:latin typeface="Calibri" panose="020F0502020204030204" pitchFamily="34" charset="0"/>
                <a:cs typeface="Calibri" panose="020F0502020204030204" pitchFamily="34" charset="0"/>
              </a:rPr>
              <a:t>en Janvier 2021 sur un échantillon de 1356 français dont 539 jeunes (15-30 ans) par </a:t>
            </a:r>
            <a:r>
              <a:rPr lang="fr-FR" sz="1400" b="1" dirty="0" err="1">
                <a:latin typeface="Calibri" panose="020F0502020204030204" pitchFamily="34" charset="0"/>
                <a:cs typeface="Calibri" panose="020F0502020204030204" pitchFamily="34" charset="0"/>
              </a:rPr>
              <a:t>Odoxa-Blackbone</a:t>
            </a:r>
            <a:r>
              <a:rPr lang="fr-FR" sz="1400" b="1" dirty="0">
                <a:latin typeface="Calibri" panose="020F0502020204030204" pitchFamily="34" charset="0"/>
                <a:cs typeface="Calibri" panose="020F0502020204030204" pitchFamily="34" charset="0"/>
              </a:rPr>
              <a:t> consulting pour France Bleu, France Info et Le </a:t>
            </a:r>
            <a:r>
              <a:rPr lang="fr-FR" sz="1400" b="1" dirty="0" smtClean="0">
                <a:latin typeface="Calibri" panose="020F0502020204030204" pitchFamily="34" charset="0"/>
                <a:cs typeface="Calibri" panose="020F0502020204030204" pitchFamily="34" charset="0"/>
              </a:rPr>
              <a:t>Figaro :</a:t>
            </a:r>
          </a:p>
          <a:p>
            <a:pPr marL="0" indent="0">
              <a:buNone/>
            </a:pPr>
            <a:r>
              <a:rPr lang="fr-FR" sz="1200" b="1" dirty="0" smtClean="0">
                <a:latin typeface="Calibri" panose="020F0502020204030204" pitchFamily="34" charset="0"/>
                <a:cs typeface="Calibri" panose="020F0502020204030204" pitchFamily="34" charset="0"/>
              </a:rPr>
              <a:t>	- 80</a:t>
            </a:r>
            <a:r>
              <a:rPr lang="fr-FR" sz="1200" b="1" dirty="0">
                <a:latin typeface="Calibri" panose="020F0502020204030204" pitchFamily="34" charset="0"/>
                <a:cs typeface="Calibri" panose="020F0502020204030204" pitchFamily="34" charset="0"/>
              </a:rPr>
              <a:t> % des 15-30 ans </a:t>
            </a:r>
            <a:r>
              <a:rPr lang="fr-FR" sz="1200" dirty="0">
                <a:latin typeface="Calibri" panose="020F0502020204030204" pitchFamily="34" charset="0"/>
                <a:cs typeface="Calibri" panose="020F0502020204030204" pitchFamily="34" charset="0"/>
              </a:rPr>
              <a:t>estiment avoir </a:t>
            </a:r>
            <a:r>
              <a:rPr lang="fr-FR" sz="1200" b="1" dirty="0">
                <a:latin typeface="Calibri" panose="020F0502020204030204" pitchFamily="34" charset="0"/>
                <a:cs typeface="Calibri" panose="020F0502020204030204" pitchFamily="34" charset="0"/>
              </a:rPr>
              <a:t>subi des préjudices importants liés à la crise sanitaire</a:t>
            </a:r>
            <a:r>
              <a:rPr lang="fr-FR" sz="1200" dirty="0" smtClean="0">
                <a:latin typeface="Calibri" panose="020F0502020204030204" pitchFamily="34" charset="0"/>
                <a:cs typeface="Calibri" panose="020F0502020204030204" pitchFamily="34" charset="0"/>
              </a:rPr>
              <a:t>,</a:t>
            </a:r>
          </a:p>
          <a:p>
            <a:pPr marL="0" indent="0">
              <a:buNone/>
            </a:pPr>
            <a:r>
              <a:rPr lang="fr-FR" sz="1200" b="1" dirty="0" smtClean="0">
                <a:latin typeface="Calibri" panose="020F0502020204030204" pitchFamily="34" charset="0"/>
                <a:cs typeface="Calibri" panose="020F0502020204030204" pitchFamily="34" charset="0"/>
              </a:rPr>
              <a:t>	- </a:t>
            </a:r>
            <a:r>
              <a:rPr lang="en-US" sz="1200" b="1" dirty="0">
                <a:latin typeface="Calibri" panose="020F0502020204030204" pitchFamily="34" charset="0"/>
                <a:cs typeface="Calibri" panose="020F0502020204030204" pitchFamily="34" charset="0"/>
              </a:rPr>
              <a:t>70 % des </a:t>
            </a:r>
            <a:r>
              <a:rPr lang="en-US" sz="1200" b="1" dirty="0" err="1">
                <a:latin typeface="Calibri" panose="020F0502020204030204" pitchFamily="34" charset="0"/>
                <a:cs typeface="Calibri" panose="020F0502020204030204" pitchFamily="34" charset="0"/>
              </a:rPr>
              <a:t>étudiants</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ont</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eu</a:t>
            </a:r>
            <a:r>
              <a:rPr lang="en-US" sz="1200" b="1" dirty="0">
                <a:latin typeface="Calibri" panose="020F0502020204030204" pitchFamily="34" charset="0"/>
                <a:cs typeface="Calibri" panose="020F0502020204030204" pitchFamily="34" charset="0"/>
              </a:rPr>
              <a:t> des </a:t>
            </a:r>
            <a:r>
              <a:rPr lang="en-US" sz="1200" b="1" dirty="0" err="1">
                <a:latin typeface="Calibri" panose="020F0502020204030204" pitchFamily="34" charset="0"/>
                <a:cs typeface="Calibri" panose="020F0502020204030204" pitchFamily="34" charset="0"/>
              </a:rPr>
              <a:t>difficultés</a:t>
            </a:r>
            <a:r>
              <a:rPr lang="en-US" sz="1200" b="1" dirty="0">
                <a:latin typeface="Calibri" panose="020F0502020204030204" pitchFamily="34" charset="0"/>
                <a:cs typeface="Calibri" panose="020F0502020204030204" pitchFamily="34" charset="0"/>
              </a:rPr>
              <a:t> pour </a:t>
            </a:r>
            <a:r>
              <a:rPr lang="en-US" sz="1200" b="1" dirty="0" err="1">
                <a:latin typeface="Calibri" panose="020F0502020204030204" pitchFamily="34" charset="0"/>
                <a:cs typeface="Calibri" panose="020F0502020204030204" pitchFamily="34" charset="0"/>
              </a:rPr>
              <a:t>suivre</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leurs</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études</a:t>
            </a:r>
            <a:r>
              <a:rPr lang="en-US" sz="1200" b="1" dirty="0">
                <a:latin typeface="Calibri" panose="020F0502020204030204" pitchFamily="34" charset="0"/>
                <a:cs typeface="Calibri" panose="020F0502020204030204" pitchFamily="34" charset="0"/>
              </a:rPr>
              <a:t> à distance, </a:t>
            </a:r>
          </a:p>
          <a:p>
            <a:pPr marL="0" indent="0">
              <a:buNone/>
            </a:pPr>
            <a:r>
              <a:rPr lang="en-US" sz="1200" b="1" dirty="0" smtClean="0">
                <a:latin typeface="Calibri" panose="020F0502020204030204" pitchFamily="34" charset="0"/>
                <a:cs typeface="Calibri" panose="020F0502020204030204" pitchFamily="34" charset="0"/>
              </a:rPr>
              <a:t>	- 25</a:t>
            </a:r>
            <a:r>
              <a:rPr lang="en-US" sz="1200" b="1" dirty="0">
                <a:latin typeface="Calibri" panose="020F0502020204030204" pitchFamily="34" charset="0"/>
                <a:cs typeface="Calibri" panose="020F0502020204030204" pitchFamily="34" charset="0"/>
              </a:rPr>
              <a:t> % </a:t>
            </a:r>
            <a:r>
              <a:rPr lang="en-US" sz="1200" b="1" dirty="0" err="1">
                <a:latin typeface="Calibri" panose="020F0502020204030204" pitchFamily="34" charset="0"/>
                <a:cs typeface="Calibri" panose="020F0502020204030204" pitchFamily="34" charset="0"/>
              </a:rPr>
              <a:t>ont</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été</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contraints</a:t>
            </a:r>
            <a:r>
              <a:rPr lang="en-US" sz="1200" b="1" dirty="0">
                <a:latin typeface="Calibri" panose="020F0502020204030204" pitchFamily="34" charset="0"/>
                <a:cs typeface="Calibri" panose="020F0502020204030204" pitchFamily="34" charset="0"/>
              </a:rPr>
              <a:t> de </a:t>
            </a:r>
            <a:r>
              <a:rPr lang="en-US" sz="1200" b="1" dirty="0" err="1">
                <a:latin typeface="Calibri" panose="020F0502020204030204" pitchFamily="34" charset="0"/>
                <a:cs typeface="Calibri" panose="020F0502020204030204" pitchFamily="34" charset="0"/>
              </a:rPr>
              <a:t>redoubler</a:t>
            </a:r>
            <a:r>
              <a:rPr lang="en-US" sz="1200" b="1" dirty="0" smtClean="0">
                <a:latin typeface="Calibri" panose="020F0502020204030204" pitchFamily="34" charset="0"/>
                <a:cs typeface="Calibri" panose="020F0502020204030204" pitchFamily="34" charset="0"/>
              </a:rPr>
              <a:t>.</a:t>
            </a:r>
            <a:endParaRPr lang="en-US" sz="1200" b="1" dirty="0">
              <a:latin typeface="Calibri" panose="020F0502020204030204" pitchFamily="34" charset="0"/>
              <a:cs typeface="Calibri" panose="020F0502020204030204" pitchFamily="34" charset="0"/>
            </a:endParaRPr>
          </a:p>
          <a:p>
            <a:r>
              <a:rPr lang="fr-FR" sz="1200" dirty="0" smtClean="0">
                <a:latin typeface="Calibri" panose="020F0502020204030204" pitchFamily="34" charset="0"/>
                <a:cs typeface="Calibri" panose="020F0502020204030204" pitchFamily="34" charset="0"/>
              </a:rPr>
              <a:t>« Les </a:t>
            </a:r>
            <a:r>
              <a:rPr lang="fr-FR" sz="1200" dirty="0">
                <a:latin typeface="Calibri" panose="020F0502020204030204" pitchFamily="34" charset="0"/>
                <a:cs typeface="Calibri" panose="020F0502020204030204" pitchFamily="34" charset="0"/>
              </a:rPr>
              <a:t>jeunes estiment que leur </a:t>
            </a:r>
            <a:r>
              <a:rPr lang="fr-FR" sz="1200" b="1" dirty="0">
                <a:latin typeface="Calibri" panose="020F0502020204030204" pitchFamily="34" charset="0"/>
                <a:cs typeface="Calibri" panose="020F0502020204030204" pitchFamily="34" charset="0"/>
              </a:rPr>
              <a:t>génération</a:t>
            </a:r>
            <a:r>
              <a:rPr lang="fr-FR" sz="1200" dirty="0">
                <a:latin typeface="Calibri" panose="020F0502020204030204" pitchFamily="34" charset="0"/>
                <a:cs typeface="Calibri" panose="020F0502020204030204" pitchFamily="34" charset="0"/>
              </a:rPr>
              <a:t> est </a:t>
            </a:r>
            <a:r>
              <a:rPr lang="fr-FR" sz="1200" b="1" dirty="0">
                <a:latin typeface="Calibri" panose="020F0502020204030204" pitchFamily="34" charset="0"/>
                <a:cs typeface="Calibri" panose="020F0502020204030204" pitchFamily="34" charset="0"/>
              </a:rPr>
              <a:t>"sacrifiée"</a:t>
            </a:r>
            <a:r>
              <a:rPr lang="fr-FR" sz="1200" dirty="0">
                <a:latin typeface="Calibri" panose="020F0502020204030204" pitchFamily="34" charset="0"/>
                <a:cs typeface="Calibri" panose="020F0502020204030204" pitchFamily="34" charset="0"/>
              </a:rPr>
              <a:t>. Un sentiment partagé par l'ensemble des Français qui sont </a:t>
            </a:r>
            <a:r>
              <a:rPr lang="fr-FR" sz="1200" dirty="0" smtClean="0">
                <a:latin typeface="Calibri" panose="020F0502020204030204" pitchFamily="34" charset="0"/>
                <a:cs typeface="Calibri" panose="020F0502020204030204" pitchFamily="34" charset="0"/>
              </a:rPr>
              <a:t>:</a:t>
            </a:r>
          </a:p>
          <a:p>
            <a:pPr marL="0" indent="0">
              <a:buNone/>
            </a:pPr>
            <a:r>
              <a:rPr lang="fr-FR" sz="1200" b="1" dirty="0" smtClean="0">
                <a:latin typeface="Calibri" panose="020F0502020204030204" pitchFamily="34" charset="0"/>
                <a:cs typeface="Calibri" panose="020F0502020204030204" pitchFamily="34" charset="0"/>
              </a:rPr>
              <a:t>	- </a:t>
            </a:r>
            <a:r>
              <a:rPr lang="ru-RU" sz="1200" b="1" dirty="0" smtClean="0">
                <a:latin typeface="Calibri" panose="020F0502020204030204" pitchFamily="34" charset="0"/>
                <a:cs typeface="Calibri" panose="020F0502020204030204" pitchFamily="34" charset="0"/>
              </a:rPr>
              <a:t>74</a:t>
            </a:r>
            <a:r>
              <a:rPr lang="fr-FR" sz="1200" b="1" dirty="0">
                <a:latin typeface="Calibri" panose="020F0502020204030204" pitchFamily="34" charset="0"/>
                <a:cs typeface="Calibri" panose="020F0502020204030204" pitchFamily="34" charset="0"/>
              </a:rPr>
              <a:t> % à penser "qu'il est bien triste d'avoir 20 ans dans les années 2020"</a:t>
            </a:r>
            <a:r>
              <a:rPr lang="fr-FR" sz="1200" dirty="0">
                <a:latin typeface="Calibri" panose="020F0502020204030204" pitchFamily="34" charset="0"/>
                <a:cs typeface="Calibri" panose="020F0502020204030204" pitchFamily="34" charset="0"/>
              </a:rPr>
              <a:t>. Un chiffre qui grimpe à </a:t>
            </a:r>
            <a:r>
              <a:rPr lang="fr-FR" sz="1200" dirty="0" smtClean="0">
                <a:latin typeface="Calibri" panose="020F0502020204030204" pitchFamily="34" charset="0"/>
                <a:cs typeface="Calibri" panose="020F0502020204030204" pitchFamily="34" charset="0"/>
              </a:rPr>
              <a:t/>
            </a:r>
            <a:br>
              <a:rPr lang="fr-FR" sz="1200" dirty="0" smtClean="0">
                <a:latin typeface="Calibri" panose="020F0502020204030204" pitchFamily="34" charset="0"/>
                <a:cs typeface="Calibri" panose="020F0502020204030204" pitchFamily="34" charset="0"/>
              </a:rPr>
            </a:br>
            <a:r>
              <a:rPr lang="fr-FR" sz="1200" dirty="0" smtClean="0">
                <a:latin typeface="Calibri" panose="020F0502020204030204" pitchFamily="34" charset="0"/>
                <a:cs typeface="Calibri" panose="020F0502020204030204" pitchFamily="34" charset="0"/>
              </a:rPr>
              <a:t>	- </a:t>
            </a:r>
            <a:r>
              <a:rPr lang="fr-FR" sz="1200" b="1" dirty="0" smtClean="0">
                <a:latin typeface="Calibri" panose="020F0502020204030204" pitchFamily="34" charset="0"/>
                <a:cs typeface="Calibri" panose="020F0502020204030204" pitchFamily="34" charset="0"/>
              </a:rPr>
              <a:t>79</a:t>
            </a:r>
            <a:r>
              <a:rPr lang="fr-FR" sz="1200" b="1" dirty="0">
                <a:latin typeface="Calibri" panose="020F0502020204030204" pitchFamily="34" charset="0"/>
                <a:cs typeface="Calibri" panose="020F0502020204030204" pitchFamily="34" charset="0"/>
              </a:rPr>
              <a:t> % chez les jeunes</a:t>
            </a:r>
            <a:r>
              <a:rPr lang="fr-FR" sz="1200" dirty="0">
                <a:latin typeface="Calibri" panose="020F0502020204030204" pitchFamily="34" charset="0"/>
                <a:cs typeface="Calibri" panose="020F0502020204030204" pitchFamily="34" charset="0"/>
              </a:rPr>
              <a:t>. Il peut être </a:t>
            </a:r>
            <a:r>
              <a:rPr lang="it-IT" sz="1200" b="1" dirty="0">
                <a:latin typeface="Calibri" panose="020F0502020204030204" pitchFamily="34" charset="0"/>
                <a:cs typeface="Calibri" panose="020F0502020204030204" pitchFamily="34" charset="0"/>
              </a:rPr>
              <a:t>amplifi</a:t>
            </a:r>
            <a:r>
              <a:rPr lang="fr-FR" sz="1200" b="1" dirty="0">
                <a:latin typeface="Calibri" panose="020F0502020204030204" pitchFamily="34" charset="0"/>
                <a:cs typeface="Calibri" panose="020F0502020204030204" pitchFamily="34" charset="0"/>
              </a:rPr>
              <a:t>é</a:t>
            </a:r>
            <a:r>
              <a:rPr lang="fr-FR" sz="1200" dirty="0">
                <a:latin typeface="Calibri" panose="020F0502020204030204" pitchFamily="34" charset="0"/>
                <a:cs typeface="Calibri" panose="020F0502020204030204" pitchFamily="34" charset="0"/>
              </a:rPr>
              <a:t>, en outre, </a:t>
            </a:r>
            <a:r>
              <a:rPr lang="fr-FR" sz="1200" b="1" dirty="0">
                <a:latin typeface="Calibri" panose="020F0502020204030204" pitchFamily="34" charset="0"/>
                <a:cs typeface="Calibri" panose="020F0502020204030204" pitchFamily="34" charset="0"/>
              </a:rPr>
              <a:t>par la crise climatique et écologique.</a:t>
            </a:r>
            <a:r>
              <a:rPr lang="fr-FR" sz="1200" dirty="0">
                <a:latin typeface="Calibri" panose="020F0502020204030204" pitchFamily="34" charset="0"/>
                <a:cs typeface="Calibri" panose="020F0502020204030204" pitchFamily="34" charset="0"/>
              </a:rPr>
              <a:t> </a:t>
            </a:r>
            <a:endParaRPr lang="fr-FR" sz="1200" dirty="0" smtClean="0">
              <a:latin typeface="Calibri" panose="020F0502020204030204" pitchFamily="34" charset="0"/>
              <a:cs typeface="Calibri" panose="020F0502020204030204" pitchFamily="34" charset="0"/>
            </a:endParaRPr>
          </a:p>
          <a:p>
            <a:pPr marL="0" indent="0">
              <a:buNone/>
            </a:pP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- 75</a:t>
            </a:r>
            <a:r>
              <a:rPr lang="fr-FR" sz="1200" b="1" dirty="0">
                <a:latin typeface="Calibri" panose="020F0502020204030204" pitchFamily="34" charset="0"/>
                <a:cs typeface="Calibri" panose="020F0502020204030204" pitchFamily="34" charset="0"/>
              </a:rPr>
              <a:t> % des jeunes de 16 à  25 ans </a:t>
            </a:r>
            <a:r>
              <a:rPr lang="fr-FR" sz="1200" dirty="0">
                <a:latin typeface="Calibri" panose="020F0502020204030204" pitchFamily="34" charset="0"/>
                <a:cs typeface="Calibri" panose="020F0502020204030204" pitchFamily="34" charset="0"/>
              </a:rPr>
              <a:t>jugent l’avenir “effrayant", selon une vaste étude menée </a:t>
            </a:r>
            <a:r>
              <a:rPr lang="fr-FR" sz="1200" dirty="0" err="1">
                <a:latin typeface="Calibri" panose="020F0502020204030204" pitchFamily="34" charset="0"/>
                <a:cs typeface="Calibri" panose="020F0502020204030204" pitchFamily="34" charset="0"/>
              </a:rPr>
              <a:t>auprè</a:t>
            </a:r>
            <a:r>
              <a:rPr lang="pt-PT" sz="1200" dirty="0">
                <a:latin typeface="Calibri" panose="020F0502020204030204" pitchFamily="34" charset="0"/>
                <a:cs typeface="Calibri" panose="020F0502020204030204" pitchFamily="34" charset="0"/>
              </a:rPr>
              <a:t>s de </a:t>
            </a:r>
            <a:r>
              <a:rPr lang="pt-PT" sz="1200" dirty="0" smtClean="0">
                <a:latin typeface="Calibri" panose="020F0502020204030204" pitchFamily="34" charset="0"/>
                <a:cs typeface="Calibri" panose="020F0502020204030204" pitchFamily="34" charset="0"/>
              </a:rPr>
              <a:t/>
            </a:r>
            <a:br>
              <a:rPr lang="pt-PT" sz="1200" dirty="0" smtClean="0">
                <a:latin typeface="Calibri" panose="020F0502020204030204" pitchFamily="34" charset="0"/>
                <a:cs typeface="Calibri" panose="020F0502020204030204" pitchFamily="34" charset="0"/>
              </a:rPr>
            </a:br>
            <a:r>
              <a:rPr lang="pt-PT" sz="1200" dirty="0" smtClean="0">
                <a:latin typeface="Calibri" panose="020F0502020204030204" pitchFamily="34" charset="0"/>
                <a:cs typeface="Calibri" panose="020F0502020204030204" pitchFamily="34" charset="0"/>
              </a:rPr>
              <a:t>	   10</a:t>
            </a:r>
            <a:r>
              <a:rPr lang="fr-FR" sz="1200" dirty="0">
                <a:latin typeface="Calibri" panose="020F0502020204030204" pitchFamily="34" charset="0"/>
                <a:cs typeface="Calibri" panose="020F0502020204030204" pitchFamily="34" charset="0"/>
              </a:rPr>
              <a:t> 000 </a:t>
            </a:r>
            <a:r>
              <a:rPr lang="de-DE" sz="1200" dirty="0" err="1">
                <a:latin typeface="Calibri" panose="020F0502020204030204" pitchFamily="34" charset="0"/>
                <a:cs typeface="Calibri" panose="020F0502020204030204" pitchFamily="34" charset="0"/>
              </a:rPr>
              <a:t>sond</a:t>
            </a:r>
            <a:r>
              <a:rPr lang="fr-FR" sz="1200" dirty="0" err="1">
                <a:latin typeface="Calibri" panose="020F0502020204030204" pitchFamily="34" charset="0"/>
                <a:cs typeface="Calibri" panose="020F0502020204030204" pitchFamily="34" charset="0"/>
              </a:rPr>
              <a:t>és</a:t>
            </a:r>
            <a:r>
              <a:rPr lang="fr-FR" sz="1200" dirty="0">
                <a:latin typeface="Calibri" panose="020F0502020204030204" pitchFamily="34" charset="0"/>
                <a:cs typeface="Calibri" panose="020F0502020204030204" pitchFamily="34" charset="0"/>
              </a:rPr>
              <a:t> originaires de dix pays et publiée dans </a:t>
            </a:r>
            <a:r>
              <a:rPr lang="en-US" sz="1200" i="1" dirty="0">
                <a:latin typeface="Calibri" panose="020F0502020204030204" pitchFamily="34" charset="0"/>
                <a:cs typeface="Calibri" panose="020F0502020204030204" pitchFamily="34" charset="0"/>
              </a:rPr>
              <a:t>The Lancet Planetary </a:t>
            </a:r>
            <a:r>
              <a:rPr lang="en-US" sz="1200" i="1" dirty="0" smtClean="0">
                <a:latin typeface="Calibri" panose="020F0502020204030204" pitchFamily="34" charset="0"/>
                <a:cs typeface="Calibri" panose="020F0502020204030204" pitchFamily="34" charset="0"/>
              </a:rPr>
              <a:t>Health</a:t>
            </a:r>
            <a:r>
              <a:rPr lang="fr-FR" sz="1200" dirty="0" smtClean="0">
                <a:latin typeface="Calibri" panose="020F0502020204030204" pitchFamily="34" charset="0"/>
                <a:cs typeface="Calibri" panose="020F0502020204030204" pitchFamily="34" charset="0"/>
              </a:rPr>
              <a:t>,</a:t>
            </a:r>
          </a:p>
          <a:p>
            <a:pPr marL="0" indent="0">
              <a:buNone/>
            </a:pPr>
            <a:r>
              <a:rPr lang="fr-FR" sz="1200" b="1" dirty="0" smtClean="0">
                <a:latin typeface="Calibri" panose="020F0502020204030204" pitchFamily="34" charset="0"/>
                <a:cs typeface="Calibri" panose="020F0502020204030204" pitchFamily="34" charset="0"/>
              </a:rPr>
              <a:t>	- 45 </a:t>
            </a:r>
            <a:r>
              <a:rPr lang="fr-FR" sz="1200" b="1" dirty="0">
                <a:latin typeface="Calibri" panose="020F0502020204030204" pitchFamily="34" charset="0"/>
                <a:cs typeface="Calibri" panose="020F0502020204030204" pitchFamily="34" charset="0"/>
              </a:rPr>
              <a:t>% d’entre eux</a:t>
            </a:r>
            <a:r>
              <a:rPr lang="fr-FR" sz="1200" dirty="0">
                <a:latin typeface="Calibri" panose="020F0502020204030204" pitchFamily="34" charset="0"/>
                <a:cs typeface="Calibri" panose="020F0502020204030204" pitchFamily="34" charset="0"/>
              </a:rPr>
              <a:t> déclarent que </a:t>
            </a:r>
            <a:r>
              <a:rPr lang="fr-FR" sz="1200" b="1" dirty="0">
                <a:latin typeface="Calibri" panose="020F0502020204030204" pitchFamily="34" charset="0"/>
                <a:cs typeface="Calibri" panose="020F0502020204030204" pitchFamily="34" charset="0"/>
              </a:rPr>
              <a:t>leur « éco-anxiété » se manifeste dans la capacité à </a:t>
            </a:r>
            <a:r>
              <a:rPr lang="it-IT" sz="1200" b="1" dirty="0">
                <a:latin typeface="Calibri" panose="020F0502020204030204" pitchFamily="34" charset="0"/>
                <a:cs typeface="Calibri" panose="020F0502020204030204" pitchFamily="34" charset="0"/>
              </a:rPr>
              <a:t>appr</a:t>
            </a:r>
            <a:r>
              <a:rPr lang="fr-FR" sz="1200" b="1" dirty="0" err="1">
                <a:latin typeface="Calibri" panose="020F0502020204030204" pitchFamily="34" charset="0"/>
                <a:cs typeface="Calibri" panose="020F0502020204030204" pitchFamily="34" charset="0"/>
              </a:rPr>
              <a:t>éhender</a:t>
            </a:r>
            <a:r>
              <a:rPr lang="fr-FR" sz="1200" b="1" dirty="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 </a:t>
            </a:r>
            <a:br>
              <a:rPr lang="fr-FR" sz="1200" b="1" dirty="0" smtClean="0">
                <a:latin typeface="Calibri" panose="020F0502020204030204" pitchFamily="34" charset="0"/>
                <a:cs typeface="Calibri" panose="020F0502020204030204" pitchFamily="34" charset="0"/>
              </a:rPr>
            </a:br>
            <a:r>
              <a:rPr lang="fr-FR" sz="1200" b="1" dirty="0" smtClean="0">
                <a:latin typeface="Calibri" panose="020F0502020204030204" pitchFamily="34" charset="0"/>
                <a:cs typeface="Calibri" panose="020F0502020204030204" pitchFamily="34" charset="0"/>
              </a:rPr>
              <a:t>                             leur </a:t>
            </a:r>
            <a:r>
              <a:rPr lang="fr-FR" sz="1200" b="1" dirty="0">
                <a:latin typeface="Calibri" panose="020F0502020204030204" pitchFamily="34" charset="0"/>
                <a:cs typeface="Calibri" panose="020F0502020204030204" pitchFamily="34" charset="0"/>
              </a:rPr>
              <a:t>vie quotidienne.</a:t>
            </a:r>
            <a:endParaRPr lang="fr-FR" sz="1200" dirty="0">
              <a:latin typeface="Calibri" panose="020F0502020204030204" pitchFamily="34" charset="0"/>
              <a:cs typeface="Calibri" panose="020F0502020204030204" pitchFamily="34" charset="0"/>
            </a:endParaRPr>
          </a:p>
          <a:p>
            <a:r>
              <a:rPr lang="en-US" sz="1200" b="1" dirty="0" err="1">
                <a:latin typeface="Calibri" panose="020F0502020204030204" pitchFamily="34" charset="0"/>
                <a:cs typeface="Calibri" panose="020F0502020204030204" pitchFamily="34" charset="0"/>
              </a:rPr>
              <a:t>Dans</a:t>
            </a:r>
            <a:r>
              <a:rPr lang="en-US" sz="1200" b="1" dirty="0">
                <a:latin typeface="Calibri" panose="020F0502020204030204" pitchFamily="34" charset="0"/>
                <a:cs typeface="Calibri" panose="020F0502020204030204" pitchFamily="34" charset="0"/>
              </a:rPr>
              <a:t> la situation </a:t>
            </a:r>
            <a:r>
              <a:rPr lang="en-US" sz="1200" b="1" dirty="0" err="1">
                <a:latin typeface="Calibri" panose="020F0502020204030204" pitchFamily="34" charset="0"/>
                <a:cs typeface="Calibri" panose="020F0502020204030204" pitchFamily="34" charset="0"/>
              </a:rPr>
              <a:t>actuelle</a:t>
            </a:r>
            <a:r>
              <a:rPr lang="en-US" sz="1200" b="1" dirty="0">
                <a:latin typeface="Calibri" panose="020F0502020204030204" pitchFamily="34" charset="0"/>
                <a:cs typeface="Calibri" panose="020F0502020204030204" pitchFamily="34" charset="0"/>
              </a:rPr>
              <a:t>, le stress </a:t>
            </a:r>
            <a:r>
              <a:rPr lang="en-US" sz="1200" b="1" dirty="0" err="1">
                <a:latin typeface="Calibri" panose="020F0502020204030204" pitchFamily="34" charset="0"/>
                <a:cs typeface="Calibri" panose="020F0502020204030204" pitchFamily="34" charset="0"/>
              </a:rPr>
              <a:t>est</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donc</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continu</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Notamment</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parce</a:t>
            </a:r>
            <a:r>
              <a:rPr lang="en-US" sz="1200" dirty="0">
                <a:latin typeface="Calibri" panose="020F0502020204030204" pitchFamily="34" charset="0"/>
                <a:cs typeface="Calibri" panose="020F0502020204030204" pitchFamily="34" charset="0"/>
              </a:rPr>
              <a:t> que </a:t>
            </a:r>
            <a:r>
              <a:rPr lang="en-US" sz="1200" b="1" dirty="0">
                <a:latin typeface="Calibri" panose="020F0502020204030204" pitchFamily="34" charset="0"/>
                <a:cs typeface="Calibri" panose="020F0502020204030204" pitchFamily="34" charset="0"/>
              </a:rPr>
              <a:t>les </a:t>
            </a:r>
            <a:r>
              <a:rPr lang="en-US" sz="1200" b="1" dirty="0" err="1">
                <a:latin typeface="Calibri" panose="020F0502020204030204" pitchFamily="34" charset="0"/>
                <a:cs typeface="Calibri" panose="020F0502020204030204" pitchFamily="34" charset="0"/>
              </a:rPr>
              <a:t>jeunes</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sont</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privés</a:t>
            </a:r>
            <a:r>
              <a:rPr lang="en-US" sz="1200" b="1" dirty="0">
                <a:latin typeface="Calibri" panose="020F0502020204030204" pitchFamily="34" charset="0"/>
                <a:cs typeface="Calibri" panose="020F0502020204030204" pitchFamily="34" charset="0"/>
              </a:rPr>
              <a:t> de tout </a:t>
            </a:r>
            <a:r>
              <a:rPr lang="en-US" sz="1200" b="1" dirty="0" err="1">
                <a:latin typeface="Calibri" panose="020F0502020204030204" pitchFamily="34" charset="0"/>
                <a:cs typeface="Calibri" panose="020F0502020204030204" pitchFamily="34" charset="0"/>
              </a:rPr>
              <a:t>ce</a:t>
            </a:r>
            <a:r>
              <a:rPr lang="en-US" sz="1200" b="1" dirty="0">
                <a:latin typeface="Calibri" panose="020F0502020204030204" pitchFamily="34" charset="0"/>
                <a:cs typeface="Calibri" panose="020F0502020204030204" pitchFamily="34" charset="0"/>
              </a:rPr>
              <a:t> qui </a:t>
            </a:r>
            <a:r>
              <a:rPr lang="en-US" sz="1200" b="1" dirty="0" err="1">
                <a:latin typeface="Calibri" panose="020F0502020204030204" pitchFamily="34" charset="0"/>
                <a:cs typeface="Calibri" panose="020F0502020204030204" pitchFamily="34" charset="0"/>
              </a:rPr>
              <a:t>permet</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d'évacuer</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ce</a:t>
            </a:r>
            <a:r>
              <a:rPr lang="en-US" sz="1200" b="1" dirty="0">
                <a:latin typeface="Calibri" panose="020F0502020204030204" pitchFamily="34" charset="0"/>
                <a:cs typeface="Calibri" panose="020F0502020204030204" pitchFamily="34" charset="0"/>
              </a:rPr>
              <a:t> stress :</a:t>
            </a:r>
            <a:r>
              <a:rPr lang="en-US" sz="1200" dirty="0">
                <a:latin typeface="Calibri" panose="020F0502020204030204" pitchFamily="34" charset="0"/>
                <a:cs typeface="Calibri" panose="020F0502020204030204" pitchFamily="34" charset="0"/>
              </a:rPr>
              <a:t> les sorties, </a:t>
            </a:r>
            <a:r>
              <a:rPr lang="en-US" sz="1200" b="1" dirty="0">
                <a:latin typeface="Calibri" panose="020F0502020204030204" pitchFamily="34" charset="0"/>
                <a:cs typeface="Calibri" panose="020F0502020204030204" pitchFamily="34" charset="0"/>
              </a:rPr>
              <a:t>les relations </a:t>
            </a:r>
            <a:r>
              <a:rPr lang="en-US" sz="1200" b="1" dirty="0" err="1">
                <a:latin typeface="Calibri" panose="020F0502020204030204" pitchFamily="34" charset="0"/>
                <a:cs typeface="Calibri" panose="020F0502020204030204" pitchFamily="34" charset="0"/>
              </a:rPr>
              <a:t>sociales</a:t>
            </a:r>
            <a:r>
              <a:rPr lang="en-US" sz="1200" dirty="0">
                <a:latin typeface="Calibri" panose="020F0502020204030204" pitchFamily="34" charset="0"/>
                <a:cs typeface="Calibri" panose="020F0502020204030204" pitchFamily="34" charset="0"/>
              </a:rPr>
              <a:t>, le sport, etc</a:t>
            </a:r>
            <a:r>
              <a:rPr lang="en-US" sz="1200" dirty="0" smtClean="0">
                <a:latin typeface="Calibri" panose="020F0502020204030204" pitchFamily="34" charset="0"/>
                <a:cs typeface="Calibri" panose="020F0502020204030204" pitchFamily="34" charset="0"/>
              </a:rPr>
              <a:t>.”</a:t>
            </a:r>
          </a:p>
          <a:p>
            <a:r>
              <a:rPr lang="en-US" sz="1200" dirty="0">
                <a:latin typeface="Calibri" panose="020F0502020204030204" pitchFamily="34" charset="0"/>
                <a:cs typeface="Calibri" panose="020F0502020204030204" pitchFamily="34" charset="0"/>
              </a:rPr>
              <a:t>S</a:t>
            </a:r>
            <a:r>
              <a:rPr lang="en-US" sz="1200" dirty="0" smtClean="0">
                <a:latin typeface="Calibri" panose="020F0502020204030204" pitchFamily="34" charset="0"/>
                <a:cs typeface="Calibri" panose="020F0502020204030204" pitchFamily="34" charset="0"/>
              </a:rPr>
              <a:t>ur </a:t>
            </a:r>
            <a:r>
              <a:rPr lang="en-US" sz="1200" dirty="0">
                <a:latin typeface="Calibri" panose="020F0502020204030204" pitchFamily="34" charset="0"/>
                <a:cs typeface="Calibri" panose="020F0502020204030204" pitchFamily="34" charset="0"/>
              </a:rPr>
              <a:t>le long </a:t>
            </a:r>
            <a:r>
              <a:rPr lang="en-US" sz="1200" dirty="0" err="1">
                <a:latin typeface="Calibri" panose="020F0502020204030204" pitchFamily="34" charset="0"/>
                <a:cs typeface="Calibri" panose="020F0502020204030204" pitchFamily="34" charset="0"/>
              </a:rPr>
              <a:t>terme</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ce</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sont</a:t>
            </a:r>
            <a:r>
              <a:rPr lang="en-US" sz="1200" dirty="0">
                <a:latin typeface="Calibri" panose="020F0502020204030204" pitchFamily="34" charset="0"/>
                <a:cs typeface="Calibri" panose="020F0502020204030204" pitchFamily="34" charset="0"/>
              </a:rPr>
              <a:t> les </a:t>
            </a:r>
            <a:r>
              <a:rPr lang="en-US" sz="1200" dirty="0" err="1">
                <a:latin typeface="Calibri" panose="020F0502020204030204" pitchFamily="34" charset="0"/>
                <a:cs typeface="Calibri" panose="020F0502020204030204" pitchFamily="34" charset="0"/>
              </a:rPr>
              <a:t>mauvaises</a:t>
            </a:r>
            <a:r>
              <a:rPr lang="en-US" sz="1200" dirty="0">
                <a:latin typeface="Calibri" panose="020F0502020204030204" pitchFamily="34" charset="0"/>
                <a:cs typeface="Calibri" panose="020F0502020204030204" pitchFamily="34" charset="0"/>
              </a:rPr>
              <a:t> habitudes que les </a:t>
            </a:r>
            <a:r>
              <a:rPr lang="en-US" sz="1200" dirty="0" err="1">
                <a:latin typeface="Calibri" panose="020F0502020204030204" pitchFamily="34" charset="0"/>
                <a:cs typeface="Calibri" panose="020F0502020204030204" pitchFamily="34" charset="0"/>
              </a:rPr>
              <a:t>jeunes</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peuvent</a:t>
            </a:r>
            <a:r>
              <a:rPr lang="en-US" sz="1200" dirty="0">
                <a:latin typeface="Calibri" panose="020F0502020204030204" pitchFamily="34" charset="0"/>
                <a:cs typeface="Calibri" panose="020F0502020204030204" pitchFamily="34" charset="0"/>
              </a:rPr>
              <a:t> </a:t>
            </a:r>
            <a:r>
              <a:rPr lang="en-US" sz="1200" dirty="0" err="1">
                <a:latin typeface="Calibri" panose="020F0502020204030204" pitchFamily="34" charset="0"/>
                <a:cs typeface="Calibri" panose="020F0502020204030204" pitchFamily="34" charset="0"/>
              </a:rPr>
              <a:t>prendre</a:t>
            </a:r>
            <a:r>
              <a:rPr lang="en-US" sz="1200" dirty="0">
                <a:latin typeface="Calibri" panose="020F0502020204030204" pitchFamily="34" charset="0"/>
                <a:cs typeface="Calibri" panose="020F0502020204030204" pitchFamily="34" charset="0"/>
              </a:rPr>
              <a:t> en </a:t>
            </a:r>
            <a:r>
              <a:rPr lang="en-US" sz="1200" dirty="0" err="1">
                <a:latin typeface="Calibri" panose="020F0502020204030204" pitchFamily="34" charset="0"/>
                <a:cs typeface="Calibri" panose="020F0502020204030204" pitchFamily="34" charset="0"/>
              </a:rPr>
              <a:t>ce</a:t>
            </a:r>
            <a:r>
              <a:rPr lang="en-US" sz="1200" dirty="0">
                <a:latin typeface="Calibri" panose="020F0502020204030204" pitchFamily="34" charset="0"/>
                <a:cs typeface="Calibri" panose="020F0502020204030204" pitchFamily="34" charset="0"/>
              </a:rPr>
              <a:t> </a:t>
            </a:r>
            <a:r>
              <a:rPr lang="en-US" sz="1200" dirty="0" smtClean="0">
                <a:latin typeface="Calibri" panose="020F0502020204030204" pitchFamily="34" charset="0"/>
                <a:cs typeface="Calibri" panose="020F0502020204030204" pitchFamily="34" charset="0"/>
              </a:rPr>
              <a:t>moment :</a:t>
            </a:r>
          </a:p>
          <a:p>
            <a:pPr marL="0" indent="0">
              <a:buNone/>
            </a:pPr>
            <a:r>
              <a:rPr lang="en-US" sz="1200" b="1" dirty="0">
                <a:latin typeface="Calibri" panose="020F0502020204030204" pitchFamily="34" charset="0"/>
                <a:cs typeface="Calibri" panose="020F0502020204030204" pitchFamily="34" charset="0"/>
              </a:rPr>
              <a:t>	</a:t>
            </a:r>
            <a:r>
              <a:rPr lang="en-US" sz="1200" b="1" dirty="0" smtClean="0">
                <a:latin typeface="Calibri" panose="020F0502020204030204" pitchFamily="34" charset="0"/>
                <a:cs typeface="Calibri" panose="020F0502020204030204" pitchFamily="34" charset="0"/>
              </a:rPr>
              <a:t>- 31</a:t>
            </a:r>
            <a:r>
              <a:rPr lang="en-US" sz="1200" b="1" dirty="0">
                <a:latin typeface="Calibri" panose="020F0502020204030204" pitchFamily="34" charset="0"/>
                <a:cs typeface="Calibri" panose="020F0502020204030204" pitchFamily="34" charset="0"/>
              </a:rPr>
              <a:t>% </a:t>
            </a:r>
            <a:r>
              <a:rPr lang="en-US" sz="1200" dirty="0">
                <a:latin typeface="Calibri" panose="020F0502020204030204" pitchFamily="34" charset="0"/>
                <a:cs typeface="Calibri" panose="020F0502020204030204" pitchFamily="34" charset="0"/>
              </a:rPr>
              <a:t>(</a:t>
            </a:r>
            <a:r>
              <a:rPr lang="en-US" sz="1200" dirty="0" err="1">
                <a:latin typeface="Calibri" panose="020F0502020204030204" pitchFamily="34" charset="0"/>
                <a:cs typeface="Calibri" panose="020F0502020204030204" pitchFamily="34" charset="0"/>
              </a:rPr>
              <a:t>contre</a:t>
            </a:r>
            <a:r>
              <a:rPr lang="en-US" sz="1200" dirty="0">
                <a:latin typeface="Calibri" panose="020F0502020204030204" pitchFamily="34" charset="0"/>
                <a:cs typeface="Calibri" panose="020F0502020204030204" pitchFamily="34" charset="0"/>
              </a:rPr>
              <a:t> 26% de </a:t>
            </a:r>
            <a:r>
              <a:rPr lang="en-US" sz="1200" dirty="0" err="1">
                <a:latin typeface="Calibri" panose="020F0502020204030204" pitchFamily="34" charset="0"/>
                <a:cs typeface="Calibri" panose="020F0502020204030204" pitchFamily="34" charset="0"/>
              </a:rPr>
              <a:t>l'ensemble</a:t>
            </a:r>
            <a:r>
              <a:rPr lang="en-US" sz="1200" dirty="0">
                <a:latin typeface="Calibri" panose="020F0502020204030204" pitchFamily="34" charset="0"/>
                <a:cs typeface="Calibri" panose="020F0502020204030204" pitchFamily="34" charset="0"/>
              </a:rPr>
              <a:t> des </a:t>
            </a:r>
            <a:r>
              <a:rPr lang="en-US" sz="1200" dirty="0" err="1">
                <a:latin typeface="Calibri" panose="020F0502020204030204" pitchFamily="34" charset="0"/>
                <a:cs typeface="Calibri" panose="020F0502020204030204" pitchFamily="34" charset="0"/>
              </a:rPr>
              <a:t>Français</a:t>
            </a:r>
            <a:r>
              <a:rPr lang="en-US" sz="1200" dirty="0">
                <a:latin typeface="Calibri" panose="020F0502020204030204" pitchFamily="34" charset="0"/>
                <a:cs typeface="Calibri" panose="020F0502020204030204" pitchFamily="34" charset="0"/>
              </a:rPr>
              <a:t>)</a:t>
            </a:r>
            <a:r>
              <a:rPr lang="en-US" sz="1200" b="1" dirty="0">
                <a:latin typeface="Calibri" panose="020F0502020204030204" pitchFamily="34" charset="0"/>
                <a:cs typeface="Calibri" panose="020F0502020204030204" pitchFamily="34" charset="0"/>
              </a:rPr>
              <a:t> à </a:t>
            </a:r>
            <a:r>
              <a:rPr lang="en-US" sz="1200" b="1" dirty="0" err="1">
                <a:latin typeface="Calibri" panose="020F0502020204030204" pitchFamily="34" charset="0"/>
                <a:cs typeface="Calibri" panose="020F0502020204030204" pitchFamily="34" charset="0"/>
              </a:rPr>
              <a:t>déclarer</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avoir</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renforcé</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leur</a:t>
            </a:r>
            <a:r>
              <a:rPr lang="en-US" sz="1200" b="1" dirty="0">
                <a:latin typeface="Calibri" panose="020F0502020204030204" pitchFamily="34" charset="0"/>
                <a:cs typeface="Calibri" panose="020F0502020204030204" pitchFamily="34" charset="0"/>
              </a:rPr>
              <a:t> addiction</a:t>
            </a:r>
            <a:r>
              <a:rPr lang="en-US" sz="1200" dirty="0">
                <a:latin typeface="Calibri" panose="020F0502020204030204" pitchFamily="34" charset="0"/>
                <a:cs typeface="Calibri" panose="020F0502020204030204" pitchFamily="34" charset="0"/>
              </a:rPr>
              <a:t>, en </a:t>
            </a:r>
            <a:r>
              <a:rPr lang="en-US" sz="1200" dirty="0" err="1">
                <a:latin typeface="Calibri" panose="020F0502020204030204" pitchFamily="34" charset="0"/>
                <a:cs typeface="Calibri" panose="020F0502020204030204" pitchFamily="34" charset="0"/>
              </a:rPr>
              <a:t>particulier</a:t>
            </a:r>
            <a:r>
              <a:rPr lang="en-US" sz="1200" dirty="0">
                <a:latin typeface="Calibri" panose="020F0502020204030204" pitchFamily="34" charset="0"/>
                <a:cs typeface="Calibri" panose="020F0502020204030204" pitchFamily="34" charset="0"/>
              </a:rPr>
              <a:t> </a:t>
            </a:r>
            <a:r>
              <a:rPr lang="en-US" sz="1200" dirty="0" smtClean="0">
                <a:latin typeface="Calibri" panose="020F0502020204030204" pitchFamily="34" charset="0"/>
                <a:cs typeface="Calibri" panose="020F0502020204030204" pitchFamily="34" charset="0"/>
              </a:rPr>
              <a:t/>
            </a:r>
            <a:br>
              <a:rPr lang="en-US" sz="1200" dirty="0" smtClean="0">
                <a:latin typeface="Calibri" panose="020F0502020204030204" pitchFamily="34" charset="0"/>
                <a:cs typeface="Calibri" panose="020F0502020204030204" pitchFamily="34" charset="0"/>
              </a:rPr>
            </a:br>
            <a:r>
              <a:rPr lang="en-US" sz="1200" dirty="0" smtClean="0">
                <a:latin typeface="Calibri" panose="020F0502020204030204" pitchFamily="34" charset="0"/>
                <a:cs typeface="Calibri" panose="020F0502020204030204" pitchFamily="34" charset="0"/>
              </a:rPr>
              <a:t>	   au </a:t>
            </a:r>
            <a:r>
              <a:rPr lang="en-US" sz="1200" dirty="0" err="1" smtClean="0">
                <a:latin typeface="Calibri" panose="020F0502020204030204" pitchFamily="34" charset="0"/>
                <a:cs typeface="Calibri" panose="020F0502020204030204" pitchFamily="34" charset="0"/>
              </a:rPr>
              <a:t>tabac</a:t>
            </a:r>
            <a:r>
              <a:rPr lang="en-US" sz="1200" dirty="0" smtClean="0">
                <a:latin typeface="Calibri" panose="020F0502020204030204" pitchFamily="34" charset="0"/>
                <a:cs typeface="Calibri" panose="020F0502020204030204" pitchFamily="34" charset="0"/>
              </a:rPr>
              <a:t>,</a:t>
            </a:r>
          </a:p>
          <a:p>
            <a:pPr marL="0" indent="0">
              <a:buNone/>
            </a:pPr>
            <a:r>
              <a:rPr lang="en-US" sz="1200" b="1" dirty="0" smtClean="0">
                <a:latin typeface="Calibri" panose="020F0502020204030204" pitchFamily="34" charset="0"/>
                <a:cs typeface="Calibri" panose="020F0502020204030204" pitchFamily="34" charset="0"/>
              </a:rPr>
              <a:t>	- 16</a:t>
            </a:r>
            <a:r>
              <a:rPr lang="en-US" sz="1200" b="1" dirty="0">
                <a:latin typeface="Calibri" panose="020F0502020204030204" pitchFamily="34" charset="0"/>
                <a:cs typeface="Calibri" panose="020F0502020204030204" pitchFamily="34" charset="0"/>
              </a:rPr>
              <a:t> % des </a:t>
            </a:r>
            <a:r>
              <a:rPr lang="en-US" sz="1200" b="1" dirty="0" err="1">
                <a:latin typeface="Calibri" panose="020F0502020204030204" pitchFamily="34" charset="0"/>
                <a:cs typeface="Calibri" panose="020F0502020204030204" pitchFamily="34" charset="0"/>
              </a:rPr>
              <a:t>jeunes</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consomment</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davantage</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d’alcool</a:t>
            </a:r>
            <a:r>
              <a:rPr lang="en-US" sz="1200" dirty="0">
                <a:latin typeface="Calibri" panose="020F0502020204030204" pitchFamily="34" charset="0"/>
                <a:cs typeface="Calibri" panose="020F0502020204030204" pitchFamily="34" charset="0"/>
              </a:rPr>
              <a:t> (+2 points/</a:t>
            </a:r>
            <a:r>
              <a:rPr lang="en-US" sz="1200" dirty="0" err="1">
                <a:latin typeface="Calibri" panose="020F0502020204030204" pitchFamily="34" charset="0"/>
                <a:cs typeface="Calibri" panose="020F0502020204030204" pitchFamily="34" charset="0"/>
              </a:rPr>
              <a:t>moyenne</a:t>
            </a:r>
            <a:r>
              <a:rPr lang="en-US" sz="1200" dirty="0">
                <a:latin typeface="Calibri" panose="020F0502020204030204" pitchFamily="34" charset="0"/>
                <a:cs typeface="Calibri" panose="020F0502020204030204" pitchFamily="34" charset="0"/>
              </a:rPr>
              <a:t> des </a:t>
            </a:r>
            <a:r>
              <a:rPr lang="en-US" sz="1200" dirty="0" err="1" smtClean="0">
                <a:latin typeface="Calibri" panose="020F0502020204030204" pitchFamily="34" charset="0"/>
                <a:cs typeface="Calibri" panose="020F0502020204030204" pitchFamily="34" charset="0"/>
              </a:rPr>
              <a:t>Français</a:t>
            </a:r>
            <a:r>
              <a:rPr lang="en-US" sz="1200" dirty="0" smtClean="0">
                <a:latin typeface="Calibri" panose="020F0502020204030204" pitchFamily="34" charset="0"/>
                <a:cs typeface="Calibri" panose="020F0502020204030204" pitchFamily="34" charset="0"/>
              </a:rPr>
              <a:t>)</a:t>
            </a:r>
          </a:p>
          <a:p>
            <a:pPr marL="0" indent="0">
              <a:buNone/>
            </a:pPr>
            <a:r>
              <a:rPr lang="en-US" sz="1200" b="1" dirty="0" smtClean="0">
                <a:latin typeface="Calibri" panose="020F0502020204030204" pitchFamily="34" charset="0"/>
                <a:cs typeface="Calibri" panose="020F0502020204030204" pitchFamily="34" charset="0"/>
              </a:rPr>
              <a:t>	- 7</a:t>
            </a:r>
            <a:r>
              <a:rPr lang="en-US" sz="1200" b="1" dirty="0">
                <a:latin typeface="Calibri" panose="020F0502020204030204" pitchFamily="34" charset="0"/>
                <a:cs typeface="Calibri" panose="020F0502020204030204" pitchFamily="34" charset="0"/>
              </a:rPr>
              <a:t> % plus de drogues</a:t>
            </a:r>
            <a:r>
              <a:rPr lang="en-US" sz="1200" dirty="0">
                <a:latin typeface="Calibri" panose="020F0502020204030204" pitchFamily="34" charset="0"/>
                <a:cs typeface="Calibri" panose="020F0502020204030204" pitchFamily="34" charset="0"/>
              </a:rPr>
              <a:t> (+2 points/</a:t>
            </a:r>
            <a:r>
              <a:rPr lang="en-US" sz="1200" dirty="0" err="1">
                <a:latin typeface="Calibri" panose="020F0502020204030204" pitchFamily="34" charset="0"/>
                <a:cs typeface="Calibri" panose="020F0502020204030204" pitchFamily="34" charset="0"/>
              </a:rPr>
              <a:t>moyenne</a:t>
            </a:r>
            <a:r>
              <a:rPr lang="en-US" sz="1200" dirty="0">
                <a:latin typeface="Calibri" panose="020F0502020204030204" pitchFamily="34" charset="0"/>
                <a:cs typeface="Calibri" panose="020F0502020204030204" pitchFamily="34" charset="0"/>
              </a:rPr>
              <a:t> des </a:t>
            </a:r>
            <a:r>
              <a:rPr lang="en-US" sz="1200" dirty="0" err="1">
                <a:latin typeface="Calibri" panose="020F0502020204030204" pitchFamily="34" charset="0"/>
                <a:cs typeface="Calibri" panose="020F0502020204030204" pitchFamily="34" charset="0"/>
              </a:rPr>
              <a:t>Français</a:t>
            </a:r>
            <a:r>
              <a:rPr lang="en-US" sz="1200" dirty="0">
                <a:latin typeface="Calibri" panose="020F0502020204030204" pitchFamily="34" charset="0"/>
                <a:cs typeface="Calibri" panose="020F0502020204030204" pitchFamily="34" charset="0"/>
              </a:rPr>
              <a:t>).</a:t>
            </a:r>
            <a:endParaRPr lang="fr-FR" sz="1200" b="1" dirty="0">
              <a:latin typeface="Calibri" panose="020F0502020204030204" pitchFamily="34" charset="0"/>
              <a:cs typeface="Calibri" panose="020F0502020204030204" pitchFamily="34" charset="0"/>
            </a:endParaRPr>
          </a:p>
          <a:p>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7540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sz="3200" dirty="0" smtClean="0">
                <a:solidFill>
                  <a:srgbClr val="0070C0"/>
                </a:solidFill>
                <a:latin typeface="Calibri" panose="020F0502020204030204" pitchFamily="34" charset="0"/>
                <a:cs typeface="Calibri" panose="020F0502020204030204" pitchFamily="34" charset="0"/>
              </a:rPr>
              <a:t>articulation du projet</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467600" cy="5493224"/>
          </a:xfrm>
        </p:spPr>
        <p:txBody>
          <a:bodyPr>
            <a:noAutofit/>
          </a:bodyPr>
          <a:lstStyle/>
          <a:p>
            <a:pPr lvl="0" fontAlgn="auto"/>
            <a:endParaRPr lang="fr-FR" sz="1400" b="1" dirty="0" smtClean="0">
              <a:latin typeface="Calibri" panose="020F0502020204030204" pitchFamily="34" charset="0"/>
              <a:cs typeface="Calibri" panose="020F0502020204030204" pitchFamily="34" charset="0"/>
            </a:endParaRPr>
          </a:p>
          <a:p>
            <a:pPr lvl="0" fontAlgn="auto"/>
            <a:r>
              <a:rPr lang="fr-FR" sz="1400" b="1" dirty="0">
                <a:latin typeface="Calibri" panose="020F0502020204030204" pitchFamily="34" charset="0"/>
                <a:cs typeface="Calibri" panose="020F0502020204030204" pitchFamily="34" charset="0"/>
              </a:rPr>
              <a:t>L</a:t>
            </a:r>
            <a:r>
              <a:rPr lang="fr-FR" sz="1400" b="1" dirty="0" smtClean="0">
                <a:latin typeface="Calibri" panose="020F0502020204030204" pitchFamily="34" charset="0"/>
                <a:cs typeface="Calibri" panose="020F0502020204030204" pitchFamily="34" charset="0"/>
              </a:rPr>
              <a:t>e projet « Cap de vivre ! » s’inscrit naturellement dans la mission du PSPPE, qui est l’élaboration de :</a:t>
            </a:r>
            <a:endParaRPr lang="fr-FR" sz="1400" dirty="0" smtClean="0">
              <a:latin typeface="Calibri" panose="020F0502020204030204" pitchFamily="34" charset="0"/>
              <a:cs typeface="Calibri" panose="020F0502020204030204" pitchFamily="34" charset="0"/>
            </a:endParaRPr>
          </a:p>
          <a:p>
            <a:pPr lvl="0" fontAlgn="auto">
              <a:buFontTx/>
              <a:buChar char="-"/>
            </a:pPr>
            <a:r>
              <a:rPr lang="fr-FR" sz="1400" b="1" dirty="0" smtClean="0">
                <a:latin typeface="Calibri" panose="020F0502020204030204" pitchFamily="34" charset="0"/>
                <a:cs typeface="Calibri" panose="020F0502020204030204" pitchFamily="34" charset="0"/>
              </a:rPr>
              <a:t>Programmes de remise en santé</a:t>
            </a:r>
            <a:r>
              <a:rPr lang="fr-FR" sz="1400" dirty="0" smtClean="0">
                <a:latin typeface="Calibri" panose="020F0502020204030204" pitchFamily="34" charset="0"/>
                <a:cs typeface="Calibri" panose="020F0502020204030204" pitchFamily="34" charset="0"/>
              </a:rPr>
              <a:t>, personnalisés et encadrés, en santé intégrative regroupant médecins et praticiens en thérapies complémentaires,</a:t>
            </a:r>
          </a:p>
          <a:p>
            <a:pPr lvl="0" fontAlgn="auto">
              <a:buFontTx/>
              <a:buChar char="-"/>
            </a:pPr>
            <a:r>
              <a:rPr lang="fr-FR" sz="1400" b="1" dirty="0" smtClean="0">
                <a:latin typeface="Calibri" panose="020F0502020204030204" pitchFamily="34" charset="0"/>
                <a:cs typeface="Calibri" panose="020F0502020204030204" pitchFamily="34" charset="0"/>
              </a:rPr>
              <a:t>Le suivi d’expérience thérapeutique et évaluation des résultats </a:t>
            </a:r>
            <a:r>
              <a:rPr lang="fr-FR" sz="1400" dirty="0" smtClean="0">
                <a:latin typeface="Calibri" panose="020F0502020204030204" pitchFamily="34" charset="0"/>
                <a:cs typeface="Calibri" panose="020F0502020204030204" pitchFamily="34" charset="0"/>
              </a:rPr>
              <a:t>de ces programmes sur l’amélioration de la qualité de vie personnelle et/ou professionnelle,</a:t>
            </a:r>
          </a:p>
          <a:p>
            <a:pPr lvl="0" fontAlgn="auto">
              <a:buFontTx/>
              <a:buChar char="-"/>
            </a:pPr>
            <a:r>
              <a:rPr lang="fr-FR" sz="1400" dirty="0" smtClean="0">
                <a:latin typeface="Calibri" panose="020F0502020204030204" pitchFamily="34" charset="0"/>
                <a:cs typeface="Calibri" panose="020F0502020204030204" pitchFamily="34" charset="0"/>
              </a:rPr>
              <a:t>Avec l’assurance d’une </a:t>
            </a:r>
            <a:r>
              <a:rPr lang="fr-FR" sz="1400" b="1" dirty="0" smtClean="0">
                <a:latin typeface="Calibri" panose="020F0502020204030204" pitchFamily="34" charset="0"/>
                <a:cs typeface="Calibri" panose="020F0502020204030204" pitchFamily="34" charset="0"/>
              </a:rPr>
              <a:t>continuité dans la prise en charge pluridisciplinaire</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dirty="0" smtClean="0">
              <a:latin typeface="Calibri" panose="020F0502020204030204" pitchFamily="34" charset="0"/>
              <a:cs typeface="Calibri" panose="020F0502020204030204" pitchFamily="34" charset="0"/>
            </a:endParaRPr>
          </a:p>
          <a:p>
            <a:pPr marL="0" lvl="0" indent="0" fontAlgn="auto">
              <a:buNone/>
            </a:pPr>
            <a:r>
              <a:rPr lang="fr-FR" sz="1400" b="1" dirty="0" smtClean="0">
                <a:latin typeface="Calibri" panose="020F0502020204030204" pitchFamily="34" charset="0"/>
                <a:cs typeface="Calibri" panose="020F0502020204030204" pitchFamily="34" charset="0"/>
              </a:rPr>
              <a:t>Notre prise en charge s’articulent autour de quatre dimensions : </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physique,</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énergétique,</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émotionnelle,</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mentale.</a:t>
            </a:r>
          </a:p>
          <a:p>
            <a:pPr lvl="0" fontAlgn="auto">
              <a:buFontTx/>
              <a:buChar char="-"/>
            </a:pPr>
            <a:endParaRPr lang="fr-FR" sz="1400" b="1" dirty="0" smtClean="0">
              <a:latin typeface="Calibri" panose="020F0502020204030204" pitchFamily="34" charset="0"/>
              <a:cs typeface="Calibri" panose="020F0502020204030204" pitchFamily="34" charset="0"/>
            </a:endParaRPr>
          </a:p>
          <a:p>
            <a:pPr marL="0" indent="0">
              <a:buNone/>
            </a:pPr>
            <a:r>
              <a:rPr lang="fr-FR" sz="1400" b="1" u="sng" dirty="0" smtClean="0">
                <a:latin typeface="Calibri" panose="020F0502020204030204" pitchFamily="34" charset="0"/>
                <a:cs typeface="Calibri" panose="020F0502020204030204" pitchFamily="34" charset="0"/>
              </a:rPr>
              <a:t>L’origine </a:t>
            </a:r>
            <a:r>
              <a:rPr lang="fr-FR" sz="1400" b="1" u="sng" dirty="0">
                <a:latin typeface="Calibri" panose="020F0502020204030204" pitchFamily="34" charset="0"/>
                <a:cs typeface="Calibri" panose="020F0502020204030204" pitchFamily="34" charset="0"/>
              </a:rPr>
              <a:t>du projet </a:t>
            </a:r>
            <a:r>
              <a:rPr lang="fr-FR" sz="1400" b="1" u="sng" dirty="0" smtClean="0">
                <a:latin typeface="Calibri" panose="020F0502020204030204" pitchFamily="34" charset="0"/>
                <a:cs typeface="Calibri" panose="020F0502020204030204" pitchFamily="34" charset="0"/>
              </a:rPr>
              <a:t>« Cap de vivre ! »:</a:t>
            </a:r>
          </a:p>
          <a:p>
            <a:r>
              <a:rPr lang="fr-FR" sz="1400" dirty="0" smtClean="0">
                <a:latin typeface="Calibri" panose="020F0502020204030204" pitchFamily="34" charset="0"/>
                <a:cs typeface="Calibri" panose="020F0502020204030204" pitchFamily="34" charset="0"/>
              </a:rPr>
              <a:t>La rencontre avec l’association REVIE (Résilience oui à la vie), association spécialisée dans la mise en place des campagnes de sensibilisation à l’éducatio</a:t>
            </a:r>
            <a:r>
              <a:rPr lang="fr-FR" sz="1400" dirty="0">
                <a:latin typeface="Calibri" panose="020F0502020204030204" pitchFamily="34" charset="0"/>
                <a:cs typeface="Calibri" panose="020F0502020204030204" pitchFamily="34" charset="0"/>
              </a:rPr>
              <a:t>n</a:t>
            </a:r>
            <a:r>
              <a:rPr lang="fr-FR" sz="1400" dirty="0" smtClean="0">
                <a:latin typeface="Calibri" panose="020F0502020204030204" pitchFamily="34" charset="0"/>
                <a:cs typeface="Calibri" panose="020F0502020204030204" pitchFamily="34" charset="0"/>
              </a:rPr>
              <a:t> à la santé. Elle intervient dans les établissements scolaires et collectivités locales dans le cadre de l’hygiène et la santé, notamment dernièrement pour la formation aux gestes barrières.</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7309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Muriel RANDIER, psychologue clinicienne</a:t>
            </a:r>
          </a:p>
          <a:p>
            <a:pPr marL="0" indent="0" algn="ctr">
              <a:buNone/>
            </a:pPr>
            <a:r>
              <a:rPr lang="fr-FR" sz="1200" b="1" dirty="0" smtClean="0">
                <a:latin typeface="Calibri" panose="020F0502020204030204" pitchFamily="34" charset="0"/>
                <a:cs typeface="Calibri" panose="020F0502020204030204" pitchFamily="34" charset="0"/>
              </a:rPr>
              <a:t>Axelle HUSSON, spécialiste de l’accompagnement éducatif et du lien social</a:t>
            </a:r>
          </a:p>
          <a:p>
            <a:pPr marL="0" indent="0" algn="ctr">
              <a:buNone/>
            </a:pP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pour les jeunes :</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4</a:t>
            </a:r>
            <a:r>
              <a:rPr lang="fr-FR" sz="1200" dirty="0" smtClean="0">
                <a:latin typeface="Calibri" panose="020F0502020204030204" pitchFamily="34" charset="0"/>
                <a:cs typeface="Calibri" panose="020F0502020204030204" pitchFamily="34" charset="0"/>
              </a:rPr>
              <a:t> sophrologues dont : Une éducatrice spécialisée, une sophrologue pour les jeunes enfants, une hypno-sophrologue pour les adolescents, Une en 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 et tests de QI</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 adolescents</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spécialisée en parentalité, spécialiste du processus en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 pour les adolescents</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a:t>
            </a:r>
          </a:p>
          <a:p>
            <a:pPr>
              <a:spcBef>
                <a:spcPts val="0"/>
              </a:spcBef>
              <a:buFontTx/>
              <a:buChar char="-"/>
            </a:pPr>
            <a:r>
              <a:rPr lang="fr-FR" sz="1200" dirty="0" smtClean="0">
                <a:latin typeface="Calibri" panose="020F0502020204030204" pitchFamily="34" charset="0"/>
                <a:cs typeface="Calibri" panose="020F0502020204030204" pitchFamily="34" charset="0"/>
              </a:rPr>
              <a:t>1 sage-femme</a:t>
            </a: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1818876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Muriel RANDIER, psychologue clinicienne</a:t>
            </a:r>
          </a:p>
          <a:p>
            <a:pPr marL="0" indent="0" algn="ctr">
              <a:buNone/>
            </a:pPr>
            <a:r>
              <a:rPr lang="fr-FR" sz="1200" b="1" dirty="0" smtClean="0">
                <a:latin typeface="Calibri" panose="020F0502020204030204" pitchFamily="34" charset="0"/>
                <a:cs typeface="Calibri" panose="020F0502020204030204" pitchFamily="34" charset="0"/>
              </a:rPr>
              <a:t>Axelle HUSSON, spécialiste de l’accompagnement éducatif et du lien social</a:t>
            </a:r>
            <a:endParaRPr lang="fr-FR" sz="800" b="1" dirty="0" smtClean="0">
              <a:latin typeface="Calibri" panose="020F0502020204030204" pitchFamily="34" charset="0"/>
              <a:cs typeface="Calibri" panose="020F0502020204030204" pitchFamily="34" charset="0"/>
            </a:endParaRPr>
          </a:p>
          <a:p>
            <a:pPr marL="0" indent="0" algn="ctr">
              <a:buNone/>
            </a:pPr>
            <a:endParaRPr lang="fr-FR" sz="8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pour les jeunes :</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4</a:t>
            </a:r>
            <a:r>
              <a:rPr lang="fr-FR" sz="1200" dirty="0" smtClean="0">
                <a:latin typeface="Calibri" panose="020F0502020204030204" pitchFamily="34" charset="0"/>
                <a:cs typeface="Calibri" panose="020F0502020204030204" pitchFamily="34" charset="0"/>
              </a:rPr>
              <a:t> sophrologues dont : Une éducatrice spécialisée (Ouarda), une sophrologue pour les jeunes enfants (S. </a:t>
            </a:r>
            <a:r>
              <a:rPr lang="fr-FR" sz="1200" dirty="0" err="1" smtClean="0">
                <a:latin typeface="Calibri" panose="020F0502020204030204" pitchFamily="34" charset="0"/>
                <a:cs typeface="Calibri" panose="020F0502020204030204" pitchFamily="34" charset="0"/>
              </a:rPr>
              <a:t>Lumbroso</a:t>
            </a:r>
            <a:r>
              <a:rPr lang="fr-FR" sz="1200" dirty="0" smtClean="0">
                <a:latin typeface="Calibri" panose="020F0502020204030204" pitchFamily="34" charset="0"/>
                <a:cs typeface="Calibri" panose="020F0502020204030204" pitchFamily="34" charset="0"/>
              </a:rPr>
              <a:t>), Cohérence cardiaque et méditation (I. Marcy), une hypno-sophrologue pour les adolescents (Muriel MM),</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 et tests de QI (JJ </a:t>
            </a:r>
            <a:r>
              <a:rPr lang="fr-FR" sz="1200" dirty="0" err="1" smtClean="0">
                <a:latin typeface="Calibri" panose="020F0502020204030204" pitchFamily="34" charset="0"/>
                <a:cs typeface="Calibri" panose="020F0502020204030204" pitchFamily="34" charset="0"/>
              </a:rPr>
              <a:t>Rémond</a:t>
            </a:r>
            <a:r>
              <a:rPr lang="fr-FR" sz="1200" dirty="0" smtClean="0">
                <a:latin typeface="Calibri" panose="020F0502020204030204" pitchFamily="34" charset="0"/>
                <a:cs typeface="Calibri" panose="020F0502020204030204" pitchFamily="34" charset="0"/>
              </a:rPr>
              <a:t>)</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(M. Randier, 1 en thérapies systémiques ,</a:t>
            </a: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spécialisée en psychologie sociale, formée à la méthode Gregory Bateson, et en </a:t>
            </a:r>
            <a:r>
              <a:rPr lang="fr-FR" sz="1200" dirty="0">
                <a:latin typeface="Calibri" panose="020F0502020204030204" pitchFamily="34" charset="0"/>
                <a:cs typeface="Calibri" panose="020F0502020204030204" pitchFamily="34" charset="0"/>
              </a:rPr>
              <a:t>TCC (thérapies comportementales et cognitives</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Meike</a:t>
            </a:r>
            <a:r>
              <a:rPr lang="fr-FR" sz="1200" dirty="0" smtClean="0">
                <a:latin typeface="Calibri" panose="020F0502020204030204" pitchFamily="34" charset="0"/>
                <a:cs typeface="Calibri" panose="020F0502020204030204" pitchFamily="34" charset="0"/>
              </a:rPr>
              <a:t> </a:t>
            </a:r>
            <a:r>
              <a:rPr lang="fr-FR" sz="1200" dirty="0">
                <a:latin typeface="Calibri" panose="020F0502020204030204" pitchFamily="34" charset="0"/>
                <a:cs typeface="Calibri" panose="020F0502020204030204" pitchFamily="34" charset="0"/>
              </a:rPr>
              <a:t>R</a:t>
            </a:r>
            <a:r>
              <a:rPr lang="fr-FR" sz="1200" dirty="0" smtClean="0">
                <a:latin typeface="Calibri" panose="020F0502020204030204" pitchFamily="34" charset="0"/>
                <a:cs typeface="Calibri" panose="020F0502020204030204" pitchFamily="34" charset="0"/>
              </a:rPr>
              <a:t>euter),</a:t>
            </a: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(Nathalie Uzan)</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praticiennes thérapie brève, TCC (thérapies comportementales et cognitives) sur les troubles alimentaires</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(I. Grometto)</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 (Maïna </a:t>
            </a:r>
            <a:r>
              <a:rPr lang="fr-FR" sz="1200" dirty="0" err="1" smtClean="0">
                <a:latin typeface="Calibri" panose="020F0502020204030204" pitchFamily="34" charset="0"/>
                <a:cs typeface="Calibri" panose="020F0502020204030204" pitchFamily="34" charset="0"/>
              </a:rPr>
              <a:t>Thorava</a:t>
            </a:r>
            <a:r>
              <a:rPr lang="fr-FR" sz="1200" dirty="0" smtClean="0">
                <a:latin typeface="Calibri" panose="020F0502020204030204" pitchFamily="34" charset="0"/>
                <a:cs typeface="Calibri" panose="020F0502020204030204" pitchFamily="34" charset="0"/>
              </a:rPr>
              <a:t>)</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 adolescents (</a:t>
            </a:r>
            <a:r>
              <a:rPr lang="fr-FR" sz="1200" dirty="0" err="1" smtClean="0">
                <a:latin typeface="Calibri" panose="020F0502020204030204" pitchFamily="34" charset="0"/>
                <a:cs typeface="Calibri" panose="020F0502020204030204" pitchFamily="34" charset="0"/>
              </a:rPr>
              <a:t>Thi</a:t>
            </a:r>
            <a:r>
              <a:rPr lang="fr-FR" sz="1200" dirty="0" smtClean="0">
                <a:latin typeface="Calibri" panose="020F0502020204030204" pitchFamily="34" charset="0"/>
                <a:cs typeface="Calibri" panose="020F0502020204030204" pitchFamily="34" charset="0"/>
              </a:rPr>
              <a:t> Pham)</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 (Nina)</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spécialisée en parentalité, spécialiste du processus en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 (Keren Sarah)</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 (Nawal)</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 pour les adolescents (Séverine Caillat)</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agrée en fleurs de Bach (Carole Fournaise)</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 (V. Nègre et Marie-Noëlle Huynh)</a:t>
            </a:r>
          </a:p>
          <a:p>
            <a:pPr>
              <a:spcBef>
                <a:spcPts val="0"/>
              </a:spcBef>
              <a:buFontTx/>
              <a:buChar char="-"/>
            </a:pPr>
            <a:r>
              <a:rPr lang="fr-FR" sz="1200" dirty="0" smtClean="0">
                <a:latin typeface="Calibri" panose="020F0502020204030204" pitchFamily="34" charset="0"/>
                <a:cs typeface="Calibri" panose="020F0502020204030204" pitchFamily="34" charset="0"/>
              </a:rPr>
              <a:t>1 sage-femme (</a:t>
            </a:r>
            <a:r>
              <a:rPr lang="fr-FR" sz="1200" dirty="0" err="1" smtClean="0">
                <a:latin typeface="Calibri" panose="020F0502020204030204" pitchFamily="34" charset="0"/>
                <a:cs typeface="Calibri" panose="020F0502020204030204" pitchFamily="34" charset="0"/>
              </a:rPr>
              <a:t>Jolanta</a:t>
            </a:r>
            <a:r>
              <a:rPr lang="fr-FR" sz="1200" dirty="0" smtClean="0">
                <a:latin typeface="Calibri" panose="020F0502020204030204" pitchFamily="34" charset="0"/>
                <a:cs typeface="Calibri" panose="020F0502020204030204" pitchFamily="34" charset="0"/>
              </a:rPr>
              <a:t>)</a:t>
            </a:r>
          </a:p>
          <a:p>
            <a:pPr>
              <a:buFontTx/>
              <a:buChar char="-"/>
            </a:pPr>
            <a:r>
              <a:rPr lang="fr-FR" sz="1200" dirty="0" smtClean="0">
                <a:latin typeface="Calibri" panose="020F0502020204030204" pitchFamily="34" charset="0"/>
                <a:cs typeface="Calibri" panose="020F0502020204030204" pitchFamily="34" charset="0"/>
              </a:rPr>
              <a:t>1 médecin (</a:t>
            </a:r>
            <a:r>
              <a:rPr lang="fr-FR" sz="1200" dirty="0" err="1" smtClean="0">
                <a:latin typeface="Calibri" panose="020F0502020204030204" pitchFamily="34" charset="0"/>
                <a:cs typeface="Calibri" panose="020F0502020204030204" pitchFamily="34" charset="0"/>
              </a:rPr>
              <a:t>Manola</a:t>
            </a:r>
            <a:r>
              <a:rPr lang="fr-FR" sz="1200" dirty="0" smtClean="0">
                <a:latin typeface="Calibri" panose="020F0502020204030204" pitchFamily="34" charset="0"/>
                <a:cs typeface="Calibri" panose="020F0502020204030204" pitchFamily="34" charset="0"/>
              </a:rPr>
              <a:t>)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a:t>
            </a:r>
          </a:p>
        </p:txBody>
      </p:sp>
    </p:spTree>
    <p:extLst>
      <p:ext uri="{BB962C8B-B14F-4D97-AF65-F5344CB8AC3E}">
        <p14:creationId xmlns:p14="http://schemas.microsoft.com/office/powerpoint/2010/main" val="3471948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fontScale="90000"/>
          </a:bodyPr>
          <a:lstStyle/>
          <a:p>
            <a:r>
              <a:rPr lang="fr-FR" sz="3200" dirty="0" smtClean="0">
                <a:solidFill>
                  <a:srgbClr val="0070C0"/>
                </a:solidFill>
                <a:latin typeface="Calibri" panose="020F0502020204030204" pitchFamily="34" charset="0"/>
                <a:cs typeface="Calibri" panose="020F0502020204030204" pitchFamily="34" charset="0"/>
              </a:rPr>
              <a:t>Concept de la </a:t>
            </a:r>
            <a:r>
              <a:rPr lang="fr-FR" sz="3200" dirty="0">
                <a:solidFill>
                  <a:srgbClr val="0070C0"/>
                </a:solidFill>
                <a:latin typeface="Calibri" panose="020F0502020204030204" pitchFamily="34" charset="0"/>
                <a:cs typeface="Calibri" panose="020F0502020204030204" pitchFamily="34" charset="0"/>
              </a:rPr>
              <a:t>démarche thérapeutique </a:t>
            </a:r>
            <a:r>
              <a:rPr lang="fr-FR" sz="3200" dirty="0" smtClean="0">
                <a:solidFill>
                  <a:srgbClr val="0070C0"/>
                </a:solidFill>
                <a:latin typeface="Calibri" panose="020F0502020204030204" pitchFamily="34" charset="0"/>
                <a:cs typeface="Calibri" panose="020F0502020204030204" pitchFamily="34" charset="0"/>
              </a:rPr>
              <a:t>et d’éducation </a:t>
            </a:r>
            <a:r>
              <a:rPr lang="fr-FR" sz="3200" dirty="0">
                <a:solidFill>
                  <a:srgbClr val="0070C0"/>
                </a:solidFill>
                <a:latin typeface="Calibri" panose="020F0502020204030204" pitchFamily="34" charset="0"/>
                <a:cs typeface="Calibri" panose="020F0502020204030204" pitchFamily="34" charset="0"/>
              </a:rPr>
              <a:t>à la santé </a:t>
            </a:r>
            <a:r>
              <a:rPr lang="fr-FR" sz="3200" dirty="0" smtClean="0">
                <a:solidFill>
                  <a:srgbClr val="0070C0"/>
                </a:solidFill>
                <a:latin typeface="Calibri" panose="020F0502020204030204" pitchFamily="34" charset="0"/>
                <a:cs typeface="Calibri" panose="020F0502020204030204" pitchFamily="34" charset="0"/>
              </a:rPr>
              <a:t>mentale</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052736"/>
            <a:ext cx="7467600" cy="5040560"/>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a) Objectif :</a:t>
            </a:r>
          </a:p>
          <a:p>
            <a:pPr marL="0" indent="0">
              <a:buNone/>
            </a:pPr>
            <a:endParaRPr lang="fr-FR" sz="1400" b="1"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Mettre en place une démarche </a:t>
            </a:r>
            <a:r>
              <a:rPr lang="fr-FR" sz="1400" b="1" dirty="0" smtClean="0">
                <a:latin typeface="Calibri" panose="020F0502020204030204" pitchFamily="34" charset="0"/>
                <a:cs typeface="Calibri" panose="020F0502020204030204" pitchFamily="34" charset="0"/>
              </a:rPr>
              <a:t>d’autonomisation</a:t>
            </a:r>
            <a:r>
              <a:rPr lang="fr-FR" sz="1400" dirty="0" smtClean="0">
                <a:latin typeface="Calibri" panose="020F0502020204030204" pitchFamily="34" charset="0"/>
                <a:cs typeface="Calibri" panose="020F0502020204030204" pitchFamily="34" charset="0"/>
              </a:rPr>
              <a:t> dans le cadre d’une hygiène de vie quotidienne. </a:t>
            </a:r>
          </a:p>
          <a:p>
            <a:r>
              <a:rPr lang="fr-FR" sz="1400" b="1" dirty="0" smtClean="0">
                <a:latin typeface="Calibri" panose="020F0502020204030204" pitchFamily="34" charset="0"/>
                <a:cs typeface="Calibri" panose="020F0502020204030204" pitchFamily="34" charset="0"/>
              </a:rPr>
              <a:t>Elaborer un apprentissage favorisant l’appropriation de méthodes </a:t>
            </a:r>
            <a:r>
              <a:rPr lang="fr-FR" sz="1400" dirty="0" smtClean="0">
                <a:latin typeface="Calibri" panose="020F0502020204030204" pitchFamily="34" charset="0"/>
                <a:cs typeface="Calibri" panose="020F0502020204030204" pitchFamily="34" charset="0"/>
              </a:rPr>
              <a:t>et d’outils propres aux thérapies complémentaires. </a:t>
            </a:r>
          </a:p>
          <a:p>
            <a:r>
              <a:rPr lang="fr-FR" sz="1400" dirty="0" smtClean="0">
                <a:latin typeface="Calibri" panose="020F0502020204030204" pitchFamily="34" charset="0"/>
                <a:cs typeface="Calibri" panose="020F0502020204030204" pitchFamily="34" charset="0"/>
              </a:rPr>
              <a:t>Permettre </a:t>
            </a:r>
            <a:r>
              <a:rPr lang="fr-FR" sz="1400" b="1" dirty="0" smtClean="0">
                <a:latin typeface="Calibri" panose="020F0502020204030204" pitchFamily="34" charset="0"/>
                <a:cs typeface="Calibri" panose="020F0502020204030204" pitchFamily="34" charset="0"/>
              </a:rPr>
              <a:t>d’acquérir des connaissances de soi, de son corps, de son métabolisme </a:t>
            </a:r>
            <a:r>
              <a:rPr lang="fr-FR" sz="1400" dirty="0" smtClean="0">
                <a:latin typeface="Calibri" panose="020F0502020204030204" pitchFamily="34" charset="0"/>
                <a:cs typeface="Calibri" panose="020F0502020204030204" pitchFamily="34" charset="0"/>
              </a:rPr>
              <a:t>afin de construire ses propres réponses adaptées à ses besoins et ses attentes </a:t>
            </a:r>
            <a:r>
              <a:rPr lang="fr-FR" sz="1400" dirty="0" smtClean="0">
                <a:latin typeface="Calibri" panose="020F0502020204030204" pitchFamily="34" charset="0"/>
                <a:cs typeface="Calibri" panose="020F0502020204030204" pitchFamily="34" charset="0"/>
                <a:sym typeface="Wingdings" panose="05000000000000000000" pitchFamily="2" charset="2"/>
              </a:rPr>
              <a:t> apprendre aux patients à acquérir des compétences pour gérer sa vie.</a:t>
            </a:r>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Encourager l’</a:t>
            </a:r>
            <a:r>
              <a:rPr lang="fr-FR" sz="1400" b="1" dirty="0" smtClean="0">
                <a:latin typeface="Calibri" panose="020F0502020204030204" pitchFamily="34" charset="0"/>
                <a:cs typeface="Calibri" panose="020F0502020204030204" pitchFamily="34" charset="0"/>
              </a:rPr>
              <a:t>aptitude</a:t>
            </a:r>
            <a:r>
              <a:rPr lang="fr-FR" sz="1400" dirty="0" smtClean="0">
                <a:latin typeface="Calibri" panose="020F0502020204030204" pitchFamily="34" charset="0"/>
                <a:cs typeface="Calibri" panose="020F0502020204030204" pitchFamily="34" charset="0"/>
              </a:rPr>
              <a:t> à adopter volontairement une posture </a:t>
            </a:r>
            <a:r>
              <a:rPr lang="fr-FR" sz="1400" b="1" dirty="0" smtClean="0">
                <a:latin typeface="Calibri" panose="020F0502020204030204" pitchFamily="34" charset="0"/>
                <a:cs typeface="Calibri" panose="020F0502020204030204" pitchFamily="34" charset="0"/>
              </a:rPr>
              <a:t>pour oser se libérer </a:t>
            </a:r>
            <a:r>
              <a:rPr lang="fr-FR" sz="1400" dirty="0" smtClean="0">
                <a:latin typeface="Calibri" panose="020F0502020204030204" pitchFamily="34" charset="0"/>
                <a:cs typeface="Calibri" panose="020F0502020204030204" pitchFamily="34" charset="0"/>
              </a:rPr>
              <a:t>de ses peurs et de ses croyances limitantes.</a:t>
            </a:r>
          </a:p>
          <a:p>
            <a:r>
              <a:rPr lang="fr-FR" sz="1400" dirty="0" smtClean="0">
                <a:latin typeface="Calibri" panose="020F0502020204030204" pitchFamily="34" charset="0"/>
                <a:cs typeface="Calibri" panose="020F0502020204030204" pitchFamily="34" charset="0"/>
              </a:rPr>
              <a:t>Aider les patients à </a:t>
            </a:r>
            <a:r>
              <a:rPr lang="fr-FR" sz="1400" b="1" dirty="0" smtClean="0">
                <a:latin typeface="Calibri" panose="020F0502020204030204" pitchFamily="34" charset="0"/>
                <a:cs typeface="Calibri" panose="020F0502020204030204" pitchFamily="34" charset="0"/>
              </a:rPr>
              <a:t>se protéger et à s’épanouir</a:t>
            </a:r>
            <a:r>
              <a:rPr lang="fr-FR" sz="1400" dirty="0" smtClean="0">
                <a:latin typeface="Calibri" panose="020F0502020204030204" pitchFamily="34" charset="0"/>
                <a:cs typeface="Calibri" panose="020F0502020204030204" pitchFamily="34" charset="0"/>
              </a:rPr>
              <a:t>. </a:t>
            </a:r>
          </a:p>
          <a:p>
            <a:r>
              <a:rPr lang="fr-FR" sz="1400" dirty="0" smtClean="0">
                <a:latin typeface="Calibri" panose="020F0502020204030204" pitchFamily="34" charset="0"/>
                <a:cs typeface="Calibri" panose="020F0502020204030204" pitchFamily="34" charset="0"/>
              </a:rPr>
              <a:t>Faire de la prévention </a:t>
            </a:r>
            <a:r>
              <a:rPr lang="fr-FR" sz="1400" dirty="0">
                <a:latin typeface="Calibri" panose="020F0502020204030204" pitchFamily="34" charset="0"/>
                <a:cs typeface="Calibri" panose="020F0502020204030204" pitchFamily="34" charset="0"/>
              </a:rPr>
              <a:t>et éviter les risques de </a:t>
            </a:r>
            <a:r>
              <a:rPr lang="fr-FR" sz="1400" dirty="0" smtClean="0">
                <a:latin typeface="Calibri" panose="020F0502020204030204" pitchFamily="34" charset="0"/>
                <a:cs typeface="Calibri" panose="020F0502020204030204" pitchFamily="34" charset="0"/>
              </a:rPr>
              <a:t>récidive.</a:t>
            </a:r>
          </a:p>
          <a:p>
            <a:r>
              <a:rPr lang="fr-FR" sz="1400" dirty="0">
                <a:latin typeface="Calibri" panose="020F0502020204030204" pitchFamily="34" charset="0"/>
                <a:cs typeface="Calibri" panose="020F0502020204030204" pitchFamily="34" charset="0"/>
              </a:rPr>
              <a:t>Développer </a:t>
            </a:r>
            <a:r>
              <a:rPr lang="fr-FR" sz="1400" b="1" dirty="0">
                <a:latin typeface="Calibri" panose="020F0502020204030204" pitchFamily="34" charset="0"/>
                <a:cs typeface="Calibri" panose="020F0502020204030204" pitchFamily="34" charset="0"/>
              </a:rPr>
              <a:t>l’initiative de s’engager </a:t>
            </a:r>
            <a:r>
              <a:rPr lang="fr-FR" sz="1400" dirty="0">
                <a:latin typeface="Calibri" panose="020F0502020204030204" pitchFamily="34" charset="0"/>
                <a:cs typeface="Calibri" panose="020F0502020204030204" pitchFamily="34" charset="0"/>
              </a:rPr>
              <a:t>dans des comportements favorables à sa santé</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4584</TotalTime>
  <Words>2897</Words>
  <Application>Microsoft Office PowerPoint</Application>
  <PresentationFormat>Affichage à l'écran (4:3)</PresentationFormat>
  <Paragraphs>293</Paragraphs>
  <Slides>22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Calibri</vt:lpstr>
      <vt:lpstr>Century Schoolbook</vt:lpstr>
      <vt:lpstr>Courier New</vt:lpstr>
      <vt:lpstr>Wingdings</vt:lpstr>
      <vt:lpstr>Wingdings 2</vt:lpstr>
      <vt:lpstr>Oriel</vt:lpstr>
      <vt:lpstr>    Pôle Santé Pluridisciplinaire Paris-Est (PSPPE)  Association loi 1901 à but non lucratif  Secteur de la santé, aide et prévention, positionné santé intégrative Un lieu de soin et de thérapie Un centre spécialiste de l’accompagnement et de la relation d’aide, partenaire des entreprises, des professionnels de santé, du sport et du bien-être. </vt:lpstr>
      <vt:lpstr>Synthèse projet : Cap de vivre !</vt:lpstr>
      <vt:lpstr>Qui sommes-nous ?  Et savoir faire</vt:lpstr>
      <vt:lpstr>pourquoi ce projet Cap de vivre ? Un constat </vt:lpstr>
      <vt:lpstr>Quelques chiffres sur la situation des jeunes :</vt:lpstr>
      <vt:lpstr>articulation du projet</vt:lpstr>
      <vt:lpstr>quels moyens humains ?</vt:lpstr>
      <vt:lpstr>quels moyens humains ?</vt:lpstr>
      <vt:lpstr>Concept de la démarche thérapeutique et d’éducation à la santé mentale</vt:lpstr>
      <vt:lpstr>Concept de la démarche thérapeutique et d’éducation à la santé mentale</vt:lpstr>
      <vt:lpstr>Quelles solutions ?</vt:lpstr>
      <vt:lpstr>Quelle solution en 3 volets ?</vt:lpstr>
      <vt:lpstr>Quelle solution en 3 volets ?</vt:lpstr>
      <vt:lpstr>Quelle solution en 3 volets ?</vt:lpstr>
      <vt:lpstr>Pour QUI ? </vt:lpstr>
      <vt:lpstr>Avantages usagers</vt:lpstr>
      <vt:lpstr>Modèle économique a remettre dans Verbatim</vt:lpstr>
      <vt:lpstr>Quand ?</vt:lpstr>
      <vt:lpstr>Perspectives</vt:lpstr>
      <vt:lpstr>Pourquoi les Cigales ? </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147</cp:revision>
  <cp:lastPrinted>2021-12-11T20:33:17Z</cp:lastPrinted>
  <dcterms:created xsi:type="dcterms:W3CDTF">2018-04-05T19:39:10Z</dcterms:created>
  <dcterms:modified xsi:type="dcterms:W3CDTF">2022-01-14T11:37:40Z</dcterms:modified>
</cp:coreProperties>
</file>