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E055D-BDB0-4A40-8782-A9E6AA6ED518}" type="datetimeFigureOut">
              <a:rPr lang="fr-FR" smtClean="0"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676C-3364-5B45-AB79-AB2972FF1E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3581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E055D-BDB0-4A40-8782-A9E6AA6ED518}" type="datetimeFigureOut">
              <a:rPr lang="fr-FR" smtClean="0"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676C-3364-5B45-AB79-AB2972FF1E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4710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E055D-BDB0-4A40-8782-A9E6AA6ED518}" type="datetimeFigureOut">
              <a:rPr lang="fr-FR" smtClean="0"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676C-3364-5B45-AB79-AB2972FF1E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616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E055D-BDB0-4A40-8782-A9E6AA6ED518}" type="datetimeFigureOut">
              <a:rPr lang="fr-FR" smtClean="0"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676C-3364-5B45-AB79-AB2972FF1E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9927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E055D-BDB0-4A40-8782-A9E6AA6ED518}" type="datetimeFigureOut">
              <a:rPr lang="fr-FR" smtClean="0"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676C-3364-5B45-AB79-AB2972FF1E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468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E055D-BDB0-4A40-8782-A9E6AA6ED518}" type="datetimeFigureOut">
              <a:rPr lang="fr-FR" smtClean="0"/>
              <a:t>26/11/2018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676C-3364-5B45-AB79-AB2972FF1E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7306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E055D-BDB0-4A40-8782-A9E6AA6ED518}" type="datetimeFigureOut">
              <a:rPr lang="fr-FR" smtClean="0"/>
              <a:t>26/11/2018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676C-3364-5B45-AB79-AB2972FF1E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414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E055D-BDB0-4A40-8782-A9E6AA6ED518}" type="datetimeFigureOut">
              <a:rPr lang="fr-FR" smtClean="0"/>
              <a:t>26/11/2018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676C-3364-5B45-AB79-AB2972FF1E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273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E055D-BDB0-4A40-8782-A9E6AA6ED518}" type="datetimeFigureOut">
              <a:rPr lang="fr-FR" smtClean="0"/>
              <a:t>26/11/2018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676C-3364-5B45-AB79-AB2972FF1E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33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E055D-BDB0-4A40-8782-A9E6AA6ED518}" type="datetimeFigureOut">
              <a:rPr lang="fr-FR" smtClean="0"/>
              <a:t>26/11/2018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676C-3364-5B45-AB79-AB2972FF1E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4322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E055D-BDB0-4A40-8782-A9E6AA6ED518}" type="datetimeFigureOut">
              <a:rPr lang="fr-FR" smtClean="0"/>
              <a:t>26/11/2018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676C-3364-5B45-AB79-AB2972FF1E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219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E055D-BDB0-4A40-8782-A9E6AA6ED518}" type="datetimeFigureOut">
              <a:rPr lang="fr-FR" smtClean="0"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9676C-3364-5B45-AB79-AB2972FF1E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926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Burn-out Résilience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De la prévention Iaire du burn-out des actifs aidants à leur retour en activité par la résilience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7618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0153"/>
          </a:xfrm>
        </p:spPr>
        <p:txBody>
          <a:bodyPr>
            <a:normAutofit fontScale="90000"/>
          </a:bodyPr>
          <a:lstStyle/>
          <a:p>
            <a:r>
              <a:rPr lang="fr-FR" sz="3200" dirty="0" smtClean="0"/>
              <a:t>Déroulé du plan d’actions</a:t>
            </a:r>
            <a:endParaRPr lang="fr-FR" sz="32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5368918"/>
              </p:ext>
            </p:extLst>
          </p:nvPr>
        </p:nvGraphicFramePr>
        <p:xfrm>
          <a:off x="328227" y="870402"/>
          <a:ext cx="8510973" cy="5051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06"/>
                <a:gridCol w="1669681"/>
                <a:gridCol w="2083533"/>
                <a:gridCol w="2112075"/>
                <a:gridCol w="1817978"/>
              </a:tblGrid>
              <a:tr h="422488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Sensibilisation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Prévention Iaire active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Accompagnement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Retour en activité</a:t>
                      </a:r>
                      <a:endParaRPr lang="fr-FR" sz="1400" dirty="0"/>
                    </a:p>
                  </a:txBody>
                  <a:tcPr/>
                </a:tc>
              </a:tr>
              <a:tr h="1261248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Objectif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Adhésion de l’entreprise (décideurs) aux actifs en passant par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dirty="0" smtClean="0"/>
                        <a:t>managers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Motiver à l’usage de</a:t>
                      </a:r>
                      <a:r>
                        <a:rPr lang="fr-FR" sz="1400" baseline="0" dirty="0" smtClean="0"/>
                        <a:t> BoR le plus en amont (</a:t>
                      </a:r>
                      <a:r>
                        <a:rPr lang="fr-FR" sz="1400" baseline="0" dirty="0" err="1" smtClean="0"/>
                        <a:t>Prév</a:t>
                      </a:r>
                      <a:r>
                        <a:rPr lang="fr-FR" sz="1400" baseline="0" dirty="0" smtClean="0"/>
                        <a:t>. Iaire) pour « tous » les Pb (travail, aidance, </a:t>
                      </a:r>
                      <a:r>
                        <a:rPr lang="mr-IN" sz="1400" baseline="0" dirty="0" smtClean="0"/>
                        <a:t>…</a:t>
                      </a:r>
                      <a:r>
                        <a:rPr lang="fr-FR" sz="1400" baseline="0" dirty="0" smtClean="0"/>
                        <a:t>) avec d’abord le bilan puis les solutions en 4P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Hormis le risque (= sortie de BoR vers les bons professionnels) via digital avec coaching personnalisé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Activité d’actif comme d’aidant via « corps constitués</a:t>
                      </a:r>
                      <a:r>
                        <a:rPr lang="fr-FR" sz="1400" baseline="0" dirty="0" smtClean="0"/>
                        <a:t> »  (DRH et </a:t>
                      </a:r>
                      <a:r>
                        <a:rPr lang="fr-FR" sz="1400" baseline="0" dirty="0" err="1" smtClean="0"/>
                        <a:t>Méd</a:t>
                      </a:r>
                      <a:r>
                        <a:rPr lang="fr-FR" sz="1400" baseline="0" dirty="0" smtClean="0"/>
                        <a:t> Travail)</a:t>
                      </a:r>
                      <a:endParaRPr lang="fr-FR" sz="1400" dirty="0"/>
                    </a:p>
                  </a:txBody>
                  <a:tcPr/>
                </a:tc>
              </a:tr>
              <a:tr h="1044757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Action(s)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Les</a:t>
                      </a:r>
                      <a:r>
                        <a:rPr lang="fr-FR" sz="1400" baseline="0" dirty="0" smtClean="0"/>
                        <a:t> s</a:t>
                      </a:r>
                      <a:r>
                        <a:rPr lang="fr-FR" sz="1400" dirty="0" smtClean="0"/>
                        <a:t>ensibiliser tous au service BoR (des payeurs /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dirty="0" smtClean="0"/>
                        <a:t>décideurs</a:t>
                      </a:r>
                      <a:r>
                        <a:rPr lang="fr-FR" sz="1400" baseline="0" dirty="0" smtClean="0"/>
                        <a:t> aux usagers / AA via le management)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Réussir le 1</a:t>
                      </a:r>
                      <a:r>
                        <a:rPr lang="fr-FR" sz="1400" baseline="30000" dirty="0" smtClean="0"/>
                        <a:t>er</a:t>
                      </a:r>
                      <a:r>
                        <a:rPr lang="fr-FR" sz="1400" dirty="0" smtClean="0"/>
                        <a:t> usage (intérêt = bilan) puis l’habitude quotidien (e-BPR) via une IHM pratique et « positif » (horoscope)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aseline="0" smtClean="0"/>
                        <a:t>Accompagnenement </a:t>
                      </a:r>
                      <a:r>
                        <a:rPr lang="fr-FR" sz="1400" baseline="0" dirty="0" smtClean="0"/>
                        <a:t>personnalisé avec, en back office, des prof. et a</a:t>
                      </a:r>
                      <a:r>
                        <a:rPr lang="fr-FR" sz="1400" dirty="0" smtClean="0"/>
                        <a:t>vec contagiosité = usagers en parlent dans leurs</a:t>
                      </a:r>
                      <a:r>
                        <a:rPr lang="fr-FR" sz="1400" baseline="0" dirty="0" smtClean="0"/>
                        <a:t> communautés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Aller jusqu’au retour en activité d’aidant (en conseillant l’aidance prof.) et d’actif (reconversion)</a:t>
                      </a:r>
                      <a:endParaRPr lang="fr-FR" sz="1400" dirty="0"/>
                    </a:p>
                  </a:txBody>
                  <a:tcPr/>
                </a:tc>
              </a:tr>
              <a:tr h="83340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Cible(s)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Décideurs</a:t>
                      </a:r>
                      <a:r>
                        <a:rPr lang="fr-FR" sz="1400" baseline="0" dirty="0" smtClean="0"/>
                        <a:t> / </a:t>
                      </a:r>
                      <a:r>
                        <a:rPr lang="fr-FR" sz="1400" dirty="0" smtClean="0"/>
                        <a:t>Managers / Actifs / AA et DRH / Med. Travail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Les actifs</a:t>
                      </a:r>
                      <a:r>
                        <a:rPr lang="fr-FR" sz="1400" baseline="0" dirty="0" smtClean="0"/>
                        <a:t> (tous = anciens / actuels / futurs) avec des </a:t>
                      </a:r>
                      <a:r>
                        <a:rPr lang="fr-FR" sz="1400" baseline="0" dirty="0" err="1" smtClean="0"/>
                        <a:t>metrics</a:t>
                      </a:r>
                      <a:r>
                        <a:rPr lang="fr-FR" sz="1400" baseline="0" dirty="0" smtClean="0"/>
                        <a:t> (évaluation du e-service / bénéfices)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Les AA</a:t>
                      </a:r>
                      <a:r>
                        <a:rPr lang="fr-FR" sz="1400" baseline="0" dirty="0" smtClean="0"/>
                        <a:t> dont la prévention Iaire n’a pas éliminé </a:t>
                      </a:r>
                      <a:r>
                        <a:rPr lang="fr-FR" sz="1400" baseline="0" dirty="0" err="1" smtClean="0"/>
                        <a:t>totalT</a:t>
                      </a:r>
                      <a:r>
                        <a:rPr lang="fr-FR" sz="1400" baseline="0" dirty="0" smtClean="0"/>
                        <a:t> le risque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Les AA «</a:t>
                      </a:r>
                      <a:r>
                        <a:rPr lang="fr-FR" sz="1400" smtClean="0"/>
                        <a:t> guéris</a:t>
                      </a:r>
                      <a:r>
                        <a:rPr lang="fr-FR" sz="1400" dirty="0" smtClean="0"/>
                        <a:t> »</a:t>
                      </a:r>
                      <a:endParaRPr lang="fr-FR" sz="1400" dirty="0"/>
                    </a:p>
                  </a:txBody>
                  <a:tcPr/>
                </a:tc>
              </a:tr>
              <a:tr h="422488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Support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 +++ / D +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 +++ / P +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 +++ / P +++ (parfaite complémentarité)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 avec DRH </a:t>
                      </a:r>
                      <a:r>
                        <a:rPr lang="mr-IN" sz="1400" dirty="0" smtClean="0"/>
                        <a:t>…</a:t>
                      </a:r>
                      <a:r>
                        <a:rPr lang="fr-FR" sz="1400" dirty="0" smtClean="0"/>
                        <a:t> et D pour l’aidance</a:t>
                      </a:r>
                      <a:endParaRPr lang="fr-FR" sz="1400" dirty="0"/>
                    </a:p>
                  </a:txBody>
                  <a:tcPr/>
                </a:tc>
              </a:tr>
              <a:tr h="422488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Acteurs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Sab</a:t>
                      </a:r>
                      <a:r>
                        <a:rPr lang="fr-FR" sz="1400" baseline="0" dirty="0" smtClean="0"/>
                        <a:t> - </a:t>
                      </a:r>
                      <a:r>
                        <a:rPr lang="fr-FR" sz="1400" baseline="0" dirty="0" err="1" smtClean="0"/>
                        <a:t>Ev</a:t>
                      </a:r>
                      <a:r>
                        <a:rPr lang="fr-FR" sz="1400" baseline="0" dirty="0" smtClean="0"/>
                        <a:t> &gt; CS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CS </a:t>
                      </a:r>
                      <a:r>
                        <a:rPr lang="mr-IN" sz="1400" dirty="0" smtClean="0"/>
                        <a:t>–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dirty="0" err="1" smtClean="0"/>
                        <a:t>Ev</a:t>
                      </a:r>
                      <a:r>
                        <a:rPr lang="fr-FR" sz="1400" dirty="0" smtClean="0"/>
                        <a:t> &gt; </a:t>
                      </a:r>
                      <a:r>
                        <a:rPr lang="fr-FR" sz="1400" dirty="0" err="1" smtClean="0"/>
                        <a:t>Sab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CS </a:t>
                      </a:r>
                      <a:r>
                        <a:rPr lang="mr-IN" sz="1400" dirty="0" smtClean="0"/>
                        <a:t>–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dirty="0" err="1" smtClean="0"/>
                        <a:t>Ev</a:t>
                      </a:r>
                      <a:r>
                        <a:rPr lang="fr-FR" sz="1400" dirty="0" smtClean="0"/>
                        <a:t> - </a:t>
                      </a:r>
                      <a:r>
                        <a:rPr lang="fr-FR" sz="1400" dirty="0" err="1" smtClean="0"/>
                        <a:t>Sab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Sab</a:t>
                      </a:r>
                      <a:r>
                        <a:rPr lang="fr-FR" sz="1400" dirty="0" smtClean="0"/>
                        <a:t> - </a:t>
                      </a:r>
                      <a:r>
                        <a:rPr lang="fr-FR" sz="1400" dirty="0" err="1" smtClean="0"/>
                        <a:t>Ev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609600" y="6050022"/>
            <a:ext cx="8229600" cy="542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/>
              <a:t>AA = Actifs Aidants; Support : D = Digital et/ou P = Présentiel; Acteur = membre du consortium BoR; </a:t>
            </a:r>
            <a:r>
              <a:rPr lang="fr-FR" sz="1600" b="1" dirty="0" err="1" smtClean="0"/>
              <a:t>Sab</a:t>
            </a:r>
            <a:r>
              <a:rPr lang="fr-FR" sz="1600" b="1" dirty="0" smtClean="0"/>
              <a:t> = RPBO, </a:t>
            </a:r>
            <a:r>
              <a:rPr lang="fr-FR" sz="1600" b="1" dirty="0" err="1" smtClean="0"/>
              <a:t>Ev</a:t>
            </a:r>
            <a:r>
              <a:rPr lang="fr-FR" sz="1600" b="1" dirty="0" smtClean="0"/>
              <a:t> = </a:t>
            </a:r>
            <a:r>
              <a:rPr lang="fr-FR" sz="1600" b="1" dirty="0" err="1" smtClean="0"/>
              <a:t>Khepri</a:t>
            </a:r>
            <a:r>
              <a:rPr lang="fr-FR" sz="1600" b="1" dirty="0" smtClean="0"/>
              <a:t>, CS = terra Firma; e-BPR = e-Bonnes Pratiques de Résilience »; IHM = Interface Homme </a:t>
            </a:r>
            <a:r>
              <a:rPr lang="mr-IN" sz="1600" b="1" dirty="0" smtClean="0"/>
              <a:t>–</a:t>
            </a:r>
            <a:r>
              <a:rPr lang="fr-FR" sz="1600" b="1" dirty="0" smtClean="0"/>
              <a:t> machine; 4P = un e-service Personnalisé, Proactif, Participatif et Prédictif</a:t>
            </a:r>
            <a:endParaRPr lang="fr-FR" sz="1600" b="1" dirty="0"/>
          </a:p>
        </p:txBody>
      </p:sp>
    </p:spTree>
    <p:extLst>
      <p:ext uri="{BB962C8B-B14F-4D97-AF65-F5344CB8AC3E}">
        <p14:creationId xmlns:p14="http://schemas.microsoft.com/office/powerpoint/2010/main" val="4083035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239870"/>
            <a:ext cx="7772400" cy="1470025"/>
          </a:xfrm>
        </p:spPr>
        <p:txBody>
          <a:bodyPr/>
          <a:lstStyle/>
          <a:p>
            <a:r>
              <a:rPr lang="fr-FR" dirty="0" smtClean="0"/>
              <a:t>Valeur ajoutée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009900"/>
            <a:ext cx="6400800" cy="1752600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/>
              <a:t>Cibler les actifs aidants au travers des événements à risque de leur quotidien et leur apporter un service personnalisé (« mes » solutions), holistique (les 4 vies de l’actifs aidants = professionnelle, personnelle, familiale et d’aidant), durable (accompagnement jusqu’au retour à une activité apaisée), multisupport (digital et présentiel)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71772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324</Words>
  <Application>Microsoft Office PowerPoint</Application>
  <PresentationFormat>Affichage à l'écran (4:3)</PresentationFormat>
  <Paragraphs>35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Mangal</vt:lpstr>
      <vt:lpstr>Thème Office</vt:lpstr>
      <vt:lpstr>Burn-out Résilience</vt:lpstr>
      <vt:lpstr>Déroulé du plan d’actions</vt:lpstr>
      <vt:lpstr>Valeur ajoutée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</dc:title>
  <dc:creator>Christian SCHOEN</dc:creator>
  <cp:lastModifiedBy>Utilisateur Windows</cp:lastModifiedBy>
  <cp:revision>18</cp:revision>
  <dcterms:created xsi:type="dcterms:W3CDTF">2018-11-24T07:55:25Z</dcterms:created>
  <dcterms:modified xsi:type="dcterms:W3CDTF">2018-11-26T09:52:58Z</dcterms:modified>
</cp:coreProperties>
</file>