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335" r:id="rId2"/>
    <p:sldId id="373" r:id="rId3"/>
    <p:sldId id="374" r:id="rId4"/>
    <p:sldId id="375" r:id="rId5"/>
    <p:sldId id="381" r:id="rId6"/>
    <p:sldId id="364" r:id="rId7"/>
    <p:sldId id="370" r:id="rId8"/>
    <p:sldId id="377" r:id="rId9"/>
    <p:sldId id="368" r:id="rId10"/>
    <p:sldId id="376" r:id="rId11"/>
    <p:sldId id="369" r:id="rId12"/>
    <p:sldId id="380" r:id="rId13"/>
    <p:sldId id="378" r:id="rId14"/>
    <p:sldId id="371" r:id="rId15"/>
    <p:sldId id="372" r:id="rId16"/>
  </p:sldIdLst>
  <p:sldSz cx="9144000" cy="6858000" type="screen4x3"/>
  <p:notesSz cx="6889750" cy="100218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7026E"/>
    <a:srgbClr val="D60093"/>
    <a:srgbClr val="00CC00"/>
    <a:srgbClr val="333300"/>
    <a:srgbClr val="0000CC"/>
    <a:srgbClr val="99CCFF"/>
    <a:srgbClr val="6699FF"/>
    <a:srgbClr val="CCECFF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827" autoAdjust="0"/>
  </p:normalViewPr>
  <p:slideViewPr>
    <p:cSldViewPr>
      <p:cViewPr varScale="1">
        <p:scale>
          <a:sx n="80" d="100"/>
          <a:sy n="80" d="100"/>
        </p:scale>
        <p:origin x="10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2395" y="-1142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86196" cy="49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2" rIns="96604" bIns="4830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963" y="2"/>
            <a:ext cx="2986196" cy="49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2" rIns="96604" bIns="483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20398"/>
            <a:ext cx="2986196" cy="49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2" rIns="96604" bIns="4830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963" y="9520398"/>
            <a:ext cx="2986196" cy="49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2" rIns="96604" bIns="483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8375845-9F56-4F62-B7C1-AF3239F4511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9526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86196" cy="49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2" rIns="96604" bIns="4830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963" y="2"/>
            <a:ext cx="2986196" cy="49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2" rIns="96604" bIns="483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021" y="4758607"/>
            <a:ext cx="5513711" cy="451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2" rIns="96604" bIns="483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20398"/>
            <a:ext cx="2986196" cy="49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2" rIns="96604" bIns="4830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963" y="9520398"/>
            <a:ext cx="2986196" cy="49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2" rIns="96604" bIns="483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824B7CA-C001-45EB-A94A-041B08450DB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11277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5031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619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68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315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639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8011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859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707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75F117-3090-46A9-BF7C-46DB684E10DD}" type="slidenum">
              <a:rPr lang="fr-FR" altLang="fr-FR" sz="1300"/>
              <a:pPr>
                <a:spcBef>
                  <a:spcPct val="0"/>
                </a:spcBef>
              </a:pPr>
              <a:t>1</a:t>
            </a:fld>
            <a:endParaRPr lang="fr-FR" altLang="fr-FR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Pour lancer le débat</a:t>
            </a:r>
          </a:p>
        </p:txBody>
      </p:sp>
    </p:spTree>
    <p:extLst>
      <p:ext uri="{BB962C8B-B14F-4D97-AF65-F5344CB8AC3E}">
        <p14:creationId xmlns:p14="http://schemas.microsoft.com/office/powerpoint/2010/main" val="336317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5031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619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68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315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639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8011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859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707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443318-1D4B-429C-9817-5435B4B99A2A}" type="slidenum">
              <a:rPr lang="fr-FR" altLang="fr-FR" sz="1300"/>
              <a:pPr>
                <a:spcBef>
                  <a:spcPct val="0"/>
                </a:spcBef>
              </a:pPr>
              <a:t>10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4030655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5031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619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68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315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639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8011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859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707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443318-1D4B-429C-9817-5435B4B99A2A}" type="slidenum">
              <a:rPr lang="fr-FR" altLang="fr-FR" sz="1300"/>
              <a:pPr>
                <a:spcBef>
                  <a:spcPct val="0"/>
                </a:spcBef>
              </a:pPr>
              <a:t>11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382535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>
              <a:ea typeface="ＭＳ Ｐゴシック"/>
              <a:cs typeface="ＭＳ Ｐゴシック"/>
              <a:sym typeface="Wingdings" pitchFamily="2" charset="2"/>
            </a:endParaRPr>
          </a:p>
        </p:txBody>
      </p:sp>
      <p:sp>
        <p:nvSpPr>
          <p:cNvPr id="27651" name="Espace réservé du numéro de diapositive 3"/>
          <p:cNvSpPr txBox="1">
            <a:spLocks noGrp="1"/>
          </p:cNvSpPr>
          <p:nvPr/>
        </p:nvSpPr>
        <p:spPr bwMode="auto">
          <a:xfrm>
            <a:off x="3773033" y="9299044"/>
            <a:ext cx="2887163" cy="48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83" tIns="46992" rIns="93983" bIns="46992" anchor="b"/>
          <a:lstStyle/>
          <a:p>
            <a:pPr algn="r"/>
            <a:fld id="{3AB57349-850C-4F98-908F-CE261CD5E520}" type="slidenum">
              <a:rPr lang="fr-FR" altLang="fr-FR" sz="1300"/>
              <a:pPr algn="r"/>
              <a:t>12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3761517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5031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619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68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315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639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8011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859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707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443318-1D4B-429C-9817-5435B4B99A2A}" type="slidenum">
              <a:rPr lang="fr-FR" altLang="fr-FR" sz="1300"/>
              <a:pPr>
                <a:spcBef>
                  <a:spcPct val="0"/>
                </a:spcBef>
              </a:pPr>
              <a:t>13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1093496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5031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619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68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315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639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8011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859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707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443318-1D4B-429C-9817-5435B4B99A2A}" type="slidenum">
              <a:rPr lang="fr-FR" altLang="fr-FR" sz="1300"/>
              <a:pPr>
                <a:spcBef>
                  <a:spcPct val="0"/>
                </a:spcBef>
              </a:pPr>
              <a:t>14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3703902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>
              <a:ea typeface="ＭＳ Ｐゴシック"/>
              <a:cs typeface="ＭＳ Ｐゴシック"/>
              <a:sym typeface="Wingdings" pitchFamily="2" charset="2"/>
            </a:endParaRPr>
          </a:p>
        </p:txBody>
      </p:sp>
      <p:sp>
        <p:nvSpPr>
          <p:cNvPr id="27651" name="Espace réservé du numéro de diapositive 3"/>
          <p:cNvSpPr txBox="1">
            <a:spLocks noGrp="1"/>
          </p:cNvSpPr>
          <p:nvPr/>
        </p:nvSpPr>
        <p:spPr bwMode="auto">
          <a:xfrm>
            <a:off x="3773033" y="9299044"/>
            <a:ext cx="2887163" cy="48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83" tIns="46992" rIns="93983" bIns="46992" anchor="b"/>
          <a:lstStyle/>
          <a:p>
            <a:pPr algn="r"/>
            <a:fld id="{3AB57349-850C-4F98-908F-CE261CD5E520}" type="slidenum">
              <a:rPr lang="fr-FR" altLang="fr-FR" sz="1300"/>
              <a:pPr algn="r"/>
              <a:t>15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330150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5031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619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68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315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639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8011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859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707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75F117-3090-46A9-BF7C-46DB684E10DD}" type="slidenum">
              <a:rPr lang="fr-FR" altLang="fr-FR" sz="1300"/>
              <a:pPr>
                <a:spcBef>
                  <a:spcPct val="0"/>
                </a:spcBef>
              </a:pPr>
              <a:t>2</a:t>
            </a:fld>
            <a:endParaRPr lang="fr-FR" altLang="fr-FR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Pour lancer le débat</a:t>
            </a:r>
          </a:p>
        </p:txBody>
      </p:sp>
    </p:spTree>
    <p:extLst>
      <p:ext uri="{BB962C8B-B14F-4D97-AF65-F5344CB8AC3E}">
        <p14:creationId xmlns:p14="http://schemas.microsoft.com/office/powerpoint/2010/main" val="2904462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5031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619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68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315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639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8011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859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707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443318-1D4B-429C-9817-5435B4B99A2A}" type="slidenum">
              <a:rPr lang="fr-FR" altLang="fr-FR" sz="1300"/>
              <a:pPr>
                <a:spcBef>
                  <a:spcPct val="0"/>
                </a:spcBef>
              </a:pPr>
              <a:t>3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174803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5031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619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68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315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639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8011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859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707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443318-1D4B-429C-9817-5435B4B99A2A}" type="slidenum">
              <a:rPr lang="fr-FR" altLang="fr-FR" sz="1300"/>
              <a:pPr>
                <a:spcBef>
                  <a:spcPct val="0"/>
                </a:spcBef>
              </a:pPr>
              <a:t>4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1347352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5031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619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68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315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639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8011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859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707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443318-1D4B-429C-9817-5435B4B99A2A}" type="slidenum">
              <a:rPr lang="fr-FR" altLang="fr-FR" sz="1300"/>
              <a:pPr>
                <a:spcBef>
                  <a:spcPct val="0"/>
                </a:spcBef>
              </a:pPr>
              <a:t>5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335866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5031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619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68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315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639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8011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859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707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443318-1D4B-429C-9817-5435B4B99A2A}" type="slidenum">
              <a:rPr lang="fr-FR" altLang="fr-FR" sz="1300"/>
              <a:pPr>
                <a:spcBef>
                  <a:spcPct val="0"/>
                </a:spcBef>
              </a:pPr>
              <a:t>6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3925196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5031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619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68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315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639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8011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859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707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443318-1D4B-429C-9817-5435B4B99A2A}" type="slidenum">
              <a:rPr lang="fr-FR" altLang="fr-FR" sz="1300"/>
              <a:pPr>
                <a:spcBef>
                  <a:spcPct val="0"/>
                </a:spcBef>
              </a:pPr>
              <a:t>7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121341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5031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619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68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315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639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8011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859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707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443318-1D4B-429C-9817-5435B4B99A2A}" type="slidenum">
              <a:rPr lang="fr-FR" altLang="fr-FR" sz="1300"/>
              <a:pPr>
                <a:spcBef>
                  <a:spcPct val="0"/>
                </a:spcBef>
              </a:pPr>
              <a:t>8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1860457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5031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619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468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3159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1639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8011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859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7078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443318-1D4B-429C-9817-5435B4B99A2A}" type="slidenum">
              <a:rPr lang="fr-FR" altLang="fr-FR" sz="1300"/>
              <a:pPr>
                <a:spcBef>
                  <a:spcPct val="0"/>
                </a:spcBef>
              </a:pPr>
              <a:t>9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414812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31640" y="6525344"/>
            <a:ext cx="6400800" cy="332656"/>
          </a:xfrm>
        </p:spPr>
        <p:txBody>
          <a:bodyPr/>
          <a:lstStyle>
            <a:lvl1pPr marL="0" indent="0" algn="ctr">
              <a:buNone/>
              <a:defRPr sz="1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Assemblée Générale du 9 novembre 2015</a:t>
            </a:r>
          </a:p>
        </p:txBody>
      </p:sp>
    </p:spTree>
    <p:extLst>
      <p:ext uri="{BB962C8B-B14F-4D97-AF65-F5344CB8AC3E}">
        <p14:creationId xmlns:p14="http://schemas.microsoft.com/office/powerpoint/2010/main" val="58027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3814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063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49832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2915816" y="6453336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CA du SYCFI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251520" y="645333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Vision et Valeurs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6876256" y="6453336"/>
            <a:ext cx="2033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20 juin 2016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251520" y="638132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42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9092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439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718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4369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1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80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1763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Geneva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Geneva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Geneva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Genev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Genev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0"/>
          <a:cs typeface="Genev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0"/>
          <a:cs typeface="Genev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1.jp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9.jp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12" Type="http://schemas.openxmlformats.org/officeDocument/2006/relationships/image" Target="../media/image6.w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7.jpg"/><Relationship Id="rId10" Type="http://schemas.openxmlformats.org/officeDocument/2006/relationships/image" Target="../media/image5.wmf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jp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jp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g"/><Relationship Id="rId12" Type="http://schemas.openxmlformats.org/officeDocument/2006/relationships/image" Target="../media/image9.jp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11" Type="http://schemas.openxmlformats.org/officeDocument/2006/relationships/image" Target="../media/image6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4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6" descr="Description : cid:image001.jpg@01CCD21D.67BDD380"/>
          <p:cNvSpPr>
            <a:spLocks noChangeAspect="1" noChangeArrowheads="1"/>
          </p:cNvSpPr>
          <p:nvPr/>
        </p:nvSpPr>
        <p:spPr bwMode="auto">
          <a:xfrm>
            <a:off x="127000" y="-585788"/>
            <a:ext cx="1771650" cy="17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8371" name="AutoShape 8" descr="Description : cid:image001.jpg@01CCD21D.67BDD380"/>
          <p:cNvSpPr>
            <a:spLocks noChangeAspect="1" noChangeArrowheads="1"/>
          </p:cNvSpPr>
          <p:nvPr/>
        </p:nvSpPr>
        <p:spPr bwMode="auto">
          <a:xfrm>
            <a:off x="127000" y="-585788"/>
            <a:ext cx="1771650" cy="17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8372" name="AutoShape 10" descr="imap://paysdelaloire%40sicfor-fcf%2Eorg@ssl0.ovh.net:993/fetch%3EUID%3E.INBOX%3E272?header=quotebody&amp;part=1.1.2&amp;filename=image001.jpg"/>
          <p:cNvSpPr>
            <a:spLocks noChangeAspect="1" noChangeArrowheads="1"/>
          </p:cNvSpPr>
          <p:nvPr/>
        </p:nvSpPr>
        <p:spPr bwMode="auto">
          <a:xfrm>
            <a:off x="127000" y="-585788"/>
            <a:ext cx="1771650" cy="17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8373" name="AutoShape 12" descr="imap://paysdelaloire%40sicfor-fcf%2Eorg@ssl0.ovh.net:993/fetch%3EUID%3E.INBOX%3E272?header=quotebody&amp;part=1.1.2&amp;filename=image001.jpg"/>
          <p:cNvSpPr>
            <a:spLocks noChangeAspect="1" noChangeArrowheads="1"/>
          </p:cNvSpPr>
          <p:nvPr/>
        </p:nvSpPr>
        <p:spPr bwMode="auto">
          <a:xfrm>
            <a:off x="127000" y="-585788"/>
            <a:ext cx="1771650" cy="17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8916710-9C4F-43FA-A95A-EDBD2448E2A7}"/>
              </a:ext>
            </a:extLst>
          </p:cNvPr>
          <p:cNvSpPr txBox="1"/>
          <p:nvPr/>
        </p:nvSpPr>
        <p:spPr>
          <a:xfrm>
            <a:off x="899592" y="2780928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7026E"/>
                </a:solidFill>
              </a:rPr>
              <a:t>  LA REFORME DE LA FORMATION PROFESSIONNELLE </a:t>
            </a:r>
          </a:p>
          <a:p>
            <a:pPr algn="ctr"/>
            <a:r>
              <a:rPr lang="fr-FR" sz="3200" b="1" dirty="0">
                <a:solidFill>
                  <a:srgbClr val="17026E"/>
                </a:solidFill>
              </a:rPr>
              <a:t>IMPACT SUR L’ACTIVITE DES CFI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5A728C9-1D75-42C3-AD8A-D0A2AECCA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20003" r="69485" b="64774"/>
          <a:stretch>
            <a:fillRect/>
          </a:stretch>
        </p:blipFill>
        <p:spPr bwMode="auto">
          <a:xfrm>
            <a:off x="3419872" y="260648"/>
            <a:ext cx="2161693" cy="20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CECFED5-E95D-4E09-A593-28567DA40033}"/>
              </a:ext>
            </a:extLst>
          </p:cNvPr>
          <p:cNvSpPr txBox="1"/>
          <p:nvPr/>
        </p:nvSpPr>
        <p:spPr>
          <a:xfrm>
            <a:off x="1187624" y="4983559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Société Française de coaching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6255E6CD-EF9D-4FE0-8944-A11A2A127A3A}"/>
              </a:ext>
            </a:extLst>
          </p:cNvPr>
          <p:cNvSpPr txBox="1"/>
          <p:nvPr/>
        </p:nvSpPr>
        <p:spPr>
          <a:xfrm>
            <a:off x="499666" y="6392361"/>
            <a:ext cx="1552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Présidence </a:t>
            </a:r>
            <a:r>
              <a:rPr lang="fr-FR" sz="1200" b="1" dirty="0" err="1">
                <a:solidFill>
                  <a:srgbClr val="002060"/>
                </a:solidFill>
              </a:rPr>
              <a:t>sycfi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36087C6A-23EC-493C-BF56-2A4AC028BD4C}"/>
              </a:ext>
            </a:extLst>
          </p:cNvPr>
          <p:cNvSpPr txBox="1"/>
          <p:nvPr/>
        </p:nvSpPr>
        <p:spPr>
          <a:xfrm>
            <a:off x="4145208" y="5847655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Paris 26 mars 2019</a:t>
            </a: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F7E36BCE-7A87-41BA-AF41-7F6569B1FDF9}"/>
              </a:ext>
            </a:extLst>
          </p:cNvPr>
          <p:cNvCxnSpPr/>
          <p:nvPr/>
        </p:nvCxnSpPr>
        <p:spPr>
          <a:xfrm flipV="1">
            <a:off x="3491880" y="5295900"/>
            <a:ext cx="620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0958CCE-3BC7-484A-B2F5-4942D3A8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20003" r="69485" b="64774"/>
          <a:stretch>
            <a:fillRect/>
          </a:stretch>
        </p:blipFill>
        <p:spPr bwMode="auto">
          <a:xfrm>
            <a:off x="0" y="178131"/>
            <a:ext cx="1224136" cy="117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3F7959FF-F1B4-4D52-B4FF-EFE0E91F4D43}"/>
              </a:ext>
            </a:extLst>
          </p:cNvPr>
          <p:cNvSpPr txBox="1"/>
          <p:nvPr/>
        </p:nvSpPr>
        <p:spPr>
          <a:xfrm>
            <a:off x="5227968" y="148478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A L’AVENIR…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7458D44E-A8A4-42E4-A64E-62EB731FB976}"/>
              </a:ext>
            </a:extLst>
          </p:cNvPr>
          <p:cNvSpPr txBox="1"/>
          <p:nvPr/>
        </p:nvSpPr>
        <p:spPr>
          <a:xfrm>
            <a:off x="5148064" y="1988840"/>
            <a:ext cx="3672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3300"/>
                </a:solidFill>
              </a:rPr>
              <a:t>- PLAN DE DEVELOPPEMENT DES COMPETENCES</a:t>
            </a:r>
          </a:p>
          <a:p>
            <a:r>
              <a:rPr lang="fr-FR" sz="1400" b="1" dirty="0">
                <a:solidFill>
                  <a:srgbClr val="0070C0"/>
                </a:solidFill>
              </a:rPr>
              <a:t>(obligation des entreprises)</a:t>
            </a:r>
          </a:p>
          <a:p>
            <a:r>
              <a:rPr lang="fr-FR" sz="1400" b="1" dirty="0">
                <a:solidFill>
                  <a:srgbClr val="0070C0"/>
                </a:solidFill>
              </a:rPr>
              <a:t>GPEC / Stratégie de l’entreprise</a:t>
            </a:r>
          </a:p>
          <a:p>
            <a:r>
              <a:rPr lang="fr-FR" sz="1400" b="1" dirty="0">
                <a:solidFill>
                  <a:srgbClr val="0070C0"/>
                </a:solidFill>
              </a:rPr>
              <a:t>Développement des parcours/projet professionnel/Environnement</a:t>
            </a:r>
          </a:p>
          <a:p>
            <a:endParaRPr lang="fr-FR" sz="14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b="1" dirty="0">
                <a:solidFill>
                  <a:srgbClr val="FF5050"/>
                </a:solidFill>
              </a:rPr>
              <a:t>PARCOURS PEDAGOGIQUE</a:t>
            </a:r>
          </a:p>
          <a:p>
            <a:r>
              <a:rPr lang="fr-FR" sz="1400" b="1" u="sng" dirty="0">
                <a:solidFill>
                  <a:srgbClr val="0070C0"/>
                </a:solidFill>
              </a:rPr>
              <a:t>Le PAC accompagne </a:t>
            </a:r>
            <a:r>
              <a:rPr lang="fr-FR" sz="1400" b="1" dirty="0">
                <a:solidFill>
                  <a:srgbClr val="0070C0"/>
                </a:solidFill>
              </a:rPr>
              <a:t>le processus</a:t>
            </a:r>
          </a:p>
          <a:p>
            <a:r>
              <a:rPr lang="fr-FR" sz="1400" b="1" dirty="0">
                <a:solidFill>
                  <a:srgbClr val="0070C0"/>
                </a:solidFill>
              </a:rPr>
              <a:t>Modalités, coaching, FOAD, FEST, BDC, VAE, Présentiel individuel, collectif, CPF</a:t>
            </a:r>
          </a:p>
          <a:p>
            <a:endParaRPr lang="fr-FR" sz="14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b="1" dirty="0">
                <a:solidFill>
                  <a:srgbClr val="FF5050"/>
                </a:solidFill>
              </a:rPr>
              <a:t>CERTIFICATION OBLIGATOIRE </a:t>
            </a:r>
          </a:p>
          <a:p>
            <a:r>
              <a:rPr lang="fr-FR" sz="1400" b="1" dirty="0">
                <a:solidFill>
                  <a:srgbClr val="FF5050"/>
                </a:solidFill>
              </a:rPr>
              <a:t>      (si fonds publics)</a:t>
            </a:r>
          </a:p>
          <a:p>
            <a:r>
              <a:rPr lang="fr-FR" sz="1400" b="1" dirty="0">
                <a:solidFill>
                  <a:srgbClr val="0070C0"/>
                </a:solidFill>
              </a:rPr>
              <a:t>Référentiel national (décret)</a:t>
            </a:r>
          </a:p>
          <a:p>
            <a:endParaRPr lang="fr-FR" sz="14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b="1" dirty="0">
                <a:solidFill>
                  <a:srgbClr val="FF5050"/>
                </a:solidFill>
              </a:rPr>
              <a:t>MARKETING</a:t>
            </a:r>
          </a:p>
          <a:p>
            <a:r>
              <a:rPr lang="fr-FR" sz="1400" b="1" dirty="0">
                <a:solidFill>
                  <a:srgbClr val="0070C0"/>
                </a:solidFill>
              </a:rPr>
              <a:t>Adaptation aux nouveaux besoins des entreprises et des personnes</a:t>
            </a:r>
          </a:p>
          <a:p>
            <a:pPr algn="ctr"/>
            <a:endParaRPr lang="fr-FR" sz="1400" b="1" dirty="0">
              <a:solidFill>
                <a:srgbClr val="00206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12651EA-FDA9-44BD-A232-FD2683989E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1" y="2564904"/>
            <a:ext cx="3508257" cy="257909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8E2AF175-71D2-42CC-8760-C399A0FF9DDD}"/>
              </a:ext>
            </a:extLst>
          </p:cNvPr>
          <p:cNvSpPr txBox="1"/>
          <p:nvPr/>
        </p:nvSpPr>
        <p:spPr>
          <a:xfrm>
            <a:off x="499666" y="6392361"/>
            <a:ext cx="1552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Présidence </a:t>
            </a:r>
            <a:r>
              <a:rPr lang="fr-FR" sz="1200" b="1" dirty="0" err="1">
                <a:solidFill>
                  <a:srgbClr val="002060"/>
                </a:solidFill>
              </a:rPr>
              <a:t>sycfi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DF17604-681F-4D6E-8314-72BCD60F2FA4}"/>
              </a:ext>
            </a:extLst>
          </p:cNvPr>
          <p:cNvSpPr txBox="1"/>
          <p:nvPr/>
        </p:nvSpPr>
        <p:spPr>
          <a:xfrm>
            <a:off x="4145208" y="612523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Paris 26 mars 2019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3CEA8465-E2EC-47C5-8602-99F96D3BA0E4}"/>
              </a:ext>
            </a:extLst>
          </p:cNvPr>
          <p:cNvSpPr txBox="1"/>
          <p:nvPr/>
        </p:nvSpPr>
        <p:spPr>
          <a:xfrm>
            <a:off x="1043608" y="332656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7026E"/>
                </a:solidFill>
              </a:rPr>
              <a:t> </a:t>
            </a:r>
            <a:r>
              <a:rPr lang="fr-FR" sz="2000" b="1" dirty="0">
                <a:solidFill>
                  <a:srgbClr val="17026E"/>
                </a:solidFill>
              </a:rPr>
              <a:t> LA REFORME DE LA FORMATION PROFESSIONNELLE  IMPACT SUR L’ACTIVITE DES CFI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946127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F7E36BCE-7A87-41BA-AF41-7F6569B1FDF9}"/>
              </a:ext>
            </a:extLst>
          </p:cNvPr>
          <p:cNvCxnSpPr/>
          <p:nvPr/>
        </p:nvCxnSpPr>
        <p:spPr>
          <a:xfrm flipV="1">
            <a:off x="3491880" y="5295900"/>
            <a:ext cx="620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0958CCE-3BC7-484A-B2F5-4942D3A8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20003" r="69485" b="64774"/>
          <a:stretch>
            <a:fillRect/>
          </a:stretch>
        </p:blipFill>
        <p:spPr bwMode="auto">
          <a:xfrm>
            <a:off x="0" y="178131"/>
            <a:ext cx="1224136" cy="117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C7ADADB0-8738-4BA0-B447-8FB8FB74E3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t="6170" r="15808" b="13809"/>
          <a:stretch/>
        </p:blipFill>
        <p:spPr>
          <a:xfrm>
            <a:off x="3236263" y="1279572"/>
            <a:ext cx="903689" cy="781276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4B62F6BF-26CD-477D-A27C-DFABF76E4467}"/>
              </a:ext>
            </a:extLst>
          </p:cNvPr>
          <p:cNvSpPr txBox="1"/>
          <p:nvPr/>
        </p:nvSpPr>
        <p:spPr>
          <a:xfrm>
            <a:off x="1331640" y="1120289"/>
            <a:ext cx="172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A L’AVENIR</a:t>
            </a:r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xmlns="" id="{C304F818-590E-492E-A501-185F18BF3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222363"/>
              </p:ext>
            </p:extLst>
          </p:nvPr>
        </p:nvGraphicFramePr>
        <p:xfrm>
          <a:off x="1011486" y="4149080"/>
          <a:ext cx="2840434" cy="2091831"/>
        </p:xfrm>
        <a:graphic>
          <a:graphicData uri="http://schemas.openxmlformats.org/drawingml/2006/table">
            <a:tbl>
              <a:tblPr/>
              <a:tblGrid>
                <a:gridCol w="2840434">
                  <a:extLst>
                    <a:ext uri="{9D8B030D-6E8A-4147-A177-3AD203B41FA5}">
                      <a16:colId xmlns:a16="http://schemas.microsoft.com/office/drawing/2014/main" xmlns="" val="3005490716"/>
                    </a:ext>
                  </a:extLst>
                </a:gridCol>
              </a:tblGrid>
              <a:tr h="851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Certification Labellisation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ICPF&amp;PSI OPQF RNCP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RPCFI AFNOR…</a:t>
                      </a:r>
                      <a:endParaRPr lang="fr-FR" sz="1800" dirty="0">
                        <a:solidFill>
                          <a:srgbClr val="9900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8831503"/>
                  </a:ext>
                </a:extLst>
              </a:tr>
              <a:tr h="1240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Structure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Personne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Prestations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4350427"/>
                  </a:ext>
                </a:extLst>
              </a:tr>
            </a:tbl>
          </a:graphicData>
        </a:graphic>
      </p:graphicFrame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xmlns="" id="{2BC63876-6483-4A6A-A85B-19CCCAA98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08492"/>
              </p:ext>
            </p:extLst>
          </p:nvPr>
        </p:nvGraphicFramePr>
        <p:xfrm>
          <a:off x="5126546" y="4149080"/>
          <a:ext cx="3005968" cy="2106890"/>
        </p:xfrm>
        <a:graphic>
          <a:graphicData uri="http://schemas.openxmlformats.org/drawingml/2006/table">
            <a:tbl>
              <a:tblPr/>
              <a:tblGrid>
                <a:gridCol w="3005968">
                  <a:extLst>
                    <a:ext uri="{9D8B030D-6E8A-4147-A177-3AD203B41FA5}">
                      <a16:colId xmlns:a16="http://schemas.microsoft.com/office/drawing/2014/main" xmlns="" val="3005490716"/>
                    </a:ext>
                  </a:extLst>
                </a:gridCol>
              </a:tblGrid>
              <a:tr h="735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Certification technique du CFI </a:t>
                      </a: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8831503"/>
                  </a:ext>
                </a:extLst>
              </a:tr>
              <a:tr h="1285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Nécessaire à l’exercice de son activité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Diplôme Certification de coach, PNL, Accréditation pour faire passer des tests…</a:t>
                      </a: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4350427"/>
                  </a:ext>
                </a:extLst>
              </a:tr>
            </a:tbl>
          </a:graphicData>
        </a:graphic>
      </p:graphicFrame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xmlns="" id="{54F8737C-1E25-4A14-9671-EEB3ED606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64947"/>
              </p:ext>
            </p:extLst>
          </p:nvPr>
        </p:nvGraphicFramePr>
        <p:xfrm>
          <a:off x="996652" y="1700808"/>
          <a:ext cx="2840434" cy="1966922"/>
        </p:xfrm>
        <a:graphic>
          <a:graphicData uri="http://schemas.openxmlformats.org/drawingml/2006/table">
            <a:tbl>
              <a:tblPr/>
              <a:tblGrid>
                <a:gridCol w="2840434">
                  <a:extLst>
                    <a:ext uri="{9D8B030D-6E8A-4147-A177-3AD203B41FA5}">
                      <a16:colId xmlns:a16="http://schemas.microsoft.com/office/drawing/2014/main" xmlns="" val="3005490716"/>
                    </a:ext>
                  </a:extLst>
                </a:gridCol>
              </a:tblGrid>
              <a:tr h="715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DATADOCK</a:t>
                      </a:r>
                      <a:endParaRPr lang="fr-FR" sz="1800" dirty="0">
                        <a:solidFill>
                          <a:srgbClr val="9900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8831503"/>
                  </a:ext>
                </a:extLst>
              </a:tr>
              <a:tr h="1251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Système d’assurance qualité Preuves documentaires</a:t>
                      </a: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4350427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xmlns="" id="{1B0FFA49-72BA-4437-B8C2-8B1A016E6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549697"/>
              </p:ext>
            </p:extLst>
          </p:nvPr>
        </p:nvGraphicFramePr>
        <p:xfrm>
          <a:off x="5126546" y="1700808"/>
          <a:ext cx="3020802" cy="2016224"/>
        </p:xfrm>
        <a:graphic>
          <a:graphicData uri="http://schemas.openxmlformats.org/drawingml/2006/table">
            <a:tbl>
              <a:tblPr/>
              <a:tblGrid>
                <a:gridCol w="3020802">
                  <a:extLst>
                    <a:ext uri="{9D8B030D-6E8A-4147-A177-3AD203B41FA5}">
                      <a16:colId xmlns:a16="http://schemas.microsoft.com/office/drawing/2014/main" xmlns="" val="3005490716"/>
                    </a:ext>
                  </a:extLst>
                </a:gridCol>
              </a:tblGrid>
              <a:tr h="733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Certification/Référentiel national (décret 2019)</a:t>
                      </a:r>
                      <a:endParaRPr lang="fr-FR" sz="1800" dirty="0">
                        <a:solidFill>
                          <a:srgbClr val="9900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8831503"/>
                  </a:ext>
                </a:extLst>
              </a:tr>
              <a:tr h="1282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Evaluation continue de la qualité par rapport au Référentiel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Certification renouvelable</a:t>
                      </a: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4350427"/>
                  </a:ext>
                </a:extLst>
              </a:tr>
            </a:tbl>
          </a:graphicData>
        </a:graphic>
      </p:graphicFrame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xmlns="" id="{006D97D8-0833-4C48-AD67-BF6C0850E9C3}"/>
              </a:ext>
            </a:extLst>
          </p:cNvPr>
          <p:cNvCxnSpPr>
            <a:cxnSpLocks/>
          </p:cNvCxnSpPr>
          <p:nvPr/>
        </p:nvCxnSpPr>
        <p:spPr>
          <a:xfrm>
            <a:off x="3923928" y="2852936"/>
            <a:ext cx="1152128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C69F9751-4FC7-4B85-BFD4-D5AAFA077EB8}"/>
              </a:ext>
            </a:extLst>
          </p:cNvPr>
          <p:cNvSpPr txBox="1"/>
          <p:nvPr/>
        </p:nvSpPr>
        <p:spPr>
          <a:xfrm>
            <a:off x="499666" y="6392361"/>
            <a:ext cx="1552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Présidence </a:t>
            </a:r>
            <a:r>
              <a:rPr lang="fr-FR" sz="1200" b="1" dirty="0" err="1">
                <a:solidFill>
                  <a:srgbClr val="002060"/>
                </a:solidFill>
              </a:rPr>
              <a:t>sycfi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A1DE823-93FF-4371-B9F0-5AE9AD37154E}"/>
              </a:ext>
            </a:extLst>
          </p:cNvPr>
          <p:cNvSpPr txBox="1"/>
          <p:nvPr/>
        </p:nvSpPr>
        <p:spPr>
          <a:xfrm>
            <a:off x="4211960" y="626925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Paris 26 mars 2019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DAA0F4C2-87D1-4A0D-A617-D5C87C34B275}"/>
              </a:ext>
            </a:extLst>
          </p:cNvPr>
          <p:cNvSpPr txBox="1"/>
          <p:nvPr/>
        </p:nvSpPr>
        <p:spPr>
          <a:xfrm>
            <a:off x="1043608" y="260648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7026E"/>
                </a:solidFill>
              </a:rPr>
              <a:t> </a:t>
            </a:r>
            <a:r>
              <a:rPr lang="fr-FR" sz="2000" b="1" dirty="0">
                <a:solidFill>
                  <a:srgbClr val="17026E"/>
                </a:solidFill>
              </a:rPr>
              <a:t> LA REFORME DE LA FORMATION PROFESSIONNELLE  IMPACT SUR L’ACTIVITE DES CFI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575326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C4B01D3A-4126-48E2-8A7C-5A372DF98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20003" r="69485" b="64774"/>
          <a:stretch>
            <a:fillRect/>
          </a:stretch>
        </p:blipFill>
        <p:spPr bwMode="auto">
          <a:xfrm>
            <a:off x="0" y="178131"/>
            <a:ext cx="1224136" cy="117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565F9F4-B006-43C5-AE42-73311E08FDCA}"/>
              </a:ext>
            </a:extLst>
          </p:cNvPr>
          <p:cNvSpPr txBox="1"/>
          <p:nvPr/>
        </p:nvSpPr>
        <p:spPr>
          <a:xfrm>
            <a:off x="933904" y="3645024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Certification pour 3 ans :</a:t>
            </a:r>
          </a:p>
          <a:p>
            <a:pPr algn="ctr"/>
            <a:r>
              <a:rPr lang="fr-FR" sz="2000" b="1" dirty="0">
                <a:solidFill>
                  <a:srgbClr val="002060"/>
                </a:solidFill>
              </a:rPr>
              <a:t>Projet d’arrêté relatif aux modalités d’audit associés au référentiel national :  </a:t>
            </a:r>
          </a:p>
          <a:p>
            <a:r>
              <a:rPr lang="fr-FR" sz="2000" b="1" dirty="0">
                <a:solidFill>
                  <a:srgbClr val="002060"/>
                </a:solidFill>
              </a:rPr>
              <a:t>	</a:t>
            </a:r>
            <a:r>
              <a:rPr lang="fr-FR" sz="2000" b="1" dirty="0">
                <a:solidFill>
                  <a:srgbClr val="FF0000"/>
                </a:solidFill>
              </a:rPr>
              <a:t>*</a:t>
            </a:r>
            <a:r>
              <a:rPr lang="fr-FR" sz="2000" b="1" dirty="0">
                <a:solidFill>
                  <a:srgbClr val="002060"/>
                </a:solidFill>
              </a:rPr>
              <a:t> audit initial 1 jour maxi jusqu’à 150 000 € par an,</a:t>
            </a:r>
          </a:p>
          <a:p>
            <a:r>
              <a:rPr lang="fr-FR" sz="2000" b="1" dirty="0">
                <a:solidFill>
                  <a:srgbClr val="002060"/>
                </a:solidFill>
              </a:rPr>
              <a:t>	 -0,5 j si déjà certifié ,  </a:t>
            </a:r>
          </a:p>
          <a:p>
            <a:pPr lvl="1"/>
            <a:r>
              <a:rPr lang="fr-FR" sz="2000" b="1" dirty="0">
                <a:solidFill>
                  <a:srgbClr val="002060"/>
                </a:solidFill>
              </a:rPr>
              <a:t>	</a:t>
            </a:r>
            <a:r>
              <a:rPr lang="fr-FR" sz="2000" b="1" dirty="0">
                <a:solidFill>
                  <a:srgbClr val="FF0000"/>
                </a:solidFill>
              </a:rPr>
              <a:t>*</a:t>
            </a:r>
            <a:r>
              <a:rPr lang="fr-FR" sz="2000" b="1" dirty="0">
                <a:solidFill>
                  <a:srgbClr val="002060"/>
                </a:solidFill>
              </a:rPr>
              <a:t> audit de renouvellement 0,5 j par site   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B8566CCF-68F8-4FD3-9498-A4904884E2A5}"/>
              </a:ext>
            </a:extLst>
          </p:cNvPr>
          <p:cNvCxnSpPr>
            <a:cxnSpLocks/>
          </p:cNvCxnSpPr>
          <p:nvPr/>
        </p:nvCxnSpPr>
        <p:spPr>
          <a:xfrm>
            <a:off x="1115616" y="1628800"/>
            <a:ext cx="7269424" cy="0"/>
          </a:xfrm>
          <a:prstGeom prst="line">
            <a:avLst/>
          </a:prstGeom>
          <a:ln w="3175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FC1310FB-A656-4714-BEDD-85D5B7C33F1F}"/>
              </a:ext>
            </a:extLst>
          </p:cNvPr>
          <p:cNvCxnSpPr>
            <a:cxnSpLocks/>
          </p:cNvCxnSpPr>
          <p:nvPr/>
        </p:nvCxnSpPr>
        <p:spPr>
          <a:xfrm>
            <a:off x="967458" y="3501008"/>
            <a:ext cx="7417582" cy="0"/>
          </a:xfrm>
          <a:prstGeom prst="line">
            <a:avLst/>
          </a:prstGeom>
          <a:ln w="3175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9A7CD01F-289D-4FF3-BAD1-2386F2587BE2}"/>
              </a:ext>
            </a:extLst>
          </p:cNvPr>
          <p:cNvCxnSpPr/>
          <p:nvPr/>
        </p:nvCxnSpPr>
        <p:spPr>
          <a:xfrm>
            <a:off x="824200" y="5661248"/>
            <a:ext cx="7560840" cy="0"/>
          </a:xfrm>
          <a:prstGeom prst="line">
            <a:avLst/>
          </a:prstGeom>
          <a:ln w="3175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8340336A-E0FA-4601-8519-97D6DB7DA17F}"/>
              </a:ext>
            </a:extLst>
          </p:cNvPr>
          <p:cNvSpPr txBox="1"/>
          <p:nvPr/>
        </p:nvSpPr>
        <p:spPr>
          <a:xfrm>
            <a:off x="499666" y="6392361"/>
            <a:ext cx="1552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Présidence </a:t>
            </a:r>
            <a:r>
              <a:rPr lang="fr-FR" sz="1200" b="1" dirty="0" err="1">
                <a:solidFill>
                  <a:srgbClr val="002060"/>
                </a:solidFill>
              </a:rPr>
              <a:t>sycfi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292D6C0A-5705-4A37-8CA7-84FCBBF2EDC4}"/>
              </a:ext>
            </a:extLst>
          </p:cNvPr>
          <p:cNvSpPr txBox="1"/>
          <p:nvPr/>
        </p:nvSpPr>
        <p:spPr>
          <a:xfrm>
            <a:off x="824200" y="1700808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Projet de décret N°2019 relatif au Référentiel National </a:t>
            </a:r>
          </a:p>
          <a:p>
            <a:pPr algn="ctr"/>
            <a:r>
              <a:rPr lang="fr-FR" sz="2000" b="1" dirty="0">
                <a:solidFill>
                  <a:srgbClr val="D60093"/>
                </a:solidFill>
              </a:rPr>
              <a:t>7 critères</a:t>
            </a:r>
            <a:r>
              <a:rPr lang="fr-FR" sz="2000" b="1" dirty="0">
                <a:solidFill>
                  <a:srgbClr val="00CC00"/>
                </a:solidFill>
              </a:rPr>
              <a:t>  32 indicateurs</a:t>
            </a:r>
            <a:r>
              <a:rPr lang="fr-FR" sz="2000" b="1" dirty="0">
                <a:solidFill>
                  <a:srgbClr val="002060"/>
                </a:solidFill>
              </a:rPr>
              <a:t> sur la base de ceux du DATADOCK </a:t>
            </a:r>
          </a:p>
          <a:p>
            <a:pPr algn="ctr"/>
            <a:r>
              <a:rPr lang="fr-FR" sz="2000" b="1" dirty="0">
                <a:solidFill>
                  <a:srgbClr val="C00000"/>
                </a:solidFill>
              </a:rPr>
              <a:t>MAIS</a:t>
            </a:r>
            <a:r>
              <a:rPr lang="fr-FR" sz="2000" b="1" dirty="0">
                <a:solidFill>
                  <a:srgbClr val="002060"/>
                </a:solidFill>
              </a:rPr>
              <a:t> orientés sur l’action </a:t>
            </a:r>
          </a:p>
          <a:p>
            <a:pPr algn="ctr"/>
            <a:r>
              <a:rPr lang="fr-FR" sz="2000" b="1" dirty="0">
                <a:solidFill>
                  <a:srgbClr val="002060"/>
                </a:solidFill>
              </a:rPr>
              <a:t>Ex : le prestataire définit les objectifs opérationnels et évaluables de la prestation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1D10A57E-28DE-4FEC-924E-091105183A7D}"/>
              </a:ext>
            </a:extLst>
          </p:cNvPr>
          <p:cNvSpPr txBox="1"/>
          <p:nvPr/>
        </p:nvSpPr>
        <p:spPr>
          <a:xfrm>
            <a:off x="1115616" y="260648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7026E"/>
                </a:solidFill>
              </a:rPr>
              <a:t> </a:t>
            </a:r>
            <a:r>
              <a:rPr lang="fr-FR" sz="2000" b="1" dirty="0">
                <a:solidFill>
                  <a:srgbClr val="17026E"/>
                </a:solidFill>
              </a:rPr>
              <a:t> LA REFORME DE LA FORMATION PROFESSIONNELLE IMPACT SUR L’ACTIVITE DES CFI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65599511-1AD6-4C49-B1DE-9131C3711E02}"/>
              </a:ext>
            </a:extLst>
          </p:cNvPr>
          <p:cNvSpPr txBox="1"/>
          <p:nvPr/>
        </p:nvSpPr>
        <p:spPr>
          <a:xfrm>
            <a:off x="4211960" y="626925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Paris 26 mars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932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F7E36BCE-7A87-41BA-AF41-7F6569B1FDF9}"/>
              </a:ext>
            </a:extLst>
          </p:cNvPr>
          <p:cNvCxnSpPr/>
          <p:nvPr/>
        </p:nvCxnSpPr>
        <p:spPr>
          <a:xfrm flipV="1">
            <a:off x="3491880" y="5295900"/>
            <a:ext cx="620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0958CCE-3BC7-484A-B2F5-4942D3A8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20003" r="69485" b="64774"/>
          <a:stretch>
            <a:fillRect/>
          </a:stretch>
        </p:blipFill>
        <p:spPr bwMode="auto">
          <a:xfrm>
            <a:off x="0" y="178131"/>
            <a:ext cx="1224136" cy="117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3F7959FF-F1B4-4D52-B4FF-EFE0E91F4D43}"/>
              </a:ext>
            </a:extLst>
          </p:cNvPr>
          <p:cNvSpPr txBox="1"/>
          <p:nvPr/>
        </p:nvSpPr>
        <p:spPr>
          <a:xfrm>
            <a:off x="1115616" y="1484784"/>
            <a:ext cx="3536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AU 1</a:t>
            </a:r>
            <a:r>
              <a:rPr lang="fr-FR" sz="2000" b="1" baseline="30000" dirty="0">
                <a:solidFill>
                  <a:srgbClr val="002060"/>
                </a:solidFill>
              </a:rPr>
              <a:t>er</a:t>
            </a:r>
            <a:r>
              <a:rPr lang="fr-FR" sz="2000" b="1" dirty="0">
                <a:solidFill>
                  <a:srgbClr val="002060"/>
                </a:solidFill>
              </a:rPr>
              <a:t> JANVIER 2021…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4179C46-885E-482C-AC72-D13F3BFBF08F}"/>
              </a:ext>
            </a:extLst>
          </p:cNvPr>
          <p:cNvSpPr/>
          <p:nvPr/>
        </p:nvSpPr>
        <p:spPr>
          <a:xfrm>
            <a:off x="621246" y="2609037"/>
            <a:ext cx="4382802" cy="294702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LES OPERATEURS CONCOURANT AU DEVELOPPEMENT DES COMPETENCES ET SOUHAITANT AVOIR ACCES AU MARCHE DES FONDS PUBLICS DEVRONT ETRE CERTIFIES SUR LA BASE DU REFERENTIEL NATIONAL DU COFRAC</a:t>
            </a:r>
          </a:p>
          <a:p>
            <a:pPr algn="ctr"/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845EA76C-ABA8-4198-B296-7639C7FD283D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4" t="50097" r="43015" b="34556"/>
          <a:stretch/>
        </p:blipFill>
        <p:spPr bwMode="auto">
          <a:xfrm>
            <a:off x="5504517" y="1772816"/>
            <a:ext cx="2739891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F6EF3EE8-974B-4046-A42B-223A56B3544F}"/>
              </a:ext>
            </a:extLst>
          </p:cNvPr>
          <p:cNvSpPr txBox="1"/>
          <p:nvPr/>
        </p:nvSpPr>
        <p:spPr>
          <a:xfrm>
            <a:off x="499666" y="6392361"/>
            <a:ext cx="1552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Présidence </a:t>
            </a:r>
            <a:r>
              <a:rPr lang="fr-FR" sz="1200" b="1" dirty="0" err="1">
                <a:solidFill>
                  <a:srgbClr val="002060"/>
                </a:solidFill>
              </a:rPr>
              <a:t>sycfi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5FB5FC9-F42F-4304-BD04-3A66AF832620}"/>
              </a:ext>
            </a:extLst>
          </p:cNvPr>
          <p:cNvSpPr txBox="1"/>
          <p:nvPr/>
        </p:nvSpPr>
        <p:spPr>
          <a:xfrm>
            <a:off x="4145208" y="605322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Paris 26 mars 2019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5252F4A6-27F8-4CAC-98A5-03203C60FC64}"/>
              </a:ext>
            </a:extLst>
          </p:cNvPr>
          <p:cNvSpPr txBox="1"/>
          <p:nvPr/>
        </p:nvSpPr>
        <p:spPr>
          <a:xfrm>
            <a:off x="1043608" y="332656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7026E"/>
                </a:solidFill>
              </a:rPr>
              <a:t> </a:t>
            </a:r>
            <a:r>
              <a:rPr lang="fr-FR" sz="2000" b="1" dirty="0">
                <a:solidFill>
                  <a:srgbClr val="17026E"/>
                </a:solidFill>
              </a:rPr>
              <a:t> LA REFORME DE LA FORMATION PROFESSIONNELLE IMPACT SUR L’ACTIVITE DES CFI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57389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F7E36BCE-7A87-41BA-AF41-7F6569B1FDF9}"/>
              </a:ext>
            </a:extLst>
          </p:cNvPr>
          <p:cNvCxnSpPr/>
          <p:nvPr/>
        </p:nvCxnSpPr>
        <p:spPr>
          <a:xfrm flipV="1">
            <a:off x="3491880" y="5295900"/>
            <a:ext cx="620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CCA7396-5440-4C5C-B828-942D83CC66D1}"/>
              </a:ext>
            </a:extLst>
          </p:cNvPr>
          <p:cNvSpPr txBox="1"/>
          <p:nvPr/>
        </p:nvSpPr>
        <p:spPr>
          <a:xfrm>
            <a:off x="1872208" y="1988840"/>
            <a:ext cx="58681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3300"/>
                </a:solidFill>
              </a:rPr>
              <a:t>1 - </a:t>
            </a:r>
            <a:r>
              <a:rPr lang="fr-FR" sz="1600" b="1" dirty="0">
                <a:solidFill>
                  <a:srgbClr val="FF5050"/>
                </a:solidFill>
              </a:rPr>
              <a:t>OBTENIR LA CERTIFICATION SI NECESSAIRE</a:t>
            </a:r>
            <a:endParaRPr lang="fr-FR" sz="1600" b="1" dirty="0">
              <a:solidFill>
                <a:srgbClr val="002060"/>
              </a:solidFill>
            </a:endParaRPr>
          </a:p>
          <a:p>
            <a:endParaRPr lang="fr-FR" sz="1600" b="1" dirty="0">
              <a:solidFill>
                <a:srgbClr val="FF5050"/>
              </a:solidFill>
            </a:endParaRPr>
          </a:p>
          <a:p>
            <a:r>
              <a:rPr lang="fr-FR" sz="1600" b="1" dirty="0">
                <a:solidFill>
                  <a:srgbClr val="FF5050"/>
                </a:solidFill>
              </a:rPr>
              <a:t>2 - ADAPTER, RECONFIGURER SON OFFRE DE PRESTATIONS AUX NOUVEAUX BESOINS DES CLIENTS</a:t>
            </a:r>
            <a:endParaRPr lang="fr-FR" sz="1600" b="1" dirty="0">
              <a:solidFill>
                <a:srgbClr val="0070C0"/>
              </a:solidFill>
            </a:endParaRPr>
          </a:p>
          <a:p>
            <a:r>
              <a:rPr lang="fr-FR" sz="1600" b="1" dirty="0">
                <a:solidFill>
                  <a:srgbClr val="0070C0"/>
                </a:solidFill>
              </a:rPr>
              <a:t>Exemple : propositions actions catalogue         Conseil pour élaborer le plan de développement des compétences</a:t>
            </a:r>
            <a:endParaRPr lang="fr-FR" sz="1600" b="1" dirty="0">
              <a:solidFill>
                <a:srgbClr val="002060"/>
              </a:solidFill>
            </a:endParaRPr>
          </a:p>
          <a:p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1600" b="1" dirty="0">
                <a:solidFill>
                  <a:srgbClr val="FF5050"/>
                </a:solidFill>
              </a:rPr>
              <a:t>3 -  </a:t>
            </a:r>
            <a:r>
              <a:rPr lang="fr-FR" sz="1600" b="1" dirty="0">
                <a:solidFill>
                  <a:srgbClr val="FF3300"/>
                </a:solidFill>
              </a:rPr>
              <a:t>REVOIR SA STRATEGIE MARKETING EN FONCTION DES CHANGEMENTS</a:t>
            </a:r>
          </a:p>
          <a:p>
            <a:endParaRPr lang="fr-FR" sz="1600" b="1" dirty="0">
              <a:solidFill>
                <a:srgbClr val="002060"/>
              </a:solidFill>
            </a:endParaRPr>
          </a:p>
          <a:p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1600" b="1" dirty="0">
                <a:solidFill>
                  <a:srgbClr val="FF5050"/>
                </a:solidFill>
              </a:rPr>
              <a:t>4 - DEVELOPPER ET ADAPTER SES COMPETENCES 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Pour être en capacité de répondre aux besoins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 </a:t>
            </a:r>
          </a:p>
          <a:p>
            <a:r>
              <a:rPr lang="fr-FR" sz="1600" b="1" dirty="0">
                <a:solidFill>
                  <a:srgbClr val="FF5050"/>
                </a:solidFill>
              </a:rPr>
              <a:t>5 - MUTUALISER, SE REGROUPER POUR DES OFFRES MULTI-DISCIPLINAIRES ET MULTIMODALES</a:t>
            </a:r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sz="1400" b="1" dirty="0">
              <a:solidFill>
                <a:srgbClr val="002060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0958CCE-3BC7-484A-B2F5-4942D3A8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20003" r="69485" b="64774"/>
          <a:stretch>
            <a:fillRect/>
          </a:stretch>
        </p:blipFill>
        <p:spPr bwMode="auto">
          <a:xfrm>
            <a:off x="0" y="178131"/>
            <a:ext cx="1224136" cy="117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B35735EE-48D1-4430-BE4C-A880E5CF15E5}"/>
              </a:ext>
            </a:extLst>
          </p:cNvPr>
          <p:cNvSpPr txBox="1"/>
          <p:nvPr/>
        </p:nvSpPr>
        <p:spPr>
          <a:xfrm>
            <a:off x="3143984" y="1372706"/>
            <a:ext cx="2796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PISTES D’ACTION</a:t>
            </a:r>
          </a:p>
        </p:txBody>
      </p:sp>
      <p:sp>
        <p:nvSpPr>
          <p:cNvPr id="14" name="AutoShape 1">
            <a:extLst>
              <a:ext uri="{FF2B5EF4-FFF2-40B4-BE49-F238E27FC236}">
                <a16:creationId xmlns:a16="http://schemas.microsoft.com/office/drawing/2014/main" xmlns="" id="{FA70EC75-D9B1-462E-8335-C645680D7F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9974" y="3137820"/>
            <a:ext cx="288032" cy="72008"/>
          </a:xfrm>
          <a:prstGeom prst="straightConnector1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E7EEBFE6-A910-4A59-AC20-C3C16F9DAC53}"/>
              </a:ext>
            </a:extLst>
          </p:cNvPr>
          <p:cNvSpPr txBox="1"/>
          <p:nvPr/>
        </p:nvSpPr>
        <p:spPr>
          <a:xfrm>
            <a:off x="499666" y="6392361"/>
            <a:ext cx="1552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Présidence </a:t>
            </a:r>
            <a:r>
              <a:rPr lang="fr-FR" sz="1200" b="1" dirty="0" err="1">
                <a:solidFill>
                  <a:srgbClr val="002060"/>
                </a:solidFill>
              </a:rPr>
              <a:t>sycfi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F9A83989-B40D-410A-8AF5-32ED83A8A727}"/>
              </a:ext>
            </a:extLst>
          </p:cNvPr>
          <p:cNvSpPr txBox="1"/>
          <p:nvPr/>
        </p:nvSpPr>
        <p:spPr>
          <a:xfrm>
            <a:off x="4145208" y="605322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Paris 26 mars 2019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4F75DF06-A8F6-4E36-A5CE-413025E0C65A}"/>
              </a:ext>
            </a:extLst>
          </p:cNvPr>
          <p:cNvSpPr txBox="1"/>
          <p:nvPr/>
        </p:nvSpPr>
        <p:spPr>
          <a:xfrm>
            <a:off x="1043608" y="332656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7026E"/>
                </a:solidFill>
              </a:rPr>
              <a:t> </a:t>
            </a:r>
            <a:r>
              <a:rPr lang="fr-FR" sz="2000" b="1" dirty="0">
                <a:solidFill>
                  <a:srgbClr val="17026E"/>
                </a:solidFill>
              </a:rPr>
              <a:t> LA REFORME DE LA FORMATION PROFESSIONNELLE IMPACT SUR L’ACTIVITE DES CFI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315810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C4B01D3A-4126-48E2-8A7C-5A372DF98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20003" r="69485" b="64774"/>
          <a:stretch>
            <a:fillRect/>
          </a:stretch>
        </p:blipFill>
        <p:spPr bwMode="auto">
          <a:xfrm>
            <a:off x="0" y="178131"/>
            <a:ext cx="1224136" cy="117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565F9F4-B006-43C5-AE42-73311E08FDCA}"/>
              </a:ext>
            </a:extLst>
          </p:cNvPr>
          <p:cNvSpPr txBox="1"/>
          <p:nvPr/>
        </p:nvSpPr>
        <p:spPr>
          <a:xfrm>
            <a:off x="1043608" y="115668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Démarche  D’accompagnement des adhérents par le  SYCFI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xmlns="" id="{57B0FF8F-C46D-4254-A0CE-44443A1DE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89782"/>
              </p:ext>
            </p:extLst>
          </p:nvPr>
        </p:nvGraphicFramePr>
        <p:xfrm>
          <a:off x="827584" y="1772816"/>
          <a:ext cx="748883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983">
                  <a:extLst>
                    <a:ext uri="{9D8B030D-6E8A-4147-A177-3AD203B41FA5}">
                      <a16:colId xmlns:a16="http://schemas.microsoft.com/office/drawing/2014/main" xmlns="" val="731792458"/>
                    </a:ext>
                  </a:extLst>
                </a:gridCol>
                <a:gridCol w="2218913">
                  <a:extLst>
                    <a:ext uri="{9D8B030D-6E8A-4147-A177-3AD203B41FA5}">
                      <a16:colId xmlns:a16="http://schemas.microsoft.com/office/drawing/2014/main" xmlns="" val="996487713"/>
                    </a:ext>
                  </a:extLst>
                </a:gridCol>
                <a:gridCol w="2426936">
                  <a:extLst>
                    <a:ext uri="{9D8B030D-6E8A-4147-A177-3AD203B41FA5}">
                      <a16:colId xmlns:a16="http://schemas.microsoft.com/office/drawing/2014/main" xmlns="" val="1822495520"/>
                    </a:ext>
                  </a:extLst>
                </a:gridCol>
              </a:tblGrid>
              <a:tr h="517422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Échéance</a:t>
                      </a: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Modalités de réalisation</a:t>
                      </a:r>
                    </a:p>
                  </a:txBody>
                  <a:tcP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5202924"/>
                  </a:ext>
                </a:extLst>
              </a:tr>
              <a:tr h="830626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Informer sur le contenu de la loi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Dès maintenant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sur le site SYCFI</a:t>
                      </a:r>
                    </a:p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Conférences</a:t>
                      </a:r>
                    </a:p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Webinaires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3043986"/>
                  </a:ext>
                </a:extLst>
              </a:tr>
              <a:tr h="3156378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Ateliers d’appropriation des critères de la nouvelle certification</a:t>
                      </a:r>
                    </a:p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Ateliers sur le repositionnement des CFI au regard de leur certification et de leurs prestations</a:t>
                      </a:r>
                    </a:p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des adhérents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Décret en 2019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htpps://www.legifrance.gouv.fr/ </a:t>
                      </a:r>
                    </a:p>
                    <a:p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Dès maintenant</a:t>
                      </a:r>
                    </a:p>
                    <a:p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Dès l’analyse des besoins terminée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Ateliers régionaux et nationaux</a:t>
                      </a:r>
                    </a:p>
                    <a:p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Ateliers Webinaires</a:t>
                      </a:r>
                    </a:p>
                    <a:p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Dès l’analyse des besoins terminée</a:t>
                      </a:r>
                    </a:p>
                    <a:p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9060387"/>
                  </a:ext>
                </a:extLst>
              </a:tr>
            </a:tbl>
          </a:graphicData>
        </a:graphic>
      </p:graphicFrame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B8566CCF-68F8-4FD3-9498-A4904884E2A5}"/>
              </a:ext>
            </a:extLst>
          </p:cNvPr>
          <p:cNvCxnSpPr/>
          <p:nvPr/>
        </p:nvCxnSpPr>
        <p:spPr>
          <a:xfrm>
            <a:off x="827584" y="3309970"/>
            <a:ext cx="7560840" cy="0"/>
          </a:xfrm>
          <a:prstGeom prst="line">
            <a:avLst/>
          </a:prstGeom>
          <a:ln w="3175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FC1310FB-A656-4714-BEDD-85D5B7C33F1F}"/>
              </a:ext>
            </a:extLst>
          </p:cNvPr>
          <p:cNvCxnSpPr>
            <a:cxnSpLocks/>
          </p:cNvCxnSpPr>
          <p:nvPr/>
        </p:nvCxnSpPr>
        <p:spPr>
          <a:xfrm>
            <a:off x="967458" y="4267978"/>
            <a:ext cx="7417582" cy="0"/>
          </a:xfrm>
          <a:prstGeom prst="line">
            <a:avLst/>
          </a:prstGeom>
          <a:ln w="3175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9A7CD01F-289D-4FF3-BAD1-2386F2587BE2}"/>
              </a:ext>
            </a:extLst>
          </p:cNvPr>
          <p:cNvCxnSpPr/>
          <p:nvPr/>
        </p:nvCxnSpPr>
        <p:spPr>
          <a:xfrm>
            <a:off x="827584" y="5852220"/>
            <a:ext cx="7560840" cy="0"/>
          </a:xfrm>
          <a:prstGeom prst="line">
            <a:avLst/>
          </a:prstGeom>
          <a:ln w="3175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8340336A-E0FA-4601-8519-97D6DB7DA17F}"/>
              </a:ext>
            </a:extLst>
          </p:cNvPr>
          <p:cNvSpPr txBox="1"/>
          <p:nvPr/>
        </p:nvSpPr>
        <p:spPr>
          <a:xfrm>
            <a:off x="499666" y="6392361"/>
            <a:ext cx="1552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Présidence </a:t>
            </a:r>
            <a:r>
              <a:rPr lang="fr-FR" sz="1200" b="1" dirty="0" err="1">
                <a:solidFill>
                  <a:srgbClr val="002060"/>
                </a:solidFill>
              </a:rPr>
              <a:t>sycfi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292D6C0A-5705-4A37-8CA7-84FCBBF2EDC4}"/>
              </a:ext>
            </a:extLst>
          </p:cNvPr>
          <p:cNvSpPr txBox="1"/>
          <p:nvPr/>
        </p:nvSpPr>
        <p:spPr>
          <a:xfrm>
            <a:off x="4145208" y="641326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Paris 26 mars 2019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1D10A57E-28DE-4FEC-924E-091105183A7D}"/>
              </a:ext>
            </a:extLst>
          </p:cNvPr>
          <p:cNvSpPr txBox="1"/>
          <p:nvPr/>
        </p:nvSpPr>
        <p:spPr>
          <a:xfrm>
            <a:off x="1115616" y="260648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7026E"/>
                </a:solidFill>
              </a:rPr>
              <a:t> </a:t>
            </a:r>
            <a:r>
              <a:rPr lang="fr-FR" sz="2000" b="1" dirty="0">
                <a:solidFill>
                  <a:srgbClr val="17026E"/>
                </a:solidFill>
              </a:rPr>
              <a:t> LA REFORME DE LA FORMATION PROFESSIONNELLE IMPACT SUR L’ACTIVITE DES CFI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00093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6" descr="Description : cid:image001.jpg@01CCD21D.67BDD380"/>
          <p:cNvSpPr>
            <a:spLocks noChangeAspect="1" noChangeArrowheads="1"/>
          </p:cNvSpPr>
          <p:nvPr/>
        </p:nvSpPr>
        <p:spPr bwMode="auto">
          <a:xfrm>
            <a:off x="127000" y="-585788"/>
            <a:ext cx="1771650" cy="17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8371" name="AutoShape 8" descr="Description : cid:image001.jpg@01CCD21D.67BDD380"/>
          <p:cNvSpPr>
            <a:spLocks noChangeAspect="1" noChangeArrowheads="1"/>
          </p:cNvSpPr>
          <p:nvPr/>
        </p:nvSpPr>
        <p:spPr bwMode="auto">
          <a:xfrm>
            <a:off x="127000" y="-585788"/>
            <a:ext cx="1771650" cy="17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8372" name="AutoShape 10" descr="imap://paysdelaloire%40sicfor-fcf%2Eorg@ssl0.ovh.net:993/fetch%3EUID%3E.INBOX%3E272?header=quotebody&amp;part=1.1.2&amp;filename=image001.jpg"/>
          <p:cNvSpPr>
            <a:spLocks noChangeAspect="1" noChangeArrowheads="1"/>
          </p:cNvSpPr>
          <p:nvPr/>
        </p:nvSpPr>
        <p:spPr bwMode="auto">
          <a:xfrm>
            <a:off x="127000" y="-585788"/>
            <a:ext cx="1771650" cy="17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8373" name="AutoShape 12" descr="imap://paysdelaloire%40sicfor-fcf%2Eorg@ssl0.ovh.net:993/fetch%3EUID%3E.INBOX%3E272?header=quotebody&amp;part=1.1.2&amp;filename=image001.jpg"/>
          <p:cNvSpPr>
            <a:spLocks noChangeAspect="1" noChangeArrowheads="1"/>
          </p:cNvSpPr>
          <p:nvPr/>
        </p:nvSpPr>
        <p:spPr bwMode="auto">
          <a:xfrm>
            <a:off x="127000" y="-585788"/>
            <a:ext cx="1771650" cy="17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5A728C9-1D75-42C3-AD8A-D0A2AECCA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20003" r="69485" b="64774"/>
          <a:stretch>
            <a:fillRect/>
          </a:stretch>
        </p:blipFill>
        <p:spPr bwMode="auto">
          <a:xfrm>
            <a:off x="3419872" y="260648"/>
            <a:ext cx="2161693" cy="20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3B000BB5-AF96-49FB-9CB8-8643813AB07D}"/>
              </a:ext>
            </a:extLst>
          </p:cNvPr>
          <p:cNvSpPr txBox="1"/>
          <p:nvPr/>
        </p:nvSpPr>
        <p:spPr>
          <a:xfrm>
            <a:off x="1331640" y="2572449"/>
            <a:ext cx="67436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</a:rPr>
              <a:t>Syndicat professionnel pour la défense de la profession CFI</a:t>
            </a:r>
          </a:p>
          <a:p>
            <a:endParaRPr lang="fr-FR" sz="2400" b="1" dirty="0">
              <a:solidFill>
                <a:srgbClr val="0033CC"/>
              </a:solidFill>
            </a:endParaRPr>
          </a:p>
          <a:p>
            <a:r>
              <a:rPr lang="fr-FR" sz="2800" b="1" dirty="0">
                <a:solidFill>
                  <a:srgbClr val="0033CC"/>
                </a:solidFill>
              </a:rPr>
              <a:t>Lobbying institutionnel et économique </a:t>
            </a:r>
          </a:p>
          <a:p>
            <a:pPr marL="285750" indent="-285750">
              <a:buFontTx/>
              <a:buChar char="-"/>
            </a:pPr>
            <a:endParaRPr lang="fr-FR" sz="2400" b="1" dirty="0">
              <a:solidFill>
                <a:srgbClr val="0033CC"/>
              </a:solidFill>
            </a:endParaRPr>
          </a:p>
          <a:p>
            <a:r>
              <a:rPr lang="fr-FR" sz="2800" b="1" dirty="0">
                <a:solidFill>
                  <a:srgbClr val="0033CC"/>
                </a:solidFill>
              </a:rPr>
              <a:t>Promotion de la profession</a:t>
            </a:r>
          </a:p>
          <a:p>
            <a:endParaRPr lang="fr-FR" sz="1600" b="1" dirty="0">
              <a:solidFill>
                <a:srgbClr val="00206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A5CE5EA-1B95-45B1-A8DE-3DC7E83B3F17}"/>
              </a:ext>
            </a:extLst>
          </p:cNvPr>
          <p:cNvSpPr txBox="1"/>
          <p:nvPr/>
        </p:nvSpPr>
        <p:spPr>
          <a:xfrm>
            <a:off x="499666" y="6392361"/>
            <a:ext cx="1552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Présidence </a:t>
            </a:r>
            <a:r>
              <a:rPr lang="fr-FR" sz="1200" b="1" dirty="0" err="1">
                <a:solidFill>
                  <a:srgbClr val="002060"/>
                </a:solidFill>
              </a:rPr>
              <a:t>sycfi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832E2A62-12EC-45CC-B8BD-BAC5FFFEEA29}"/>
              </a:ext>
            </a:extLst>
          </p:cNvPr>
          <p:cNvSpPr txBox="1"/>
          <p:nvPr/>
        </p:nvSpPr>
        <p:spPr>
          <a:xfrm>
            <a:off x="4145208" y="5847655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Paris 26 mars 2019</a:t>
            </a:r>
          </a:p>
        </p:txBody>
      </p:sp>
    </p:spTree>
    <p:extLst>
      <p:ext uri="{BB962C8B-B14F-4D97-AF65-F5344CB8AC3E}">
        <p14:creationId xmlns:p14="http://schemas.microsoft.com/office/powerpoint/2010/main" val="769394375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F7E36BCE-7A87-41BA-AF41-7F6569B1FDF9}"/>
              </a:ext>
            </a:extLst>
          </p:cNvPr>
          <p:cNvCxnSpPr/>
          <p:nvPr/>
        </p:nvCxnSpPr>
        <p:spPr>
          <a:xfrm flipV="1">
            <a:off x="3491880" y="5295900"/>
            <a:ext cx="620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0958CCE-3BC7-484A-B2F5-4942D3A8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20003" r="69485" b="64774"/>
          <a:stretch>
            <a:fillRect/>
          </a:stretch>
        </p:blipFill>
        <p:spPr bwMode="auto">
          <a:xfrm>
            <a:off x="0" y="178131"/>
            <a:ext cx="1224136" cy="117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4B62F6BF-26CD-477D-A27C-DFABF76E4467}"/>
              </a:ext>
            </a:extLst>
          </p:cNvPr>
          <p:cNvSpPr txBox="1"/>
          <p:nvPr/>
        </p:nvSpPr>
        <p:spPr>
          <a:xfrm>
            <a:off x="2070682" y="1228689"/>
            <a:ext cx="509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La loi pour la liberté de choisir son avenir professionnel : un Bing Bang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533112E-ADDD-4A88-87E3-8683CD959F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036"/>
          <a:stretch/>
        </p:blipFill>
        <p:spPr>
          <a:xfrm>
            <a:off x="1043608" y="2492896"/>
            <a:ext cx="7275292" cy="34828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E3291198-9833-4B04-B1EF-1AB26B43B856}"/>
              </a:ext>
            </a:extLst>
          </p:cNvPr>
          <p:cNvSpPr txBox="1"/>
          <p:nvPr/>
        </p:nvSpPr>
        <p:spPr>
          <a:xfrm>
            <a:off x="1691680" y="2041103"/>
            <a:ext cx="6406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</a:rPr>
              <a:t>La loi comporte 3 titres en interaction dans une dynamique systémique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29700A22-649A-4067-B940-57540EAA085F}"/>
              </a:ext>
            </a:extLst>
          </p:cNvPr>
          <p:cNvSpPr txBox="1"/>
          <p:nvPr/>
        </p:nvSpPr>
        <p:spPr>
          <a:xfrm>
            <a:off x="499666" y="6392361"/>
            <a:ext cx="1552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Présidence </a:t>
            </a:r>
            <a:r>
              <a:rPr lang="fr-FR" sz="1200" b="1" dirty="0" err="1">
                <a:solidFill>
                  <a:srgbClr val="002060"/>
                </a:solidFill>
              </a:rPr>
              <a:t>sycfi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A23DFEB-7EB4-4818-8E04-630F51120FDD}"/>
              </a:ext>
            </a:extLst>
          </p:cNvPr>
          <p:cNvSpPr txBox="1"/>
          <p:nvPr/>
        </p:nvSpPr>
        <p:spPr>
          <a:xfrm>
            <a:off x="4145208" y="612523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Paris 26 mars 2019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1915DC4-EA41-4B11-8646-4F58AE3AA917}"/>
              </a:ext>
            </a:extLst>
          </p:cNvPr>
          <p:cNvSpPr txBox="1"/>
          <p:nvPr/>
        </p:nvSpPr>
        <p:spPr>
          <a:xfrm>
            <a:off x="1043608" y="332656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7026E"/>
                </a:solidFill>
              </a:rPr>
              <a:t> </a:t>
            </a:r>
            <a:r>
              <a:rPr lang="fr-FR" sz="2000" b="1" dirty="0">
                <a:solidFill>
                  <a:srgbClr val="17026E"/>
                </a:solidFill>
              </a:rPr>
              <a:t> LA REFORME DE LA FORMATION PROFESSIONNELLE   IMPACT SUR L’ACTIVITE DES CFI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5565315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F7E36BCE-7A87-41BA-AF41-7F6569B1FDF9}"/>
              </a:ext>
            </a:extLst>
          </p:cNvPr>
          <p:cNvCxnSpPr/>
          <p:nvPr/>
        </p:nvCxnSpPr>
        <p:spPr>
          <a:xfrm flipV="1">
            <a:off x="3491880" y="5295900"/>
            <a:ext cx="620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0958CCE-3BC7-484A-B2F5-4942D3A8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20003" r="69485" b="64774"/>
          <a:stretch>
            <a:fillRect/>
          </a:stretch>
        </p:blipFill>
        <p:spPr bwMode="auto">
          <a:xfrm>
            <a:off x="0" y="178131"/>
            <a:ext cx="1224136" cy="117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4B62F6BF-26CD-477D-A27C-DFABF76E4467}"/>
              </a:ext>
            </a:extLst>
          </p:cNvPr>
          <p:cNvSpPr txBox="1"/>
          <p:nvPr/>
        </p:nvSpPr>
        <p:spPr>
          <a:xfrm>
            <a:off x="2070682" y="1228689"/>
            <a:ext cx="509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La loi pour la liberté de choisir son avenir professionnel : un Bing Bang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E3291198-9833-4B04-B1EF-1AB26B43B856}"/>
              </a:ext>
            </a:extLst>
          </p:cNvPr>
          <p:cNvSpPr txBox="1"/>
          <p:nvPr/>
        </p:nvSpPr>
        <p:spPr>
          <a:xfrm>
            <a:off x="1475656" y="2145630"/>
            <a:ext cx="6406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17026E"/>
                </a:solidFill>
              </a:rPr>
              <a:t>La loi comporte 3 titres en interaction dans une dynamique systémique</a:t>
            </a:r>
          </a:p>
          <a:p>
            <a:pPr algn="ctr"/>
            <a:r>
              <a:rPr lang="fr-FR" b="1" dirty="0">
                <a:solidFill>
                  <a:srgbClr val="17026E"/>
                </a:solidFill>
              </a:rPr>
              <a:t>et 7 points clés qui nous concernent directement…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CD5D1E4-B7D8-4104-A79E-891B94E30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3417377"/>
            <a:ext cx="8178708" cy="231587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15DE112D-B661-4B87-84DE-188C692B9896}"/>
              </a:ext>
            </a:extLst>
          </p:cNvPr>
          <p:cNvSpPr txBox="1"/>
          <p:nvPr/>
        </p:nvSpPr>
        <p:spPr>
          <a:xfrm>
            <a:off x="499666" y="6392361"/>
            <a:ext cx="1552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Présidence </a:t>
            </a:r>
            <a:r>
              <a:rPr lang="fr-FR" sz="1200" b="1" dirty="0" err="1">
                <a:solidFill>
                  <a:srgbClr val="002060"/>
                </a:solidFill>
              </a:rPr>
              <a:t>sycfi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A6AE1A5-42C4-4477-9702-773FEE5E1640}"/>
              </a:ext>
            </a:extLst>
          </p:cNvPr>
          <p:cNvSpPr txBox="1"/>
          <p:nvPr/>
        </p:nvSpPr>
        <p:spPr>
          <a:xfrm>
            <a:off x="4145208" y="605322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</a:rPr>
              <a:t>Paris 26 mars 2019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143E84B-EBD8-4EBF-BD77-13B6BBD87467}"/>
              </a:ext>
            </a:extLst>
          </p:cNvPr>
          <p:cNvSpPr txBox="1"/>
          <p:nvPr/>
        </p:nvSpPr>
        <p:spPr>
          <a:xfrm>
            <a:off x="1043608" y="260648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7026E"/>
                </a:solidFill>
              </a:rPr>
              <a:t> </a:t>
            </a:r>
            <a:r>
              <a:rPr lang="fr-FR" sz="2000" b="1" dirty="0">
                <a:solidFill>
                  <a:srgbClr val="17026E"/>
                </a:solidFill>
              </a:rPr>
              <a:t> LA REFORME DE LA FORMATION PROFESSIONNELLE IMPACT SUR  L’ACTIVITE DES CFI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123951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F7E36BCE-7A87-41BA-AF41-7F6569B1FDF9}"/>
              </a:ext>
            </a:extLst>
          </p:cNvPr>
          <p:cNvCxnSpPr/>
          <p:nvPr/>
        </p:nvCxnSpPr>
        <p:spPr>
          <a:xfrm flipV="1">
            <a:off x="3491880" y="5295900"/>
            <a:ext cx="620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0958CCE-3BC7-484A-B2F5-4942D3A8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20003" r="69485" b="64774"/>
          <a:stretch>
            <a:fillRect/>
          </a:stretch>
        </p:blipFill>
        <p:spPr bwMode="auto">
          <a:xfrm>
            <a:off x="0" y="178131"/>
            <a:ext cx="1224136" cy="117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E3291198-9833-4B04-B1EF-1AB26B43B856}"/>
              </a:ext>
            </a:extLst>
          </p:cNvPr>
          <p:cNvSpPr txBox="1"/>
          <p:nvPr/>
        </p:nvSpPr>
        <p:spPr>
          <a:xfrm>
            <a:off x="1475656" y="1340768"/>
            <a:ext cx="64062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17026E"/>
                </a:solidFill>
              </a:rPr>
              <a:t>La nouvelle définition de la formation : </a:t>
            </a:r>
          </a:p>
          <a:p>
            <a:pPr algn="ctr"/>
            <a:endParaRPr lang="fr-FR" b="1" dirty="0">
              <a:solidFill>
                <a:srgbClr val="17026E"/>
              </a:solidFill>
            </a:endParaRPr>
          </a:p>
          <a:p>
            <a:r>
              <a:rPr lang="fr-FR" b="1" dirty="0">
                <a:solidFill>
                  <a:srgbClr val="17026E"/>
                </a:solidFill>
              </a:rPr>
              <a:t>Un parcours pédagogique permettant d’atteindre un objectif professionnel </a:t>
            </a:r>
          </a:p>
          <a:p>
            <a:endParaRPr lang="fr-FR" sz="1400" b="1" dirty="0">
              <a:solidFill>
                <a:srgbClr val="17026E"/>
              </a:solidFill>
            </a:endParaRPr>
          </a:p>
          <a:p>
            <a:r>
              <a:rPr lang="fr-FR" b="1" dirty="0">
                <a:solidFill>
                  <a:srgbClr val="17026E"/>
                </a:solidFill>
              </a:rPr>
              <a:t>- Elle peut être réalisée en tout ou partie à distance, en situation de travail</a:t>
            </a:r>
          </a:p>
          <a:p>
            <a:r>
              <a:rPr lang="fr-FR" b="1" dirty="0">
                <a:solidFill>
                  <a:srgbClr val="17026E"/>
                </a:solidFill>
              </a:rPr>
              <a:t>- Modalités de déroulement diverses synchrone, asynchrone, présentiel, distanciel, pendant ou hors temps de travail ,</a:t>
            </a:r>
            <a:r>
              <a:rPr lang="fr-FR" sz="1600" b="1" dirty="0">
                <a:solidFill>
                  <a:srgbClr val="17026E"/>
                </a:solidFill>
              </a:rPr>
              <a:t>AFEST</a:t>
            </a:r>
            <a:r>
              <a:rPr lang="fr-FR" sz="1200" b="1" dirty="0">
                <a:solidFill>
                  <a:srgbClr val="17026E"/>
                </a:solidFill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17026E"/>
                </a:solidFill>
              </a:rPr>
              <a:t>Stage 	parcours individualisé</a:t>
            </a:r>
          </a:p>
          <a:p>
            <a:pPr marL="285750" indent="-285750">
              <a:buFontTx/>
              <a:buChar char="-"/>
            </a:pPr>
            <a:endParaRPr lang="fr-FR" sz="1400" b="1" dirty="0">
              <a:solidFill>
                <a:srgbClr val="17026E"/>
              </a:solidFill>
            </a:endParaRPr>
          </a:p>
          <a:p>
            <a:r>
              <a:rPr lang="fr-FR" b="1" dirty="0">
                <a:solidFill>
                  <a:srgbClr val="17026E"/>
                </a:solidFill>
              </a:rPr>
              <a:t>- Champ de la formation : </a:t>
            </a:r>
          </a:p>
          <a:p>
            <a:pPr lvl="1"/>
            <a:r>
              <a:rPr lang="fr-FR" b="1" dirty="0">
                <a:solidFill>
                  <a:srgbClr val="17026E"/>
                </a:solidFill>
              </a:rPr>
              <a:t>-  Actions de formation et CPF</a:t>
            </a:r>
          </a:p>
          <a:p>
            <a:pPr marL="742950" lvl="1" indent="-285750">
              <a:buFontTx/>
              <a:buChar char="-"/>
            </a:pPr>
            <a:r>
              <a:rPr lang="fr-FR" b="1" dirty="0">
                <a:solidFill>
                  <a:srgbClr val="17026E"/>
                </a:solidFill>
              </a:rPr>
              <a:t>BDC</a:t>
            </a:r>
          </a:p>
          <a:p>
            <a:pPr marL="742950" lvl="1" indent="-285750">
              <a:buFontTx/>
              <a:buChar char="-"/>
            </a:pPr>
            <a:r>
              <a:rPr lang="fr-FR" b="1" dirty="0">
                <a:solidFill>
                  <a:srgbClr val="17026E"/>
                </a:solidFill>
              </a:rPr>
              <a:t>VAE (accompagnement pour validation)</a:t>
            </a:r>
          </a:p>
          <a:p>
            <a:pPr marL="742950" lvl="1" indent="-285750">
              <a:buFontTx/>
              <a:buChar char="-"/>
            </a:pPr>
            <a:r>
              <a:rPr lang="fr-FR" b="1" dirty="0">
                <a:solidFill>
                  <a:srgbClr val="17026E"/>
                </a:solidFill>
              </a:rPr>
              <a:t>Actions d’apprentissage dans un contrat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15DE112D-B661-4B87-84DE-188C692B9896}"/>
              </a:ext>
            </a:extLst>
          </p:cNvPr>
          <p:cNvSpPr txBox="1"/>
          <p:nvPr/>
        </p:nvSpPr>
        <p:spPr>
          <a:xfrm>
            <a:off x="499666" y="6392361"/>
            <a:ext cx="1552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Présidence </a:t>
            </a:r>
            <a:r>
              <a:rPr lang="fr-FR" sz="1200" b="1" dirty="0" err="1">
                <a:solidFill>
                  <a:srgbClr val="002060"/>
                </a:solidFill>
              </a:rPr>
              <a:t>sycfi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A6AE1A5-42C4-4477-9702-773FEE5E1640}"/>
              </a:ext>
            </a:extLst>
          </p:cNvPr>
          <p:cNvSpPr txBox="1"/>
          <p:nvPr/>
        </p:nvSpPr>
        <p:spPr>
          <a:xfrm>
            <a:off x="4145208" y="605322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</a:rPr>
              <a:t>Paris 26 mars 2019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143E84B-EBD8-4EBF-BD77-13B6BBD87467}"/>
              </a:ext>
            </a:extLst>
          </p:cNvPr>
          <p:cNvSpPr txBox="1"/>
          <p:nvPr/>
        </p:nvSpPr>
        <p:spPr>
          <a:xfrm>
            <a:off x="1043608" y="260648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7026E"/>
                </a:solidFill>
              </a:rPr>
              <a:t> </a:t>
            </a:r>
            <a:r>
              <a:rPr lang="fr-FR" sz="2000" b="1" dirty="0">
                <a:solidFill>
                  <a:srgbClr val="17026E"/>
                </a:solidFill>
              </a:rPr>
              <a:t> LA REFORME DE LA FORMATION PROFESSIONNELLE IMPACT SUR L’ACTIVITE DES CFI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A2CF80B2-8B53-4464-87A4-7A6EAD760C1F}"/>
              </a:ext>
            </a:extLst>
          </p:cNvPr>
          <p:cNvCxnSpPr>
            <a:cxnSpLocks/>
          </p:cNvCxnSpPr>
          <p:nvPr/>
        </p:nvCxnSpPr>
        <p:spPr>
          <a:xfrm>
            <a:off x="2571450" y="4296244"/>
            <a:ext cx="648072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35350643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DAC050A-D550-44C9-8F76-3A0C1DDCB7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6" y="2465404"/>
            <a:ext cx="1023079" cy="797518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F7E36BCE-7A87-41BA-AF41-7F6569B1FDF9}"/>
              </a:ext>
            </a:extLst>
          </p:cNvPr>
          <p:cNvCxnSpPr/>
          <p:nvPr/>
        </p:nvCxnSpPr>
        <p:spPr>
          <a:xfrm flipV="1">
            <a:off x="3491880" y="5295900"/>
            <a:ext cx="620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CCA7396-5440-4C5C-B828-942D83CC66D1}"/>
              </a:ext>
            </a:extLst>
          </p:cNvPr>
          <p:cNvSpPr txBox="1"/>
          <p:nvPr/>
        </p:nvSpPr>
        <p:spPr>
          <a:xfrm>
            <a:off x="149870" y="1700808"/>
            <a:ext cx="1723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</a:rPr>
              <a:t>Statut juridique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0958CCE-3BC7-484A-B2F5-4942D3A8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20003" r="69485" b="64774"/>
          <a:stretch>
            <a:fillRect/>
          </a:stretch>
        </p:blipFill>
        <p:spPr bwMode="auto">
          <a:xfrm>
            <a:off x="0" y="178131"/>
            <a:ext cx="1224136" cy="117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">
            <a:extLst>
              <a:ext uri="{FF2B5EF4-FFF2-40B4-BE49-F238E27FC236}">
                <a16:creationId xmlns:a16="http://schemas.microsoft.com/office/drawing/2014/main" xmlns="" id="{90E13F24-0B2B-4AFC-8971-9E99EF3373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23298" y="2069304"/>
            <a:ext cx="45719" cy="3709671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AutoShape 1">
            <a:extLst>
              <a:ext uri="{FF2B5EF4-FFF2-40B4-BE49-F238E27FC236}">
                <a16:creationId xmlns:a16="http://schemas.microsoft.com/office/drawing/2014/main" xmlns="" id="{F69C8D92-D800-44C5-B02A-F123F984F4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2572" y="5733256"/>
            <a:ext cx="7041761" cy="45719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D5BFF4A2-DF23-4DFD-BE2D-4C49B92D1704}"/>
              </a:ext>
            </a:extLst>
          </p:cNvPr>
          <p:cNvSpPr txBox="1"/>
          <p:nvPr/>
        </p:nvSpPr>
        <p:spPr>
          <a:xfrm>
            <a:off x="3851920" y="5877272"/>
            <a:ext cx="1723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</a:rPr>
              <a:t>Statut fiscal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FE7668F2-12E2-4933-AB6F-6627A343BE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/>
          <a:stretch/>
        </p:blipFill>
        <p:spPr>
          <a:xfrm>
            <a:off x="5436096" y="5661248"/>
            <a:ext cx="1021839" cy="633792"/>
          </a:xfrm>
          <a:prstGeom prst="rect">
            <a:avLst/>
          </a:prstGeom>
        </p:spPr>
      </p:pic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xmlns="" id="{A800D073-8792-4C27-B47D-7D1DC03A2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439073"/>
              </p:ext>
            </p:extLst>
          </p:nvPr>
        </p:nvGraphicFramePr>
        <p:xfrm>
          <a:off x="1331640" y="2132856"/>
          <a:ext cx="7155081" cy="3456384"/>
        </p:xfrm>
        <a:graphic>
          <a:graphicData uri="http://schemas.openxmlformats.org/drawingml/2006/table">
            <a:tbl>
              <a:tblPr/>
              <a:tblGrid>
                <a:gridCol w="2372692">
                  <a:extLst>
                    <a:ext uri="{9D8B030D-6E8A-4147-A177-3AD203B41FA5}">
                      <a16:colId xmlns:a16="http://schemas.microsoft.com/office/drawing/2014/main" xmlns="" val="3068624637"/>
                    </a:ext>
                  </a:extLst>
                </a:gridCol>
                <a:gridCol w="3819996">
                  <a:extLst>
                    <a:ext uri="{9D8B030D-6E8A-4147-A177-3AD203B41FA5}">
                      <a16:colId xmlns:a16="http://schemas.microsoft.com/office/drawing/2014/main" xmlns="" val="3374726953"/>
                    </a:ext>
                  </a:extLst>
                </a:gridCol>
                <a:gridCol w="962393">
                  <a:extLst>
                    <a:ext uri="{9D8B030D-6E8A-4147-A177-3AD203B41FA5}">
                      <a16:colId xmlns:a16="http://schemas.microsoft.com/office/drawing/2014/main" xmlns="" val="2431776506"/>
                    </a:ext>
                  </a:extLst>
                </a:gridCol>
              </a:tblGrid>
              <a:tr h="1027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STRATEGIE – MARKETING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7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Labels Certification</a:t>
                      </a:r>
                      <a:endParaRPr lang="fr-FR" sz="17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ACTIVITE = PRESTATION</a:t>
                      </a: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rgbClr val="9900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CODE APE</a:t>
                      </a:r>
                    </a:p>
                  </a:txBody>
                  <a:tcPr marL="29237" marR="29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7913171"/>
                  </a:ext>
                </a:extLst>
              </a:tr>
              <a:tr h="2429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RELATION CLIENT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 to 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B to 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Régie…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CONSEIL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COACHING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BDC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VAE…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Exemples: 7022Z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804C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8559A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5819Z…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0862638"/>
                  </a:ext>
                </a:extLst>
              </a:tr>
            </a:tbl>
          </a:graphicData>
        </a:graphic>
      </p:graphicFrame>
      <p:grpSp>
        <p:nvGrpSpPr>
          <p:cNvPr id="26" name="Group 8">
            <a:extLst>
              <a:ext uri="{FF2B5EF4-FFF2-40B4-BE49-F238E27FC236}">
                <a16:creationId xmlns:a16="http://schemas.microsoft.com/office/drawing/2014/main" xmlns="" id="{3F9FB08C-7FD4-4383-A4B8-F6CDECA5C9E3}"/>
              </a:ext>
            </a:extLst>
          </p:cNvPr>
          <p:cNvGrpSpPr>
            <a:grpSpLocks/>
          </p:cNvGrpSpPr>
          <p:nvPr/>
        </p:nvGrpSpPr>
        <p:grpSpPr bwMode="auto">
          <a:xfrm>
            <a:off x="1423030" y="4580521"/>
            <a:ext cx="5864226" cy="822325"/>
            <a:chOff x="564" y="3503"/>
            <a:chExt cx="3694" cy="518"/>
          </a:xfrm>
        </p:grpSpPr>
        <p:graphicFrame>
          <p:nvGraphicFramePr>
            <p:cNvPr id="27" name="Object 5">
              <a:extLst>
                <a:ext uri="{FF2B5EF4-FFF2-40B4-BE49-F238E27FC236}">
                  <a16:creationId xmlns:a16="http://schemas.microsoft.com/office/drawing/2014/main" xmlns="" id="{05AC809D-A00A-497E-A25E-927CAD7F393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5301222"/>
                </p:ext>
              </p:extLst>
            </p:nvPr>
          </p:nvGraphicFramePr>
          <p:xfrm>
            <a:off x="3732" y="3519"/>
            <a:ext cx="526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3" name="Clip" r:id="rId9" imgW="4539600" imgH="3497040" progId="MS_ClipArt_Gallery.2">
                    <p:embed/>
                  </p:oleObj>
                </mc:Choice>
                <mc:Fallback>
                  <p:oleObj name="Clip" r:id="rId9" imgW="4539600" imgH="3497040" progId="MS_ClipArt_Gallery.2">
                    <p:embed/>
                    <p:pic>
                      <p:nvPicPr>
                        <p:cNvPr id="3077" name="Object 5">
                          <a:extLst>
                            <a:ext uri="{FF2B5EF4-FFF2-40B4-BE49-F238E27FC236}">
                              <a16:creationId xmlns:a16="http://schemas.microsoft.com/office/drawing/2014/main" xmlns="" id="{6390F70D-5610-405F-AB5A-0044058B6BD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2" y="3519"/>
                          <a:ext cx="526" cy="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6">
              <a:extLst>
                <a:ext uri="{FF2B5EF4-FFF2-40B4-BE49-F238E27FC236}">
                  <a16:creationId xmlns:a16="http://schemas.microsoft.com/office/drawing/2014/main" xmlns="" id="{38D9261F-1ED4-4270-9CA2-4E9FAAC96D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2114000"/>
                </p:ext>
              </p:extLst>
            </p:nvPr>
          </p:nvGraphicFramePr>
          <p:xfrm>
            <a:off x="564" y="3503"/>
            <a:ext cx="567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4" name="Clip" r:id="rId11" imgW="4519440" imgH="3466800" progId="MS_ClipArt_Gallery.2">
                    <p:embed/>
                  </p:oleObj>
                </mc:Choice>
                <mc:Fallback>
                  <p:oleObj name="Clip" r:id="rId11" imgW="4519440" imgH="3466800" progId="MS_ClipArt_Gallery.2">
                    <p:embed/>
                    <p:pic>
                      <p:nvPicPr>
                        <p:cNvPr id="3078" name="Object 6">
                          <a:extLst>
                            <a:ext uri="{FF2B5EF4-FFF2-40B4-BE49-F238E27FC236}">
                              <a16:creationId xmlns:a16="http://schemas.microsoft.com/office/drawing/2014/main" xmlns="" id="{731DCFF9-3BF0-460B-9E69-9435D850EC0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" y="3503"/>
                          <a:ext cx="567" cy="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C7ADADB0-8738-4BA0-B447-8FB8FB74E3B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t="6170" r="15808" b="13809"/>
          <a:stretch/>
        </p:blipFill>
        <p:spPr>
          <a:xfrm>
            <a:off x="3053204" y="1722450"/>
            <a:ext cx="943282" cy="815506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4B62F6BF-26CD-477D-A27C-DFABF76E4467}"/>
              </a:ext>
            </a:extLst>
          </p:cNvPr>
          <p:cNvSpPr txBox="1"/>
          <p:nvPr/>
        </p:nvSpPr>
        <p:spPr>
          <a:xfrm>
            <a:off x="1762885" y="1300698"/>
            <a:ext cx="129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HIER…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317BA5A1-C76E-4005-9241-C13B97D957B9}"/>
              </a:ext>
            </a:extLst>
          </p:cNvPr>
          <p:cNvSpPr txBox="1"/>
          <p:nvPr/>
        </p:nvSpPr>
        <p:spPr>
          <a:xfrm>
            <a:off x="499666" y="6392361"/>
            <a:ext cx="1552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Présidence </a:t>
            </a:r>
            <a:r>
              <a:rPr lang="fr-FR" sz="1200" b="1" dirty="0" err="1">
                <a:solidFill>
                  <a:srgbClr val="002060"/>
                </a:solidFill>
              </a:rPr>
              <a:t>sycfi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8AAB3D71-5AF2-487B-9E8D-1A41FBEC7669}"/>
              </a:ext>
            </a:extLst>
          </p:cNvPr>
          <p:cNvSpPr txBox="1"/>
          <p:nvPr/>
        </p:nvSpPr>
        <p:spPr>
          <a:xfrm>
            <a:off x="4211960" y="619724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Paris 26 mars 2019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BCAF6B5E-79F8-42D5-A44A-A66FA6F91655}"/>
              </a:ext>
            </a:extLst>
          </p:cNvPr>
          <p:cNvSpPr txBox="1"/>
          <p:nvPr/>
        </p:nvSpPr>
        <p:spPr>
          <a:xfrm>
            <a:off x="1043608" y="332656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7026E"/>
                </a:solidFill>
              </a:rPr>
              <a:t> </a:t>
            </a:r>
            <a:r>
              <a:rPr lang="fr-FR" sz="2000" b="1" dirty="0">
                <a:solidFill>
                  <a:srgbClr val="17026E"/>
                </a:solidFill>
              </a:rPr>
              <a:t> LA REFORME DE LA FORMATION PROFESSIONNELLE  IMPACT SUR L’ACTIVITE DES CFI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99740225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F7E36BCE-7A87-41BA-AF41-7F6569B1FDF9}"/>
              </a:ext>
            </a:extLst>
          </p:cNvPr>
          <p:cNvCxnSpPr/>
          <p:nvPr/>
        </p:nvCxnSpPr>
        <p:spPr>
          <a:xfrm flipV="1">
            <a:off x="3491880" y="5295900"/>
            <a:ext cx="620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CCA7396-5440-4C5C-B828-942D83CC66D1}"/>
              </a:ext>
            </a:extLst>
          </p:cNvPr>
          <p:cNvSpPr txBox="1"/>
          <p:nvPr/>
        </p:nvSpPr>
        <p:spPr>
          <a:xfrm>
            <a:off x="973460" y="2123559"/>
            <a:ext cx="36705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3300"/>
                </a:solidFill>
              </a:rPr>
              <a:t>- PLAN DE FORMATION</a:t>
            </a:r>
          </a:p>
          <a:p>
            <a:r>
              <a:rPr lang="fr-FR" sz="1400" b="1" dirty="0">
                <a:solidFill>
                  <a:srgbClr val="0070C0"/>
                </a:solidFill>
              </a:rPr>
              <a:t>(obligation des entreprises)</a:t>
            </a:r>
          </a:p>
          <a:p>
            <a:r>
              <a:rPr lang="fr-FR" sz="1400" b="1" dirty="0">
                <a:solidFill>
                  <a:srgbClr val="0070C0"/>
                </a:solidFill>
              </a:rPr>
              <a:t>Thématiques métiers, managériales, etc…</a:t>
            </a:r>
          </a:p>
          <a:p>
            <a:endParaRPr lang="fr-FR" sz="1400" b="1" dirty="0">
              <a:solidFill>
                <a:srgbClr val="002060"/>
              </a:solidFill>
            </a:endParaRPr>
          </a:p>
          <a:p>
            <a:endParaRPr lang="fr-FR" sz="14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b="1" dirty="0">
                <a:solidFill>
                  <a:srgbClr val="FF5050"/>
                </a:solidFill>
              </a:rPr>
              <a:t>FORMATION</a:t>
            </a:r>
          </a:p>
          <a:p>
            <a:r>
              <a:rPr lang="fr-FR" sz="1400" b="1" dirty="0">
                <a:solidFill>
                  <a:srgbClr val="0070C0"/>
                </a:solidFill>
              </a:rPr>
              <a:t>Animation par formateur</a:t>
            </a:r>
          </a:p>
          <a:p>
            <a:r>
              <a:rPr lang="fr-FR" sz="1400" b="1" dirty="0">
                <a:solidFill>
                  <a:srgbClr val="0070C0"/>
                </a:solidFill>
              </a:rPr>
              <a:t>Présentiel, collectif ou individuel</a:t>
            </a:r>
          </a:p>
          <a:p>
            <a:endParaRPr lang="fr-FR" sz="1400" b="1" dirty="0">
              <a:solidFill>
                <a:srgbClr val="002060"/>
              </a:solidFill>
            </a:endParaRPr>
          </a:p>
          <a:p>
            <a:endParaRPr lang="fr-FR" sz="14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b="1" dirty="0">
                <a:solidFill>
                  <a:srgbClr val="FF5050"/>
                </a:solidFill>
              </a:rPr>
              <a:t>ACCOMPAGNEMENT</a:t>
            </a:r>
          </a:p>
          <a:p>
            <a:r>
              <a:rPr lang="fr-FR" sz="1400" b="1" dirty="0">
                <a:solidFill>
                  <a:srgbClr val="0070C0"/>
                </a:solidFill>
              </a:rPr>
              <a:t>Coaching, BDC, VAE</a:t>
            </a:r>
          </a:p>
          <a:p>
            <a:endParaRPr lang="fr-FR" sz="1400" b="1" dirty="0">
              <a:solidFill>
                <a:srgbClr val="002060"/>
              </a:solidFill>
            </a:endParaRPr>
          </a:p>
          <a:p>
            <a:endParaRPr lang="fr-FR" sz="14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b="1" dirty="0">
                <a:solidFill>
                  <a:srgbClr val="FF5050"/>
                </a:solidFill>
              </a:rPr>
              <a:t>MARKETING</a:t>
            </a:r>
          </a:p>
          <a:p>
            <a:r>
              <a:rPr lang="fr-FR" sz="1400" b="1" dirty="0">
                <a:solidFill>
                  <a:srgbClr val="0070C0"/>
                </a:solidFill>
              </a:rPr>
              <a:t>Stratégie concurrentielle, labels, certifications, DATADOCK</a:t>
            </a:r>
          </a:p>
          <a:p>
            <a:pPr algn="ctr"/>
            <a:endParaRPr lang="fr-FR" sz="1400" b="1" dirty="0">
              <a:solidFill>
                <a:srgbClr val="002060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0958CCE-3BC7-484A-B2F5-4942D3A8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20003" r="69485" b="64774"/>
          <a:stretch>
            <a:fillRect/>
          </a:stretch>
        </p:blipFill>
        <p:spPr bwMode="auto">
          <a:xfrm>
            <a:off x="0" y="178131"/>
            <a:ext cx="1224136" cy="117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4B62F6BF-26CD-477D-A27C-DFABF76E4467}"/>
              </a:ext>
            </a:extLst>
          </p:cNvPr>
          <p:cNvSpPr txBox="1"/>
          <p:nvPr/>
        </p:nvSpPr>
        <p:spPr>
          <a:xfrm>
            <a:off x="1475656" y="1300698"/>
            <a:ext cx="135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HIER…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19C2D76-7530-466B-84D4-145473936D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t="15605" r="13930" b="18744"/>
          <a:stretch/>
        </p:blipFill>
        <p:spPr>
          <a:xfrm>
            <a:off x="5076057" y="2852936"/>
            <a:ext cx="2592288" cy="183632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F8E4C3B7-69DB-4931-BCDB-4B1B86D74F09}"/>
              </a:ext>
            </a:extLst>
          </p:cNvPr>
          <p:cNvSpPr txBox="1"/>
          <p:nvPr/>
        </p:nvSpPr>
        <p:spPr>
          <a:xfrm>
            <a:off x="499666" y="6392361"/>
            <a:ext cx="1552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Présidence </a:t>
            </a:r>
            <a:r>
              <a:rPr lang="fr-FR" sz="1200" b="1" dirty="0" err="1">
                <a:solidFill>
                  <a:srgbClr val="002060"/>
                </a:solidFill>
              </a:rPr>
              <a:t>sycfi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9F1A6055-B857-4A05-B665-833C7C0629BB}"/>
              </a:ext>
            </a:extLst>
          </p:cNvPr>
          <p:cNvSpPr txBox="1"/>
          <p:nvPr/>
        </p:nvSpPr>
        <p:spPr>
          <a:xfrm>
            <a:off x="4145208" y="5847655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Paris 26 mars 2019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6614D25E-E4D3-4D98-A367-B60167B3D380}"/>
              </a:ext>
            </a:extLst>
          </p:cNvPr>
          <p:cNvSpPr txBox="1"/>
          <p:nvPr/>
        </p:nvSpPr>
        <p:spPr>
          <a:xfrm>
            <a:off x="1043608" y="332656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7026E"/>
                </a:solidFill>
              </a:rPr>
              <a:t> </a:t>
            </a:r>
            <a:r>
              <a:rPr lang="fr-FR" sz="2000" b="1" dirty="0">
                <a:solidFill>
                  <a:srgbClr val="17026E"/>
                </a:solidFill>
              </a:rPr>
              <a:t> LA REFORME DE LA FORMATION PROFESSIONNELLE IMPACT SUR L’ACTIVITE DES CFI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730078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F7E36BCE-7A87-41BA-AF41-7F6569B1FDF9}"/>
              </a:ext>
            </a:extLst>
          </p:cNvPr>
          <p:cNvCxnSpPr/>
          <p:nvPr/>
        </p:nvCxnSpPr>
        <p:spPr>
          <a:xfrm flipV="1">
            <a:off x="3491880" y="5295900"/>
            <a:ext cx="620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0958CCE-3BC7-484A-B2F5-4942D3A8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20003" r="69485" b="64774"/>
          <a:stretch>
            <a:fillRect/>
          </a:stretch>
        </p:blipFill>
        <p:spPr bwMode="auto">
          <a:xfrm>
            <a:off x="0" y="178131"/>
            <a:ext cx="1224136" cy="117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C7ADADB0-8738-4BA0-B447-8FB8FB74E3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t="6170" r="15808" b="13809"/>
          <a:stretch/>
        </p:blipFill>
        <p:spPr>
          <a:xfrm>
            <a:off x="4969980" y="1300042"/>
            <a:ext cx="903689" cy="781276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4B62F6BF-26CD-477D-A27C-DFABF76E4467}"/>
              </a:ext>
            </a:extLst>
          </p:cNvPr>
          <p:cNvSpPr txBox="1"/>
          <p:nvPr/>
        </p:nvSpPr>
        <p:spPr>
          <a:xfrm>
            <a:off x="1319914" y="1290570"/>
            <a:ext cx="172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HIER…</a:t>
            </a:r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xmlns="" id="{C304F818-590E-492E-A501-185F18BF32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11486" y="4149080"/>
          <a:ext cx="2840434" cy="2091831"/>
        </p:xfrm>
        <a:graphic>
          <a:graphicData uri="http://schemas.openxmlformats.org/drawingml/2006/table">
            <a:tbl>
              <a:tblPr/>
              <a:tblGrid>
                <a:gridCol w="2840434">
                  <a:extLst>
                    <a:ext uri="{9D8B030D-6E8A-4147-A177-3AD203B41FA5}">
                      <a16:colId xmlns:a16="http://schemas.microsoft.com/office/drawing/2014/main" xmlns="" val="3005490716"/>
                    </a:ext>
                  </a:extLst>
                </a:gridCol>
              </a:tblGrid>
              <a:tr h="851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Certification Labellisation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ICPF&amp;PSI OPQF RNCP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RPCFI AFNOR…</a:t>
                      </a:r>
                      <a:endParaRPr lang="fr-FR" sz="1800" dirty="0">
                        <a:solidFill>
                          <a:srgbClr val="9900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8831503"/>
                  </a:ext>
                </a:extLst>
              </a:tr>
              <a:tr h="1240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Structure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Personne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Prestations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4350427"/>
                  </a:ext>
                </a:extLst>
              </a:tr>
            </a:tbl>
          </a:graphicData>
        </a:graphic>
      </p:graphicFrame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xmlns="" id="{2BC63876-6483-4A6A-A85B-19CCCAA983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26546" y="4149080"/>
          <a:ext cx="3005968" cy="2106890"/>
        </p:xfrm>
        <a:graphic>
          <a:graphicData uri="http://schemas.openxmlformats.org/drawingml/2006/table">
            <a:tbl>
              <a:tblPr/>
              <a:tblGrid>
                <a:gridCol w="3005968">
                  <a:extLst>
                    <a:ext uri="{9D8B030D-6E8A-4147-A177-3AD203B41FA5}">
                      <a16:colId xmlns:a16="http://schemas.microsoft.com/office/drawing/2014/main" xmlns="" val="3005490716"/>
                    </a:ext>
                  </a:extLst>
                </a:gridCol>
              </a:tblGrid>
              <a:tr h="735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Certification technique du CFI </a:t>
                      </a: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8831503"/>
                  </a:ext>
                </a:extLst>
              </a:tr>
              <a:tr h="1285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Nécessaire à l’exercice de son activité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Diplôme Certification de coach, PNL, Accréditation pour faire passer des tests…</a:t>
                      </a: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4350427"/>
                  </a:ext>
                </a:extLst>
              </a:tr>
            </a:tbl>
          </a:graphicData>
        </a:graphic>
      </p:graphicFrame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xmlns="" id="{54F8737C-1E25-4A14-9671-EEB3ED606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232013"/>
              </p:ext>
            </p:extLst>
          </p:nvPr>
        </p:nvGraphicFramePr>
        <p:xfrm>
          <a:off x="3020709" y="1819053"/>
          <a:ext cx="2840434" cy="1966922"/>
        </p:xfrm>
        <a:graphic>
          <a:graphicData uri="http://schemas.openxmlformats.org/drawingml/2006/table">
            <a:tbl>
              <a:tblPr/>
              <a:tblGrid>
                <a:gridCol w="2840434">
                  <a:extLst>
                    <a:ext uri="{9D8B030D-6E8A-4147-A177-3AD203B41FA5}">
                      <a16:colId xmlns:a16="http://schemas.microsoft.com/office/drawing/2014/main" xmlns="" val="3005490716"/>
                    </a:ext>
                  </a:extLst>
                </a:gridCol>
              </a:tblGrid>
              <a:tr h="715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DATADOCK</a:t>
                      </a:r>
                      <a:endParaRPr lang="fr-FR" sz="1800" dirty="0">
                        <a:solidFill>
                          <a:srgbClr val="9900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8831503"/>
                  </a:ext>
                </a:extLst>
              </a:tr>
              <a:tr h="1251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Système d’assurance qualité Preuves documentaires</a:t>
                      </a: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4350427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50C6524F-0627-473B-AAD2-A328F852812D}"/>
              </a:ext>
            </a:extLst>
          </p:cNvPr>
          <p:cNvSpPr txBox="1"/>
          <p:nvPr/>
        </p:nvSpPr>
        <p:spPr>
          <a:xfrm>
            <a:off x="499666" y="6392361"/>
            <a:ext cx="1552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Présidence </a:t>
            </a:r>
            <a:r>
              <a:rPr lang="fr-FR" sz="1200" b="1" dirty="0" err="1">
                <a:solidFill>
                  <a:srgbClr val="002060"/>
                </a:solidFill>
              </a:rPr>
              <a:t>sycfi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B2FAD6E0-68EA-4F19-95B0-450E471DE8F7}"/>
              </a:ext>
            </a:extLst>
          </p:cNvPr>
          <p:cNvSpPr txBox="1"/>
          <p:nvPr/>
        </p:nvSpPr>
        <p:spPr>
          <a:xfrm>
            <a:off x="4067944" y="634125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Paris 26 mars 2019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FBA4680-F9F9-49B2-B355-278664088A84}"/>
              </a:ext>
            </a:extLst>
          </p:cNvPr>
          <p:cNvSpPr txBox="1"/>
          <p:nvPr/>
        </p:nvSpPr>
        <p:spPr>
          <a:xfrm>
            <a:off x="1043608" y="332656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7026E"/>
                </a:solidFill>
              </a:rPr>
              <a:t> </a:t>
            </a:r>
            <a:r>
              <a:rPr lang="fr-FR" sz="2000" b="1" dirty="0">
                <a:solidFill>
                  <a:srgbClr val="17026E"/>
                </a:solidFill>
              </a:rPr>
              <a:t> LA REFORME DE LA FORMATION PROFESSIONNELLE IMPACT SUR L’ACTIVITE DES CFI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225540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F7E36BCE-7A87-41BA-AF41-7F6569B1FDF9}"/>
              </a:ext>
            </a:extLst>
          </p:cNvPr>
          <p:cNvCxnSpPr/>
          <p:nvPr/>
        </p:nvCxnSpPr>
        <p:spPr>
          <a:xfrm flipV="1">
            <a:off x="3491880" y="5295900"/>
            <a:ext cx="620" cy="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CCA7396-5440-4C5C-B828-942D83CC66D1}"/>
              </a:ext>
            </a:extLst>
          </p:cNvPr>
          <p:cNvSpPr txBox="1"/>
          <p:nvPr/>
        </p:nvSpPr>
        <p:spPr>
          <a:xfrm>
            <a:off x="149870" y="1700808"/>
            <a:ext cx="1723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</a:rPr>
              <a:t>Statut juridique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0958CCE-3BC7-484A-B2F5-4942D3A8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20003" r="69485" b="64774"/>
          <a:stretch>
            <a:fillRect/>
          </a:stretch>
        </p:blipFill>
        <p:spPr bwMode="auto">
          <a:xfrm>
            <a:off x="0" y="178131"/>
            <a:ext cx="1224136" cy="117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">
            <a:extLst>
              <a:ext uri="{FF2B5EF4-FFF2-40B4-BE49-F238E27FC236}">
                <a16:creationId xmlns:a16="http://schemas.microsoft.com/office/drawing/2014/main" xmlns="" id="{90E13F24-0B2B-4AFC-8971-9E99EF3373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25394" y="2070278"/>
            <a:ext cx="48009" cy="3806994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AutoShape 1">
            <a:extLst>
              <a:ext uri="{FF2B5EF4-FFF2-40B4-BE49-F238E27FC236}">
                <a16:creationId xmlns:a16="http://schemas.microsoft.com/office/drawing/2014/main" xmlns="" id="{F69C8D92-D800-44C5-B02A-F123F984F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3403" y="5877272"/>
            <a:ext cx="7488832" cy="45719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D5BFF4A2-DF23-4DFD-BE2D-4C49B92D1704}"/>
              </a:ext>
            </a:extLst>
          </p:cNvPr>
          <p:cNvSpPr txBox="1"/>
          <p:nvPr/>
        </p:nvSpPr>
        <p:spPr>
          <a:xfrm>
            <a:off x="3928888" y="5949280"/>
            <a:ext cx="1723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</a:rPr>
              <a:t>Statut fiscal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FE7668F2-12E2-4933-AB6F-6627A343BE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/>
          <a:stretch/>
        </p:blipFill>
        <p:spPr>
          <a:xfrm>
            <a:off x="5494377" y="5661248"/>
            <a:ext cx="1021839" cy="633792"/>
          </a:xfrm>
          <a:prstGeom prst="rect">
            <a:avLst/>
          </a:prstGeom>
        </p:spPr>
      </p:pic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xmlns="" id="{A800D073-8792-4C27-B47D-7D1DC03A2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88901"/>
              </p:ext>
            </p:extLst>
          </p:nvPr>
        </p:nvGraphicFramePr>
        <p:xfrm>
          <a:off x="1331640" y="1988840"/>
          <a:ext cx="7488832" cy="3681403"/>
        </p:xfrm>
        <a:graphic>
          <a:graphicData uri="http://schemas.openxmlformats.org/drawingml/2006/table">
            <a:tbl>
              <a:tblPr/>
              <a:tblGrid>
                <a:gridCol w="2483368">
                  <a:extLst>
                    <a:ext uri="{9D8B030D-6E8A-4147-A177-3AD203B41FA5}">
                      <a16:colId xmlns:a16="http://schemas.microsoft.com/office/drawing/2014/main" xmlns="" val="3068624637"/>
                    </a:ext>
                  </a:extLst>
                </a:gridCol>
                <a:gridCol w="4157448">
                  <a:extLst>
                    <a:ext uri="{9D8B030D-6E8A-4147-A177-3AD203B41FA5}">
                      <a16:colId xmlns:a16="http://schemas.microsoft.com/office/drawing/2014/main" xmlns="" val="3374726953"/>
                    </a:ext>
                  </a:extLst>
                </a:gridCol>
                <a:gridCol w="848016">
                  <a:extLst>
                    <a:ext uri="{9D8B030D-6E8A-4147-A177-3AD203B41FA5}">
                      <a16:colId xmlns:a16="http://schemas.microsoft.com/office/drawing/2014/main" xmlns="" val="2431776506"/>
                    </a:ext>
                  </a:extLst>
                </a:gridCol>
              </a:tblGrid>
              <a:tr h="1027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REFERENTIELIE – NATIONAL 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Certification obligatoire si fonds publics (</a:t>
                      </a:r>
                      <a:r>
                        <a:rPr lang="fr-FR" sz="17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Janv</a:t>
                      </a:r>
                      <a:r>
                        <a:rPr lang="fr-FR" sz="17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2021)</a:t>
                      </a:r>
                      <a:endParaRPr lang="fr-FR" sz="17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ACTIVITE = PRESTATION</a:t>
                      </a: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rgbClr val="9900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CODE APE</a:t>
                      </a:r>
                    </a:p>
                  </a:txBody>
                  <a:tcPr marL="29237" marR="29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7913171"/>
                  </a:ext>
                </a:extLst>
              </a:tr>
              <a:tr h="2645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RELATION CLIENT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 to 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B to 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Régie…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STRATEGIE MARKETING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9900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Labels, Certif technique </a:t>
                      </a:r>
                      <a:endParaRPr lang="fr-FR" sz="15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CONSEIL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FORMATION : PARCOURS PEDAGOGIQUE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COACHING, BDC,VAE, FEST, FOAD,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PRESENTIEL…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Exemples: 7022Z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804C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8559A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5819Z…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5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237" marR="29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0862638"/>
                  </a:ext>
                </a:extLst>
              </a:tr>
            </a:tbl>
          </a:graphicData>
        </a:graphic>
      </p:graphicFrame>
      <p:grpSp>
        <p:nvGrpSpPr>
          <p:cNvPr id="26" name="Group 8">
            <a:extLst>
              <a:ext uri="{FF2B5EF4-FFF2-40B4-BE49-F238E27FC236}">
                <a16:creationId xmlns:a16="http://schemas.microsoft.com/office/drawing/2014/main" xmlns="" id="{3F9FB08C-7FD4-4383-A4B8-F6CDECA5C9E3}"/>
              </a:ext>
            </a:extLst>
          </p:cNvPr>
          <p:cNvGrpSpPr>
            <a:grpSpLocks/>
          </p:cNvGrpSpPr>
          <p:nvPr/>
        </p:nvGrpSpPr>
        <p:grpSpPr bwMode="auto">
          <a:xfrm>
            <a:off x="1423030" y="4428121"/>
            <a:ext cx="5864226" cy="974725"/>
            <a:chOff x="564" y="3407"/>
            <a:chExt cx="3694" cy="614"/>
          </a:xfrm>
        </p:grpSpPr>
        <p:graphicFrame>
          <p:nvGraphicFramePr>
            <p:cNvPr id="27" name="Object 5">
              <a:extLst>
                <a:ext uri="{FF2B5EF4-FFF2-40B4-BE49-F238E27FC236}">
                  <a16:creationId xmlns:a16="http://schemas.microsoft.com/office/drawing/2014/main" xmlns="" id="{05AC809D-A00A-497E-A25E-927CAD7F393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32" y="3519"/>
            <a:ext cx="526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4" name="Clip" r:id="rId8" imgW="4539600" imgH="3497040" progId="MS_ClipArt_Gallery.2">
                    <p:embed/>
                  </p:oleObj>
                </mc:Choice>
                <mc:Fallback>
                  <p:oleObj name="Clip" r:id="rId8" imgW="4539600" imgH="3497040" progId="MS_ClipArt_Gallery.2">
                    <p:embed/>
                    <p:pic>
                      <p:nvPicPr>
                        <p:cNvPr id="27" name="Object 5">
                          <a:extLst>
                            <a:ext uri="{FF2B5EF4-FFF2-40B4-BE49-F238E27FC236}">
                              <a16:creationId xmlns:a16="http://schemas.microsoft.com/office/drawing/2014/main" xmlns="" id="{05AC809D-A00A-497E-A25E-927CAD7F393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2" y="3519"/>
                          <a:ext cx="526" cy="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6">
              <a:extLst>
                <a:ext uri="{FF2B5EF4-FFF2-40B4-BE49-F238E27FC236}">
                  <a16:creationId xmlns:a16="http://schemas.microsoft.com/office/drawing/2014/main" xmlns="" id="{38D9261F-1ED4-4270-9CA2-4E9FAAC96D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372336"/>
                </p:ext>
              </p:extLst>
            </p:nvPr>
          </p:nvGraphicFramePr>
          <p:xfrm>
            <a:off x="564" y="3407"/>
            <a:ext cx="567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5" name="Clip" r:id="rId10" imgW="4519440" imgH="3466800" progId="MS_ClipArt_Gallery.2">
                    <p:embed/>
                  </p:oleObj>
                </mc:Choice>
                <mc:Fallback>
                  <p:oleObj name="Clip" r:id="rId10" imgW="4519440" imgH="3466800" progId="MS_ClipArt_Gallery.2">
                    <p:embed/>
                    <p:pic>
                      <p:nvPicPr>
                        <p:cNvPr id="28" name="Object 6">
                          <a:extLst>
                            <a:ext uri="{FF2B5EF4-FFF2-40B4-BE49-F238E27FC236}">
                              <a16:creationId xmlns:a16="http://schemas.microsoft.com/office/drawing/2014/main" xmlns="" id="{38D9261F-1ED4-4270-9CA2-4E9FAAC96D2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" y="3407"/>
                          <a:ext cx="567" cy="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C7ADADB0-8738-4BA0-B447-8FB8FB74E3B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t="6170" r="15808" b="13809"/>
          <a:stretch/>
        </p:blipFill>
        <p:spPr>
          <a:xfrm>
            <a:off x="3128360" y="1722450"/>
            <a:ext cx="943282" cy="815506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4B62F6BF-26CD-477D-A27C-DFABF76E4467}"/>
              </a:ext>
            </a:extLst>
          </p:cNvPr>
          <p:cNvSpPr txBox="1"/>
          <p:nvPr/>
        </p:nvSpPr>
        <p:spPr>
          <a:xfrm>
            <a:off x="1775210" y="1228690"/>
            <a:ext cx="1982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A L’AVENIR…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6C05FFF4-928E-42F8-AC77-A1BE7DF685FA}"/>
              </a:ext>
            </a:extLst>
          </p:cNvPr>
          <p:cNvCxnSpPr>
            <a:cxnSpLocks/>
          </p:cNvCxnSpPr>
          <p:nvPr/>
        </p:nvCxnSpPr>
        <p:spPr>
          <a:xfrm>
            <a:off x="3828680" y="4080220"/>
            <a:ext cx="3883472" cy="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80AB0446-58BC-4A3E-8839-C62E2C28BB46}"/>
              </a:ext>
            </a:extLst>
          </p:cNvPr>
          <p:cNvCxnSpPr>
            <a:cxnSpLocks/>
          </p:cNvCxnSpPr>
          <p:nvPr/>
        </p:nvCxnSpPr>
        <p:spPr>
          <a:xfrm>
            <a:off x="3843294" y="3873574"/>
            <a:ext cx="3883472" cy="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xmlns="" id="{395B9472-E4EB-4AD9-9161-48C25C1C8EFA}"/>
              </a:ext>
            </a:extLst>
          </p:cNvPr>
          <p:cNvCxnSpPr>
            <a:cxnSpLocks/>
          </p:cNvCxnSpPr>
          <p:nvPr/>
        </p:nvCxnSpPr>
        <p:spPr>
          <a:xfrm flipV="1">
            <a:off x="5749180" y="2805980"/>
            <a:ext cx="0" cy="103001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9CDB4BAE-F333-470B-8D91-507602349B23}"/>
              </a:ext>
            </a:extLst>
          </p:cNvPr>
          <p:cNvSpPr txBox="1"/>
          <p:nvPr/>
        </p:nvSpPr>
        <p:spPr>
          <a:xfrm>
            <a:off x="4139952" y="1700808"/>
            <a:ext cx="432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CC00"/>
                </a:solidFill>
              </a:rPr>
              <a:t>Compétences      projet professionnel</a:t>
            </a:r>
          </a:p>
        </p:txBody>
      </p:sp>
      <p:sp>
        <p:nvSpPr>
          <p:cNvPr id="31" name="AutoShape 1">
            <a:extLst>
              <a:ext uri="{FF2B5EF4-FFF2-40B4-BE49-F238E27FC236}">
                <a16:creationId xmlns:a16="http://schemas.microsoft.com/office/drawing/2014/main" xmlns="" id="{4A9B506B-FA0B-4C26-B535-1552407B51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2340" y="1844824"/>
            <a:ext cx="147135" cy="114388"/>
          </a:xfrm>
          <a:prstGeom prst="straightConnector1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DAC050A-D550-44C9-8F76-3A0C1DDCB7A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3" y="2465404"/>
            <a:ext cx="1023079" cy="797518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20DB0D08-03FA-46ED-89E6-3B943BC8AE37}"/>
              </a:ext>
            </a:extLst>
          </p:cNvPr>
          <p:cNvSpPr txBox="1"/>
          <p:nvPr/>
        </p:nvSpPr>
        <p:spPr>
          <a:xfrm>
            <a:off x="499666" y="6392361"/>
            <a:ext cx="1552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Présidence </a:t>
            </a:r>
            <a:r>
              <a:rPr lang="fr-FR" sz="1200" b="1" dirty="0" err="1">
                <a:solidFill>
                  <a:srgbClr val="002060"/>
                </a:solidFill>
              </a:rPr>
              <a:t>sycfi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EB7F8DE6-805F-42BF-BC44-605FB4D6FCD7}"/>
              </a:ext>
            </a:extLst>
          </p:cNvPr>
          <p:cNvSpPr txBox="1"/>
          <p:nvPr/>
        </p:nvSpPr>
        <p:spPr>
          <a:xfrm>
            <a:off x="4145208" y="626925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Paris 26 mars 2019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7B148724-C1CF-424D-B2D3-03EAFDEE7821}"/>
              </a:ext>
            </a:extLst>
          </p:cNvPr>
          <p:cNvSpPr txBox="1"/>
          <p:nvPr/>
        </p:nvSpPr>
        <p:spPr>
          <a:xfrm>
            <a:off x="1043608" y="332656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7026E"/>
                </a:solidFill>
              </a:rPr>
              <a:t> </a:t>
            </a:r>
            <a:r>
              <a:rPr lang="fr-FR" sz="2000" b="1" dirty="0">
                <a:solidFill>
                  <a:srgbClr val="17026E"/>
                </a:solidFill>
              </a:rPr>
              <a:t> LA REFORME DE LA FORMATION PROFESSIONNELLE IMPACT SUR L’ACTIVITE DES CFI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88282622"/>
      </p:ext>
    </p:extLst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Lucida Grande"/>
        <a:ea typeface="Geneva"/>
        <a:cs typeface=""/>
      </a:majorFont>
      <a:minorFont>
        <a:latin typeface="Lucida Grande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6512</TotalTime>
  <Words>979</Words>
  <Application>Microsoft Office PowerPoint</Application>
  <PresentationFormat>Affichage à l'écran (4:3)</PresentationFormat>
  <Paragraphs>266</Paragraphs>
  <Slides>15</Slides>
  <Notes>15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Century Gothic</vt:lpstr>
      <vt:lpstr>Geneva</vt:lpstr>
      <vt:lpstr>Lucida Grande</vt:lpstr>
      <vt:lpstr>Times New Roman</vt:lpstr>
      <vt:lpstr>Wingdings</vt:lpstr>
      <vt:lpstr>Nouvelle présentation</vt:lpstr>
      <vt:lpstr>Clip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</dc:creator>
  <cp:lastModifiedBy>Utilisateur Windows</cp:lastModifiedBy>
  <cp:revision>111</cp:revision>
  <cp:lastPrinted>2019-03-27T11:15:51Z</cp:lastPrinted>
  <dcterms:created xsi:type="dcterms:W3CDTF">2012-03-02T05:52:46Z</dcterms:created>
  <dcterms:modified xsi:type="dcterms:W3CDTF">2019-04-08T15:12:36Z</dcterms:modified>
</cp:coreProperties>
</file>