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9" r:id="rId3"/>
    <p:sldId id="271" r:id="rId4"/>
    <p:sldId id="258" r:id="rId5"/>
    <p:sldId id="272" r:id="rId6"/>
    <p:sldId id="273" r:id="rId7"/>
    <p:sldId id="260" r:id="rId8"/>
    <p:sldId id="275" r:id="rId9"/>
    <p:sldId id="274" r:id="rId10"/>
    <p:sldId id="276" r:id="rId11"/>
    <p:sldId id="268" r:id="rId12"/>
    <p:sldId id="270" r:id="rId13"/>
    <p:sldId id="277" r:id="rId14"/>
    <p:sldId id="278" r:id="rId15"/>
    <p:sldId id="279" r:id="rId16"/>
    <p:sldId id="280" r:id="rId17"/>
  </p:sldIdLst>
  <p:sldSz cx="9144000" cy="6858000" type="screen4x3"/>
  <p:notesSz cx="6805613" cy="9939338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Source Sans Pro" panose="020B0604020202020204" charset="0"/>
      <p:regular r:id="rId24"/>
      <p:bold r:id="rId25"/>
      <p:italic r:id="rId26"/>
      <p:boldItalic r:id="rId27"/>
    </p:embeddedFont>
    <p:embeddedFont>
      <p:font typeface="Roboto Slab" panose="020B060402020202020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53B4C1-058D-45E1-95BA-9A53E337D010}">
  <a:tblStyle styleId="{9853B4C1-058D-45E1-95BA-9A53E337D0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2" autoAdjust="0"/>
    <p:restoredTop sz="94434" autoAdjust="0"/>
  </p:normalViewPr>
  <p:slideViewPr>
    <p:cSldViewPr>
      <p:cViewPr varScale="1">
        <p:scale>
          <a:sx n="74" d="100"/>
          <a:sy n="74" d="100"/>
        </p:scale>
        <p:origin x="10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6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060F7B-9920-4F24-BE71-F0E4E3B7B934}" type="doc">
      <dgm:prSet loTypeId="urn:microsoft.com/office/officeart/2005/8/layout/radial6" loCatId="cycle" qsTypeId="urn:microsoft.com/office/officeart/2005/8/quickstyle/simple1" qsCatId="simple" csTypeId="urn:microsoft.com/office/officeart/2005/8/colors/accent1_1" csCatId="accent1" phldr="1"/>
      <dgm:spPr/>
      <dgm:t>
        <a:bodyPr rtlCol="0"/>
        <a:lstStyle/>
        <a:p>
          <a:pPr rtl="0"/>
          <a:endParaRPr lang="en-US"/>
        </a:p>
      </dgm:t>
    </dgm:pt>
    <dgm:pt modelId="{AA38CBC9-AC6B-457D-9F63-4D1AB8E7793E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rtlCol="0"/>
        <a:lstStyle/>
        <a:p>
          <a:pPr rtl="0"/>
          <a:endParaRPr lang="fr-FR" noProof="0" dirty="0"/>
        </a:p>
      </dgm:t>
      <dgm:extLst>
        <a:ext uri="{E40237B7-FDA0-4F09-8148-C483321AD2D9}">
          <dgm14:cNvPr xmlns:dgm14="http://schemas.microsoft.com/office/drawing/2010/diagram" id="0" name="" title="Group A"/>
        </a:ext>
      </dgm:extLst>
    </dgm:pt>
    <dgm:pt modelId="{02DFC051-974F-4AF1-85DB-FFF5F1CCD57A}" type="parTrans" cxnId="{F68BA8B4-E5E5-4A12-9338-5CF5693ADCA2}">
      <dgm:prSet/>
      <dgm:spPr/>
      <dgm:t>
        <a:bodyPr rtlCol="0"/>
        <a:lstStyle/>
        <a:p>
          <a:pPr rtl="0"/>
          <a:endParaRPr lang="en-US"/>
        </a:p>
      </dgm:t>
    </dgm:pt>
    <dgm:pt modelId="{7ACF197E-8A7D-4D14-A941-EE15BE87306C}" type="sibTrans" cxnId="{F68BA8B4-E5E5-4A12-9338-5CF5693ADCA2}">
      <dgm:prSet/>
      <dgm:spPr/>
      <dgm:t>
        <a:bodyPr rtlCol="0"/>
        <a:lstStyle/>
        <a:p>
          <a:pPr rtl="0"/>
          <a:endParaRPr lang="en-US"/>
        </a:p>
      </dgm:t>
    </dgm:pt>
    <dgm:pt modelId="{50789F86-D3CE-4C0B-B830-60161BD38E85}">
      <dgm:prSet phldrT="[Text]" custT="1"/>
      <dgm:spPr/>
      <dgm:t>
        <a:bodyPr rtlCol="0"/>
        <a:lstStyle/>
        <a:p>
          <a:pPr rtl="0"/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Formation</a:t>
          </a:r>
        </a:p>
      </dgm:t>
      <dgm:extLst>
        <a:ext uri="{E40237B7-FDA0-4F09-8148-C483321AD2D9}">
          <dgm14:cNvPr xmlns:dgm14="http://schemas.microsoft.com/office/drawing/2010/diagram" id="0" name="" title="Task 1"/>
        </a:ext>
      </dgm:extLst>
    </dgm:pt>
    <dgm:pt modelId="{6D6B568F-9C4B-44DB-A886-035491FEC9C2}" type="parTrans" cxnId="{1593062C-A63F-4042-94C9-FF0880BD82E8}">
      <dgm:prSet/>
      <dgm:spPr/>
      <dgm:t>
        <a:bodyPr rtlCol="0"/>
        <a:lstStyle/>
        <a:p>
          <a:pPr rtl="0"/>
          <a:endParaRPr lang="en-US"/>
        </a:p>
      </dgm:t>
    </dgm:pt>
    <dgm:pt modelId="{775D1C29-7B88-46A3-9FAD-95EFDC006E81}" type="sibTrans" cxnId="{1593062C-A63F-4042-94C9-FF0880BD82E8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87E6D3C0-9C36-4C9B-9EE4-FCB2F172CF62}">
      <dgm:prSet phldrT="[Text]"/>
      <dgm:spPr/>
      <dgm:t>
        <a:bodyPr rtlCol="0"/>
        <a:lstStyle/>
        <a:p>
          <a:pPr rtl="0"/>
          <a:endParaRPr lang="fr-FR" noProof="0" dirty="0" smtClean="0"/>
        </a:p>
      </dgm:t>
      <dgm:extLst>
        <a:ext uri="{E40237B7-FDA0-4F09-8148-C483321AD2D9}">
          <dgm14:cNvPr xmlns:dgm14="http://schemas.microsoft.com/office/drawing/2010/diagram" id="0" name="" title="Task 2"/>
        </a:ext>
      </dgm:extLst>
    </dgm:pt>
    <dgm:pt modelId="{1916856A-C084-48E2-AF18-70269AD79DF2}" type="parTrans" cxnId="{EB3E6C57-F560-450F-B619-F6F67905927D}">
      <dgm:prSet/>
      <dgm:spPr/>
      <dgm:t>
        <a:bodyPr rtlCol="0"/>
        <a:lstStyle/>
        <a:p>
          <a:pPr rtl="0"/>
          <a:endParaRPr lang="en-US"/>
        </a:p>
      </dgm:t>
    </dgm:pt>
    <dgm:pt modelId="{5C1F42F6-070E-4EBA-8EBC-C32D27C49363}" type="sibTrans" cxnId="{EB3E6C57-F560-450F-B619-F6F67905927D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20EB584B-A7B7-43D9-BF6A-2C9338C05B4D}">
      <dgm:prSet phldrT="[Text]" custT="1"/>
      <dgm:spPr/>
      <dgm:t>
        <a:bodyPr rtlCol="0"/>
        <a:lstStyle/>
        <a:p>
          <a:pPr rtl="0"/>
          <a:endParaRPr lang="fr-FR" sz="1400" noProof="0" dirty="0" smtClean="0">
            <a:solidFill>
              <a:srgbClr val="0070C0"/>
            </a:solidFill>
          </a:endParaRPr>
        </a:p>
        <a:p>
          <a:pPr rtl="0"/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Bilan de </a:t>
          </a:r>
          <a:r>
            <a:rPr lang="fr-FR" sz="1600" b="1" noProof="0" dirty="0" err="1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compé-tences</a:t>
          </a:r>
          <a:endParaRPr lang="fr-FR" sz="1600" b="1" noProof="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rtl="0"/>
          <a:r>
            <a:rPr lang="fr-FR" sz="1400" noProof="0" dirty="0" smtClean="0"/>
            <a:t> </a:t>
          </a:r>
        </a:p>
      </dgm:t>
      <dgm:extLst>
        <a:ext uri="{E40237B7-FDA0-4F09-8148-C483321AD2D9}">
          <dgm14:cNvPr xmlns:dgm14="http://schemas.microsoft.com/office/drawing/2010/diagram" id="0" name="" title="Task 3"/>
        </a:ext>
      </dgm:extLst>
    </dgm:pt>
    <dgm:pt modelId="{6E0D28F6-A05C-413F-A991-03D9F094F998}" type="parTrans" cxnId="{FBE6BCEA-0F85-486D-B532-D55CCA25A01D}">
      <dgm:prSet/>
      <dgm:spPr/>
      <dgm:t>
        <a:bodyPr rtlCol="0"/>
        <a:lstStyle/>
        <a:p>
          <a:pPr rtl="0"/>
          <a:endParaRPr lang="en-US"/>
        </a:p>
      </dgm:t>
    </dgm:pt>
    <dgm:pt modelId="{B04B74A7-039D-46F2-A30E-0D07E04CAE1A}" type="sibTrans" cxnId="{FBE6BCEA-0F85-486D-B532-D55CCA25A01D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7E2B8B4E-293F-43EE-AB7D-6598814ECB3C}">
      <dgm:prSet phldrT="[Text]" custT="1"/>
      <dgm:spPr/>
      <dgm:t>
        <a:bodyPr rtlCol="0"/>
        <a:lstStyle/>
        <a:p>
          <a:pPr rtl="0"/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Conseil</a:t>
          </a:r>
          <a:endParaRPr lang="fr-FR" sz="1600" b="1" noProof="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title="Task 4"/>
        </a:ext>
      </dgm:extLst>
    </dgm:pt>
    <dgm:pt modelId="{C9A52CF1-B2E8-4848-8964-6633294F16CC}" type="parTrans" cxnId="{18D120E8-5826-42E7-A890-F4AFB63D3D78}">
      <dgm:prSet/>
      <dgm:spPr/>
      <dgm:t>
        <a:bodyPr rtlCol="0"/>
        <a:lstStyle/>
        <a:p>
          <a:pPr rtl="0"/>
          <a:endParaRPr lang="en-US"/>
        </a:p>
      </dgm:t>
    </dgm:pt>
    <dgm:pt modelId="{03860152-2A6F-476F-91FD-CBA9D7B26338}" type="sibTrans" cxnId="{18D120E8-5826-42E7-A890-F4AFB63D3D78}">
      <dgm:prSet/>
      <dgm:spPr/>
      <dgm:t>
        <a:bodyPr rtlCol="0"/>
        <a:lstStyle/>
        <a:p>
          <a:pPr rtl="0"/>
          <a:endParaRPr lang="fr-FR" noProof="0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B0C37B97-914B-49F2-84E5-94B39EF2352F}" type="pres">
      <dgm:prSet presAssocID="{B8060F7B-9920-4F24-BE71-F0E4E3B7B93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D2BB9C9C-582A-4226-99A2-A6A4B7AD887A}" type="pres">
      <dgm:prSet presAssocID="{AA38CBC9-AC6B-457D-9F63-4D1AB8E7793E}" presName="centerShape" presStyleLbl="node0" presStyleIdx="0" presStyleCnt="1" custScaleX="41535" custScaleY="41407" custLinFactNeighborX="1915" custLinFactNeighborY="-3064"/>
      <dgm:spPr/>
      <dgm:t>
        <a:bodyPr rtlCol="0"/>
        <a:lstStyle/>
        <a:p>
          <a:pPr rtl="0"/>
          <a:endParaRPr lang="en-US"/>
        </a:p>
      </dgm:t>
    </dgm:pt>
    <dgm:pt modelId="{0B9D5D8D-AE9B-4E3C-8081-7E5A4C702F02}" type="pres">
      <dgm:prSet presAssocID="{50789F86-D3CE-4C0B-B830-60161BD38E85}" presName="node" presStyleLbl="node1" presStyleIdx="0" presStyleCnt="4" custScaleX="114219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E8755371-EE00-4D9C-9546-B5D2DEB3691D}" type="pres">
      <dgm:prSet presAssocID="{50789F86-D3CE-4C0B-B830-60161BD38E85}" presName="dummy" presStyleCnt="0"/>
      <dgm:spPr/>
    </dgm:pt>
    <dgm:pt modelId="{65DE7562-7D1C-4B0F-8927-12F8E6C5F5AF}" type="pres">
      <dgm:prSet presAssocID="{775D1C29-7B88-46A3-9FAD-95EFDC006E81}" presName="sibTrans" presStyleLbl="sibTrans2D1" presStyleIdx="0" presStyleCnt="4"/>
      <dgm:spPr/>
      <dgm:t>
        <a:bodyPr rtlCol="0"/>
        <a:lstStyle/>
        <a:p>
          <a:pPr rtl="0"/>
          <a:endParaRPr lang="en-US"/>
        </a:p>
      </dgm:t>
    </dgm:pt>
    <dgm:pt modelId="{1C226D9E-C8BD-43C0-B5A7-66592C02513E}" type="pres">
      <dgm:prSet presAssocID="{87E6D3C0-9C36-4C9B-9EE4-FCB2F172CF62}" presName="node" presStyleLbl="node1" presStyleIdx="1" presStyleCnt="4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2E93314B-ED13-4B02-B199-BBF658DCCBEE}" type="pres">
      <dgm:prSet presAssocID="{87E6D3C0-9C36-4C9B-9EE4-FCB2F172CF62}" presName="dummy" presStyleCnt="0"/>
      <dgm:spPr/>
    </dgm:pt>
    <dgm:pt modelId="{22CB3940-637A-4C32-AB7F-CFAD929A59AB}" type="pres">
      <dgm:prSet presAssocID="{5C1F42F6-070E-4EBA-8EBC-C32D27C49363}" presName="sibTrans" presStyleLbl="sibTrans2D1" presStyleIdx="1" presStyleCnt="4"/>
      <dgm:spPr/>
      <dgm:t>
        <a:bodyPr rtlCol="0"/>
        <a:lstStyle/>
        <a:p>
          <a:pPr rtl="0"/>
          <a:endParaRPr lang="en-US"/>
        </a:p>
      </dgm:t>
    </dgm:pt>
    <dgm:pt modelId="{29DFD080-5F1B-4B82-A3B2-DA9D6DF3694E}" type="pres">
      <dgm:prSet presAssocID="{20EB584B-A7B7-43D9-BF6A-2C9338C05B4D}" presName="node" presStyleLbl="node1" presStyleIdx="2" presStyleCnt="4" custScaleX="110104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3C0BB87F-E2C7-4D7C-BF8F-45EA9A4A93F1}" type="pres">
      <dgm:prSet presAssocID="{20EB584B-A7B7-43D9-BF6A-2C9338C05B4D}" presName="dummy" presStyleCnt="0"/>
      <dgm:spPr/>
    </dgm:pt>
    <dgm:pt modelId="{53B5DF5F-8B8B-41EF-8531-276CBECDCAB4}" type="pres">
      <dgm:prSet presAssocID="{B04B74A7-039D-46F2-A30E-0D07E04CAE1A}" presName="sibTrans" presStyleLbl="sibTrans2D1" presStyleIdx="2" presStyleCnt="4"/>
      <dgm:spPr/>
      <dgm:t>
        <a:bodyPr rtlCol="0"/>
        <a:lstStyle/>
        <a:p>
          <a:pPr rtl="0"/>
          <a:endParaRPr lang="en-US"/>
        </a:p>
      </dgm:t>
    </dgm:pt>
    <dgm:pt modelId="{B3F8C3C3-65FB-486F-82C0-A8478B7022B9}" type="pres">
      <dgm:prSet presAssocID="{7E2B8B4E-293F-43EE-AB7D-6598814ECB3C}" presName="node" presStyleLbl="node1" presStyleIdx="3" presStyleCnt="4" custScaleX="105845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655FDCB9-5F59-4F26-9EF0-749F42DEA7F0}" type="pres">
      <dgm:prSet presAssocID="{7E2B8B4E-293F-43EE-AB7D-6598814ECB3C}" presName="dummy" presStyleCnt="0"/>
      <dgm:spPr/>
    </dgm:pt>
    <dgm:pt modelId="{FADEA337-AD34-4422-B53A-01423AF1AC8F}" type="pres">
      <dgm:prSet presAssocID="{03860152-2A6F-476F-91FD-CBA9D7B26338}" presName="sibTrans" presStyleLbl="sibTrans2D1" presStyleIdx="3" presStyleCnt="4"/>
      <dgm:spPr/>
      <dgm:t>
        <a:bodyPr rtlCol="0"/>
        <a:lstStyle/>
        <a:p>
          <a:pPr rtl="0"/>
          <a:endParaRPr lang="en-US"/>
        </a:p>
      </dgm:t>
    </dgm:pt>
  </dgm:ptLst>
  <dgm:cxnLst>
    <dgm:cxn modelId="{42E5E59C-447A-432B-8B9B-A93CE2692BEB}" type="presOf" srcId="{AA38CBC9-AC6B-457D-9F63-4D1AB8E7793E}" destId="{D2BB9C9C-582A-4226-99A2-A6A4B7AD887A}" srcOrd="0" destOrd="0" presId="urn:microsoft.com/office/officeart/2005/8/layout/radial6"/>
    <dgm:cxn modelId="{EB3E6C57-F560-450F-B619-F6F67905927D}" srcId="{AA38CBC9-AC6B-457D-9F63-4D1AB8E7793E}" destId="{87E6D3C0-9C36-4C9B-9EE4-FCB2F172CF62}" srcOrd="1" destOrd="0" parTransId="{1916856A-C084-48E2-AF18-70269AD79DF2}" sibTransId="{5C1F42F6-070E-4EBA-8EBC-C32D27C49363}"/>
    <dgm:cxn modelId="{ED5CAFFE-469A-467C-951F-1A2E297D15A9}" type="presOf" srcId="{20EB584B-A7B7-43D9-BF6A-2C9338C05B4D}" destId="{29DFD080-5F1B-4B82-A3B2-DA9D6DF3694E}" srcOrd="0" destOrd="0" presId="urn:microsoft.com/office/officeart/2005/8/layout/radial6"/>
    <dgm:cxn modelId="{FC3C2F78-FDC6-4CD6-B6CD-6032B67A83E8}" type="presOf" srcId="{B8060F7B-9920-4F24-BE71-F0E4E3B7B934}" destId="{B0C37B97-914B-49F2-84E5-94B39EF2352F}" srcOrd="0" destOrd="0" presId="urn:microsoft.com/office/officeart/2005/8/layout/radial6"/>
    <dgm:cxn modelId="{9A82A167-45A2-4D4C-B928-7B9A9F429A7E}" type="presOf" srcId="{5C1F42F6-070E-4EBA-8EBC-C32D27C49363}" destId="{22CB3940-637A-4C32-AB7F-CFAD929A59AB}" srcOrd="0" destOrd="0" presId="urn:microsoft.com/office/officeart/2005/8/layout/radial6"/>
    <dgm:cxn modelId="{FBE6BCEA-0F85-486D-B532-D55CCA25A01D}" srcId="{AA38CBC9-AC6B-457D-9F63-4D1AB8E7793E}" destId="{20EB584B-A7B7-43D9-BF6A-2C9338C05B4D}" srcOrd="2" destOrd="0" parTransId="{6E0D28F6-A05C-413F-A991-03D9F094F998}" sibTransId="{B04B74A7-039D-46F2-A30E-0D07E04CAE1A}"/>
    <dgm:cxn modelId="{68AF05F7-6E87-46B7-8878-8D472B2DC272}" type="presOf" srcId="{B04B74A7-039D-46F2-A30E-0D07E04CAE1A}" destId="{53B5DF5F-8B8B-41EF-8531-276CBECDCAB4}" srcOrd="0" destOrd="0" presId="urn:microsoft.com/office/officeart/2005/8/layout/radial6"/>
    <dgm:cxn modelId="{6FB37120-B741-4E6D-945D-781BFCE81737}" type="presOf" srcId="{7E2B8B4E-293F-43EE-AB7D-6598814ECB3C}" destId="{B3F8C3C3-65FB-486F-82C0-A8478B7022B9}" srcOrd="0" destOrd="0" presId="urn:microsoft.com/office/officeart/2005/8/layout/radial6"/>
    <dgm:cxn modelId="{1593062C-A63F-4042-94C9-FF0880BD82E8}" srcId="{AA38CBC9-AC6B-457D-9F63-4D1AB8E7793E}" destId="{50789F86-D3CE-4C0B-B830-60161BD38E85}" srcOrd="0" destOrd="0" parTransId="{6D6B568F-9C4B-44DB-A886-035491FEC9C2}" sibTransId="{775D1C29-7B88-46A3-9FAD-95EFDC006E81}"/>
    <dgm:cxn modelId="{F68BA8B4-E5E5-4A12-9338-5CF5693ADCA2}" srcId="{B8060F7B-9920-4F24-BE71-F0E4E3B7B934}" destId="{AA38CBC9-AC6B-457D-9F63-4D1AB8E7793E}" srcOrd="0" destOrd="0" parTransId="{02DFC051-974F-4AF1-85DB-FFF5F1CCD57A}" sibTransId="{7ACF197E-8A7D-4D14-A941-EE15BE87306C}"/>
    <dgm:cxn modelId="{85D11A5E-6772-4E63-970D-8D4B29628B4F}" type="presOf" srcId="{50789F86-D3CE-4C0B-B830-60161BD38E85}" destId="{0B9D5D8D-AE9B-4E3C-8081-7E5A4C702F02}" srcOrd="0" destOrd="0" presId="urn:microsoft.com/office/officeart/2005/8/layout/radial6"/>
    <dgm:cxn modelId="{D623A426-E8C0-485C-BFC3-E5E7677EC423}" type="presOf" srcId="{87E6D3C0-9C36-4C9B-9EE4-FCB2F172CF62}" destId="{1C226D9E-C8BD-43C0-B5A7-66592C02513E}" srcOrd="0" destOrd="0" presId="urn:microsoft.com/office/officeart/2005/8/layout/radial6"/>
    <dgm:cxn modelId="{511A2F1D-81C4-4204-BF12-A8B966247D78}" type="presOf" srcId="{775D1C29-7B88-46A3-9FAD-95EFDC006E81}" destId="{65DE7562-7D1C-4B0F-8927-12F8E6C5F5AF}" srcOrd="0" destOrd="0" presId="urn:microsoft.com/office/officeart/2005/8/layout/radial6"/>
    <dgm:cxn modelId="{18D120E8-5826-42E7-A890-F4AFB63D3D78}" srcId="{AA38CBC9-AC6B-457D-9F63-4D1AB8E7793E}" destId="{7E2B8B4E-293F-43EE-AB7D-6598814ECB3C}" srcOrd="3" destOrd="0" parTransId="{C9A52CF1-B2E8-4848-8964-6633294F16CC}" sibTransId="{03860152-2A6F-476F-91FD-CBA9D7B26338}"/>
    <dgm:cxn modelId="{C1E01F13-7CF3-4C9B-BCEC-B6BABDA27EBD}" type="presOf" srcId="{03860152-2A6F-476F-91FD-CBA9D7B26338}" destId="{FADEA337-AD34-4422-B53A-01423AF1AC8F}" srcOrd="0" destOrd="0" presId="urn:microsoft.com/office/officeart/2005/8/layout/radial6"/>
    <dgm:cxn modelId="{42BF4FE5-9FD5-45FC-B369-C099449A5EE3}" type="presParOf" srcId="{B0C37B97-914B-49F2-84E5-94B39EF2352F}" destId="{D2BB9C9C-582A-4226-99A2-A6A4B7AD887A}" srcOrd="0" destOrd="0" presId="urn:microsoft.com/office/officeart/2005/8/layout/radial6"/>
    <dgm:cxn modelId="{C06B0A89-5F8E-4CD9-A7C8-09A1F834B936}" type="presParOf" srcId="{B0C37B97-914B-49F2-84E5-94B39EF2352F}" destId="{0B9D5D8D-AE9B-4E3C-8081-7E5A4C702F02}" srcOrd="1" destOrd="0" presId="urn:microsoft.com/office/officeart/2005/8/layout/radial6"/>
    <dgm:cxn modelId="{0439C7DD-A785-4C66-A88F-2331EEE63DCE}" type="presParOf" srcId="{B0C37B97-914B-49F2-84E5-94B39EF2352F}" destId="{E8755371-EE00-4D9C-9546-B5D2DEB3691D}" srcOrd="2" destOrd="0" presId="urn:microsoft.com/office/officeart/2005/8/layout/radial6"/>
    <dgm:cxn modelId="{78A51829-EB1A-4752-8CB1-4034287BD4CC}" type="presParOf" srcId="{B0C37B97-914B-49F2-84E5-94B39EF2352F}" destId="{65DE7562-7D1C-4B0F-8927-12F8E6C5F5AF}" srcOrd="3" destOrd="0" presId="urn:microsoft.com/office/officeart/2005/8/layout/radial6"/>
    <dgm:cxn modelId="{70E16068-1B7F-4933-8109-3F2024B0070B}" type="presParOf" srcId="{B0C37B97-914B-49F2-84E5-94B39EF2352F}" destId="{1C226D9E-C8BD-43C0-B5A7-66592C02513E}" srcOrd="4" destOrd="0" presId="urn:microsoft.com/office/officeart/2005/8/layout/radial6"/>
    <dgm:cxn modelId="{206A7E26-41DA-4F08-A2BE-712DDBB2AF7E}" type="presParOf" srcId="{B0C37B97-914B-49F2-84E5-94B39EF2352F}" destId="{2E93314B-ED13-4B02-B199-BBF658DCCBEE}" srcOrd="5" destOrd="0" presId="urn:microsoft.com/office/officeart/2005/8/layout/radial6"/>
    <dgm:cxn modelId="{00A5F06F-E45A-4E71-883A-AB73824E6DD1}" type="presParOf" srcId="{B0C37B97-914B-49F2-84E5-94B39EF2352F}" destId="{22CB3940-637A-4C32-AB7F-CFAD929A59AB}" srcOrd="6" destOrd="0" presId="urn:microsoft.com/office/officeart/2005/8/layout/radial6"/>
    <dgm:cxn modelId="{94A54DB1-A6A6-44C4-965B-AA1104924421}" type="presParOf" srcId="{B0C37B97-914B-49F2-84E5-94B39EF2352F}" destId="{29DFD080-5F1B-4B82-A3B2-DA9D6DF3694E}" srcOrd="7" destOrd="0" presId="urn:microsoft.com/office/officeart/2005/8/layout/radial6"/>
    <dgm:cxn modelId="{3DDF8BD6-2410-4713-AE7B-E7A797B943A8}" type="presParOf" srcId="{B0C37B97-914B-49F2-84E5-94B39EF2352F}" destId="{3C0BB87F-E2C7-4D7C-BF8F-45EA9A4A93F1}" srcOrd="8" destOrd="0" presId="urn:microsoft.com/office/officeart/2005/8/layout/radial6"/>
    <dgm:cxn modelId="{1474B87E-22A1-42F4-B10C-74B0B691A842}" type="presParOf" srcId="{B0C37B97-914B-49F2-84E5-94B39EF2352F}" destId="{53B5DF5F-8B8B-41EF-8531-276CBECDCAB4}" srcOrd="9" destOrd="0" presId="urn:microsoft.com/office/officeart/2005/8/layout/radial6"/>
    <dgm:cxn modelId="{ECC8EBD3-26E9-4DB7-8F9F-77F9B708043C}" type="presParOf" srcId="{B0C37B97-914B-49F2-84E5-94B39EF2352F}" destId="{B3F8C3C3-65FB-486F-82C0-A8478B7022B9}" srcOrd="10" destOrd="0" presId="urn:microsoft.com/office/officeart/2005/8/layout/radial6"/>
    <dgm:cxn modelId="{9BDD18BC-9BD1-45A8-B9CC-A5E2404932D2}" type="presParOf" srcId="{B0C37B97-914B-49F2-84E5-94B39EF2352F}" destId="{655FDCB9-5F59-4F26-9EF0-749F42DEA7F0}" srcOrd="11" destOrd="0" presId="urn:microsoft.com/office/officeart/2005/8/layout/radial6"/>
    <dgm:cxn modelId="{9A4687A9-9D54-4DD7-B9ED-15059D32EB92}" type="presParOf" srcId="{B0C37B97-914B-49F2-84E5-94B39EF2352F}" destId="{FADEA337-AD34-4422-B53A-01423AF1AC8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EA337-AD34-4422-B53A-01423AF1AC8F}">
      <dsp:nvSpPr>
        <dsp:cNvPr id="0" name=""/>
        <dsp:cNvSpPr/>
      </dsp:nvSpPr>
      <dsp:spPr>
        <a:xfrm>
          <a:off x="578706" y="615368"/>
          <a:ext cx="3737815" cy="373781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5DF5F-8B8B-41EF-8531-276CBECDCAB4}">
      <dsp:nvSpPr>
        <dsp:cNvPr id="0" name=""/>
        <dsp:cNvSpPr/>
      </dsp:nvSpPr>
      <dsp:spPr>
        <a:xfrm>
          <a:off x="578706" y="615368"/>
          <a:ext cx="3737815" cy="373781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B3940-637A-4C32-AB7F-CFAD929A59AB}">
      <dsp:nvSpPr>
        <dsp:cNvPr id="0" name=""/>
        <dsp:cNvSpPr/>
      </dsp:nvSpPr>
      <dsp:spPr>
        <a:xfrm>
          <a:off x="578706" y="615368"/>
          <a:ext cx="3737815" cy="373781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E7562-7D1C-4B0F-8927-12F8E6C5F5AF}">
      <dsp:nvSpPr>
        <dsp:cNvPr id="0" name=""/>
        <dsp:cNvSpPr/>
      </dsp:nvSpPr>
      <dsp:spPr>
        <a:xfrm>
          <a:off x="578706" y="615368"/>
          <a:ext cx="3737815" cy="373781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B9C9C-582A-4226-99A2-A6A4B7AD887A}">
      <dsp:nvSpPr>
        <dsp:cNvPr id="0" name=""/>
        <dsp:cNvSpPr/>
      </dsp:nvSpPr>
      <dsp:spPr>
        <a:xfrm>
          <a:off x="2160234" y="2016208"/>
          <a:ext cx="714597" cy="71239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rtlCol="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 noProof="0" dirty="0"/>
        </a:p>
      </dsp:txBody>
      <dsp:txXfrm>
        <a:off x="2264884" y="2120536"/>
        <a:ext cx="505297" cy="503739"/>
      </dsp:txXfrm>
    </dsp:sp>
    <dsp:sp modelId="{0B9D5D8D-AE9B-4E3C-8081-7E5A4C702F02}">
      <dsp:nvSpPr>
        <dsp:cNvPr id="0" name=""/>
        <dsp:cNvSpPr/>
      </dsp:nvSpPr>
      <dsp:spPr>
        <a:xfrm>
          <a:off x="1759827" y="56559"/>
          <a:ext cx="1375572" cy="1204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Formation</a:t>
          </a:r>
        </a:p>
      </dsp:txBody>
      <dsp:txXfrm>
        <a:off x="1961275" y="232929"/>
        <a:ext cx="972676" cy="851589"/>
      </dsp:txXfrm>
    </dsp:sp>
    <dsp:sp modelId="{1C226D9E-C8BD-43C0-B5A7-66592C02513E}">
      <dsp:nvSpPr>
        <dsp:cNvPr id="0" name=""/>
        <dsp:cNvSpPr/>
      </dsp:nvSpPr>
      <dsp:spPr>
        <a:xfrm>
          <a:off x="3671001" y="1882111"/>
          <a:ext cx="1204329" cy="1204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lvl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100" kern="1200" noProof="0" dirty="0" smtClean="0"/>
        </a:p>
      </dsp:txBody>
      <dsp:txXfrm>
        <a:off x="3847371" y="2058481"/>
        <a:ext cx="851589" cy="851589"/>
      </dsp:txXfrm>
    </dsp:sp>
    <dsp:sp modelId="{29DFD080-5F1B-4B82-A3B2-DA9D6DF3694E}">
      <dsp:nvSpPr>
        <dsp:cNvPr id="0" name=""/>
        <dsp:cNvSpPr/>
      </dsp:nvSpPr>
      <dsp:spPr>
        <a:xfrm>
          <a:off x="1784606" y="3707663"/>
          <a:ext cx="1326014" cy="1204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rtlCol="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noProof="0" dirty="0" smtClean="0">
            <a:solidFill>
              <a:srgbClr val="0070C0"/>
            </a:solidFill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Bilan de </a:t>
          </a:r>
          <a:r>
            <a:rPr lang="fr-FR" sz="1600" b="1" kern="1200" noProof="0" dirty="0" err="1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compé-tences</a:t>
          </a:r>
          <a:endParaRPr lang="fr-FR" sz="1600" b="1" kern="1200" noProof="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noProof="0" dirty="0" smtClean="0"/>
            <a:t> </a:t>
          </a:r>
        </a:p>
      </dsp:txBody>
      <dsp:txXfrm>
        <a:off x="1978796" y="3884033"/>
        <a:ext cx="937634" cy="851589"/>
      </dsp:txXfrm>
    </dsp:sp>
    <dsp:sp modelId="{B3F8C3C3-65FB-486F-82C0-A8478B7022B9}">
      <dsp:nvSpPr>
        <dsp:cNvPr id="0" name=""/>
        <dsp:cNvSpPr/>
      </dsp:nvSpPr>
      <dsp:spPr>
        <a:xfrm>
          <a:off x="-15298" y="1882111"/>
          <a:ext cx="1274722" cy="1204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Conseil</a:t>
          </a:r>
          <a:endParaRPr lang="fr-FR" sz="1600" b="1" kern="1200" noProof="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1381" y="2058481"/>
        <a:ext cx="901364" cy="851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8724D-EA2D-452C-9F26-4E2FC5DA9B71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AC24B-3D3D-4947-8F33-09E4A87E2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494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832164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3779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8075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028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8953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0420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8635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46932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3952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897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2682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2926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4920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1602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5694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5539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7553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700184" y="1360350"/>
            <a:ext cx="5807399" cy="1546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6897625" y="619995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7454375" y="56388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8827727" y="4597553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8677050" y="6577875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2972225" y="6334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579634" y="337347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311843" y="79151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626321" y="133987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8104500" y="4963100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8803950" y="5654656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96310" y="1990890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738050" y="27132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771658" y="250448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4271583" y="47482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7729213" y="6127437"/>
            <a:ext cx="253800" cy="2541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>
            <a:off x="1546025" y="2034925"/>
            <a:ext cx="5832600" cy="1546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800" b="1"/>
            </a:lvl1pPr>
            <a:lvl2pPr lvl="1" rtl="0">
              <a:spcBef>
                <a:spcPts val="0"/>
              </a:spcBef>
              <a:buSzPct val="100000"/>
              <a:defRPr sz="4800" b="1"/>
            </a:lvl2pPr>
            <a:lvl3pPr lvl="2" rtl="0">
              <a:spcBef>
                <a:spcPts val="0"/>
              </a:spcBef>
              <a:buSzPct val="100000"/>
              <a:defRPr sz="4800" b="1"/>
            </a:lvl3pPr>
            <a:lvl4pPr lvl="3" rtl="0">
              <a:spcBef>
                <a:spcPts val="0"/>
              </a:spcBef>
              <a:buSzPct val="100000"/>
              <a:defRPr sz="4800" b="1"/>
            </a:lvl4pPr>
            <a:lvl5pPr lvl="4" rtl="0">
              <a:spcBef>
                <a:spcPts val="0"/>
              </a:spcBef>
              <a:buSzPct val="100000"/>
              <a:defRPr sz="4800" b="1"/>
            </a:lvl5pPr>
            <a:lvl6pPr lvl="5" rtl="0">
              <a:spcBef>
                <a:spcPts val="0"/>
              </a:spcBef>
              <a:buSzPct val="100000"/>
              <a:defRPr sz="4800" b="1"/>
            </a:lvl6pPr>
            <a:lvl7pPr lvl="6" rtl="0">
              <a:spcBef>
                <a:spcPts val="0"/>
              </a:spcBef>
              <a:buSzPct val="100000"/>
              <a:defRPr sz="4800" b="1"/>
            </a:lvl7pPr>
            <a:lvl8pPr lvl="7" rtl="0">
              <a:spcBef>
                <a:spcPts val="0"/>
              </a:spcBef>
              <a:buSzPct val="100000"/>
              <a:defRPr sz="4800" b="1"/>
            </a:lvl8pPr>
            <a:lvl9pPr lvl="8" rtl="0">
              <a:spcBef>
                <a:spcPts val="0"/>
              </a:spcBef>
              <a:buSzPct val="100000"/>
              <a:defRPr sz="4800" b="1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1546025" y="3710548"/>
            <a:ext cx="5832600" cy="104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607D8B"/>
              </a:buClr>
              <a:buNone/>
              <a:defRPr>
                <a:solidFill>
                  <a:srgbClr val="607D8B"/>
                </a:solidFill>
              </a:defRPr>
            </a:lvl1pPr>
            <a:lvl2pPr lvl="1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2pPr>
            <a:lvl3pPr lvl="2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3pPr>
            <a:lvl4pPr lvl="3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4pPr>
            <a:lvl5pPr lvl="4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5pPr>
            <a:lvl6pPr lvl="5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6pPr>
            <a:lvl7pPr lvl="6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7pPr>
            <a:lvl8pPr lvl="7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8pPr>
            <a:lvl9pPr lvl="8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hape 29" descr="connections-05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5945" y="0"/>
            <a:ext cx="913210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215300" y="2501400"/>
            <a:ext cx="6713399" cy="10931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1pPr>
            <a:lvl2pPr lvl="1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2pPr>
            <a:lvl3pPr lvl="2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3pPr>
            <a:lvl4pPr lvl="3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4pPr>
            <a:lvl5pPr lvl="4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5pPr>
            <a:lvl6pPr lvl="5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6pPr>
            <a:lvl7pPr lvl="6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7pPr>
            <a:lvl8pPr lvl="7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8pPr>
            <a:lvl9pPr lvl="8" algn="ctr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9pPr>
          </a:lstStyle>
          <a:p>
            <a:endParaRPr/>
          </a:p>
        </p:txBody>
      </p:sp>
      <p:grpSp>
        <p:nvGrpSpPr>
          <p:cNvPr id="31" name="Shape 31"/>
          <p:cNvGrpSpPr/>
          <p:nvPr/>
        </p:nvGrpSpPr>
        <p:grpSpPr>
          <a:xfrm>
            <a:off x="3593400" y="1074284"/>
            <a:ext cx="1957200" cy="1093199"/>
            <a:chOff x="3593400" y="1760084"/>
            <a:chExt cx="1957200" cy="1093199"/>
          </a:xfrm>
        </p:grpSpPr>
        <p:sp>
          <p:nvSpPr>
            <p:cNvPr id="32" name="Shape 32"/>
            <p:cNvSpPr txBox="1"/>
            <p:nvPr/>
          </p:nvSpPr>
          <p:spPr>
            <a:xfrm>
              <a:off x="3593400" y="1872096"/>
              <a:ext cx="1957200" cy="8714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6000" b="1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</a:p>
          </p:txBody>
        </p:sp>
        <p:sp>
          <p:nvSpPr>
            <p:cNvPr id="33" name="Shape 33"/>
            <p:cNvSpPr/>
            <p:nvPr/>
          </p:nvSpPr>
          <p:spPr>
            <a:xfrm>
              <a:off x="4025400" y="1760084"/>
              <a:ext cx="1093199" cy="1093199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4190700" y="1925384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35" name="Shape 35"/>
          <p:cNvCxnSpPr>
            <a:endCxn id="33" idx="1"/>
          </p:cNvCxnSpPr>
          <p:nvPr/>
        </p:nvCxnSpPr>
        <p:spPr>
          <a:xfrm>
            <a:off x="3742095" y="871980"/>
            <a:ext cx="443400" cy="3624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6" name="Shape 36"/>
          <p:cNvCxnSpPr/>
          <p:nvPr/>
        </p:nvCxnSpPr>
        <p:spPr>
          <a:xfrm rot="10800000">
            <a:off x="4114799" y="269684"/>
            <a:ext cx="457200" cy="80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" name="Shape 37"/>
          <p:cNvCxnSpPr/>
          <p:nvPr/>
        </p:nvCxnSpPr>
        <p:spPr>
          <a:xfrm rot="10800000" flipH="1">
            <a:off x="4749075" y="753124"/>
            <a:ext cx="95100" cy="348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82658" y="1600200"/>
            <a:ext cx="36753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786150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3329991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5873833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5407123"/>
            <a:ext cx="8229600" cy="491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mplete patter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26550" y="-19800"/>
            <a:ext cx="9197100" cy="68976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CFD8DC"/>
              </a:buClr>
              <a:buSzPct val="100000"/>
              <a:buFont typeface="Source Sans Pro"/>
              <a:buChar char="◎"/>
              <a:defRPr sz="30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◉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evelyne.revellat@khepriformation.fr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ubTitle" idx="4294967295"/>
          </p:nvPr>
        </p:nvSpPr>
        <p:spPr>
          <a:xfrm>
            <a:off x="611560" y="5805264"/>
            <a:ext cx="8064896" cy="57606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sz="1800" b="1" dirty="0" smtClean="0">
              <a:solidFill>
                <a:srgbClr val="5AB1C9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5AB1C9"/>
                </a:solidFill>
              </a:rPr>
              <a:t>188 </a:t>
            </a:r>
            <a:r>
              <a:rPr lang="en" sz="1800" b="1" dirty="0">
                <a:solidFill>
                  <a:srgbClr val="5AB1C9"/>
                </a:solidFill>
              </a:rPr>
              <a:t>Grande rue Charles de </a:t>
            </a:r>
            <a:r>
              <a:rPr lang="en" sz="1800" b="1" dirty="0" smtClean="0">
                <a:solidFill>
                  <a:srgbClr val="5AB1C9"/>
                </a:solidFill>
              </a:rPr>
              <a:t>Gaulle - 94130 </a:t>
            </a:r>
            <a:r>
              <a:rPr lang="en" sz="1800" b="1" dirty="0">
                <a:solidFill>
                  <a:srgbClr val="5AB1C9"/>
                </a:solidFill>
              </a:rPr>
              <a:t>Nogent-sur-Marne</a:t>
            </a:r>
          </a:p>
        </p:txBody>
      </p:sp>
      <p:pic>
        <p:nvPicPr>
          <p:cNvPr id="5" name="Image 4" descr="C:\Users\Dell\AppData\Local\Microsoft\Windows\INetCache\Content.Word\Picto_datadock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32656"/>
            <a:ext cx="1368152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24744"/>
            <a:ext cx="3744416" cy="1129136"/>
          </a:xfrm>
          <a:prstGeom prst="rect">
            <a:avLst/>
          </a:prstGeom>
        </p:spPr>
      </p:pic>
      <p:sp>
        <p:nvSpPr>
          <p:cNvPr id="6" name="Shape 72"/>
          <p:cNvSpPr txBox="1">
            <a:spLocks noGrp="1"/>
          </p:cNvSpPr>
          <p:nvPr>
            <p:ph type="ctrTitle" idx="4294967295"/>
          </p:nvPr>
        </p:nvSpPr>
        <p:spPr>
          <a:xfrm>
            <a:off x="1075977" y="2754983"/>
            <a:ext cx="6552728" cy="756295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b="1" dirty="0">
                <a:solidFill>
                  <a:srgbClr val="5AB1C9"/>
                </a:solidFill>
              </a:rPr>
              <a:t>Le </a:t>
            </a:r>
            <a:r>
              <a:rPr lang="en" sz="3200" b="1" dirty="0" smtClean="0">
                <a:solidFill>
                  <a:srgbClr val="5AB1C9"/>
                </a:solidFill>
              </a:rPr>
              <a:t>Positionnement</a:t>
            </a:r>
            <a:endParaRPr lang="en" sz="3200" b="1" dirty="0">
              <a:solidFill>
                <a:srgbClr val="5AB1C9"/>
              </a:solidFill>
            </a:endParaRPr>
          </a:p>
        </p:txBody>
      </p:sp>
      <p:sp>
        <p:nvSpPr>
          <p:cNvPr id="7" name="Shape 73"/>
          <p:cNvSpPr txBox="1">
            <a:spLocks/>
          </p:cNvSpPr>
          <p:nvPr/>
        </p:nvSpPr>
        <p:spPr>
          <a:xfrm>
            <a:off x="1043608" y="3625376"/>
            <a:ext cx="7200800" cy="138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>
              <a:spcBef>
                <a:spcPts val="0"/>
              </a:spcBef>
              <a:buFont typeface="Source Sans Pro"/>
              <a:buNone/>
            </a:pPr>
            <a:r>
              <a:rPr lang="en" dirty="0" smtClean="0"/>
              <a:t>Centre de formation orienté Responsabilité Sociale et Environnementale</a:t>
            </a:r>
          </a:p>
          <a:p>
            <a:pPr>
              <a:spcBef>
                <a:spcPts val="0"/>
              </a:spcBef>
              <a:buNone/>
            </a:pPr>
            <a:r>
              <a:rPr lang="fr-FR" dirty="0" smtClean="0"/>
              <a:t>E</a:t>
            </a:r>
            <a:r>
              <a:rPr lang="en" dirty="0" smtClean="0"/>
              <a:t>t </a:t>
            </a:r>
            <a:r>
              <a:rPr lang="en" sz="3200" dirty="0"/>
              <a:t>expert en qualité de vie au </a:t>
            </a:r>
            <a:r>
              <a:rPr lang="en" sz="3200" dirty="0" smtClean="0"/>
              <a:t>travail et généraliste</a:t>
            </a:r>
            <a:endParaRPr lang="e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546025" y="1"/>
            <a:ext cx="5832600" cy="1052736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5AB1C9"/>
                </a:solidFill>
              </a:rPr>
              <a:t>Scénario du pitch</a:t>
            </a:r>
            <a:endParaRPr lang="en" dirty="0">
              <a:solidFill>
                <a:srgbClr val="5AB1C9"/>
              </a:solidFill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1259632" y="3645024"/>
            <a:ext cx="7262374" cy="549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endParaRPr lang="en" sz="1600" dirty="0" smtClean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11560" y="1052736"/>
            <a:ext cx="8064896" cy="803296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Bonjour,</a:t>
            </a:r>
          </a:p>
          <a:p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Nous sommes </a:t>
            </a:r>
            <a:r>
              <a:rPr lang="en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Centre </a:t>
            </a:r>
            <a:r>
              <a:rPr lang="en" sz="1200" dirty="0">
                <a:latin typeface="Calibri" panose="020F0502020204030204" pitchFamily="34" charset="0"/>
                <a:cs typeface="Calibri" panose="020F0502020204030204" pitchFamily="34" charset="0"/>
              </a:rPr>
              <a:t>de formation </a:t>
            </a:r>
            <a:r>
              <a:rPr lang="en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généraliste orienté </a:t>
            </a:r>
            <a:r>
              <a:rPr lang="en" sz="1200" dirty="0">
                <a:latin typeface="Calibri" panose="020F0502020204030204" pitchFamily="34" charset="0"/>
                <a:cs typeface="Calibri" panose="020F0502020204030204" pitchFamily="34" charset="0"/>
              </a:rPr>
              <a:t>Responsabilité Sociale et Environnementale</a:t>
            </a: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" sz="1200" dirty="0">
                <a:latin typeface="Calibri" panose="020F0502020204030204" pitchFamily="34" charset="0"/>
                <a:cs typeface="Calibri" panose="020F0502020204030204" pitchFamily="34" charset="0"/>
              </a:rPr>
              <a:t>t expert en qualité de vie au </a:t>
            </a:r>
            <a:r>
              <a:rPr lang="en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travail.</a:t>
            </a:r>
          </a:p>
          <a:p>
            <a:endParaRPr lang="e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RH: Et vous proposez quoi?</a:t>
            </a: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Construction et pilotage des plans d’accompagnement du changement (formation, communication interne, accompagnement individuel…) Analyse des impacts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humains</a:t>
            </a:r>
          </a:p>
          <a:p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organisationnels des projets de changement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" sz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 ?</a:t>
            </a:r>
          </a:p>
          <a:p>
            <a:r>
              <a:rPr lang="en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apportant des connaissances pratiques et théoriques dans de nombreux domaines (cf catalogue)</a:t>
            </a:r>
          </a:p>
          <a:p>
            <a:r>
              <a:rPr lang="fr-FR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de façon plus spécifique dans le domaine managérial:</a:t>
            </a:r>
          </a:p>
          <a:p>
            <a:pPr lvl="3"/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aidant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les collaborateurs à gérer le stress lié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aux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transformations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modes de gouvernance</a:t>
            </a:r>
          </a:p>
          <a:p>
            <a:pPr lvl="3"/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faisant travailler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ensemble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les équipes en présence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</a:p>
          <a:p>
            <a:pPr lvl="3"/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façon harmonieuse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articulant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la qualité de vie au travail et la politique de l'entreprise </a:t>
            </a:r>
          </a:p>
          <a:p>
            <a:pPr lvl="3"/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valorisant la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culture de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l'entreprise,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en favorisant l’émulation des équipes</a:t>
            </a:r>
          </a:p>
          <a:p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analysant et en travaillant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sur les complémentarités des compétences de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chacun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Sous quelle forme ?</a:t>
            </a:r>
          </a:p>
          <a:p>
            <a:r>
              <a:rPr lang="en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individuel ou en collectif (nombre maximum à définir de stagiaires par session = entre 10 et 20 stagiaires selon discipline)</a:t>
            </a:r>
          </a:p>
          <a:p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Où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Présentiel et/ou E-learning (pour la formation continue notamment)</a:t>
            </a:r>
          </a:p>
          <a:p>
            <a:r>
              <a:rPr lang="en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inter ou en intra sur site ou à l’extérieur</a:t>
            </a:r>
          </a:p>
          <a:p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Quand </a:t>
            </a:r>
          </a:p>
          <a:p>
            <a:r>
              <a:rPr lang="en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formations </a:t>
            </a:r>
            <a:r>
              <a:rPr lang="en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 </a:t>
            </a:r>
            <a:r>
              <a:rPr lang="en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mesure, récurrentes</a:t>
            </a:r>
            <a:r>
              <a:rPr lang="en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 ponctuelles</a:t>
            </a:r>
          </a:p>
          <a:p>
            <a:r>
              <a:rPr lang="en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Tout au long de l’année en fonction de vos décisions budgétaires et des disponibilités des collaborateurs et des formateurs</a:t>
            </a:r>
          </a:p>
          <a:p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qui ?</a:t>
            </a:r>
          </a:p>
          <a:p>
            <a:pPr lvl="0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Equipes de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direction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Equipes en charges des relations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sociales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Managers </a:t>
            </a:r>
            <a:endParaRPr lang="fr-FR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Collaborateurs</a:t>
            </a:r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Pourquoi et quelle finalité?</a:t>
            </a:r>
          </a:p>
          <a:p>
            <a:pPr lvl="0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Nos activités de formation et de conseil sont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centrées sur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différents axes :</a:t>
            </a:r>
          </a:p>
          <a:p>
            <a:pPr lvl="0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- Stratégie sociale</a:t>
            </a:r>
          </a:p>
          <a:p>
            <a:pPr lvl="0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- Management du changement</a:t>
            </a:r>
          </a:p>
          <a:p>
            <a:pPr lvl="0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- Actions de communication</a:t>
            </a:r>
          </a:p>
          <a:p>
            <a:endParaRPr lang="fr-FR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Vers </a:t>
            </a:r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un modèle économique porteur de </a:t>
            </a:r>
            <a:r>
              <a:rPr lang="fr-F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sens</a:t>
            </a:r>
            <a:endParaRPr lang="fr-FR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19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dirty="0" smtClean="0">
                <a:solidFill>
                  <a:srgbClr val="5AB1C9"/>
                </a:solidFill>
              </a:rPr>
              <a:t>T</a:t>
            </a:r>
            <a:r>
              <a:rPr lang="en" dirty="0" smtClean="0">
                <a:solidFill>
                  <a:srgbClr val="5AB1C9"/>
                </a:solidFill>
              </a:rPr>
              <a:t>hèmes plaquettes</a:t>
            </a:r>
            <a:endParaRPr lang="en" dirty="0">
              <a:solidFill>
                <a:srgbClr val="5AB1C9"/>
              </a:solidFill>
            </a:endParaRPr>
          </a:p>
        </p:txBody>
      </p:sp>
      <p:sp>
        <p:nvSpPr>
          <p:cNvPr id="4" name="Shape 106"/>
          <p:cNvSpPr txBox="1"/>
          <p:nvPr/>
        </p:nvSpPr>
        <p:spPr>
          <a:xfrm>
            <a:off x="1259632" y="2348880"/>
            <a:ext cx="7262374" cy="2349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Introduction positionnement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Compétences équipes et formateurs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Méthodologie de travail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Formations métiers aidants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Bilan de compétences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Conseil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Coaching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endParaRPr lang="en" sz="1600" dirty="0" smtClean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endParaRPr lang="en" sz="1600" dirty="0" smtClean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6" name="Espace réservé du contenu 7" descr="Un cycle radial montre la relation entre 4 tâches et un group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5025973"/>
              </p:ext>
            </p:extLst>
          </p:nvPr>
        </p:nvGraphicFramePr>
        <p:xfrm>
          <a:off x="4283968" y="1340768"/>
          <a:ext cx="486003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8016559" y="3491016"/>
            <a:ext cx="11521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fr-FR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étier des aidants</a:t>
            </a:r>
            <a:endParaRPr lang="fr-FR" sz="1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867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ubTitle" idx="4294967295"/>
          </p:nvPr>
        </p:nvSpPr>
        <p:spPr>
          <a:xfrm>
            <a:off x="683568" y="3645024"/>
            <a:ext cx="7848872" cy="259228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5AB1C9"/>
                </a:solidFill>
              </a:rPr>
              <a:t>Une équipe pédagogique pluridisciplinaire :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 smtClean="0">
                <a:solidFill>
                  <a:srgbClr val="002060"/>
                </a:solidFill>
              </a:rPr>
              <a:t>Virginie Croisé (admin et finance), virginie.croise@khepriformation.fr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 smtClean="0">
                <a:solidFill>
                  <a:srgbClr val="002060"/>
                </a:solidFill>
              </a:rPr>
              <a:t>Nathalie Desile (Ing. </a:t>
            </a:r>
            <a:r>
              <a:rPr lang="fr-FR" sz="1800" dirty="0" smtClean="0">
                <a:solidFill>
                  <a:srgbClr val="002060"/>
                </a:solidFill>
              </a:rPr>
              <a:t>P</a:t>
            </a:r>
            <a:r>
              <a:rPr lang="en" sz="1800" dirty="0" smtClean="0">
                <a:solidFill>
                  <a:srgbClr val="002060"/>
                </a:solidFill>
              </a:rPr>
              <a:t>édagogique), desile.nathalie@khepriformation.fr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 smtClean="0">
                <a:solidFill>
                  <a:srgbClr val="002060"/>
                </a:solidFill>
              </a:rPr>
              <a:t>Isabelle Marcy (Formation métier santé), isabelle.marcy@khepriformation.fr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 smtClean="0">
                <a:solidFill>
                  <a:srgbClr val="002060"/>
                </a:solidFill>
              </a:rPr>
              <a:t>Evelyne Revellat (qualité et habilitation), </a:t>
            </a:r>
            <a:r>
              <a:rPr lang="en" sz="1800" dirty="0" smtClean="0">
                <a:solidFill>
                  <a:srgbClr val="002060"/>
                </a:solidFill>
                <a:hlinkClick r:id="rId3"/>
              </a:rPr>
              <a:t>evelyne.revellat@khepriformation.fr</a:t>
            </a:r>
            <a:endParaRPr lang="en" sz="1800" dirty="0" smtClean="0">
              <a:solidFill>
                <a:srgbClr val="00206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 dirty="0" smtClean="0">
                <a:solidFill>
                  <a:srgbClr val="002060"/>
                </a:solidFill>
              </a:rPr>
              <a:t>Denise Devoisin (Vente de formation), </a:t>
            </a:r>
            <a:r>
              <a:rPr lang="fr-FR" sz="1800" dirty="0" smtClean="0">
                <a:solidFill>
                  <a:srgbClr val="002060"/>
                </a:solidFill>
              </a:rPr>
              <a:t>ddevoisin@comanis.fr</a:t>
            </a:r>
          </a:p>
          <a:p>
            <a:pPr lvl="0">
              <a:spcBef>
                <a:spcPts val="0"/>
              </a:spcBef>
              <a:buNone/>
            </a:pPr>
            <a:endParaRPr lang="en" sz="1800" b="1" dirty="0" smtClean="0">
              <a:solidFill>
                <a:srgbClr val="5AB1C9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5AB1C9"/>
                </a:solidFill>
              </a:rPr>
              <a:t>188 </a:t>
            </a:r>
            <a:r>
              <a:rPr lang="en" sz="1800" b="1" dirty="0">
                <a:solidFill>
                  <a:srgbClr val="5AB1C9"/>
                </a:solidFill>
              </a:rPr>
              <a:t>Grande rue Charles de </a:t>
            </a:r>
            <a:r>
              <a:rPr lang="en" sz="1800" b="1" dirty="0" smtClean="0">
                <a:solidFill>
                  <a:srgbClr val="5AB1C9"/>
                </a:solidFill>
              </a:rPr>
              <a:t>Gaulle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5AB1C9"/>
                </a:solidFill>
              </a:rPr>
              <a:t>94130 </a:t>
            </a:r>
            <a:r>
              <a:rPr lang="en" sz="1800" b="1" dirty="0">
                <a:solidFill>
                  <a:srgbClr val="5AB1C9"/>
                </a:solidFill>
              </a:rPr>
              <a:t>Nogent-sur-Marne</a:t>
            </a:r>
          </a:p>
        </p:txBody>
      </p:sp>
      <p:pic>
        <p:nvPicPr>
          <p:cNvPr id="5" name="Image 4" descr="C:\Users\Dell\AppData\Local\Microsoft\Windows\INetCache\Content.Word\Picto_datadock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1296144" cy="1362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67002"/>
            <a:ext cx="5048531" cy="144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93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546024" y="1"/>
            <a:ext cx="6842399" cy="1700807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 smtClean="0">
                <a:solidFill>
                  <a:srgbClr val="5AB1C9"/>
                </a:solidFill>
              </a:rPr>
              <a:t>Biographie des intervenants</a:t>
            </a:r>
            <a:br>
              <a:rPr lang="en" sz="3600" dirty="0" smtClean="0">
                <a:solidFill>
                  <a:srgbClr val="5AB1C9"/>
                </a:solidFill>
              </a:rPr>
            </a:br>
            <a:r>
              <a:rPr lang="en" sz="3600" dirty="0" smtClean="0">
                <a:solidFill>
                  <a:srgbClr val="5AB1C9"/>
                </a:solidFill>
              </a:rPr>
              <a:t>et formateurs </a:t>
            </a:r>
            <a:endParaRPr lang="en" sz="3600" dirty="0">
              <a:solidFill>
                <a:srgbClr val="5AB1C9"/>
              </a:solidFill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2011433" y="1862026"/>
            <a:ext cx="6376990" cy="401524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Evelyne REVELLAT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Coach conseil en management</a:t>
            </a:r>
          </a:p>
          <a:p>
            <a:r>
              <a:rPr lang="fr-F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Sophrologue-Relaxologue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Une trentaine d'années en relations humaines et relation d'aide et développement personnel. A été Responsable des Ressources humaines et coach interne au sein de grands groupes,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Sophrologue praticienne de l'ESSA (Ecole Supérieure de Sophrologie Appliquée) à Vincennes,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Formée aux méthodes de thérapie brève du Dialogue Intérieur créée par Hal et </a:t>
            </a:r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Sidra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Stone et à l'EFT (</a:t>
            </a:r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Emotional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Freedom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Technique) en France auprès de Jean-Michel </a:t>
            </a:r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Gurret</a:t>
            </a:r>
            <a:r>
              <a:rPr lang="fr-FR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Accompagnement Adultes - Adolescents - Entreprises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Orientation humaniste, Carl R. Rogers</a:t>
            </a:r>
          </a:p>
          <a:p>
            <a:pPr lvl="0"/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Soutien psychologique en entretiens individuels ou groupes de paroles :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- mal-être, rupture professionnelle, personnelle</a:t>
            </a: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- Souffrance au travail</a:t>
            </a:r>
          </a:p>
          <a:p>
            <a:pPr lvl="0"/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Animation de formation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confiance en soi, gestion des émotions...</a:t>
            </a: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- Développement Personnel</a:t>
            </a:r>
          </a:p>
          <a:p>
            <a:pPr lvl="0"/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Prestations sur mesure pour les individuels ou les entreprises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Animation de sessions de </a:t>
            </a:r>
            <a:r>
              <a:rPr lang="fr-F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formation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revellqt evelyne 400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74" y="1862026"/>
            <a:ext cx="9017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76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546024" y="1"/>
            <a:ext cx="6842399" cy="1700807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 smtClean="0">
                <a:solidFill>
                  <a:srgbClr val="5AB1C9"/>
                </a:solidFill>
              </a:rPr>
              <a:t>Biographie des intervenants</a:t>
            </a:r>
            <a:br>
              <a:rPr lang="en" sz="3600" dirty="0" smtClean="0">
                <a:solidFill>
                  <a:srgbClr val="5AB1C9"/>
                </a:solidFill>
              </a:rPr>
            </a:br>
            <a:r>
              <a:rPr lang="en" sz="3600" dirty="0" smtClean="0">
                <a:solidFill>
                  <a:srgbClr val="5AB1C9"/>
                </a:solidFill>
              </a:rPr>
              <a:t>et formateurs </a:t>
            </a:r>
            <a:endParaRPr lang="en" sz="3600" dirty="0">
              <a:solidFill>
                <a:srgbClr val="5AB1C9"/>
              </a:solidFill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2011433" y="1862026"/>
            <a:ext cx="6376990" cy="401524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fr-F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Isabelle Marcy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Sophrologue-Relaxologue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klfjzejfmlklddmlkfjqlfkj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revellqt evelyne 400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74" y="1862026"/>
            <a:ext cx="9017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68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546024" y="1"/>
            <a:ext cx="6842399" cy="1700807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 smtClean="0">
                <a:solidFill>
                  <a:srgbClr val="5AB1C9"/>
                </a:solidFill>
              </a:rPr>
              <a:t>Biographie des intervenants</a:t>
            </a:r>
            <a:br>
              <a:rPr lang="en" sz="3600" dirty="0" smtClean="0">
                <a:solidFill>
                  <a:srgbClr val="5AB1C9"/>
                </a:solidFill>
              </a:rPr>
            </a:br>
            <a:r>
              <a:rPr lang="en" sz="3600" dirty="0" smtClean="0">
                <a:solidFill>
                  <a:srgbClr val="5AB1C9"/>
                </a:solidFill>
              </a:rPr>
              <a:t>et formateurs </a:t>
            </a:r>
            <a:endParaRPr lang="en" sz="3600" dirty="0">
              <a:solidFill>
                <a:srgbClr val="5AB1C9"/>
              </a:solidFill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2011433" y="1862026"/>
            <a:ext cx="6376990" cy="401524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fr-F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Virginie Croisé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klfjzejfmlklddmlkfjqlfkj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revellqt evelyne 400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74" y="1862026"/>
            <a:ext cx="9017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09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546024" y="1"/>
            <a:ext cx="6842399" cy="1700807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 smtClean="0">
                <a:solidFill>
                  <a:srgbClr val="5AB1C9"/>
                </a:solidFill>
              </a:rPr>
              <a:t>Biographie des intervenants</a:t>
            </a:r>
            <a:br>
              <a:rPr lang="en" sz="3600" dirty="0" smtClean="0">
                <a:solidFill>
                  <a:srgbClr val="5AB1C9"/>
                </a:solidFill>
              </a:rPr>
            </a:br>
            <a:r>
              <a:rPr lang="en" sz="3600" dirty="0" smtClean="0">
                <a:solidFill>
                  <a:srgbClr val="5AB1C9"/>
                </a:solidFill>
              </a:rPr>
              <a:t>et formateurs </a:t>
            </a:r>
            <a:endParaRPr lang="en" sz="3600" dirty="0">
              <a:solidFill>
                <a:srgbClr val="5AB1C9"/>
              </a:solidFill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2011433" y="1862026"/>
            <a:ext cx="6376990" cy="401524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fr-F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Nathalie Désile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klfjzejfmlklddmlkfjqlfkj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revellqt evelyne 400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74" y="1862026"/>
            <a:ext cx="9017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40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4860600" y="1212825"/>
            <a:ext cx="2470200" cy="24702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cxnSp>
        <p:nvCxnSpPr>
          <p:cNvPr id="68" name="Shape 68"/>
          <p:cNvCxnSpPr/>
          <p:nvPr/>
        </p:nvCxnSpPr>
        <p:spPr>
          <a:xfrm rot="10800000" flipH="1">
            <a:off x="6282450" y="705374"/>
            <a:ext cx="121500" cy="5187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9" name="Shape 69"/>
          <p:cNvCxnSpPr/>
          <p:nvPr/>
        </p:nvCxnSpPr>
        <p:spPr>
          <a:xfrm flipH="1">
            <a:off x="7133575" y="1483475"/>
            <a:ext cx="332399" cy="267599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0" name="Shape 70"/>
          <p:cNvCxnSpPr>
            <a:endCxn id="67" idx="6"/>
          </p:cNvCxnSpPr>
          <p:nvPr/>
        </p:nvCxnSpPr>
        <p:spPr>
          <a:xfrm flipH="1">
            <a:off x="7330800" y="2440125"/>
            <a:ext cx="1124100" cy="7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1" name="Shape 71"/>
          <p:cNvSpPr/>
          <p:nvPr/>
        </p:nvSpPr>
        <p:spPr>
          <a:xfrm>
            <a:off x="5057850" y="1410075"/>
            <a:ext cx="2075700" cy="2075700"/>
          </a:xfrm>
          <a:prstGeom prst="ellipse">
            <a:avLst/>
          </a:prstGeom>
          <a:noFill/>
          <a:ln w="38100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2" name="Shape 72"/>
          <p:cNvSpPr txBox="1">
            <a:spLocks noGrp="1"/>
          </p:cNvSpPr>
          <p:nvPr>
            <p:ph type="ctrTitle" idx="4294967295"/>
          </p:nvPr>
        </p:nvSpPr>
        <p:spPr>
          <a:xfrm>
            <a:off x="342750" y="1450452"/>
            <a:ext cx="5832600" cy="1546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 b="1" dirty="0">
                <a:solidFill>
                  <a:srgbClr val="5AB1C9"/>
                </a:solidFill>
              </a:rPr>
              <a:t>Le </a:t>
            </a:r>
            <a:r>
              <a:rPr lang="en" sz="4000" b="1" dirty="0" smtClean="0">
                <a:solidFill>
                  <a:srgbClr val="5AB1C9"/>
                </a:solidFill>
              </a:rPr>
              <a:t>Positionnement</a:t>
            </a:r>
            <a:endParaRPr lang="en" sz="4000" b="1" dirty="0">
              <a:solidFill>
                <a:srgbClr val="5AB1C9"/>
              </a:solidFill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subTitle" idx="4294967295"/>
          </p:nvPr>
        </p:nvSpPr>
        <p:spPr>
          <a:xfrm>
            <a:off x="1082946" y="3485776"/>
            <a:ext cx="7555308" cy="282354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-FR" sz="2400" dirty="0" smtClean="0"/>
              <a:t>Nos activités </a:t>
            </a:r>
            <a:r>
              <a:rPr lang="fr-FR" sz="2400" dirty="0"/>
              <a:t>de </a:t>
            </a:r>
            <a:r>
              <a:rPr lang="fr-FR" sz="2400" dirty="0" smtClean="0"/>
              <a:t>formation et de conseil sont centrées</a:t>
            </a:r>
          </a:p>
          <a:p>
            <a:pPr lvl="0">
              <a:spcBef>
                <a:spcPts val="0"/>
              </a:spcBef>
              <a:buNone/>
            </a:pPr>
            <a:r>
              <a:rPr lang="fr-FR" sz="2400" dirty="0" smtClean="0"/>
              <a:t>sur différents axes :</a:t>
            </a:r>
          </a:p>
          <a:p>
            <a:pPr lvl="0">
              <a:spcBef>
                <a:spcPts val="0"/>
              </a:spcBef>
              <a:buNone/>
            </a:pPr>
            <a:r>
              <a:rPr lang="fr-FR" sz="2400" dirty="0" smtClean="0"/>
              <a:t>- Stratégie sociale</a:t>
            </a:r>
          </a:p>
          <a:p>
            <a:pPr lvl="0">
              <a:spcBef>
                <a:spcPts val="0"/>
              </a:spcBef>
              <a:buNone/>
            </a:pPr>
            <a:r>
              <a:rPr lang="fr-FR" sz="2400" dirty="0" smtClean="0"/>
              <a:t>- Management </a:t>
            </a:r>
            <a:r>
              <a:rPr lang="fr-FR" sz="2400" dirty="0"/>
              <a:t>du </a:t>
            </a:r>
            <a:r>
              <a:rPr lang="fr-FR" sz="2400" dirty="0" smtClean="0"/>
              <a:t>changement</a:t>
            </a:r>
          </a:p>
          <a:p>
            <a:pPr lvl="0">
              <a:spcBef>
                <a:spcPts val="0"/>
              </a:spcBef>
              <a:buNone/>
            </a:pPr>
            <a:r>
              <a:rPr lang="fr-FR" sz="2400" dirty="0" smtClean="0"/>
              <a:t>- Actions de communication</a:t>
            </a:r>
          </a:p>
          <a:p>
            <a:pPr marL="342900" lvl="0" indent="-342900">
              <a:spcBef>
                <a:spcPts val="0"/>
              </a:spcBef>
              <a:buFontTx/>
              <a:buChar char="-"/>
            </a:pPr>
            <a:endParaRPr lang="fr-FR" sz="2400" b="1" dirty="0" smtClean="0"/>
          </a:p>
          <a:p>
            <a:pPr lvl="0">
              <a:spcBef>
                <a:spcPts val="0"/>
              </a:spcBef>
              <a:buNone/>
            </a:pPr>
            <a:r>
              <a:rPr lang="fr-FR" sz="2400" b="1" dirty="0"/>
              <a:t>V</a:t>
            </a:r>
            <a:r>
              <a:rPr lang="fr-FR" sz="2400" b="1" dirty="0" smtClean="0"/>
              <a:t>ers </a:t>
            </a:r>
            <a:r>
              <a:rPr lang="fr-FR" sz="2400" b="1" dirty="0"/>
              <a:t>un modèle économique porteur de sens. </a:t>
            </a:r>
            <a:endParaRPr lang="en" sz="2400" dirty="0"/>
          </a:p>
        </p:txBody>
      </p:sp>
      <p:grpSp>
        <p:nvGrpSpPr>
          <p:cNvPr id="75" name="Shape 75"/>
          <p:cNvGrpSpPr/>
          <p:nvPr/>
        </p:nvGrpSpPr>
        <p:grpSpPr>
          <a:xfrm>
            <a:off x="5654409" y="1702241"/>
            <a:ext cx="882597" cy="1554909"/>
            <a:chOff x="6718575" y="2318625"/>
            <a:chExt cx="256950" cy="407375"/>
          </a:xfrm>
        </p:grpSpPr>
        <p:sp>
          <p:nvSpPr>
            <p:cNvPr id="76" name="Shape 7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 dirty="0"/>
            </a:p>
          </p:txBody>
        </p:sp>
        <p:sp>
          <p:nvSpPr>
            <p:cNvPr id="77" name="Shape 7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 dirty="0"/>
            </a:p>
          </p:txBody>
        </p:sp>
        <p:sp>
          <p:nvSpPr>
            <p:cNvPr id="78" name="Shape 7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 dirty="0"/>
            </a:p>
          </p:txBody>
        </p:sp>
        <p:sp>
          <p:nvSpPr>
            <p:cNvPr id="79" name="Shape 7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 dirty="0"/>
            </a:p>
          </p:txBody>
        </p:sp>
        <p:sp>
          <p:nvSpPr>
            <p:cNvPr id="80" name="Shape 8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 dirty="0"/>
            </a:p>
          </p:txBody>
        </p:sp>
        <p:sp>
          <p:nvSpPr>
            <p:cNvPr id="81" name="Shape 8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 dirty="0"/>
            </a:p>
          </p:txBody>
        </p:sp>
        <p:sp>
          <p:nvSpPr>
            <p:cNvPr id="82" name="Shape 8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 dirty="0"/>
            </a:p>
          </p:txBody>
        </p:sp>
        <p:sp>
          <p:nvSpPr>
            <p:cNvPr id="83" name="Shape 8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36340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4860600" y="1212825"/>
            <a:ext cx="2470200" cy="24702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cxnSp>
        <p:nvCxnSpPr>
          <p:cNvPr id="68" name="Shape 68"/>
          <p:cNvCxnSpPr/>
          <p:nvPr/>
        </p:nvCxnSpPr>
        <p:spPr>
          <a:xfrm rot="10800000" flipH="1">
            <a:off x="6282450" y="705374"/>
            <a:ext cx="121500" cy="5187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9" name="Shape 69"/>
          <p:cNvCxnSpPr/>
          <p:nvPr/>
        </p:nvCxnSpPr>
        <p:spPr>
          <a:xfrm flipH="1">
            <a:off x="7133575" y="1483475"/>
            <a:ext cx="332399" cy="267599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0" name="Shape 70"/>
          <p:cNvCxnSpPr>
            <a:endCxn id="67" idx="6"/>
          </p:cNvCxnSpPr>
          <p:nvPr/>
        </p:nvCxnSpPr>
        <p:spPr>
          <a:xfrm flipH="1">
            <a:off x="7330800" y="2440125"/>
            <a:ext cx="1124100" cy="7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1" name="Shape 71"/>
          <p:cNvSpPr/>
          <p:nvPr/>
        </p:nvSpPr>
        <p:spPr>
          <a:xfrm>
            <a:off x="5057850" y="1410075"/>
            <a:ext cx="2075700" cy="2075700"/>
          </a:xfrm>
          <a:prstGeom prst="ellipse">
            <a:avLst/>
          </a:prstGeom>
          <a:noFill/>
          <a:ln w="38100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2" name="Shape 72"/>
          <p:cNvSpPr txBox="1">
            <a:spLocks noGrp="1"/>
          </p:cNvSpPr>
          <p:nvPr>
            <p:ph type="ctrTitle" idx="4294967295"/>
          </p:nvPr>
        </p:nvSpPr>
        <p:spPr>
          <a:xfrm>
            <a:off x="415789" y="400977"/>
            <a:ext cx="5832600" cy="1546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 b="1" dirty="0" smtClean="0">
                <a:solidFill>
                  <a:srgbClr val="5AB1C9"/>
                </a:solidFill>
              </a:rPr>
              <a:t>Expertise</a:t>
            </a:r>
            <a:endParaRPr lang="en" sz="4000" b="1" dirty="0">
              <a:solidFill>
                <a:srgbClr val="5AB1C9"/>
              </a:solidFill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subTitle" idx="4294967295"/>
          </p:nvPr>
        </p:nvSpPr>
        <p:spPr>
          <a:xfrm>
            <a:off x="827584" y="2959624"/>
            <a:ext cx="7560840" cy="342170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-FR" sz="1800" dirty="0" smtClean="0"/>
              <a:t>KF - </a:t>
            </a:r>
            <a:r>
              <a:rPr lang="fr-FR" sz="1800" dirty="0" err="1" smtClean="0"/>
              <a:t>Khépri</a:t>
            </a:r>
            <a:r>
              <a:rPr lang="fr-FR" sz="1800" dirty="0" smtClean="0"/>
              <a:t> Formation est une SCOP qui émane d’une communauté pluridisciplinaire d’experts exerçant au sein d’un Centre de Santé depuis 5 ans.</a:t>
            </a:r>
          </a:p>
          <a:p>
            <a:pPr lvl="0">
              <a:spcBef>
                <a:spcPts val="0"/>
              </a:spcBef>
              <a:buNone/>
            </a:pPr>
            <a:endParaRPr lang="fr-FR" sz="1800" dirty="0" smtClean="0"/>
          </a:p>
          <a:p>
            <a:pPr lvl="0">
              <a:spcBef>
                <a:spcPts val="0"/>
              </a:spcBef>
              <a:buNone/>
            </a:pPr>
            <a:r>
              <a:rPr lang="fr-FR" sz="1800" dirty="0" smtClean="0"/>
              <a:t>Grâce à cette synergie des compétences, nous avons développé une expertise dans l’accompagnement des personnes en difficulté. Aujourd’hui les mutations profondes et incontournables de l’entreprise bousculent l’humain.</a:t>
            </a:r>
          </a:p>
          <a:p>
            <a:pPr lvl="0">
              <a:spcBef>
                <a:spcPts val="0"/>
              </a:spcBef>
              <a:buNone/>
            </a:pPr>
            <a:endParaRPr lang="fr-FR" sz="1800" dirty="0" smtClean="0"/>
          </a:p>
          <a:p>
            <a:pPr lvl="0">
              <a:spcBef>
                <a:spcPts val="0"/>
              </a:spcBef>
              <a:buNone/>
            </a:pPr>
            <a:r>
              <a:rPr lang="fr-FR" sz="1800" dirty="0" smtClean="0"/>
              <a:t>Nous avons donc créé des modules de formation spécifiques répondant aux contraintes de l’entreprise pour faire concorder les valeurs de l’entreprise autour de celles des collaborateurs et de leurs dirigeants.</a:t>
            </a:r>
            <a:endParaRPr lang="en" sz="1800" dirty="0"/>
          </a:p>
        </p:txBody>
      </p:sp>
      <p:grpSp>
        <p:nvGrpSpPr>
          <p:cNvPr id="75" name="Shape 75"/>
          <p:cNvGrpSpPr/>
          <p:nvPr/>
        </p:nvGrpSpPr>
        <p:grpSpPr>
          <a:xfrm>
            <a:off x="5654409" y="1702241"/>
            <a:ext cx="882597" cy="1554909"/>
            <a:chOff x="6718575" y="2318625"/>
            <a:chExt cx="256950" cy="407375"/>
          </a:xfrm>
        </p:grpSpPr>
        <p:sp>
          <p:nvSpPr>
            <p:cNvPr id="76" name="Shape 7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77" name="Shape 7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78" name="Shape 7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79" name="Shape 7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0" name="Shape 8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1" name="Shape 8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2" name="Shape 8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3" name="Shape 8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</p:grpSp>
    </p:spTree>
    <p:extLst>
      <p:ext uri="{BB962C8B-B14F-4D97-AF65-F5344CB8AC3E}">
        <p14:creationId xmlns:p14="http://schemas.microsoft.com/office/powerpoint/2010/main" val="1852669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1546025" y="1"/>
            <a:ext cx="5832600" cy="1340768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5AB1C9"/>
                </a:solidFill>
              </a:rPr>
              <a:t>Marché</a:t>
            </a:r>
            <a:endParaRPr lang="en" dirty="0">
              <a:solidFill>
                <a:srgbClr val="5AB1C9"/>
              </a:solidFill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body" idx="4294967295"/>
          </p:nvPr>
        </p:nvSpPr>
        <p:spPr>
          <a:xfrm>
            <a:off x="1278474" y="1700808"/>
            <a:ext cx="3868800" cy="381642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 smtClean="0">
                <a:solidFill>
                  <a:srgbClr val="5AB1C9"/>
                </a:solidFill>
              </a:rPr>
              <a:t>Cible entreprises</a:t>
            </a:r>
            <a:endParaRPr lang="en" sz="2400" dirty="0">
              <a:solidFill>
                <a:srgbClr val="5AB1C9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600" dirty="0" smtClean="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 smtClean="0"/>
              <a:t>Entreprises Grands comptes et PME/TPE/ Startup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endParaRPr lang="en" sz="1600" dirty="0" smtClean="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 smtClean="0"/>
              <a:t>Entrepreneurs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endParaRPr lang="en" sz="1600" dirty="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 smtClean="0"/>
              <a:t>Secteur santé :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 smtClean="0"/>
              <a:t>Hôpitaux, cliniques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fr-FR" sz="1600" dirty="0" smtClean="0"/>
              <a:t>L</a:t>
            </a:r>
            <a:r>
              <a:rPr lang="en" sz="1600" dirty="0" smtClean="0"/>
              <a:t>aboratoires pharmaceutiques et compléments alimentaires</a:t>
            </a:r>
          </a:p>
          <a:p>
            <a:pPr lvl="0" rtl="0">
              <a:spcBef>
                <a:spcPts val="0"/>
              </a:spcBef>
              <a:buNone/>
            </a:pPr>
            <a:endParaRPr sz="1600" dirty="0" smtClean="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 smtClean="0"/>
              <a:t>Fonction Publique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4294967295"/>
          </p:nvPr>
        </p:nvSpPr>
        <p:spPr>
          <a:xfrm>
            <a:off x="5147274" y="1686508"/>
            <a:ext cx="3530100" cy="138245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 smtClean="0">
                <a:solidFill>
                  <a:srgbClr val="5AB1C9"/>
                </a:solidFill>
              </a:rPr>
              <a:t>Professionnels de santé</a:t>
            </a:r>
            <a:endParaRPr lang="en" sz="2400" dirty="0">
              <a:solidFill>
                <a:srgbClr val="5AB1C9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 smtClean="0"/>
              <a:t>Formation métier : pratiques thérapeutiques</a:t>
            </a:r>
          </a:p>
          <a:p>
            <a:pPr lvl="0" rtl="0">
              <a:spcBef>
                <a:spcPts val="0"/>
              </a:spcBef>
              <a:buNone/>
            </a:pPr>
            <a:endParaRPr sz="1600" dirty="0" smtClean="0"/>
          </a:p>
        </p:txBody>
      </p:sp>
      <p:sp>
        <p:nvSpPr>
          <p:cNvPr id="6" name="Shape 92"/>
          <p:cNvSpPr txBox="1">
            <a:spLocks/>
          </p:cNvSpPr>
          <p:nvPr/>
        </p:nvSpPr>
        <p:spPr>
          <a:xfrm>
            <a:off x="5147274" y="3400400"/>
            <a:ext cx="3530100" cy="182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>
              <a:spcBef>
                <a:spcPts val="0"/>
              </a:spcBef>
              <a:buFont typeface="Source Sans Pro"/>
              <a:buNone/>
            </a:pPr>
            <a:r>
              <a:rPr lang="fr-FR" sz="2400" dirty="0" smtClean="0">
                <a:solidFill>
                  <a:srgbClr val="5AB1C9"/>
                </a:solidFill>
              </a:rPr>
              <a:t>Particuliers relevant de Pôle Emploi</a:t>
            </a:r>
          </a:p>
          <a:p>
            <a:pPr>
              <a:spcBef>
                <a:spcPts val="0"/>
              </a:spcBef>
              <a:buFont typeface="Source Sans Pro"/>
              <a:buNone/>
            </a:pPr>
            <a:endParaRPr lang="fr-FR" sz="2400" dirty="0" smtClean="0"/>
          </a:p>
          <a:p>
            <a:pPr marL="457200" indent="-330200">
              <a:spcBef>
                <a:spcPts val="0"/>
              </a:spcBef>
              <a:buClr>
                <a:srgbClr val="263238"/>
              </a:buClr>
            </a:pPr>
            <a:r>
              <a:rPr lang="fr-FR" sz="1600" dirty="0" smtClean="0"/>
              <a:t>Formation métier : pratiques thérapeutiques</a:t>
            </a:r>
          </a:p>
          <a:p>
            <a:pPr>
              <a:spcBef>
                <a:spcPts val="0"/>
              </a:spcBef>
              <a:buFont typeface="Source Sans Pro"/>
              <a:buNone/>
            </a:pPr>
            <a:endParaRPr lang="fr-FR" sz="16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1546025" y="1"/>
            <a:ext cx="5832600" cy="1340768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5AB1C9"/>
                </a:solidFill>
              </a:rPr>
              <a:t>Activités</a:t>
            </a:r>
            <a:endParaRPr lang="en" dirty="0">
              <a:solidFill>
                <a:srgbClr val="5AB1C9"/>
              </a:solidFill>
            </a:endParaRPr>
          </a:p>
        </p:txBody>
      </p:sp>
      <p:sp>
        <p:nvSpPr>
          <p:cNvPr id="7" name="Shape 92"/>
          <p:cNvSpPr txBox="1">
            <a:spLocks/>
          </p:cNvSpPr>
          <p:nvPr/>
        </p:nvSpPr>
        <p:spPr>
          <a:xfrm>
            <a:off x="1546024" y="1628800"/>
            <a:ext cx="6482360" cy="360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457200" indent="-330200">
              <a:spcBef>
                <a:spcPts val="0"/>
              </a:spcBef>
              <a:buClr>
                <a:srgbClr val="263238"/>
              </a:buClr>
            </a:pPr>
            <a:r>
              <a:rPr lang="fr-FR" sz="1600" dirty="0" smtClean="0"/>
              <a:t>Formation</a:t>
            </a:r>
          </a:p>
          <a:p>
            <a:pPr marL="457200" indent="-330200">
              <a:spcBef>
                <a:spcPts val="0"/>
              </a:spcBef>
              <a:buClr>
                <a:srgbClr val="263238"/>
              </a:buClr>
            </a:pPr>
            <a:r>
              <a:rPr lang="fr-FR" sz="1600" dirty="0" smtClean="0"/>
              <a:t>Coaching et manager coach</a:t>
            </a:r>
          </a:p>
          <a:p>
            <a:pPr marL="457200" indent="-330200">
              <a:spcBef>
                <a:spcPts val="0"/>
              </a:spcBef>
              <a:buClr>
                <a:srgbClr val="263238"/>
              </a:buClr>
            </a:pPr>
            <a:r>
              <a:rPr lang="fr-FR" sz="1600" dirty="0" smtClean="0"/>
              <a:t>Bilan de compétence et notamment bilan de compétence Post </a:t>
            </a:r>
            <a:r>
              <a:rPr lang="fr-FR" sz="1600" dirty="0" err="1" smtClean="0"/>
              <a:t>Burn</a:t>
            </a:r>
            <a:r>
              <a:rPr lang="fr-FR" sz="1600" dirty="0" smtClean="0"/>
              <a:t> out</a:t>
            </a:r>
          </a:p>
          <a:p>
            <a:pPr marL="457200" indent="-330200">
              <a:spcBef>
                <a:spcPts val="0"/>
              </a:spcBef>
              <a:buClr>
                <a:srgbClr val="263238"/>
              </a:buClr>
            </a:pPr>
            <a:r>
              <a:rPr lang="fr-FR" sz="1600" dirty="0" smtClean="0"/>
              <a:t>Formation qualifiante « aux aidants actifs »</a:t>
            </a:r>
          </a:p>
          <a:p>
            <a:pPr marL="457200" indent="-330200">
              <a:spcBef>
                <a:spcPts val="0"/>
              </a:spcBef>
              <a:buClr>
                <a:srgbClr val="263238"/>
              </a:buClr>
            </a:pPr>
            <a:r>
              <a:rPr lang="fr-FR" sz="1600" dirty="0" smtClean="0"/>
              <a:t>Conseil en stratégie du changement</a:t>
            </a:r>
          </a:p>
          <a:p>
            <a:pPr marL="457200" indent="-330200">
              <a:spcBef>
                <a:spcPts val="0"/>
              </a:spcBef>
              <a:buClr>
                <a:srgbClr val="263238"/>
              </a:buClr>
            </a:pPr>
            <a:endParaRPr lang="fr-FR" sz="1600" dirty="0"/>
          </a:p>
          <a:p>
            <a:pPr marL="457200" indent="-330200">
              <a:spcBef>
                <a:spcPts val="0"/>
              </a:spcBef>
              <a:buClr>
                <a:srgbClr val="263238"/>
              </a:buClr>
            </a:pPr>
            <a:r>
              <a:rPr lang="fr-FR" sz="1600" dirty="0"/>
              <a:t>Construction et pilotage des plans d’accompagnement du changement (formation, communication interne, accompagnement individuel…) Analyse des impacts humains et organisationnels des projets de changement.</a:t>
            </a:r>
          </a:p>
          <a:p>
            <a:pPr marL="127000">
              <a:spcBef>
                <a:spcPts val="0"/>
              </a:spcBef>
              <a:buClr>
                <a:srgbClr val="263238"/>
              </a:buClr>
              <a:buNone/>
            </a:pPr>
            <a:endParaRPr lang="fr-FR" sz="1600" dirty="0" smtClean="0"/>
          </a:p>
          <a:p>
            <a:pPr marL="457200" indent="-330200">
              <a:spcBef>
                <a:spcPts val="0"/>
              </a:spcBef>
              <a:buClr>
                <a:srgbClr val="263238"/>
              </a:buClr>
            </a:pPr>
            <a:endParaRPr lang="fr-FR" sz="1600" dirty="0" smtClean="0"/>
          </a:p>
        </p:txBody>
      </p:sp>
    </p:spTree>
    <p:extLst>
      <p:ext uri="{BB962C8B-B14F-4D97-AF65-F5344CB8AC3E}">
        <p14:creationId xmlns:p14="http://schemas.microsoft.com/office/powerpoint/2010/main" val="3034016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6287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5AB1C9"/>
                </a:solidFill>
              </a:rPr>
              <a:t>Objectifs et modes d’intervention</a:t>
            </a:r>
            <a:endParaRPr lang="en" dirty="0">
              <a:solidFill>
                <a:srgbClr val="5AB1C9"/>
              </a:solidFill>
            </a:endParaRPr>
          </a:p>
        </p:txBody>
      </p:sp>
      <p:sp>
        <p:nvSpPr>
          <p:cNvPr id="7" name="Shape 92"/>
          <p:cNvSpPr txBox="1">
            <a:spLocks/>
          </p:cNvSpPr>
          <p:nvPr/>
        </p:nvSpPr>
        <p:spPr>
          <a:xfrm>
            <a:off x="1546024" y="1628800"/>
            <a:ext cx="6698383" cy="41044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fr-FR" sz="1400" dirty="0"/>
              <a:t> </a:t>
            </a:r>
            <a:r>
              <a:rPr lang="fr-FR" sz="1400" b="1" dirty="0" smtClean="0"/>
              <a:t>COMMENT ?</a:t>
            </a:r>
          </a:p>
          <a:p>
            <a:r>
              <a:rPr lang="fr-FR" sz="1400" b="1" dirty="0"/>
              <a:t> </a:t>
            </a:r>
            <a:r>
              <a:rPr lang="fr-FR" sz="1400" b="1" dirty="0" smtClean="0"/>
              <a:t>Organiser </a:t>
            </a:r>
            <a:r>
              <a:rPr lang="fr-FR" sz="1400" dirty="0" smtClean="0"/>
              <a:t>l'expression </a:t>
            </a:r>
            <a:r>
              <a:rPr lang="fr-FR" sz="1400" dirty="0"/>
              <a:t>des salariés autours des enjeux de </a:t>
            </a:r>
            <a:r>
              <a:rPr lang="fr-FR" sz="1400" dirty="0" smtClean="0"/>
              <a:t>l'entreprise</a:t>
            </a:r>
          </a:p>
          <a:p>
            <a:r>
              <a:rPr lang="fr-FR" sz="1400" dirty="0"/>
              <a:t> </a:t>
            </a:r>
            <a:r>
              <a:rPr lang="fr-FR" sz="1400" b="1" dirty="0" smtClean="0"/>
              <a:t>Animer</a:t>
            </a:r>
            <a:r>
              <a:rPr lang="fr-FR" sz="1400" dirty="0" smtClean="0"/>
              <a:t> les </a:t>
            </a:r>
            <a:r>
              <a:rPr lang="fr-FR" sz="1400" dirty="0"/>
              <a:t>réseaux humains à l'intérieur de votre </a:t>
            </a:r>
            <a:r>
              <a:rPr lang="fr-FR" sz="1400" dirty="0" smtClean="0"/>
              <a:t>structure</a:t>
            </a:r>
          </a:p>
          <a:p>
            <a:r>
              <a:rPr lang="fr-FR" sz="1400" dirty="0"/>
              <a:t> </a:t>
            </a:r>
            <a:r>
              <a:rPr lang="fr-FR" sz="1400" b="1" dirty="0" smtClean="0"/>
              <a:t>Favoriser</a:t>
            </a:r>
            <a:r>
              <a:rPr lang="fr-FR" sz="1400" dirty="0" smtClean="0"/>
              <a:t> une </a:t>
            </a:r>
            <a:r>
              <a:rPr lang="fr-FR" sz="1400" dirty="0"/>
              <a:t>démarche participative </a:t>
            </a:r>
            <a:r>
              <a:rPr lang="fr-FR" sz="1400" dirty="0" smtClean="0"/>
              <a:t>et dynamique</a:t>
            </a:r>
            <a:r>
              <a:rPr lang="fr-FR" sz="1400" dirty="0"/>
              <a:t>.</a:t>
            </a:r>
            <a:r>
              <a:rPr lang="fr-FR" sz="1400" dirty="0" smtClean="0"/>
              <a:t> </a:t>
            </a:r>
          </a:p>
          <a:p>
            <a:r>
              <a:rPr lang="fr-FR" sz="1400" b="1" dirty="0"/>
              <a:t> </a:t>
            </a:r>
            <a:endParaRPr lang="fr-FR" sz="1400" b="1" dirty="0" smtClean="0"/>
          </a:p>
          <a:p>
            <a:r>
              <a:rPr lang="fr-FR" sz="1400" b="1" dirty="0"/>
              <a:t>POUR QUEL RESULTAT ?</a:t>
            </a:r>
          </a:p>
          <a:p>
            <a:endParaRPr lang="fr-FR" sz="1400" dirty="0"/>
          </a:p>
          <a:p>
            <a:pPr lvl="3"/>
            <a:r>
              <a:rPr lang="fr-FR" sz="1400" dirty="0"/>
              <a:t> </a:t>
            </a:r>
            <a:r>
              <a:rPr lang="fr-FR" sz="1400" b="1" dirty="0"/>
              <a:t>Faire travailler </a:t>
            </a:r>
            <a:r>
              <a:rPr lang="fr-FR" sz="1400" dirty="0"/>
              <a:t>les équipes en présence en </a:t>
            </a:r>
            <a:r>
              <a:rPr lang="fr-FR" sz="1400" dirty="0" smtClean="0"/>
              <a:t>harmonie</a:t>
            </a:r>
            <a:endParaRPr lang="fr-FR" sz="1400" dirty="0"/>
          </a:p>
          <a:p>
            <a:pPr lvl="3"/>
            <a:r>
              <a:rPr lang="fr-FR" sz="1400" dirty="0"/>
              <a:t> </a:t>
            </a:r>
            <a:r>
              <a:rPr lang="fr-FR" sz="1400" b="1" dirty="0"/>
              <a:t>Articuler</a:t>
            </a:r>
            <a:r>
              <a:rPr lang="fr-FR" sz="1400" dirty="0"/>
              <a:t> la qualité de vie au travail et la politique de </a:t>
            </a:r>
            <a:r>
              <a:rPr lang="fr-FR" sz="1400" dirty="0" smtClean="0"/>
              <a:t>l'entreprise </a:t>
            </a:r>
            <a:endParaRPr lang="fr-FR" sz="1400" dirty="0"/>
          </a:p>
          <a:p>
            <a:pPr lvl="3"/>
            <a:r>
              <a:rPr lang="fr-FR" sz="1400" dirty="0"/>
              <a:t> </a:t>
            </a:r>
            <a:r>
              <a:rPr lang="fr-FR" sz="1400" b="1" dirty="0"/>
              <a:t>Aider </a:t>
            </a:r>
            <a:r>
              <a:rPr lang="fr-FR" sz="1400" dirty="0"/>
              <a:t>les collaborateurs à gérer le stress lié à </a:t>
            </a:r>
            <a:r>
              <a:rPr lang="fr-FR" sz="1400" dirty="0" smtClean="0"/>
              <a:t>des transformations de modes de </a:t>
            </a:r>
            <a:br>
              <a:rPr lang="fr-FR" sz="1400" dirty="0" smtClean="0"/>
            </a:br>
            <a:r>
              <a:rPr lang="fr-FR" sz="1400" dirty="0" smtClean="0"/>
              <a:t>    gouvernance</a:t>
            </a:r>
            <a:endParaRPr lang="fr-FR" sz="1400" dirty="0"/>
          </a:p>
          <a:p>
            <a:pPr lvl="3"/>
            <a:r>
              <a:rPr lang="fr-FR" sz="1400" dirty="0"/>
              <a:t> </a:t>
            </a:r>
            <a:r>
              <a:rPr lang="fr-FR" sz="1400" b="1" dirty="0"/>
              <a:t>Valoriser</a:t>
            </a:r>
            <a:r>
              <a:rPr lang="fr-FR" sz="1400" dirty="0"/>
              <a:t> la culture de l'entreprise </a:t>
            </a:r>
            <a:r>
              <a:rPr lang="fr-FR" sz="1400" dirty="0" smtClean="0"/>
              <a:t>en favorisant l’émulation des équipes</a:t>
            </a:r>
            <a:endParaRPr lang="fr-FR" sz="1400" dirty="0"/>
          </a:p>
          <a:p>
            <a:r>
              <a:rPr lang="fr-FR" sz="1400" b="1" dirty="0"/>
              <a:t> Travailler</a:t>
            </a:r>
            <a:r>
              <a:rPr lang="fr-FR" sz="1400" dirty="0"/>
              <a:t> sur les complémentarités des compétences de chacun</a:t>
            </a:r>
            <a:r>
              <a:rPr lang="fr-FR" sz="1400" dirty="0" smtClean="0"/>
              <a:t>.</a:t>
            </a:r>
          </a:p>
          <a:p>
            <a:pPr>
              <a:buNone/>
            </a:pPr>
            <a:endParaRPr lang="fr-FR" sz="1400" dirty="0"/>
          </a:p>
          <a:p>
            <a:endParaRPr lang="fr-FR" sz="1400" dirty="0" smtClean="0"/>
          </a:p>
        </p:txBody>
      </p:sp>
    </p:spTree>
    <p:extLst>
      <p:ext uri="{BB962C8B-B14F-4D97-AF65-F5344CB8AC3E}">
        <p14:creationId xmlns:p14="http://schemas.microsoft.com/office/powerpoint/2010/main" val="4057323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5AB1C9"/>
                </a:solidFill>
              </a:rPr>
              <a:t>Coeur de cible</a:t>
            </a:r>
            <a:endParaRPr lang="en" dirty="0">
              <a:solidFill>
                <a:srgbClr val="5AB1C9"/>
              </a:solidFill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1259632" y="3645024"/>
            <a:ext cx="7262374" cy="549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endParaRPr lang="en" sz="1600" dirty="0" smtClean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552528" y="3344793"/>
            <a:ext cx="62598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b="1" dirty="0"/>
              <a:t>E</a:t>
            </a:r>
            <a:r>
              <a:rPr lang="fr-FR" b="1" dirty="0" smtClean="0"/>
              <a:t>quipes </a:t>
            </a:r>
            <a:r>
              <a:rPr lang="fr-FR" b="1" dirty="0"/>
              <a:t>de direction</a:t>
            </a:r>
            <a:r>
              <a:rPr lang="fr-FR" dirty="0"/>
              <a:t> </a:t>
            </a:r>
            <a:r>
              <a:rPr lang="fr-FR" dirty="0" smtClean="0"/>
              <a:t>: pour </a:t>
            </a:r>
            <a:r>
              <a:rPr lang="fr-FR" dirty="0"/>
              <a:t>organiser et prendre en compte l'expression des collaborateurs (évènements thématique ou séminaire</a:t>
            </a:r>
            <a:r>
              <a:rPr lang="fr-FR" dirty="0" smtClean="0"/>
              <a:t>)</a:t>
            </a:r>
          </a:p>
          <a:p>
            <a:pPr lvl="0"/>
            <a:endParaRPr lang="fr-FR" dirty="0"/>
          </a:p>
          <a:p>
            <a:pPr lvl="0"/>
            <a:r>
              <a:rPr lang="fr-FR" b="1" dirty="0" smtClean="0"/>
              <a:t>Equipes en </a:t>
            </a:r>
            <a:r>
              <a:rPr lang="fr-FR" b="1" dirty="0"/>
              <a:t>charges des relations </a:t>
            </a:r>
            <a:r>
              <a:rPr lang="fr-FR" b="1" dirty="0" smtClean="0"/>
              <a:t>sociales </a:t>
            </a:r>
            <a:r>
              <a:rPr lang="fr-FR" dirty="0" smtClean="0"/>
              <a:t>: pour </a:t>
            </a:r>
            <a:r>
              <a:rPr lang="fr-FR" dirty="0"/>
              <a:t>identifier les leviers d’une communication plus fluide avec les </a:t>
            </a:r>
            <a:r>
              <a:rPr lang="fr-FR" dirty="0" smtClean="0"/>
              <a:t>IRP</a:t>
            </a:r>
          </a:p>
          <a:p>
            <a:pPr lvl="0"/>
            <a:endParaRPr lang="fr-FR" dirty="0"/>
          </a:p>
          <a:p>
            <a:pPr lvl="0"/>
            <a:r>
              <a:rPr lang="fr-FR" b="1" dirty="0"/>
              <a:t>M</a:t>
            </a:r>
            <a:r>
              <a:rPr lang="fr-FR" b="1" dirty="0" smtClean="0"/>
              <a:t>anagers</a:t>
            </a:r>
            <a:r>
              <a:rPr lang="fr-FR" dirty="0" smtClean="0"/>
              <a:t> : pour </a:t>
            </a:r>
            <a:r>
              <a:rPr lang="fr-FR" dirty="0"/>
              <a:t>les orienter vers une posture managériale leur permettent de prévenir les risques psycho-sociaux au sein des </a:t>
            </a:r>
            <a:r>
              <a:rPr lang="fr-FR" dirty="0" smtClean="0"/>
              <a:t>équipes</a:t>
            </a:r>
          </a:p>
          <a:p>
            <a:pPr lvl="0"/>
            <a:endParaRPr lang="fr-FR" dirty="0"/>
          </a:p>
          <a:p>
            <a:r>
              <a:rPr lang="fr-FR" b="1" dirty="0"/>
              <a:t>C</a:t>
            </a:r>
            <a:r>
              <a:rPr lang="fr-FR" b="1" dirty="0" smtClean="0"/>
              <a:t>ollaborateurs</a:t>
            </a:r>
            <a:r>
              <a:rPr lang="fr-FR" dirty="0" smtClean="0"/>
              <a:t> : pour </a:t>
            </a:r>
            <a:r>
              <a:rPr lang="fr-FR" dirty="0"/>
              <a:t>les aider à mieux se connaître en situation de stress (gestion de conflit, capacité de récupération, vigilance, aptitudes relationnelles).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702304" y="1628800"/>
            <a:ext cx="4237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Les acheteurs de nos prestations :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Dirigeants TPE-PME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RH PME, grands comptes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Services de RSE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CHO : Chief </a:t>
            </a:r>
            <a:r>
              <a:rPr lang="fr-FR" dirty="0" err="1" smtClean="0"/>
              <a:t>Happiness</a:t>
            </a:r>
            <a:r>
              <a:rPr lang="fr-FR" dirty="0" smtClean="0"/>
              <a:t> </a:t>
            </a:r>
            <a:r>
              <a:rPr lang="fr-FR" dirty="0" err="1" smtClean="0"/>
              <a:t>Officer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CE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546024" y="0"/>
            <a:ext cx="6410351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5AB1C9"/>
                </a:solidFill>
              </a:rPr>
              <a:t>Extrait de catalogue</a:t>
            </a:r>
            <a:endParaRPr lang="en" dirty="0">
              <a:solidFill>
                <a:srgbClr val="5AB1C9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520551" y="1556792"/>
            <a:ext cx="6259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Nos </a:t>
            </a:r>
            <a:r>
              <a:rPr lang="fr-FR" b="1" dirty="0"/>
              <a:t>formations "Santé dans l'entreprise" :</a:t>
            </a:r>
            <a:r>
              <a:rPr lang="fr-FR" dirty="0"/>
              <a:t> </a:t>
            </a:r>
          </a:p>
          <a:p>
            <a:r>
              <a:rPr lang="fr-FR" b="1" dirty="0"/>
              <a:t> </a:t>
            </a:r>
            <a:endParaRPr lang="fr-FR" dirty="0"/>
          </a:p>
          <a:p>
            <a:pPr lvl="0"/>
            <a:r>
              <a:rPr lang="fr-FR" dirty="0" smtClean="0"/>
              <a:t>- Compréhension </a:t>
            </a:r>
            <a:r>
              <a:rPr lang="fr-FR" dirty="0"/>
              <a:t>du stress, gestion du stress, des émotions et des conflits, </a:t>
            </a:r>
          </a:p>
          <a:p>
            <a:pPr lvl="0"/>
            <a:r>
              <a:rPr lang="fr-FR" dirty="0" smtClean="0"/>
              <a:t>- Comment </a:t>
            </a:r>
            <a:r>
              <a:rPr lang="fr-FR" dirty="0"/>
              <a:t>aller mieux au travail,</a:t>
            </a:r>
          </a:p>
          <a:p>
            <a:pPr lvl="0"/>
            <a:r>
              <a:rPr lang="fr-FR" dirty="0" smtClean="0"/>
              <a:t>- Prise </a:t>
            </a:r>
            <a:r>
              <a:rPr lang="fr-FR" dirty="0"/>
              <a:t>de parole en publique,</a:t>
            </a:r>
          </a:p>
          <a:p>
            <a:pPr lvl="0"/>
            <a:r>
              <a:rPr lang="fr-FR" dirty="0" smtClean="0"/>
              <a:t>- Communiquer </a:t>
            </a:r>
            <a:r>
              <a:rPr lang="fr-FR" dirty="0"/>
              <a:t>avec calme,</a:t>
            </a:r>
          </a:p>
          <a:p>
            <a:pPr lvl="0"/>
            <a:r>
              <a:rPr lang="fr-FR" dirty="0" smtClean="0"/>
              <a:t>- Manager </a:t>
            </a:r>
            <a:r>
              <a:rPr lang="fr-FR" dirty="0"/>
              <a:t>selon les personnalités,</a:t>
            </a:r>
          </a:p>
          <a:p>
            <a:pPr lvl="0"/>
            <a:r>
              <a:rPr lang="fr-FR" dirty="0" smtClean="0"/>
              <a:t>- Management </a:t>
            </a:r>
            <a:r>
              <a:rPr lang="fr-FR" dirty="0"/>
              <a:t>écologique,</a:t>
            </a:r>
          </a:p>
          <a:p>
            <a:pPr lvl="0"/>
            <a:r>
              <a:rPr lang="fr-FR" dirty="0" smtClean="0"/>
              <a:t>- Epanouir </a:t>
            </a:r>
            <a:r>
              <a:rPr lang="fr-FR" dirty="0"/>
              <a:t>et manager,</a:t>
            </a:r>
          </a:p>
          <a:p>
            <a:pPr lvl="0"/>
            <a:r>
              <a:rPr lang="fr-FR" dirty="0" smtClean="0"/>
              <a:t>- La </a:t>
            </a:r>
            <a:r>
              <a:rPr lang="fr-FR" dirty="0"/>
              <a:t>retraite, je m'y prépare,</a:t>
            </a:r>
          </a:p>
          <a:p>
            <a:pPr lvl="0"/>
            <a:r>
              <a:rPr lang="fr-FR" dirty="0" smtClean="0"/>
              <a:t>- Je </a:t>
            </a:r>
            <a:r>
              <a:rPr lang="fr-FR" dirty="0"/>
              <a:t>deviens aidant familial, comment je gère ?</a:t>
            </a:r>
          </a:p>
          <a:p>
            <a:pPr lvl="0"/>
            <a:r>
              <a:rPr lang="fr-FR" dirty="0" smtClean="0"/>
              <a:t>- Coaching </a:t>
            </a:r>
            <a:r>
              <a:rPr lang="fr-FR" dirty="0"/>
              <a:t>individuel et/ou collectif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505081" y="4256581"/>
            <a:ext cx="625983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Nos </a:t>
            </a:r>
            <a:r>
              <a:rPr lang="fr-FR" b="1" dirty="0"/>
              <a:t>formations </a:t>
            </a:r>
            <a:r>
              <a:rPr lang="fr-FR" b="1" dirty="0" smtClean="0"/>
              <a:t>généralistes </a:t>
            </a:r>
            <a:r>
              <a:rPr lang="fr-FR" b="1" dirty="0"/>
              <a:t>:</a:t>
            </a:r>
            <a:r>
              <a:rPr lang="fr-FR" dirty="0"/>
              <a:t> </a:t>
            </a:r>
          </a:p>
          <a:p>
            <a:r>
              <a:rPr lang="fr-FR" b="1" dirty="0"/>
              <a:t> </a:t>
            </a:r>
            <a:endParaRPr lang="fr-FR" dirty="0"/>
          </a:p>
          <a:p>
            <a:pPr marL="285750" lvl="0" indent="-285750">
              <a:buFontTx/>
              <a:buChar char="-"/>
            </a:pPr>
            <a:r>
              <a:rPr lang="fr-FR" dirty="0" smtClean="0"/>
              <a:t>Efficacité professionnelle</a:t>
            </a:r>
          </a:p>
          <a:p>
            <a:pPr marL="285750" lvl="0" indent="-285750">
              <a:buFontTx/>
              <a:buChar char="-"/>
            </a:pPr>
            <a:r>
              <a:rPr lang="fr-FR" dirty="0" smtClean="0"/>
              <a:t>Développement personnel et professionnel</a:t>
            </a:r>
          </a:p>
          <a:p>
            <a:pPr marL="285750" lvl="0" indent="-285750">
              <a:buFontTx/>
              <a:buChar char="-"/>
            </a:pPr>
            <a:r>
              <a:rPr lang="fr-FR" dirty="0" smtClean="0"/>
              <a:t>Management</a:t>
            </a:r>
          </a:p>
          <a:p>
            <a:pPr marL="285750" lvl="0" indent="-285750">
              <a:buFontTx/>
              <a:buChar char="-"/>
            </a:pPr>
            <a:r>
              <a:rPr lang="fr-FR" dirty="0" smtClean="0"/>
              <a:t>Marketing et web marketing</a:t>
            </a:r>
          </a:p>
          <a:p>
            <a:pPr marL="285750" lvl="0" indent="-285750">
              <a:buFontTx/>
              <a:buChar char="-"/>
            </a:pPr>
            <a:r>
              <a:rPr lang="fr-FR" dirty="0" smtClean="0"/>
              <a:t>Langue</a:t>
            </a:r>
          </a:p>
          <a:p>
            <a:pPr marL="285750" lvl="0" indent="-285750">
              <a:buFontTx/>
              <a:buChar char="-"/>
            </a:pPr>
            <a:r>
              <a:rPr lang="fr-FR" dirty="0" smtClean="0"/>
              <a:t>Bureautique</a:t>
            </a:r>
          </a:p>
          <a:p>
            <a:pPr marL="285750" lvl="0" indent="-285750">
              <a:buFontTx/>
              <a:buChar char="-"/>
            </a:pPr>
            <a:r>
              <a:rPr lang="fr-FR" dirty="0" smtClean="0"/>
              <a:t>Comptabilité, gestion et fiscalité</a:t>
            </a:r>
          </a:p>
          <a:p>
            <a:pPr marL="285750" lvl="0" indent="-285750">
              <a:buFontTx/>
              <a:buChar char="-"/>
            </a:pPr>
            <a:r>
              <a:rPr lang="fr-FR" dirty="0" smtClean="0"/>
              <a:t>Et plus sur demande.</a:t>
            </a:r>
          </a:p>
          <a:p>
            <a:pPr marL="285750" lvl="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858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5AB1C9"/>
                </a:solidFill>
              </a:rPr>
              <a:t>Pour le pitch</a:t>
            </a:r>
            <a:endParaRPr lang="en" dirty="0">
              <a:solidFill>
                <a:srgbClr val="5AB1C9"/>
              </a:solidFill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1259632" y="3645024"/>
            <a:ext cx="7262374" cy="549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endParaRPr lang="en" sz="1600" dirty="0" smtClean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49669" y="1916832"/>
            <a:ext cx="582895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/>
              <a:t>Mots à bannir :  </a:t>
            </a:r>
          </a:p>
          <a:p>
            <a:endParaRPr lang="fr-FR" sz="2000" u="sng" dirty="0" smtClean="0"/>
          </a:p>
          <a:p>
            <a:r>
              <a:rPr lang="fr-FR" sz="2000" dirty="0" smtClean="0"/>
              <a:t>Bienveillance, gentillesse, humain,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546024" y="3610023"/>
            <a:ext cx="547424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/>
              <a:t>Mots à utiliser : </a:t>
            </a:r>
          </a:p>
          <a:p>
            <a:endParaRPr lang="fr-FR" sz="2000" u="sng" dirty="0" smtClean="0"/>
          </a:p>
          <a:p>
            <a:r>
              <a:rPr lang="fr-FR" sz="2000" dirty="0" smtClean="0"/>
              <a:t>- synergie des pratiques</a:t>
            </a:r>
          </a:p>
          <a:p>
            <a:r>
              <a:rPr lang="fr-FR" sz="2000" dirty="0" smtClean="0"/>
              <a:t>- Porteur de sens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542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24738</TotalTime>
  <Words>894</Words>
  <Application>Microsoft Office PowerPoint</Application>
  <PresentationFormat>Affichage à l'écran (4:3)</PresentationFormat>
  <Paragraphs>218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Calibri</vt:lpstr>
      <vt:lpstr>Source Sans Pro</vt:lpstr>
      <vt:lpstr>Roboto Slab</vt:lpstr>
      <vt:lpstr>Arial</vt:lpstr>
      <vt:lpstr>Cordelia template</vt:lpstr>
      <vt:lpstr>Le Positionnement</vt:lpstr>
      <vt:lpstr>Le Positionnement</vt:lpstr>
      <vt:lpstr>Expertise</vt:lpstr>
      <vt:lpstr>Marché</vt:lpstr>
      <vt:lpstr>Activités</vt:lpstr>
      <vt:lpstr>Objectifs et modes d’intervention</vt:lpstr>
      <vt:lpstr>Coeur de cible</vt:lpstr>
      <vt:lpstr>Extrait de catalogue</vt:lpstr>
      <vt:lpstr>Pour le pitch</vt:lpstr>
      <vt:lpstr>Scénario du pitch</vt:lpstr>
      <vt:lpstr>Thèmes plaquettes</vt:lpstr>
      <vt:lpstr>Présentation PowerPoint</vt:lpstr>
      <vt:lpstr>Biographie des intervenants et formateurs </vt:lpstr>
      <vt:lpstr>Biographie des intervenants et formateurs </vt:lpstr>
      <vt:lpstr>Biographie des intervenants et formateurs </vt:lpstr>
      <vt:lpstr>Biographie des intervenants et formateurs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evelyne</dc:creator>
  <cp:lastModifiedBy>Utilisateur Windows</cp:lastModifiedBy>
  <cp:revision>61</cp:revision>
  <cp:lastPrinted>2018-10-01T08:23:08Z</cp:lastPrinted>
  <dcterms:modified xsi:type="dcterms:W3CDTF">2019-01-24T15:23:57Z</dcterms:modified>
</cp:coreProperties>
</file>