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1" r:id="rId3"/>
    <p:sldId id="294" r:id="rId4"/>
    <p:sldId id="292" r:id="rId5"/>
    <p:sldId id="293" r:id="rId6"/>
    <p:sldId id="268" r:id="rId7"/>
    <p:sldId id="265" r:id="rId8"/>
    <p:sldId id="260" r:id="rId9"/>
    <p:sldId id="262" r:id="rId10"/>
    <p:sldId id="263" r:id="rId11"/>
    <p:sldId id="278" r:id="rId12"/>
    <p:sldId id="289" r:id="rId13"/>
    <p:sldId id="280" r:id="rId14"/>
    <p:sldId id="281" r:id="rId15"/>
    <p:sldId id="279" r:id="rId16"/>
    <p:sldId id="282" r:id="rId17"/>
    <p:sldId id="284" r:id="rId18"/>
    <p:sldId id="269" r:id="rId19"/>
    <p:sldId id="290" r:id="rId20"/>
    <p:sldId id="264" r:id="rId21"/>
    <p:sldId id="274" r:id="rId22"/>
    <p:sldId id="266" r:id="rId23"/>
    <p:sldId id="267" r:id="rId24"/>
    <p:sldId id="270" r:id="rId25"/>
    <p:sldId id="271" r:id="rId26"/>
    <p:sldId id="272" r:id="rId27"/>
    <p:sldId id="273" r:id="rId28"/>
    <p:sldId id="275" r:id="rId29"/>
    <p:sldId id="276" r:id="rId30"/>
    <p:sldId id="277" r:id="rId31"/>
    <p:sldId id="285" r:id="rId32"/>
    <p:sldId id="283" r:id="rId33"/>
    <p:sldId id="286" r:id="rId34"/>
    <p:sldId id="287" r:id="rId35"/>
    <p:sldId id="288"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66"/>
    <a:srgbClr val="C28F0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4660"/>
  </p:normalViewPr>
  <p:slideViewPr>
    <p:cSldViewPr>
      <p:cViewPr>
        <p:scale>
          <a:sx n="52" d="100"/>
          <a:sy n="52" d="100"/>
        </p:scale>
        <p:origin x="-1602" y="-5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33BB7-FC16-4C58-9F1A-4C6523DC9D69}" type="datetimeFigureOut">
              <a:rPr lang="fr-FR" smtClean="0"/>
              <a:pPr/>
              <a:t>11/05/2018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989B5A-78B6-4F73-A148-A5404497180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33BB7-FC16-4C58-9F1A-4C6523DC9D69}" type="datetimeFigureOut">
              <a:rPr lang="fr-FR" smtClean="0"/>
              <a:pPr/>
              <a:t>11/05/2018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89B5A-78B6-4F73-A148-A5404497180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rPr>
              <a:t>Fleurs de Bach et émotions</a:t>
            </a:r>
            <a:endParaRPr lang="fr-FR" b="1" dirty="0">
              <a:solidFill>
                <a:srgbClr val="7030A0"/>
              </a:solidFill>
            </a:endParaRPr>
          </a:p>
        </p:txBody>
      </p:sp>
      <p:pic>
        <p:nvPicPr>
          <p:cNvPr id="7" name="Espace réservé du contenu 6" descr="téléchargement.jpg"/>
          <p:cNvPicPr>
            <a:picLocks noGrp="1" noChangeAspect="1"/>
          </p:cNvPicPr>
          <p:nvPr>
            <p:ph idx="1"/>
          </p:nvPr>
        </p:nvPicPr>
        <p:blipFill>
          <a:blip r:embed="rId2" cstate="print"/>
          <a:stretch>
            <a:fillRect/>
          </a:stretch>
        </p:blipFill>
        <p:spPr>
          <a:xfrm>
            <a:off x="1643042" y="1428736"/>
            <a:ext cx="5643602" cy="3843293"/>
          </a:xfrm>
        </p:spPr>
      </p:pic>
      <p:sp>
        <p:nvSpPr>
          <p:cNvPr id="8" name="ZoneTexte 7"/>
          <p:cNvSpPr txBox="1"/>
          <p:nvPr/>
        </p:nvSpPr>
        <p:spPr>
          <a:xfrm>
            <a:off x="1141836" y="5500702"/>
            <a:ext cx="6598516" cy="646331"/>
          </a:xfrm>
          <a:prstGeom prst="rect">
            <a:avLst/>
          </a:prstGeom>
          <a:noFill/>
        </p:spPr>
        <p:txBody>
          <a:bodyPr wrap="square" rtlCol="0">
            <a:spAutoFit/>
          </a:bodyPr>
          <a:lstStyle/>
          <a:p>
            <a:pPr algn="ctr"/>
            <a:r>
              <a:rPr lang="fr-FR" b="1" dirty="0" smtClean="0">
                <a:solidFill>
                  <a:srgbClr val="7030A0"/>
                </a:solidFill>
              </a:rPr>
              <a:t>Extraits liquides de fleurs qui peuvent changer des émotions </a:t>
            </a:r>
          </a:p>
          <a:p>
            <a:pPr algn="ctr"/>
            <a:r>
              <a:rPr lang="fr-FR" b="1" dirty="0" smtClean="0">
                <a:solidFill>
                  <a:srgbClr val="7030A0"/>
                </a:solidFill>
              </a:rPr>
              <a:t>négatives en leur pôle positif</a:t>
            </a:r>
            <a:r>
              <a:rPr lang="fr-FR" dirty="0" smtClean="0">
                <a:solidFill>
                  <a:srgbClr val="7030A0"/>
                </a:solidFill>
              </a:rPr>
              <a:t>.</a:t>
            </a:r>
            <a:endParaRPr lang="fr-FR"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85728"/>
            <a:ext cx="7829576" cy="7143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4">
                    <a:lumMod val="75000"/>
                  </a:schemeClr>
                </a:solidFill>
                <a:effectLst/>
                <a:uLnTx/>
                <a:uFillTx/>
                <a:latin typeface="+mj-lt"/>
                <a:ea typeface="+mj-ea"/>
                <a:cs typeface="+mj-cs"/>
              </a:rPr>
              <a:t>Méthode utilisée</a:t>
            </a:r>
            <a:endParaRPr kumimoji="0" lang="fr-FR" sz="4400" b="1" i="0" u="none" strike="noStrike" kern="1200" cap="none" spc="0" normalizeH="0" baseline="0" noProof="0" dirty="0">
              <a:ln>
                <a:noFill/>
              </a:ln>
              <a:solidFill>
                <a:schemeClr val="accent4">
                  <a:lumMod val="75000"/>
                </a:schemeClr>
              </a:solidFill>
              <a:effectLst/>
              <a:uLnTx/>
              <a:uFillTx/>
              <a:latin typeface="+mj-lt"/>
              <a:ea typeface="+mj-ea"/>
              <a:cs typeface="+mj-cs"/>
            </a:endParaRPr>
          </a:p>
        </p:txBody>
      </p:sp>
      <p:sp>
        <p:nvSpPr>
          <p:cNvPr id="5" name="ZoneTexte 4"/>
          <p:cNvSpPr txBox="1"/>
          <p:nvPr/>
        </p:nvSpPr>
        <p:spPr>
          <a:xfrm>
            <a:off x="971600" y="4572008"/>
            <a:ext cx="7272808" cy="1200329"/>
          </a:xfrm>
          <a:prstGeom prst="rect">
            <a:avLst/>
          </a:prstGeom>
          <a:noFill/>
        </p:spPr>
        <p:txBody>
          <a:bodyPr wrap="square" rtlCol="0">
            <a:spAutoFit/>
          </a:bodyPr>
          <a:lstStyle/>
          <a:p>
            <a:pPr algn="ctr"/>
            <a:r>
              <a:rPr lang="fr-FR" sz="3600" b="1" dirty="0" smtClean="0">
                <a:solidFill>
                  <a:srgbClr val="7030A0"/>
                </a:solidFill>
              </a:rPr>
              <a:t>Solarisation et ébullition </a:t>
            </a:r>
          </a:p>
          <a:p>
            <a:pPr algn="ctr"/>
            <a:r>
              <a:rPr lang="fr-FR" sz="3600" b="1" dirty="0" smtClean="0">
                <a:solidFill>
                  <a:srgbClr val="7030A0"/>
                </a:solidFill>
              </a:rPr>
              <a:t>(pour les arbres à floraisons tardives) </a:t>
            </a:r>
            <a:endParaRPr lang="fr-FR" sz="3600" b="1" dirty="0">
              <a:solidFill>
                <a:srgbClr val="7030A0"/>
              </a:solidFill>
            </a:endParaRPr>
          </a:p>
        </p:txBody>
      </p:sp>
      <p:pic>
        <p:nvPicPr>
          <p:cNvPr id="6" name="Image 5" descr="walnut-élixir-ébullition-e1458519256196.jpg"/>
          <p:cNvPicPr>
            <a:picLocks noChangeAspect="1"/>
          </p:cNvPicPr>
          <p:nvPr/>
        </p:nvPicPr>
        <p:blipFill>
          <a:blip r:embed="rId2" cstate="print"/>
          <a:stretch>
            <a:fillRect/>
          </a:stretch>
        </p:blipFill>
        <p:spPr>
          <a:xfrm>
            <a:off x="4929190" y="1285860"/>
            <a:ext cx="2857520" cy="3000396"/>
          </a:xfrm>
          <a:prstGeom prst="rect">
            <a:avLst/>
          </a:prstGeom>
        </p:spPr>
      </p:pic>
      <p:pic>
        <p:nvPicPr>
          <p:cNvPr id="7" name="Image 6" descr="ecc81lixirs-2.jpg"/>
          <p:cNvPicPr>
            <a:picLocks noChangeAspect="1"/>
          </p:cNvPicPr>
          <p:nvPr/>
        </p:nvPicPr>
        <p:blipFill>
          <a:blip r:embed="rId3" cstate="print"/>
          <a:stretch>
            <a:fillRect/>
          </a:stretch>
        </p:blipFill>
        <p:spPr>
          <a:xfrm>
            <a:off x="928662" y="1285860"/>
            <a:ext cx="4000528" cy="2996534"/>
          </a:xfrm>
          <a:prstGeom prst="rect">
            <a:avLst/>
          </a:prstGeom>
        </p:spPr>
      </p:pic>
      <p:sp>
        <p:nvSpPr>
          <p:cNvPr id="8" name="ZoneTexte 7"/>
          <p:cNvSpPr txBox="1"/>
          <p:nvPr/>
        </p:nvSpPr>
        <p:spPr>
          <a:xfrm>
            <a:off x="2123728" y="5879013"/>
            <a:ext cx="4896544" cy="646331"/>
          </a:xfrm>
          <a:prstGeom prst="rect">
            <a:avLst/>
          </a:prstGeom>
          <a:noFill/>
        </p:spPr>
        <p:txBody>
          <a:bodyPr wrap="square" rtlCol="0">
            <a:spAutoFit/>
          </a:bodyPr>
          <a:lstStyle/>
          <a:p>
            <a:pPr algn="ctr"/>
            <a:r>
              <a:rPr lang="fr-FR" dirty="0" smtClean="0"/>
              <a:t>La fabrication des remèdes du Dr Bach reproduit le phénomène naturel de la rosée du matin</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645024"/>
            <a:ext cx="8064896" cy="3323987"/>
          </a:xfrm>
          <a:prstGeom prst="rect">
            <a:avLst/>
          </a:prstGeom>
          <a:noFill/>
        </p:spPr>
        <p:txBody>
          <a:bodyPr wrap="square" rtlCol="0">
            <a:spAutoFit/>
          </a:bodyPr>
          <a:lstStyle/>
          <a:p>
            <a:r>
              <a:rPr lang="fr-FR" sz="2400" b="1" dirty="0" smtClean="0">
                <a:solidFill>
                  <a:srgbClr val="002060"/>
                </a:solidFill>
              </a:rPr>
              <a:t>L’eau capte l’empreinte de chaque fleur dynamisée sous l’action des rayons du soleil ou de l’ébullition, et la mémorise. Après absorption d’un élixir, cette empreinte chemine en nous jusqu’au nœud émotionnel. Elle nous met en contact avec un état émotionnel positif qui débloque la situation problématique et favorise un processus de guérison réel.</a:t>
            </a:r>
          </a:p>
          <a:p>
            <a:r>
              <a:rPr lang="fr-FR" sz="2400" b="1" dirty="0" smtClean="0">
                <a:solidFill>
                  <a:srgbClr val="002060"/>
                </a:solidFill>
              </a:rPr>
              <a:t>Chaque teinture mère contient de l’alcool qui sert à stabiliser la vibration de la fleur.</a:t>
            </a:r>
          </a:p>
          <a:p>
            <a:endParaRPr lang="fr-FR" b="1" dirty="0" smtClean="0">
              <a:solidFill>
                <a:srgbClr val="FF0066"/>
              </a:solidFill>
            </a:endParaRPr>
          </a:p>
        </p:txBody>
      </p:sp>
      <p:sp>
        <p:nvSpPr>
          <p:cNvPr id="4" name="ZoneTexte 3"/>
          <p:cNvSpPr txBox="1"/>
          <p:nvPr/>
        </p:nvSpPr>
        <p:spPr>
          <a:xfrm>
            <a:off x="611560" y="1340768"/>
            <a:ext cx="7704856" cy="2462213"/>
          </a:xfrm>
          <a:prstGeom prst="rect">
            <a:avLst/>
          </a:prstGeom>
          <a:noFill/>
        </p:spPr>
        <p:txBody>
          <a:bodyPr wrap="square" rtlCol="0">
            <a:spAutoFit/>
          </a:bodyPr>
          <a:lstStyle/>
          <a:p>
            <a:pPr lvl="0" algn="ctr"/>
            <a:endParaRPr lang="fr-FR" sz="4000" b="1" dirty="0" smtClean="0">
              <a:solidFill>
                <a:schemeClr val="accent4">
                  <a:lumMod val="75000"/>
                </a:schemeClr>
              </a:solidFill>
            </a:endParaRPr>
          </a:p>
          <a:p>
            <a:pPr lvl="0" algn="ctr"/>
            <a:r>
              <a:rPr lang="fr-FR" sz="3200" b="1" dirty="0" smtClean="0">
                <a:solidFill>
                  <a:schemeClr val="accent4">
                    <a:lumMod val="75000"/>
                  </a:schemeClr>
                </a:solidFill>
              </a:rPr>
              <a:t>Le principe de mémoire de l’eau entre en résonnance avec </a:t>
            </a:r>
          </a:p>
          <a:p>
            <a:pPr lvl="0" algn="ctr"/>
            <a:r>
              <a:rPr lang="fr-FR" sz="3200" b="1" dirty="0" smtClean="0">
                <a:solidFill>
                  <a:schemeClr val="accent4">
                    <a:lumMod val="75000"/>
                  </a:schemeClr>
                </a:solidFill>
              </a:rPr>
              <a:t>l’eau dont on est constitués</a:t>
            </a:r>
          </a:p>
          <a:p>
            <a:endParaRPr lang="fr-FR" dirty="0"/>
          </a:p>
        </p:txBody>
      </p:sp>
      <p:pic>
        <p:nvPicPr>
          <p:cNvPr id="5" name="Image 4" descr="ECH21739035_1.jpg"/>
          <p:cNvPicPr>
            <a:picLocks noChangeAspect="1"/>
          </p:cNvPicPr>
          <p:nvPr/>
        </p:nvPicPr>
        <p:blipFill>
          <a:blip r:embed="rId2" cstate="print"/>
          <a:stretch>
            <a:fillRect/>
          </a:stretch>
        </p:blipFill>
        <p:spPr>
          <a:xfrm>
            <a:off x="3059832" y="260648"/>
            <a:ext cx="2975789" cy="15890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8352928" cy="9017853"/>
          </a:xfrm>
          <a:prstGeom prst="rect">
            <a:avLst/>
          </a:prstGeom>
          <a:noFill/>
        </p:spPr>
        <p:txBody>
          <a:bodyPr wrap="square" rtlCol="0">
            <a:spAutoFit/>
          </a:bodyPr>
          <a:lstStyle/>
          <a:p>
            <a:pPr algn="ctr"/>
            <a:r>
              <a:rPr lang="fr-FR" sz="3600" b="1" dirty="0" smtClean="0">
                <a:solidFill>
                  <a:srgbClr val="FF0066"/>
                </a:solidFill>
              </a:rPr>
              <a:t>La fleur potentialise </a:t>
            </a:r>
          </a:p>
          <a:p>
            <a:pPr algn="ctr"/>
            <a:r>
              <a:rPr lang="fr-FR" sz="3600" b="1" dirty="0" smtClean="0">
                <a:solidFill>
                  <a:srgbClr val="FF0066"/>
                </a:solidFill>
              </a:rPr>
              <a:t>ce qu’on a en nous, renforce le côté positif</a:t>
            </a:r>
          </a:p>
          <a:p>
            <a:pPr algn="ctr"/>
            <a:endParaRPr lang="fr-FR" sz="3600" b="1" i="1" dirty="0" smtClean="0">
              <a:solidFill>
                <a:srgbClr val="7030A0"/>
              </a:solidFill>
            </a:endParaRPr>
          </a:p>
          <a:p>
            <a:pPr algn="ctr"/>
            <a:endParaRPr lang="fr-FR" sz="3600" b="1" i="1" dirty="0" smtClean="0">
              <a:solidFill>
                <a:srgbClr val="7030A0"/>
              </a:solidFill>
            </a:endParaRPr>
          </a:p>
          <a:p>
            <a:pPr algn="ctr"/>
            <a:endParaRPr lang="fr-FR" sz="3600" b="1" i="1" dirty="0" smtClean="0">
              <a:solidFill>
                <a:srgbClr val="7030A0"/>
              </a:solidFill>
            </a:endParaRPr>
          </a:p>
          <a:p>
            <a:pPr algn="ctr"/>
            <a:endParaRPr lang="fr-FR" sz="3600" b="1" i="1" dirty="0" smtClean="0">
              <a:solidFill>
                <a:srgbClr val="7030A0"/>
              </a:solidFill>
            </a:endParaRPr>
          </a:p>
          <a:p>
            <a:pPr algn="ctr"/>
            <a:r>
              <a:rPr lang="fr-FR" sz="3600" b="1" i="1" dirty="0" smtClean="0">
                <a:solidFill>
                  <a:srgbClr val="7030A0"/>
                </a:solidFill>
              </a:rPr>
              <a:t>Elle agit sur les émotions passagères </a:t>
            </a:r>
          </a:p>
          <a:p>
            <a:pPr algn="ctr"/>
            <a:r>
              <a:rPr lang="fr-FR" sz="3600" b="1" dirty="0" smtClean="0">
                <a:solidFill>
                  <a:srgbClr val="7030A0"/>
                </a:solidFill>
              </a:rPr>
              <a:t>et sur </a:t>
            </a:r>
            <a:r>
              <a:rPr lang="fr-FR" sz="3600" b="1" i="1" dirty="0" smtClean="0">
                <a:solidFill>
                  <a:srgbClr val="7030A0"/>
                </a:solidFill>
              </a:rPr>
              <a:t>les émotions persistantes</a:t>
            </a:r>
          </a:p>
          <a:p>
            <a:pPr algn="ctr"/>
            <a:r>
              <a:rPr lang="fr-FR" sz="3600" b="1" dirty="0" smtClean="0">
                <a:solidFill>
                  <a:srgbClr val="7030A0"/>
                </a:solidFill>
              </a:rPr>
              <a:t>installées dans la profondeur, </a:t>
            </a:r>
          </a:p>
          <a:p>
            <a:pPr algn="ctr"/>
            <a:r>
              <a:rPr lang="fr-FR" sz="3600" b="1" dirty="0" smtClean="0">
                <a:solidFill>
                  <a:srgbClr val="7030A0"/>
                </a:solidFill>
              </a:rPr>
              <a:t>et qui s’expriment </a:t>
            </a:r>
          </a:p>
          <a:p>
            <a:pPr algn="ctr"/>
            <a:r>
              <a:rPr lang="fr-FR" sz="3600" b="1" dirty="0" smtClean="0">
                <a:solidFill>
                  <a:srgbClr val="7030A0"/>
                </a:solidFill>
              </a:rPr>
              <a:t>de façon répétée</a:t>
            </a:r>
          </a:p>
          <a:p>
            <a:pPr algn="ctr"/>
            <a:endParaRPr lang="fr-FR" sz="3600" b="1" dirty="0" smtClean="0">
              <a:solidFill>
                <a:srgbClr val="FF0066"/>
              </a:solidFill>
            </a:endParaRPr>
          </a:p>
          <a:p>
            <a:pPr algn="ctr"/>
            <a:endParaRPr lang="fr-FR" sz="3600" b="1" dirty="0" smtClean="0">
              <a:solidFill>
                <a:srgbClr val="00B050"/>
              </a:solidFill>
            </a:endParaRPr>
          </a:p>
          <a:p>
            <a:pPr algn="ctr"/>
            <a:endParaRPr lang="fr-FR" sz="3600" b="1" dirty="0" smtClean="0">
              <a:solidFill>
                <a:srgbClr val="00B050"/>
              </a:solidFill>
            </a:endParaRPr>
          </a:p>
          <a:p>
            <a:pPr algn="ctr"/>
            <a:endParaRPr lang="fr-FR" sz="3600" b="1" dirty="0" smtClean="0">
              <a:solidFill>
                <a:srgbClr val="7030A0"/>
              </a:solidFill>
            </a:endParaRPr>
          </a:p>
          <a:p>
            <a:pPr algn="ctr"/>
            <a:endParaRPr lang="fr-FR" sz="4000" b="1" dirty="0">
              <a:solidFill>
                <a:srgbClr val="7030A0"/>
              </a:solidFill>
            </a:endParaRPr>
          </a:p>
        </p:txBody>
      </p:sp>
      <p:pic>
        <p:nvPicPr>
          <p:cNvPr id="4" name="Image 3" descr="dare-oser-plus-ban1.jpg"/>
          <p:cNvPicPr>
            <a:picLocks noChangeAspect="1"/>
          </p:cNvPicPr>
          <p:nvPr/>
        </p:nvPicPr>
        <p:blipFill>
          <a:blip r:embed="rId2" cstate="print"/>
          <a:stretch>
            <a:fillRect/>
          </a:stretch>
        </p:blipFill>
        <p:spPr>
          <a:xfrm>
            <a:off x="1835696" y="1596648"/>
            <a:ext cx="5256584" cy="17603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41_remede_de_secours_rescue,_gouttes_10_ml.jpg.thumb_1000x800.jpg"/>
          <p:cNvPicPr>
            <a:picLocks noChangeAspect="1"/>
          </p:cNvPicPr>
          <p:nvPr/>
        </p:nvPicPr>
        <p:blipFill>
          <a:blip r:embed="rId2" cstate="print"/>
          <a:stretch>
            <a:fillRect/>
          </a:stretch>
        </p:blipFill>
        <p:spPr>
          <a:xfrm>
            <a:off x="0" y="188640"/>
            <a:ext cx="3510390" cy="2808312"/>
          </a:xfrm>
          <a:prstGeom prst="rect">
            <a:avLst/>
          </a:prstGeom>
        </p:spPr>
      </p:pic>
      <p:sp>
        <p:nvSpPr>
          <p:cNvPr id="4" name="ZoneTexte 3"/>
          <p:cNvSpPr txBox="1"/>
          <p:nvPr/>
        </p:nvSpPr>
        <p:spPr>
          <a:xfrm>
            <a:off x="2699792" y="332656"/>
            <a:ext cx="6444208" cy="2062103"/>
          </a:xfrm>
          <a:prstGeom prst="rect">
            <a:avLst/>
          </a:prstGeom>
          <a:noFill/>
        </p:spPr>
        <p:txBody>
          <a:bodyPr wrap="square" rtlCol="0">
            <a:spAutoFit/>
          </a:bodyPr>
          <a:lstStyle/>
          <a:p>
            <a:pPr algn="ctr"/>
            <a:r>
              <a:rPr lang="fr-FR" sz="3200" b="1" dirty="0" smtClean="0">
                <a:solidFill>
                  <a:srgbClr val="002060"/>
                </a:solidFill>
              </a:rPr>
              <a:t>Remède de secours </a:t>
            </a:r>
          </a:p>
          <a:p>
            <a:pPr algn="ctr"/>
            <a:r>
              <a:rPr lang="fr-FR" sz="3200" b="1" dirty="0" smtClean="0">
                <a:solidFill>
                  <a:srgbClr val="002060"/>
                </a:solidFill>
              </a:rPr>
              <a:t>dans les situations de crise</a:t>
            </a:r>
          </a:p>
          <a:p>
            <a:pPr algn="ctr"/>
            <a:endParaRPr lang="fr-FR" sz="3200" b="1" dirty="0" smtClean="0">
              <a:solidFill>
                <a:srgbClr val="002060"/>
              </a:solidFill>
            </a:endParaRPr>
          </a:p>
          <a:p>
            <a:pPr algn="ctr"/>
            <a:endParaRPr lang="fr-FR" sz="3200" b="1" dirty="0">
              <a:solidFill>
                <a:srgbClr val="002060"/>
              </a:solidFill>
            </a:endParaRPr>
          </a:p>
        </p:txBody>
      </p:sp>
      <p:sp>
        <p:nvSpPr>
          <p:cNvPr id="5" name="ZoneTexte 4"/>
          <p:cNvSpPr txBox="1"/>
          <p:nvPr/>
        </p:nvSpPr>
        <p:spPr>
          <a:xfrm>
            <a:off x="1475656" y="3501008"/>
            <a:ext cx="6408712" cy="2585323"/>
          </a:xfrm>
          <a:prstGeom prst="rect">
            <a:avLst/>
          </a:prstGeom>
          <a:noFill/>
        </p:spPr>
        <p:txBody>
          <a:bodyPr wrap="square" rtlCol="0">
            <a:spAutoFit/>
          </a:bodyPr>
          <a:lstStyle/>
          <a:p>
            <a:r>
              <a:rPr lang="fr-FR" b="1" dirty="0" smtClean="0"/>
              <a:t>Stress:</a:t>
            </a:r>
          </a:p>
          <a:p>
            <a:r>
              <a:rPr lang="fr-FR" dirty="0" smtClean="0"/>
              <a:t>Embouteillages dès le matin</a:t>
            </a:r>
          </a:p>
          <a:p>
            <a:r>
              <a:rPr lang="fr-FR" dirty="0" smtClean="0"/>
              <a:t>Examen médical</a:t>
            </a:r>
          </a:p>
          <a:p>
            <a:r>
              <a:rPr lang="fr-FR" dirty="0" smtClean="0"/>
              <a:t>Je n’ai pas entendu le réveil, je panique</a:t>
            </a:r>
          </a:p>
          <a:p>
            <a:r>
              <a:rPr lang="fr-FR" dirty="0" smtClean="0"/>
              <a:t>Je prends l’avion</a:t>
            </a:r>
          </a:p>
          <a:p>
            <a:r>
              <a:rPr lang="fr-FR" dirty="0" smtClean="0"/>
              <a:t>J’ai une présentation professionnelle</a:t>
            </a:r>
          </a:p>
          <a:p>
            <a:r>
              <a:rPr lang="fr-FR" dirty="0" smtClean="0"/>
              <a:t>Les nerfs qui craquent pendant le mariage</a:t>
            </a:r>
          </a:p>
          <a:p>
            <a:r>
              <a:rPr lang="fr-FR" dirty="0" smtClean="0"/>
              <a:t>RDV chez le dentiste</a:t>
            </a:r>
          </a:p>
          <a:p>
            <a:r>
              <a:rPr lang="fr-FR" dirty="0" smtClean="0"/>
              <a:t>Crises personnelles</a:t>
            </a:r>
          </a:p>
        </p:txBody>
      </p:sp>
      <p:sp>
        <p:nvSpPr>
          <p:cNvPr id="6" name="ZoneTexte 5"/>
          <p:cNvSpPr txBox="1"/>
          <p:nvPr/>
        </p:nvSpPr>
        <p:spPr>
          <a:xfrm>
            <a:off x="2915816" y="1988840"/>
            <a:ext cx="5832648" cy="1323439"/>
          </a:xfrm>
          <a:prstGeom prst="rect">
            <a:avLst/>
          </a:prstGeom>
          <a:noFill/>
        </p:spPr>
        <p:txBody>
          <a:bodyPr wrap="square" rtlCol="0">
            <a:spAutoFit/>
          </a:bodyPr>
          <a:lstStyle/>
          <a:p>
            <a:pPr algn="ctr"/>
            <a:r>
              <a:rPr lang="fr-FR" sz="4000" b="1" dirty="0" smtClean="0">
                <a:solidFill>
                  <a:srgbClr val="7030A0"/>
                </a:solidFill>
              </a:rPr>
              <a:t>On cible la souffrance immédiate</a:t>
            </a:r>
            <a:endParaRPr lang="fr-FR" sz="4000" b="1"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476672"/>
            <a:ext cx="6552728" cy="5970865"/>
          </a:xfrm>
          <a:prstGeom prst="rect">
            <a:avLst/>
          </a:prstGeom>
          <a:noFill/>
        </p:spPr>
        <p:txBody>
          <a:bodyPr wrap="square" rtlCol="0">
            <a:spAutoFit/>
          </a:bodyPr>
          <a:lstStyle/>
          <a:p>
            <a:pPr algn="ctr"/>
            <a:r>
              <a:rPr lang="fr-FR" sz="4000" b="1" dirty="0" smtClean="0">
                <a:solidFill>
                  <a:srgbClr val="CC00CC"/>
                </a:solidFill>
              </a:rPr>
              <a:t>Composition du </a:t>
            </a:r>
            <a:r>
              <a:rPr lang="fr-FR" sz="4000" b="1" dirty="0" err="1" smtClean="0">
                <a:solidFill>
                  <a:srgbClr val="CC00CC"/>
                </a:solidFill>
              </a:rPr>
              <a:t>Rescue</a:t>
            </a:r>
            <a:endParaRPr lang="fr-FR" sz="4000" b="1" dirty="0" smtClean="0">
              <a:solidFill>
                <a:srgbClr val="CC00CC"/>
              </a:solidFill>
            </a:endParaRPr>
          </a:p>
          <a:p>
            <a:endParaRPr lang="fr-FR" dirty="0" smtClean="0"/>
          </a:p>
          <a:p>
            <a:r>
              <a:rPr lang="fr-FR" b="1" dirty="0" smtClean="0">
                <a:solidFill>
                  <a:srgbClr val="7030A0"/>
                </a:solidFill>
              </a:rPr>
              <a:t>Star of Bethleem </a:t>
            </a:r>
            <a:r>
              <a:rPr lang="fr-FR" dirty="0" smtClean="0"/>
              <a:t>(Etoile de Bethleem) pour atténuer le choc</a:t>
            </a:r>
          </a:p>
          <a:p>
            <a:r>
              <a:rPr lang="fr-FR" dirty="0" smtClean="0"/>
              <a:t>Fleur du réconfort quand on a pris un coup de massue</a:t>
            </a:r>
          </a:p>
          <a:p>
            <a:endParaRPr lang="fr-FR" dirty="0" smtClean="0"/>
          </a:p>
          <a:p>
            <a:r>
              <a:rPr lang="fr-FR" b="1" dirty="0" smtClean="0">
                <a:solidFill>
                  <a:srgbClr val="7030A0"/>
                </a:solidFill>
              </a:rPr>
              <a:t>Impatiens (Impatience</a:t>
            </a:r>
            <a:r>
              <a:rPr lang="fr-FR" dirty="0" smtClean="0"/>
              <a:t>)pour apaiser la frustration et l’impatience</a:t>
            </a:r>
          </a:p>
          <a:p>
            <a:r>
              <a:rPr lang="fr-FR" dirty="0" smtClean="0"/>
              <a:t>Fleur de l’acceptation du rythme des autres</a:t>
            </a:r>
          </a:p>
          <a:p>
            <a:endParaRPr lang="fr-FR" dirty="0" smtClean="0"/>
          </a:p>
          <a:p>
            <a:r>
              <a:rPr lang="fr-FR" b="1" dirty="0" smtClean="0">
                <a:solidFill>
                  <a:srgbClr val="7030A0"/>
                </a:solidFill>
              </a:rPr>
              <a:t>Cherry </a:t>
            </a:r>
            <a:r>
              <a:rPr lang="fr-FR" b="1" dirty="0" err="1" smtClean="0">
                <a:solidFill>
                  <a:srgbClr val="7030A0"/>
                </a:solidFill>
              </a:rPr>
              <a:t>Plum</a:t>
            </a:r>
            <a:r>
              <a:rPr lang="fr-FR" b="1" dirty="0" smtClean="0">
                <a:solidFill>
                  <a:srgbClr val="7030A0"/>
                </a:solidFill>
              </a:rPr>
              <a:t>  (Prunier)</a:t>
            </a:r>
            <a:r>
              <a:rPr lang="fr-FR" dirty="0" smtClean="0"/>
              <a:t> pour garder la maîtrise de ses actions ou de sa pensée</a:t>
            </a:r>
          </a:p>
          <a:p>
            <a:r>
              <a:rPr lang="fr-FR" dirty="0" smtClean="0"/>
              <a:t>Pour calmer l’impulsivité quand la crispation est forte</a:t>
            </a:r>
          </a:p>
          <a:p>
            <a:r>
              <a:rPr lang="fr-FR" dirty="0" smtClean="0"/>
              <a:t>Fleur du sang froid</a:t>
            </a:r>
          </a:p>
          <a:p>
            <a:endParaRPr lang="fr-FR" dirty="0" smtClean="0"/>
          </a:p>
          <a:p>
            <a:r>
              <a:rPr lang="fr-FR" b="1" dirty="0" smtClean="0">
                <a:solidFill>
                  <a:srgbClr val="7030A0"/>
                </a:solidFill>
              </a:rPr>
              <a:t>Roch Rose (Hélianthème) </a:t>
            </a:r>
            <a:r>
              <a:rPr lang="fr-FR" dirty="0" smtClean="0"/>
              <a:t>pour garder de l’assurance, et le courage </a:t>
            </a:r>
          </a:p>
          <a:p>
            <a:r>
              <a:rPr lang="fr-FR" dirty="0" smtClean="0"/>
              <a:t>Pour transcender ses peurs</a:t>
            </a:r>
          </a:p>
          <a:p>
            <a:r>
              <a:rPr lang="fr-FR" dirty="0" smtClean="0"/>
              <a:t>Fleur de la bravoure</a:t>
            </a:r>
          </a:p>
          <a:p>
            <a:endParaRPr lang="fr-FR" dirty="0" smtClean="0"/>
          </a:p>
          <a:p>
            <a:r>
              <a:rPr lang="fr-FR" b="1" dirty="0" err="1" smtClean="0">
                <a:solidFill>
                  <a:srgbClr val="7030A0"/>
                </a:solidFill>
              </a:rPr>
              <a:t>Clématis</a:t>
            </a:r>
            <a:r>
              <a:rPr lang="fr-FR" b="1" dirty="0" smtClean="0">
                <a:solidFill>
                  <a:srgbClr val="7030A0"/>
                </a:solidFill>
              </a:rPr>
              <a:t> (Clématite sauvage) </a:t>
            </a:r>
            <a:r>
              <a:rPr lang="fr-FR" dirty="0" smtClean="0"/>
              <a:t>pour garder l’esprit clair et lucide</a:t>
            </a:r>
          </a:p>
          <a:p>
            <a:r>
              <a:rPr lang="fr-FR" dirty="0" smtClean="0"/>
              <a:t>Et rester présent dans l’instant</a:t>
            </a:r>
          </a:p>
          <a:p>
            <a:r>
              <a:rPr lang="fr-FR" dirty="0" smtClean="0"/>
              <a:t>Fleur de la présence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2924944"/>
            <a:ext cx="6768752" cy="3416320"/>
          </a:xfrm>
          <a:prstGeom prst="rect">
            <a:avLst/>
          </a:prstGeom>
          <a:noFill/>
        </p:spPr>
        <p:txBody>
          <a:bodyPr wrap="square" rtlCol="0">
            <a:spAutoFit/>
          </a:bodyPr>
          <a:lstStyle/>
          <a:p>
            <a:pPr algn="ctr"/>
            <a:r>
              <a:rPr lang="fr-FR" sz="3600" b="1" dirty="0" smtClean="0">
                <a:solidFill>
                  <a:srgbClr val="FF0066"/>
                </a:solidFill>
              </a:rPr>
              <a:t>Effets</a:t>
            </a:r>
          </a:p>
          <a:p>
            <a:pPr marL="342900" indent="-342900">
              <a:buFontTx/>
              <a:buChar char="-"/>
            </a:pPr>
            <a:r>
              <a:rPr lang="fr-FR" sz="2000" b="1" dirty="0" smtClean="0">
                <a:solidFill>
                  <a:srgbClr val="FF0066"/>
                </a:solidFill>
              </a:rPr>
              <a:t>Sans danger</a:t>
            </a:r>
          </a:p>
          <a:p>
            <a:pPr marL="342900" indent="-342900">
              <a:buFontTx/>
              <a:buChar char="-"/>
            </a:pPr>
            <a:r>
              <a:rPr lang="fr-FR" sz="2000" b="1" dirty="0" smtClean="0">
                <a:solidFill>
                  <a:srgbClr val="FF0066"/>
                </a:solidFill>
              </a:rPr>
              <a:t>Non toxique</a:t>
            </a:r>
          </a:p>
          <a:p>
            <a:pPr marL="342900" indent="-342900">
              <a:buFontTx/>
              <a:buChar char="-"/>
            </a:pPr>
            <a:r>
              <a:rPr lang="fr-FR" sz="2000" b="1" dirty="0" smtClean="0">
                <a:solidFill>
                  <a:srgbClr val="FF0066"/>
                </a:solidFill>
              </a:rPr>
              <a:t>Aucun effet secondaire</a:t>
            </a:r>
          </a:p>
          <a:p>
            <a:pPr marL="342900" indent="-342900">
              <a:buFontTx/>
              <a:buChar char="-"/>
            </a:pPr>
            <a:r>
              <a:rPr lang="fr-FR" sz="2000" b="1" dirty="0" smtClean="0">
                <a:solidFill>
                  <a:srgbClr val="FF0066"/>
                </a:solidFill>
              </a:rPr>
              <a:t> Pas d’accoutumance</a:t>
            </a:r>
          </a:p>
          <a:p>
            <a:pPr marL="342900" indent="-342900">
              <a:buFontTx/>
              <a:buChar char="-"/>
            </a:pPr>
            <a:r>
              <a:rPr lang="fr-FR" sz="2000" b="1" dirty="0" smtClean="0">
                <a:solidFill>
                  <a:srgbClr val="FF0066"/>
                </a:solidFill>
              </a:rPr>
              <a:t>Pas de risque de surdosage</a:t>
            </a:r>
          </a:p>
          <a:p>
            <a:pPr marL="342900" indent="-342900">
              <a:buFontTx/>
              <a:buChar char="-"/>
            </a:pPr>
            <a:r>
              <a:rPr lang="fr-FR" sz="2000" b="1" dirty="0" smtClean="0">
                <a:solidFill>
                  <a:srgbClr val="FF0066"/>
                </a:solidFill>
              </a:rPr>
              <a:t>Convient aux végétariens</a:t>
            </a:r>
          </a:p>
          <a:p>
            <a:pPr marL="342900" indent="-342900">
              <a:buFontTx/>
              <a:buChar char="-"/>
            </a:pPr>
            <a:r>
              <a:rPr lang="fr-FR" sz="2000" b="1" dirty="0" smtClean="0">
                <a:solidFill>
                  <a:srgbClr val="FF0066"/>
                </a:solidFill>
              </a:rPr>
              <a:t>Sont sans gluten</a:t>
            </a:r>
          </a:p>
          <a:p>
            <a:pPr marL="342900" indent="-342900">
              <a:buFontTx/>
              <a:buChar char="-"/>
            </a:pPr>
            <a:r>
              <a:rPr lang="fr-FR" sz="2000" b="1" dirty="0" smtClean="0">
                <a:solidFill>
                  <a:srgbClr val="FF0066"/>
                </a:solidFill>
              </a:rPr>
              <a:t>Pas d‘interférence avec d’autres formes de traitement</a:t>
            </a:r>
          </a:p>
          <a:p>
            <a:r>
              <a:rPr lang="fr-FR" sz="2000" b="1" dirty="0">
                <a:solidFill>
                  <a:srgbClr val="FF0066"/>
                </a:solidFill>
              </a:rPr>
              <a:t> </a:t>
            </a:r>
            <a:r>
              <a:rPr lang="fr-FR" sz="2000" b="1" dirty="0" smtClean="0">
                <a:solidFill>
                  <a:srgbClr val="FF0066"/>
                </a:solidFill>
              </a:rPr>
              <a:t>     ou de médicaments</a:t>
            </a:r>
          </a:p>
        </p:txBody>
      </p:sp>
      <p:pic>
        <p:nvPicPr>
          <p:cNvPr id="4" name="Image 3" descr="preparer-ses-fleurs-de-bach.jpg"/>
          <p:cNvPicPr>
            <a:picLocks noChangeAspect="1"/>
          </p:cNvPicPr>
          <p:nvPr/>
        </p:nvPicPr>
        <p:blipFill>
          <a:blip r:embed="rId2" cstate="print"/>
          <a:stretch>
            <a:fillRect/>
          </a:stretch>
        </p:blipFill>
        <p:spPr>
          <a:xfrm>
            <a:off x="2483768" y="-27384"/>
            <a:ext cx="4223933" cy="25202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osologie-flacon-fleurs-de-bach-bouche.jpg"/>
          <p:cNvPicPr>
            <a:picLocks noChangeAspect="1"/>
          </p:cNvPicPr>
          <p:nvPr/>
        </p:nvPicPr>
        <p:blipFill>
          <a:blip r:embed="rId2" cstate="print"/>
          <a:stretch>
            <a:fillRect/>
          </a:stretch>
        </p:blipFill>
        <p:spPr>
          <a:xfrm>
            <a:off x="296297" y="2276872"/>
            <a:ext cx="8847703" cy="3312368"/>
          </a:xfrm>
          <a:prstGeom prst="rect">
            <a:avLst/>
          </a:prstGeom>
        </p:spPr>
      </p:pic>
      <p:sp>
        <p:nvSpPr>
          <p:cNvPr id="3" name="ZoneTexte 2"/>
          <p:cNvSpPr txBox="1"/>
          <p:nvPr/>
        </p:nvSpPr>
        <p:spPr>
          <a:xfrm>
            <a:off x="1979712" y="548680"/>
            <a:ext cx="5688632" cy="1384995"/>
          </a:xfrm>
          <a:prstGeom prst="rect">
            <a:avLst/>
          </a:prstGeom>
          <a:noFill/>
        </p:spPr>
        <p:txBody>
          <a:bodyPr wrap="square" rtlCol="0">
            <a:spAutoFit/>
          </a:bodyPr>
          <a:lstStyle/>
          <a:p>
            <a:pPr algn="ctr"/>
            <a:r>
              <a:rPr lang="fr-FR" sz="2800" b="1" dirty="0" smtClean="0">
                <a:solidFill>
                  <a:srgbClr val="FF0066"/>
                </a:solidFill>
              </a:rPr>
              <a:t>Posologie </a:t>
            </a:r>
          </a:p>
          <a:p>
            <a:pPr algn="ctr"/>
            <a:r>
              <a:rPr lang="fr-FR" sz="2800" b="1" dirty="0" smtClean="0">
                <a:solidFill>
                  <a:srgbClr val="FF0066"/>
                </a:solidFill>
              </a:rPr>
              <a:t>en gouttes : 4 gouttes, 4 fois par jour, </a:t>
            </a:r>
          </a:p>
          <a:p>
            <a:pPr algn="ctr"/>
            <a:r>
              <a:rPr lang="fr-FR" sz="2800" b="1" dirty="0" smtClean="0">
                <a:solidFill>
                  <a:srgbClr val="FF0066"/>
                </a:solidFill>
              </a:rPr>
              <a:t>en spray : 2 sprays, 4 fois par jour</a:t>
            </a:r>
            <a:endParaRPr lang="fr-FR" sz="2800" b="1" dirty="0">
              <a:solidFill>
                <a:srgbClr val="FF006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escue-nuit-fleurs-de-bach-original-10-ml.jpg"/>
          <p:cNvPicPr>
            <a:picLocks noChangeAspect="1"/>
          </p:cNvPicPr>
          <p:nvPr/>
        </p:nvPicPr>
        <p:blipFill>
          <a:blip r:embed="rId2" cstate="print"/>
          <a:stretch>
            <a:fillRect/>
          </a:stretch>
        </p:blipFill>
        <p:spPr>
          <a:xfrm>
            <a:off x="3203848" y="44624"/>
            <a:ext cx="2664296" cy="2666518"/>
          </a:xfrm>
          <a:prstGeom prst="rect">
            <a:avLst/>
          </a:prstGeom>
        </p:spPr>
      </p:pic>
      <p:sp>
        <p:nvSpPr>
          <p:cNvPr id="3" name="ZoneTexte 2"/>
          <p:cNvSpPr txBox="1"/>
          <p:nvPr/>
        </p:nvSpPr>
        <p:spPr>
          <a:xfrm>
            <a:off x="1403648" y="3068960"/>
            <a:ext cx="6408712" cy="3416320"/>
          </a:xfrm>
          <a:prstGeom prst="rect">
            <a:avLst/>
          </a:prstGeom>
          <a:noFill/>
        </p:spPr>
        <p:txBody>
          <a:bodyPr wrap="square" rtlCol="0">
            <a:spAutoFit/>
          </a:bodyPr>
          <a:lstStyle/>
          <a:p>
            <a:pPr algn="ctr"/>
            <a:r>
              <a:rPr lang="fr-FR" sz="2800" b="1" dirty="0" smtClean="0">
                <a:solidFill>
                  <a:srgbClr val="002060"/>
                </a:solidFill>
              </a:rPr>
              <a:t>Composition du </a:t>
            </a:r>
            <a:r>
              <a:rPr lang="fr-FR" sz="2800" b="1" dirty="0" err="1" smtClean="0">
                <a:solidFill>
                  <a:srgbClr val="002060"/>
                </a:solidFill>
              </a:rPr>
              <a:t>Rescue</a:t>
            </a:r>
            <a:r>
              <a:rPr lang="fr-FR" sz="2800" b="1" dirty="0" smtClean="0">
                <a:solidFill>
                  <a:srgbClr val="002060"/>
                </a:solidFill>
              </a:rPr>
              <a:t> Nuit</a:t>
            </a:r>
          </a:p>
          <a:p>
            <a:pPr algn="ctr"/>
            <a:r>
              <a:rPr lang="fr-FR" sz="2000" dirty="0" smtClean="0"/>
              <a:t>Il contient les même fleurs que le </a:t>
            </a:r>
            <a:r>
              <a:rPr lang="fr-FR" sz="2000" dirty="0" err="1" smtClean="0"/>
              <a:t>Rescue</a:t>
            </a:r>
            <a:r>
              <a:rPr lang="fr-FR" sz="2000" dirty="0" smtClean="0"/>
              <a:t> , </a:t>
            </a:r>
          </a:p>
          <a:p>
            <a:pPr algn="ctr"/>
            <a:r>
              <a:rPr lang="fr-FR" sz="2000" dirty="0" smtClean="0"/>
              <a:t>plus </a:t>
            </a:r>
            <a:r>
              <a:rPr lang="fr-FR" sz="2000" b="1" dirty="0" smtClean="0">
                <a:solidFill>
                  <a:srgbClr val="002060"/>
                </a:solidFill>
              </a:rPr>
              <a:t>White </a:t>
            </a:r>
            <a:r>
              <a:rPr lang="fr-FR" sz="2000" b="1" dirty="0" err="1" smtClean="0">
                <a:solidFill>
                  <a:srgbClr val="002060"/>
                </a:solidFill>
              </a:rPr>
              <a:t>Chesnut</a:t>
            </a:r>
            <a:r>
              <a:rPr lang="fr-FR" sz="2000" b="1" dirty="0" smtClean="0">
                <a:solidFill>
                  <a:srgbClr val="002060"/>
                </a:solidFill>
              </a:rPr>
              <a:t> (Marronnier blanc), pour éviter </a:t>
            </a:r>
          </a:p>
          <a:p>
            <a:pPr algn="ctr"/>
            <a:r>
              <a:rPr lang="fr-FR" sz="2000" b="1" dirty="0" smtClean="0">
                <a:solidFill>
                  <a:srgbClr val="002060"/>
                </a:solidFill>
              </a:rPr>
              <a:t>les ruminations mentales dues à nos préoccupations. </a:t>
            </a:r>
          </a:p>
          <a:p>
            <a:pPr algn="ctr"/>
            <a:r>
              <a:rPr lang="fr-FR" sz="2000" b="1" dirty="0" smtClean="0">
                <a:solidFill>
                  <a:srgbClr val="002060"/>
                </a:solidFill>
              </a:rPr>
              <a:t>C’est la fleur du calme mental.</a:t>
            </a:r>
          </a:p>
          <a:p>
            <a:pPr algn="ctr"/>
            <a:endParaRPr lang="fr-FR" sz="2000" b="1" dirty="0" smtClean="0">
              <a:solidFill>
                <a:srgbClr val="002060"/>
              </a:solidFill>
            </a:endParaRPr>
          </a:p>
          <a:p>
            <a:pPr algn="ctr"/>
            <a:r>
              <a:rPr lang="fr-FR" sz="2800" b="1" dirty="0" smtClean="0">
                <a:solidFill>
                  <a:srgbClr val="002060"/>
                </a:solidFill>
              </a:rPr>
              <a:t>Posologie</a:t>
            </a:r>
          </a:p>
          <a:p>
            <a:pPr algn="ctr"/>
            <a:r>
              <a:rPr lang="fr-FR" sz="2000" b="1" dirty="0" smtClean="0">
                <a:solidFill>
                  <a:srgbClr val="002060"/>
                </a:solidFill>
              </a:rPr>
              <a:t>En gouttes, 4 gouttes avant le coucher</a:t>
            </a:r>
          </a:p>
          <a:p>
            <a:pPr algn="ctr"/>
            <a:r>
              <a:rPr lang="fr-FR" sz="2000" b="1" dirty="0" smtClean="0">
                <a:solidFill>
                  <a:srgbClr val="002060"/>
                </a:solidFill>
              </a:rPr>
              <a:t>En spray, 2 sprays avant le coucher</a:t>
            </a:r>
          </a:p>
          <a:p>
            <a:pPr algn="ctr"/>
            <a:endParaRPr lang="fr-FR" sz="2000" b="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motion-photos.jpg"/>
          <p:cNvPicPr>
            <a:picLocks noChangeAspect="1"/>
          </p:cNvPicPr>
          <p:nvPr/>
        </p:nvPicPr>
        <p:blipFill>
          <a:blip r:embed="rId2" cstate="print"/>
          <a:stretch>
            <a:fillRect/>
          </a:stretch>
        </p:blipFill>
        <p:spPr>
          <a:xfrm>
            <a:off x="2195736" y="1268760"/>
            <a:ext cx="4896544" cy="2392236"/>
          </a:xfrm>
          <a:prstGeom prst="rect">
            <a:avLst/>
          </a:prstGeom>
        </p:spPr>
      </p:pic>
      <p:sp>
        <p:nvSpPr>
          <p:cNvPr id="3" name="ZoneTexte 2"/>
          <p:cNvSpPr txBox="1"/>
          <p:nvPr/>
        </p:nvSpPr>
        <p:spPr>
          <a:xfrm>
            <a:off x="755576" y="404664"/>
            <a:ext cx="7632848" cy="584775"/>
          </a:xfrm>
          <a:prstGeom prst="rect">
            <a:avLst/>
          </a:prstGeom>
          <a:noFill/>
        </p:spPr>
        <p:txBody>
          <a:bodyPr wrap="square" rtlCol="0">
            <a:spAutoFit/>
          </a:bodyPr>
          <a:lstStyle/>
          <a:p>
            <a:pPr algn="ctr"/>
            <a:r>
              <a:rPr lang="fr-FR" sz="3200" b="1" dirty="0" smtClean="0">
                <a:solidFill>
                  <a:srgbClr val="00B050"/>
                </a:solidFill>
              </a:rPr>
              <a:t>Gestion des émotions et productivité</a:t>
            </a:r>
            <a:endParaRPr lang="fr-FR" sz="3200" b="1" dirty="0">
              <a:solidFill>
                <a:srgbClr val="00B050"/>
              </a:solidFill>
            </a:endParaRPr>
          </a:p>
        </p:txBody>
      </p:sp>
      <p:pic>
        <p:nvPicPr>
          <p:cNvPr id="4" name="Image 3" descr="productivite-freelance.jpg"/>
          <p:cNvPicPr>
            <a:picLocks noChangeAspect="1"/>
          </p:cNvPicPr>
          <p:nvPr/>
        </p:nvPicPr>
        <p:blipFill>
          <a:blip r:embed="rId3" cstate="print"/>
          <a:stretch>
            <a:fillRect/>
          </a:stretch>
        </p:blipFill>
        <p:spPr>
          <a:xfrm>
            <a:off x="2195736" y="3789040"/>
            <a:ext cx="4896543" cy="24553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uccess-3195027_1920.jpg"/>
          <p:cNvPicPr>
            <a:picLocks noChangeAspect="1"/>
          </p:cNvPicPr>
          <p:nvPr/>
        </p:nvPicPr>
        <p:blipFill>
          <a:blip r:embed="rId2" cstate="print"/>
          <a:stretch>
            <a:fillRect/>
          </a:stretch>
        </p:blipFill>
        <p:spPr>
          <a:xfrm>
            <a:off x="1475656" y="2708920"/>
            <a:ext cx="6192688" cy="3096344"/>
          </a:xfrm>
          <a:prstGeom prst="rect">
            <a:avLst/>
          </a:prstGeom>
        </p:spPr>
      </p:pic>
      <p:sp>
        <p:nvSpPr>
          <p:cNvPr id="4" name="Rectangle 3"/>
          <p:cNvSpPr/>
          <p:nvPr/>
        </p:nvSpPr>
        <p:spPr>
          <a:xfrm>
            <a:off x="971600" y="764704"/>
            <a:ext cx="7488832" cy="1661993"/>
          </a:xfrm>
          <a:prstGeom prst="rect">
            <a:avLst/>
          </a:prstGeom>
        </p:spPr>
        <p:txBody>
          <a:bodyPr wrap="square">
            <a:spAutoFit/>
          </a:bodyPr>
          <a:lstStyle/>
          <a:p>
            <a:pPr algn="ctr"/>
            <a:r>
              <a:rPr lang="fr-FR" sz="4800" b="1" dirty="0" smtClean="0">
                <a:solidFill>
                  <a:srgbClr val="7030A0"/>
                </a:solidFill>
              </a:rPr>
              <a:t>Présentation des </a:t>
            </a:r>
          </a:p>
          <a:p>
            <a:pPr algn="ctr"/>
            <a:r>
              <a:rPr lang="fr-FR" sz="5400" b="1" dirty="0" smtClean="0">
                <a:solidFill>
                  <a:srgbClr val="0070C0"/>
                </a:solidFill>
              </a:rPr>
              <a:t>Fleurs de la performance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75656" y="980728"/>
            <a:ext cx="7056784" cy="4431983"/>
          </a:xfrm>
          <a:prstGeom prst="rect">
            <a:avLst/>
          </a:prstGeom>
          <a:noFill/>
        </p:spPr>
        <p:txBody>
          <a:bodyPr wrap="square" rtlCol="0">
            <a:spAutoFit/>
          </a:bodyPr>
          <a:lstStyle/>
          <a:p>
            <a:pPr algn="ctr"/>
            <a:r>
              <a:rPr lang="fr-FR" sz="4400" b="1" dirty="0" smtClean="0">
                <a:solidFill>
                  <a:srgbClr val="FF3300"/>
                </a:solidFill>
              </a:rPr>
              <a:t>5 émotions </a:t>
            </a:r>
            <a:r>
              <a:rPr lang="fr-FR" sz="4400" b="1" dirty="0" smtClean="0">
                <a:solidFill>
                  <a:srgbClr val="FF3300"/>
                </a:solidFill>
              </a:rPr>
              <a:t>primaires</a:t>
            </a:r>
            <a:endParaRPr lang="fr-FR" sz="4400" b="1" dirty="0" smtClean="0">
              <a:solidFill>
                <a:srgbClr val="FF3300"/>
              </a:solidFill>
            </a:endParaRPr>
          </a:p>
          <a:p>
            <a:pPr algn="ctr"/>
            <a:endParaRPr lang="fr-FR" b="1" dirty="0" smtClean="0"/>
          </a:p>
          <a:p>
            <a:pPr algn="ctr"/>
            <a:r>
              <a:rPr lang="fr-FR" sz="4400" b="1" dirty="0" smtClean="0">
                <a:solidFill>
                  <a:srgbClr val="0070C0"/>
                </a:solidFill>
              </a:rPr>
              <a:t>Joie</a:t>
            </a:r>
          </a:p>
          <a:p>
            <a:pPr algn="ctr"/>
            <a:r>
              <a:rPr lang="fr-FR" sz="4400" b="1" dirty="0" smtClean="0">
                <a:solidFill>
                  <a:srgbClr val="CC00CC"/>
                </a:solidFill>
              </a:rPr>
              <a:t>Tristesse</a:t>
            </a:r>
          </a:p>
          <a:p>
            <a:pPr algn="ctr"/>
            <a:r>
              <a:rPr lang="fr-FR" sz="4400" b="1" dirty="0" smtClean="0">
                <a:solidFill>
                  <a:srgbClr val="FF0000"/>
                </a:solidFill>
              </a:rPr>
              <a:t>Colère</a:t>
            </a:r>
          </a:p>
          <a:p>
            <a:pPr algn="ctr"/>
            <a:r>
              <a:rPr lang="fr-FR" sz="4400" b="1" dirty="0" smtClean="0">
                <a:solidFill>
                  <a:srgbClr val="C00000"/>
                </a:solidFill>
              </a:rPr>
              <a:t>Dégoût</a:t>
            </a:r>
          </a:p>
          <a:p>
            <a:pPr algn="ctr"/>
            <a:r>
              <a:rPr lang="fr-FR" sz="4400" b="1" dirty="0" smtClean="0">
                <a:solidFill>
                  <a:srgbClr val="002060"/>
                </a:solidFill>
              </a:rPr>
              <a:t>Peur</a:t>
            </a:r>
          </a:p>
        </p:txBody>
      </p:sp>
      <p:pic>
        <p:nvPicPr>
          <p:cNvPr id="3" name="Image 2" descr="9318-1.jpg"/>
          <p:cNvPicPr>
            <a:picLocks noChangeAspect="1"/>
          </p:cNvPicPr>
          <p:nvPr/>
        </p:nvPicPr>
        <p:blipFill>
          <a:blip r:embed="rId2" cstate="print"/>
          <a:stretch>
            <a:fillRect/>
          </a:stretch>
        </p:blipFill>
        <p:spPr>
          <a:xfrm>
            <a:off x="611560" y="2420888"/>
            <a:ext cx="2818778" cy="23762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928934"/>
            <a:ext cx="8286808" cy="3693319"/>
          </a:xfrm>
          <a:prstGeom prst="rect">
            <a:avLst/>
          </a:prstGeom>
          <a:noFill/>
        </p:spPr>
        <p:txBody>
          <a:bodyPr wrap="square" rtlCol="0">
            <a:spAutoFit/>
          </a:bodyPr>
          <a:lstStyle/>
          <a:p>
            <a:pPr fontAlgn="base"/>
            <a:r>
              <a:rPr lang="fr-FR" dirty="0" smtClean="0"/>
              <a:t>Les personnes de type </a:t>
            </a:r>
            <a:r>
              <a:rPr lang="fr-FR" dirty="0" err="1" smtClean="0"/>
              <a:t>Oak</a:t>
            </a:r>
            <a:r>
              <a:rPr lang="fr-FR" dirty="0" smtClean="0"/>
              <a:t> sont des travailleurs infatigables, elles font preuve de courage inflexible et d'opiniâtreté. Elles ne veulent jamais renoncer, par exemple, elles ne supportent pas que des ennuis de santé les empêchent de mener à bien leurs activités. Elles vont donc avoir tendance à négliger les besoins de leur corps mais aussi ne pas prêter attention aux signes avant-coureurs. Elles iront au-delà de leur limite. (C'est un peu la fable du Chêne et du Roseau, lors d'une tempête le Roseau plie sous le vent sans casser alors que le Chêne résiste encore et encore jusqu'au jour où il finit par se rompre.)</a:t>
            </a:r>
          </a:p>
          <a:p>
            <a:pPr fontAlgn="base"/>
            <a:r>
              <a:rPr lang="fr-FR" b="1" dirty="0" smtClean="0">
                <a:solidFill>
                  <a:srgbClr val="FF0066"/>
                </a:solidFill>
              </a:rPr>
              <a:t>La Fleur </a:t>
            </a:r>
            <a:r>
              <a:rPr lang="fr-FR" b="1" dirty="0" err="1" smtClean="0">
                <a:solidFill>
                  <a:srgbClr val="FF0066"/>
                </a:solidFill>
              </a:rPr>
              <a:t>Oak</a:t>
            </a:r>
            <a:r>
              <a:rPr lang="fr-FR" b="1" dirty="0" smtClean="0">
                <a:solidFill>
                  <a:srgbClr val="FF0066"/>
                </a:solidFill>
              </a:rPr>
              <a:t> vous aidera à identifier et respecter vos limites.</a:t>
            </a:r>
            <a:r>
              <a:rPr lang="fr-FR" dirty="0" smtClean="0"/>
              <a:t> Vous pourrez mesurer votre réserve d'énergie de manière juste et relativiserez la nécessité de toujours devoir vous surpasser, vous apprendrez également à vous octroyer des temps de repos et/ou accepter de l'aide.</a:t>
            </a:r>
          </a:p>
          <a:p>
            <a:endParaRPr lang="fr-FR" dirty="0"/>
          </a:p>
        </p:txBody>
      </p:sp>
      <p:pic>
        <p:nvPicPr>
          <p:cNvPr id="3" name="Image 2" descr="la-fleur-n°22-Oak.jpg"/>
          <p:cNvPicPr>
            <a:picLocks noChangeAspect="1"/>
          </p:cNvPicPr>
          <p:nvPr/>
        </p:nvPicPr>
        <p:blipFill>
          <a:blip r:embed="rId2" cstate="print"/>
          <a:stretch>
            <a:fillRect/>
          </a:stretch>
        </p:blipFill>
        <p:spPr>
          <a:xfrm>
            <a:off x="500034" y="428604"/>
            <a:ext cx="3143272" cy="2357454"/>
          </a:xfrm>
          <a:prstGeom prst="rect">
            <a:avLst/>
          </a:prstGeom>
        </p:spPr>
      </p:pic>
      <p:pic>
        <p:nvPicPr>
          <p:cNvPr id="4" name="Image 3" descr="1517_chene__oak_n22_20_ml.jpg.thumb_1000x800.jpg"/>
          <p:cNvPicPr>
            <a:picLocks noChangeAspect="1"/>
          </p:cNvPicPr>
          <p:nvPr/>
        </p:nvPicPr>
        <p:blipFill>
          <a:blip r:embed="rId3" cstate="print"/>
          <a:stretch>
            <a:fillRect/>
          </a:stretch>
        </p:blipFill>
        <p:spPr>
          <a:xfrm>
            <a:off x="6072198" y="142852"/>
            <a:ext cx="2946818" cy="2357454"/>
          </a:xfrm>
          <a:prstGeom prst="rect">
            <a:avLst/>
          </a:prstGeom>
        </p:spPr>
      </p:pic>
      <p:sp>
        <p:nvSpPr>
          <p:cNvPr id="5" name="ZoneTexte 4"/>
          <p:cNvSpPr txBox="1"/>
          <p:nvPr/>
        </p:nvSpPr>
        <p:spPr>
          <a:xfrm>
            <a:off x="3643306" y="500042"/>
            <a:ext cx="3571900" cy="1938992"/>
          </a:xfrm>
          <a:prstGeom prst="rect">
            <a:avLst/>
          </a:prstGeom>
          <a:noFill/>
        </p:spPr>
        <p:txBody>
          <a:bodyPr wrap="square" rtlCol="0">
            <a:spAutoFit/>
          </a:bodyPr>
          <a:lstStyle/>
          <a:p>
            <a:pPr algn="ctr"/>
            <a:r>
              <a:rPr lang="fr-FR" sz="4000" b="1" dirty="0" err="1" smtClean="0">
                <a:solidFill>
                  <a:srgbClr val="FF0066"/>
                </a:solidFill>
              </a:rPr>
              <a:t>Oak</a:t>
            </a:r>
            <a:r>
              <a:rPr lang="fr-FR" sz="4000" b="1" dirty="0" smtClean="0">
                <a:solidFill>
                  <a:srgbClr val="FF0066"/>
                </a:solidFill>
              </a:rPr>
              <a:t> (chêne)</a:t>
            </a:r>
          </a:p>
          <a:p>
            <a:pPr algn="ctr"/>
            <a:r>
              <a:rPr lang="fr-FR" sz="4000" b="1" dirty="0" smtClean="0">
                <a:solidFill>
                  <a:srgbClr val="FF0066"/>
                </a:solidFill>
              </a:rPr>
              <a:t>fleur </a:t>
            </a:r>
          </a:p>
          <a:p>
            <a:pPr algn="ctr"/>
            <a:r>
              <a:rPr lang="fr-FR" sz="4000" b="1" dirty="0" smtClean="0">
                <a:solidFill>
                  <a:srgbClr val="FF0066"/>
                </a:solidFill>
              </a:rPr>
              <a:t>du lâcher prise </a:t>
            </a:r>
            <a:endParaRPr lang="fr-FR" sz="4000" b="1" dirty="0">
              <a:solidFill>
                <a:srgbClr val="FF00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3552105"/>
            <a:ext cx="6984776" cy="3416320"/>
          </a:xfrm>
          <a:prstGeom prst="rect">
            <a:avLst/>
          </a:prstGeom>
          <a:noFill/>
        </p:spPr>
        <p:txBody>
          <a:bodyPr wrap="square" rtlCol="0">
            <a:spAutoFit/>
          </a:bodyPr>
          <a:lstStyle/>
          <a:p>
            <a:pPr fontAlgn="base"/>
            <a:r>
              <a:rPr lang="fr-FR" dirty="0" smtClean="0"/>
              <a:t>Pour les personnes qui ont une personnalité entière et un sens aigu de la justice. Elles déploient beaucoup d’énergie pour défendre les causes auxquelles elles croient. Dans un enthousiasme excessif, elles ressentent un grand besoin de rallier les autres à ce qu’elles croient juste. </a:t>
            </a:r>
          </a:p>
          <a:p>
            <a:pPr fontAlgn="base"/>
            <a:r>
              <a:rPr lang="fr-FR" dirty="0" smtClean="0"/>
              <a:t>Elles sont parfois très tendues car elles éprouvent des difficultés à s’apaiser et à se détendre.</a:t>
            </a:r>
          </a:p>
          <a:p>
            <a:pPr fontAlgn="base"/>
            <a:r>
              <a:rPr lang="fr-FR" b="1" dirty="0" smtClean="0">
                <a:solidFill>
                  <a:srgbClr val="00B0F0"/>
                </a:solidFill>
              </a:rPr>
              <a:t>La Fleur </a:t>
            </a:r>
            <a:r>
              <a:rPr lang="fr-FR" b="1" dirty="0" err="1" smtClean="0">
                <a:solidFill>
                  <a:srgbClr val="00B0F0"/>
                </a:solidFill>
              </a:rPr>
              <a:t>Vervain</a:t>
            </a:r>
            <a:r>
              <a:rPr lang="fr-FR" b="1" dirty="0" smtClean="0">
                <a:solidFill>
                  <a:srgbClr val="00B0F0"/>
                </a:solidFill>
              </a:rPr>
              <a:t> va vous aider à modérer votre enthousiasme, à respecter leur opinion, et à laisser le temps s’écouler au lieu de ressentir le besoin de toujours être actif. Dans son aspect équilibré </a:t>
            </a:r>
            <a:r>
              <a:rPr lang="fr-FR" b="1" dirty="0" err="1" smtClean="0">
                <a:solidFill>
                  <a:srgbClr val="00B0F0"/>
                </a:solidFill>
              </a:rPr>
              <a:t>Vervain</a:t>
            </a:r>
            <a:r>
              <a:rPr lang="fr-FR" b="1" dirty="0" smtClean="0">
                <a:solidFill>
                  <a:srgbClr val="00B0F0"/>
                </a:solidFill>
              </a:rPr>
              <a:t> est un précieux leader. Une personnalité charismatique qui va pouvoir guider les autres avec bienveillance et modération.</a:t>
            </a:r>
          </a:p>
          <a:p>
            <a:endParaRPr lang="fr-FR" dirty="0"/>
          </a:p>
        </p:txBody>
      </p:sp>
      <p:pic>
        <p:nvPicPr>
          <p:cNvPr id="3" name="Image 2" descr="1538_verveine__vervain_n31_20_ml.jpg.thumb_1000x800.jpg"/>
          <p:cNvPicPr>
            <a:picLocks noChangeAspect="1"/>
          </p:cNvPicPr>
          <p:nvPr/>
        </p:nvPicPr>
        <p:blipFill>
          <a:blip r:embed="rId2" cstate="print"/>
          <a:stretch>
            <a:fillRect/>
          </a:stretch>
        </p:blipFill>
        <p:spPr>
          <a:xfrm>
            <a:off x="4785742" y="86410"/>
            <a:ext cx="4358258" cy="3486606"/>
          </a:xfrm>
          <a:prstGeom prst="rect">
            <a:avLst/>
          </a:prstGeom>
        </p:spPr>
      </p:pic>
      <p:pic>
        <p:nvPicPr>
          <p:cNvPr id="4" name="Image 3" descr="vervain-fleur-de-bach.jpg"/>
          <p:cNvPicPr>
            <a:picLocks noChangeAspect="1"/>
          </p:cNvPicPr>
          <p:nvPr/>
        </p:nvPicPr>
        <p:blipFill>
          <a:blip r:embed="rId3" cstate="print"/>
          <a:stretch>
            <a:fillRect/>
          </a:stretch>
        </p:blipFill>
        <p:spPr>
          <a:xfrm>
            <a:off x="755576" y="404664"/>
            <a:ext cx="2952328" cy="1968219"/>
          </a:xfrm>
          <a:prstGeom prst="rect">
            <a:avLst/>
          </a:prstGeom>
        </p:spPr>
      </p:pic>
      <p:sp>
        <p:nvSpPr>
          <p:cNvPr id="5" name="ZoneTexte 4"/>
          <p:cNvSpPr txBox="1"/>
          <p:nvPr/>
        </p:nvSpPr>
        <p:spPr>
          <a:xfrm>
            <a:off x="720080" y="2348880"/>
            <a:ext cx="5220072" cy="1323439"/>
          </a:xfrm>
          <a:prstGeom prst="rect">
            <a:avLst/>
          </a:prstGeom>
          <a:noFill/>
        </p:spPr>
        <p:txBody>
          <a:bodyPr wrap="square" rtlCol="0">
            <a:spAutoFit/>
          </a:bodyPr>
          <a:lstStyle/>
          <a:p>
            <a:r>
              <a:rPr lang="fr-FR" sz="4000" b="1" dirty="0" err="1" smtClean="0">
                <a:solidFill>
                  <a:srgbClr val="00B0F0"/>
                </a:solidFill>
              </a:rPr>
              <a:t>Vervain</a:t>
            </a:r>
            <a:r>
              <a:rPr lang="fr-FR" sz="4000" b="1" dirty="0" smtClean="0">
                <a:solidFill>
                  <a:srgbClr val="00B0F0"/>
                </a:solidFill>
              </a:rPr>
              <a:t> (Verveine) </a:t>
            </a:r>
          </a:p>
          <a:p>
            <a:r>
              <a:rPr lang="fr-FR" sz="4000" b="1" dirty="0" smtClean="0">
                <a:solidFill>
                  <a:srgbClr val="00B0F0"/>
                </a:solidFill>
              </a:rPr>
              <a:t>fleur de la modération </a:t>
            </a:r>
            <a:r>
              <a:rPr lang="fr-FR" sz="4000" b="1" dirty="0" smtClean="0">
                <a:solidFill>
                  <a:srgbClr val="FF0066"/>
                </a:solidFill>
              </a:rPr>
              <a:t> </a:t>
            </a:r>
            <a:endParaRPr lang="fr-FR"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3212976"/>
            <a:ext cx="7488832" cy="2862322"/>
          </a:xfrm>
          <a:prstGeom prst="rect">
            <a:avLst/>
          </a:prstGeom>
          <a:noFill/>
        </p:spPr>
        <p:txBody>
          <a:bodyPr wrap="square" rtlCol="0">
            <a:spAutoFit/>
          </a:bodyPr>
          <a:lstStyle/>
          <a:p>
            <a:pPr fontAlgn="base"/>
            <a:r>
              <a:rPr lang="fr-FR" dirty="0" smtClean="0"/>
              <a:t>Pour les personnes qui se sentent soudain dépassées, submergées par leurs responsabilités, elles ne savent plus par où commencer  et se croient subitement incapables d'accomplir des tâches qu'elles ont accomplies quotidiennement jusque-là. Elles ne se sentent plus à la hauteur. Leur mission  devient une punition, une charge trop lourde à porter.</a:t>
            </a:r>
          </a:p>
          <a:p>
            <a:pPr fontAlgn="base"/>
            <a:endParaRPr lang="fr-FR" b="1" dirty="0" smtClean="0">
              <a:solidFill>
                <a:srgbClr val="FF0066"/>
              </a:solidFill>
            </a:endParaRPr>
          </a:p>
          <a:p>
            <a:pPr fontAlgn="base"/>
            <a:r>
              <a:rPr lang="fr-FR" b="1" dirty="0" smtClean="0">
                <a:solidFill>
                  <a:srgbClr val="FF0066"/>
                </a:solidFill>
              </a:rPr>
              <a:t>La Fleur </a:t>
            </a:r>
            <a:r>
              <a:rPr lang="fr-FR" b="1" dirty="0" err="1" smtClean="0">
                <a:solidFill>
                  <a:srgbClr val="FF0066"/>
                </a:solidFill>
              </a:rPr>
              <a:t>Elm</a:t>
            </a:r>
            <a:r>
              <a:rPr lang="fr-FR" b="1" dirty="0" smtClean="0">
                <a:solidFill>
                  <a:srgbClr val="FF0066"/>
                </a:solidFill>
              </a:rPr>
              <a:t> va vous apporter de la confiance en vous et de la sérénité afin d'établir plus facilement des priorités et de déléguer éventuellement. Votre mission devient alors accessible et évidente.</a:t>
            </a:r>
          </a:p>
          <a:p>
            <a:endParaRPr lang="fr-FR" dirty="0"/>
          </a:p>
        </p:txBody>
      </p:sp>
      <p:pic>
        <p:nvPicPr>
          <p:cNvPr id="3" name="Image 2" descr="1518_orme__elm_n11_20_ml.jpg.thumb_1000x800.jpg"/>
          <p:cNvPicPr>
            <a:picLocks noChangeAspect="1"/>
          </p:cNvPicPr>
          <p:nvPr/>
        </p:nvPicPr>
        <p:blipFill>
          <a:blip r:embed="rId2" cstate="print"/>
          <a:stretch>
            <a:fillRect/>
          </a:stretch>
        </p:blipFill>
        <p:spPr>
          <a:xfrm>
            <a:off x="5292080" y="260648"/>
            <a:ext cx="3690410" cy="2952328"/>
          </a:xfrm>
          <a:prstGeom prst="rect">
            <a:avLst/>
          </a:prstGeom>
        </p:spPr>
      </p:pic>
      <p:pic>
        <p:nvPicPr>
          <p:cNvPr id="4" name="Image 3" descr="elm-fleur-de-bach.jpg"/>
          <p:cNvPicPr>
            <a:picLocks noChangeAspect="1"/>
          </p:cNvPicPr>
          <p:nvPr/>
        </p:nvPicPr>
        <p:blipFill>
          <a:blip r:embed="rId3" cstate="print"/>
          <a:stretch>
            <a:fillRect/>
          </a:stretch>
        </p:blipFill>
        <p:spPr>
          <a:xfrm>
            <a:off x="611560" y="404664"/>
            <a:ext cx="2916324" cy="1944216"/>
          </a:xfrm>
          <a:prstGeom prst="rect">
            <a:avLst/>
          </a:prstGeom>
        </p:spPr>
      </p:pic>
      <p:sp>
        <p:nvSpPr>
          <p:cNvPr id="5" name="ZoneTexte 4"/>
          <p:cNvSpPr txBox="1"/>
          <p:nvPr/>
        </p:nvSpPr>
        <p:spPr>
          <a:xfrm>
            <a:off x="3491880" y="260648"/>
            <a:ext cx="3240360" cy="2554545"/>
          </a:xfrm>
          <a:prstGeom prst="rect">
            <a:avLst/>
          </a:prstGeom>
          <a:noFill/>
        </p:spPr>
        <p:txBody>
          <a:bodyPr wrap="square" rtlCol="0">
            <a:spAutoFit/>
          </a:bodyPr>
          <a:lstStyle/>
          <a:p>
            <a:pPr algn="ctr"/>
            <a:r>
              <a:rPr lang="fr-FR" sz="4000" b="1" dirty="0" err="1" smtClean="0">
                <a:solidFill>
                  <a:srgbClr val="FF0066"/>
                </a:solidFill>
              </a:rPr>
              <a:t>Elm</a:t>
            </a:r>
            <a:r>
              <a:rPr lang="fr-FR" sz="4000" b="1" dirty="0" smtClean="0">
                <a:solidFill>
                  <a:srgbClr val="FF0066"/>
                </a:solidFill>
              </a:rPr>
              <a:t> (Orme)</a:t>
            </a:r>
          </a:p>
          <a:p>
            <a:pPr algn="ctr"/>
            <a:r>
              <a:rPr lang="fr-FR" sz="4000" b="1" dirty="0" smtClean="0">
                <a:solidFill>
                  <a:srgbClr val="FF0066"/>
                </a:solidFill>
              </a:rPr>
              <a:t>fleur de la responsabilité</a:t>
            </a:r>
          </a:p>
          <a:p>
            <a:endParaRPr lang="fr-FR"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4077072"/>
            <a:ext cx="6336704" cy="1754326"/>
          </a:xfrm>
          <a:prstGeom prst="rect">
            <a:avLst/>
          </a:prstGeom>
          <a:noFill/>
        </p:spPr>
        <p:txBody>
          <a:bodyPr wrap="square" rtlCol="0">
            <a:spAutoFit/>
          </a:bodyPr>
          <a:lstStyle/>
          <a:p>
            <a:pPr fontAlgn="base"/>
            <a:r>
              <a:rPr lang="fr-FR" dirty="0" smtClean="0"/>
              <a:t>Pour les personnes qui ont peur de perdre le contrôle d'elles-mêmes, d'exploser de colère, de dire ou faire quelque chose qui aura de graves conséquences.</a:t>
            </a:r>
          </a:p>
          <a:p>
            <a:pPr fontAlgn="base"/>
            <a:r>
              <a:rPr lang="fr-FR" b="1" dirty="0" smtClean="0">
                <a:solidFill>
                  <a:srgbClr val="FF3300"/>
                </a:solidFill>
              </a:rPr>
              <a:t>La Fleur Cherry </a:t>
            </a:r>
            <a:r>
              <a:rPr lang="fr-FR" b="1" dirty="0" err="1" smtClean="0">
                <a:solidFill>
                  <a:srgbClr val="FF3300"/>
                </a:solidFill>
              </a:rPr>
              <a:t>Plum</a:t>
            </a:r>
            <a:r>
              <a:rPr lang="fr-FR" b="1" dirty="0" smtClean="0">
                <a:solidFill>
                  <a:srgbClr val="FF3300"/>
                </a:solidFill>
              </a:rPr>
              <a:t> va vous aider à retrouver de la maîtrise et du calme intérieur.</a:t>
            </a:r>
          </a:p>
          <a:p>
            <a:endParaRPr lang="fr-FR" dirty="0"/>
          </a:p>
        </p:txBody>
      </p:sp>
      <p:pic>
        <p:nvPicPr>
          <p:cNvPr id="3" name="Image 2" descr="cherry plum.jpg"/>
          <p:cNvPicPr>
            <a:picLocks noChangeAspect="1"/>
          </p:cNvPicPr>
          <p:nvPr/>
        </p:nvPicPr>
        <p:blipFill>
          <a:blip r:embed="rId2" cstate="print"/>
          <a:stretch>
            <a:fillRect/>
          </a:stretch>
        </p:blipFill>
        <p:spPr>
          <a:xfrm>
            <a:off x="1331640" y="260648"/>
            <a:ext cx="3168352" cy="3168352"/>
          </a:xfrm>
          <a:prstGeom prst="rect">
            <a:avLst/>
          </a:prstGeom>
        </p:spPr>
      </p:pic>
      <p:pic>
        <p:nvPicPr>
          <p:cNvPr id="4" name="Image 3" descr="089814_A.png"/>
          <p:cNvPicPr>
            <a:picLocks noChangeAspect="1"/>
          </p:cNvPicPr>
          <p:nvPr/>
        </p:nvPicPr>
        <p:blipFill>
          <a:blip r:embed="rId3" cstate="print"/>
          <a:stretch>
            <a:fillRect/>
          </a:stretch>
        </p:blipFill>
        <p:spPr>
          <a:xfrm>
            <a:off x="6191672" y="188640"/>
            <a:ext cx="2952328" cy="2952328"/>
          </a:xfrm>
          <a:prstGeom prst="rect">
            <a:avLst/>
          </a:prstGeom>
        </p:spPr>
      </p:pic>
      <p:sp>
        <p:nvSpPr>
          <p:cNvPr id="5" name="ZoneTexte 4"/>
          <p:cNvSpPr txBox="1"/>
          <p:nvPr/>
        </p:nvSpPr>
        <p:spPr>
          <a:xfrm>
            <a:off x="4427984" y="404664"/>
            <a:ext cx="3024336" cy="3447098"/>
          </a:xfrm>
          <a:prstGeom prst="rect">
            <a:avLst/>
          </a:prstGeom>
          <a:noFill/>
        </p:spPr>
        <p:txBody>
          <a:bodyPr wrap="square" rtlCol="0">
            <a:spAutoFit/>
          </a:bodyPr>
          <a:lstStyle/>
          <a:p>
            <a:pPr algn="ctr"/>
            <a:r>
              <a:rPr lang="fr-FR" sz="4000" b="1" dirty="0" smtClean="0">
                <a:solidFill>
                  <a:srgbClr val="FF3300"/>
                </a:solidFill>
              </a:rPr>
              <a:t>Cherry </a:t>
            </a:r>
            <a:r>
              <a:rPr lang="fr-FR" sz="4000" b="1" dirty="0" err="1" smtClean="0">
                <a:solidFill>
                  <a:srgbClr val="FF3300"/>
                </a:solidFill>
              </a:rPr>
              <a:t>Plum</a:t>
            </a:r>
            <a:r>
              <a:rPr lang="fr-FR" sz="4000" b="1" dirty="0" smtClean="0">
                <a:solidFill>
                  <a:srgbClr val="FF3300"/>
                </a:solidFill>
              </a:rPr>
              <a:t> (prunus)</a:t>
            </a:r>
          </a:p>
          <a:p>
            <a:pPr algn="ctr"/>
            <a:r>
              <a:rPr lang="fr-FR" sz="4000" b="1" dirty="0" smtClean="0">
                <a:solidFill>
                  <a:srgbClr val="FF3300"/>
                </a:solidFill>
              </a:rPr>
              <a:t>fleur de la maîtrise intérieure</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71600" y="4437112"/>
            <a:ext cx="6480720" cy="1754326"/>
          </a:xfrm>
          <a:prstGeom prst="rect">
            <a:avLst/>
          </a:prstGeom>
          <a:noFill/>
        </p:spPr>
        <p:txBody>
          <a:bodyPr wrap="square" rtlCol="0">
            <a:spAutoFit/>
          </a:bodyPr>
          <a:lstStyle/>
          <a:p>
            <a:pPr fontAlgn="base"/>
            <a:r>
              <a:rPr lang="fr-FR" dirty="0" smtClean="0"/>
              <a:t>Pour les personnes qui sont épuisées mentalement et/ou physiquement, elles se sentent vidées de leur énergie et de leurs forces.</a:t>
            </a:r>
          </a:p>
          <a:p>
            <a:pPr fontAlgn="base"/>
            <a:r>
              <a:rPr lang="fr-FR" b="1" dirty="0" smtClean="0">
                <a:solidFill>
                  <a:schemeClr val="accent3">
                    <a:lumMod val="75000"/>
                  </a:schemeClr>
                </a:solidFill>
              </a:rPr>
              <a:t>La Fleur Olive vous aide à restaurer votre vitalité du corps et de l'esprit.</a:t>
            </a:r>
          </a:p>
          <a:p>
            <a:endParaRPr lang="fr-FR" dirty="0"/>
          </a:p>
        </p:txBody>
      </p:sp>
      <p:pic>
        <p:nvPicPr>
          <p:cNvPr id="4" name="Image 3" descr="la-fleur-n°22-Oak.jpg"/>
          <p:cNvPicPr>
            <a:picLocks noChangeAspect="1"/>
          </p:cNvPicPr>
          <p:nvPr/>
        </p:nvPicPr>
        <p:blipFill>
          <a:blip r:embed="rId2" cstate="print"/>
          <a:stretch>
            <a:fillRect/>
          </a:stretch>
        </p:blipFill>
        <p:spPr>
          <a:xfrm>
            <a:off x="971600" y="476672"/>
            <a:ext cx="3072341" cy="2304256"/>
          </a:xfrm>
          <a:prstGeom prst="rect">
            <a:avLst/>
          </a:prstGeom>
        </p:spPr>
      </p:pic>
      <p:pic>
        <p:nvPicPr>
          <p:cNvPr id="6" name="Image 5" descr="1497_olivier__olive_n23_20_ml.jpg.thumb_1000x800.jpg"/>
          <p:cNvPicPr>
            <a:picLocks noChangeAspect="1"/>
          </p:cNvPicPr>
          <p:nvPr/>
        </p:nvPicPr>
        <p:blipFill>
          <a:blip r:embed="rId3" cstate="print"/>
          <a:stretch>
            <a:fillRect/>
          </a:stretch>
        </p:blipFill>
        <p:spPr>
          <a:xfrm>
            <a:off x="5093550" y="260648"/>
            <a:ext cx="4050450" cy="3240360"/>
          </a:xfrm>
          <a:prstGeom prst="rect">
            <a:avLst/>
          </a:prstGeom>
        </p:spPr>
      </p:pic>
      <p:sp>
        <p:nvSpPr>
          <p:cNvPr id="7" name="ZoneTexte 6"/>
          <p:cNvSpPr txBox="1"/>
          <p:nvPr/>
        </p:nvSpPr>
        <p:spPr>
          <a:xfrm>
            <a:off x="899592" y="2852936"/>
            <a:ext cx="6984776" cy="1323439"/>
          </a:xfrm>
          <a:prstGeom prst="rect">
            <a:avLst/>
          </a:prstGeom>
          <a:noFill/>
        </p:spPr>
        <p:txBody>
          <a:bodyPr wrap="square" rtlCol="0">
            <a:spAutoFit/>
          </a:bodyPr>
          <a:lstStyle/>
          <a:p>
            <a:r>
              <a:rPr lang="fr-FR" sz="4000" b="1" dirty="0" smtClean="0">
                <a:solidFill>
                  <a:schemeClr val="accent3">
                    <a:lumMod val="75000"/>
                  </a:schemeClr>
                </a:solidFill>
              </a:rPr>
              <a:t>Olive</a:t>
            </a:r>
          </a:p>
          <a:p>
            <a:r>
              <a:rPr lang="fr-FR" sz="4000" b="1" dirty="0" smtClean="0">
                <a:solidFill>
                  <a:schemeClr val="accent3">
                    <a:lumMod val="75000"/>
                  </a:schemeClr>
                </a:solidFill>
              </a:rPr>
              <a:t>Fleur de la vitalité</a:t>
            </a:r>
            <a:endParaRPr lang="fr-FR" sz="40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3933056"/>
            <a:ext cx="5904656" cy="2585323"/>
          </a:xfrm>
          <a:prstGeom prst="rect">
            <a:avLst/>
          </a:prstGeom>
          <a:noFill/>
        </p:spPr>
        <p:txBody>
          <a:bodyPr wrap="square" rtlCol="0">
            <a:spAutoFit/>
          </a:bodyPr>
          <a:lstStyle/>
          <a:p>
            <a:pPr fontAlgn="base"/>
            <a:r>
              <a:rPr lang="fr-FR" dirty="0" smtClean="0"/>
              <a:t>Pour les personnes qui ressentent du désespoir comme s'il n'y avait pas d'issue/solution à leur situation. Elles se sentent abattues et ont jeté l’éponge. Elles n’éprouvent plus l’envie ni le besoin de s’aider. Elles se laissent aller à leur sentiment de découragement total.</a:t>
            </a:r>
          </a:p>
          <a:p>
            <a:pPr fontAlgn="base"/>
            <a:r>
              <a:rPr lang="fr-FR" b="1" dirty="0" smtClean="0">
                <a:solidFill>
                  <a:srgbClr val="C28F0E"/>
                </a:solidFill>
              </a:rPr>
              <a:t>La Fleur </a:t>
            </a:r>
            <a:r>
              <a:rPr lang="fr-FR" b="1" dirty="0" err="1" smtClean="0">
                <a:solidFill>
                  <a:srgbClr val="C28F0E"/>
                </a:solidFill>
              </a:rPr>
              <a:t>Gorse</a:t>
            </a:r>
            <a:r>
              <a:rPr lang="fr-FR" b="1" dirty="0" smtClean="0">
                <a:solidFill>
                  <a:srgbClr val="C28F0E"/>
                </a:solidFill>
              </a:rPr>
              <a:t> vous aidera à reprendre confiance, à retrouver la lucidité pour voir les solutions possibles, l’envie de croquer la vie et d’aller de l’avant</a:t>
            </a:r>
            <a:r>
              <a:rPr lang="fr-FR" dirty="0" smtClean="0">
                <a:solidFill>
                  <a:srgbClr val="C28F0E"/>
                </a:solidFill>
              </a:rPr>
              <a:t>.</a:t>
            </a:r>
          </a:p>
          <a:p>
            <a:endParaRPr lang="fr-FR" dirty="0"/>
          </a:p>
        </p:txBody>
      </p:sp>
      <p:sp>
        <p:nvSpPr>
          <p:cNvPr id="3" name="ZoneTexte 2"/>
          <p:cNvSpPr txBox="1"/>
          <p:nvPr/>
        </p:nvSpPr>
        <p:spPr>
          <a:xfrm>
            <a:off x="1043608" y="2609617"/>
            <a:ext cx="6336704" cy="1323439"/>
          </a:xfrm>
          <a:prstGeom prst="rect">
            <a:avLst/>
          </a:prstGeom>
          <a:noFill/>
        </p:spPr>
        <p:txBody>
          <a:bodyPr wrap="square" rtlCol="0">
            <a:spAutoFit/>
          </a:bodyPr>
          <a:lstStyle/>
          <a:p>
            <a:r>
              <a:rPr lang="fr-FR" sz="4000" b="1" dirty="0" err="1" smtClean="0">
                <a:solidFill>
                  <a:srgbClr val="C28F0E"/>
                </a:solidFill>
              </a:rPr>
              <a:t>Gorse</a:t>
            </a:r>
            <a:r>
              <a:rPr lang="fr-FR" sz="4000" b="1" dirty="0" smtClean="0">
                <a:solidFill>
                  <a:srgbClr val="C28F0E"/>
                </a:solidFill>
              </a:rPr>
              <a:t> (ajonc)</a:t>
            </a:r>
          </a:p>
          <a:p>
            <a:r>
              <a:rPr lang="fr-FR" sz="4000" b="1" dirty="0" smtClean="0">
                <a:solidFill>
                  <a:srgbClr val="C28F0E"/>
                </a:solidFill>
              </a:rPr>
              <a:t>Fleur de l’espoir</a:t>
            </a:r>
            <a:endParaRPr lang="fr-FR" sz="4000" dirty="0">
              <a:solidFill>
                <a:srgbClr val="C28F0E"/>
              </a:solidFill>
            </a:endParaRPr>
          </a:p>
        </p:txBody>
      </p:sp>
      <p:pic>
        <p:nvPicPr>
          <p:cNvPr id="4" name="Image 3" descr="1528_ajonc__gorse_n13_20_ml.jpg.thumb_1000x800.jpg"/>
          <p:cNvPicPr>
            <a:picLocks noChangeAspect="1"/>
          </p:cNvPicPr>
          <p:nvPr/>
        </p:nvPicPr>
        <p:blipFill>
          <a:blip r:embed="rId2" cstate="print"/>
          <a:stretch>
            <a:fillRect/>
          </a:stretch>
        </p:blipFill>
        <p:spPr>
          <a:xfrm>
            <a:off x="5436096" y="548680"/>
            <a:ext cx="3707904" cy="2966323"/>
          </a:xfrm>
          <a:prstGeom prst="rect">
            <a:avLst/>
          </a:prstGeom>
        </p:spPr>
      </p:pic>
      <p:pic>
        <p:nvPicPr>
          <p:cNvPr id="5" name="Image 4" descr="Gorse-Ajonc-Fleur-de-Bach-vu.jpg"/>
          <p:cNvPicPr>
            <a:picLocks noChangeAspect="1"/>
          </p:cNvPicPr>
          <p:nvPr/>
        </p:nvPicPr>
        <p:blipFill>
          <a:blip r:embed="rId3" cstate="print"/>
          <a:stretch>
            <a:fillRect/>
          </a:stretch>
        </p:blipFill>
        <p:spPr>
          <a:xfrm>
            <a:off x="1115616" y="332656"/>
            <a:ext cx="3006080" cy="199152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433044"/>
            <a:ext cx="8064896" cy="2031325"/>
          </a:xfrm>
          <a:prstGeom prst="rect">
            <a:avLst/>
          </a:prstGeom>
          <a:noFill/>
        </p:spPr>
        <p:txBody>
          <a:bodyPr wrap="square" rtlCol="0">
            <a:spAutoFit/>
          </a:bodyPr>
          <a:lstStyle/>
          <a:p>
            <a:pPr fontAlgn="base"/>
            <a:r>
              <a:rPr lang="fr-FR" dirty="0" smtClean="0"/>
              <a:t>Pour les personnes trop exigeantes et strictes vis-à-vis d'elles-mêmes, les perfectionnistes, s’autorisant parfois  peu de plaisir, pour être au mieux de leur forme. Les objectifs que l’on se fixe ne sont jamais satisfaisants. Il y a un réel besoin de faire plus et de faire mieux, qui peut être poussé dans les extrêmes.</a:t>
            </a:r>
          </a:p>
          <a:p>
            <a:pPr fontAlgn="base"/>
            <a:endParaRPr lang="fr-FR" b="1" dirty="0" smtClean="0">
              <a:solidFill>
                <a:srgbClr val="C28F0E"/>
              </a:solidFill>
            </a:endParaRPr>
          </a:p>
          <a:p>
            <a:pPr fontAlgn="base"/>
            <a:r>
              <a:rPr lang="fr-FR" b="1" dirty="0" smtClean="0">
                <a:solidFill>
                  <a:srgbClr val="00B0F0"/>
                </a:solidFill>
              </a:rPr>
              <a:t>La Fleur Rock Water vous aide à retrouver de la souplesse et de la tolérance vis-à-vis de vous-même et elle vous apporte plus d'ouverture d'esprit.</a:t>
            </a:r>
          </a:p>
        </p:txBody>
      </p:sp>
      <p:pic>
        <p:nvPicPr>
          <p:cNvPr id="4" name="Image 3" descr="fleur-fiche-EAU_zoom.jpg"/>
          <p:cNvPicPr>
            <a:picLocks noChangeAspect="1"/>
          </p:cNvPicPr>
          <p:nvPr/>
        </p:nvPicPr>
        <p:blipFill>
          <a:blip r:embed="rId2" cstate="print"/>
          <a:stretch>
            <a:fillRect/>
          </a:stretch>
        </p:blipFill>
        <p:spPr>
          <a:xfrm>
            <a:off x="683568" y="260648"/>
            <a:ext cx="3384376" cy="2453673"/>
          </a:xfrm>
          <a:prstGeom prst="rect">
            <a:avLst/>
          </a:prstGeom>
        </p:spPr>
      </p:pic>
      <p:sp>
        <p:nvSpPr>
          <p:cNvPr id="5" name="ZoneTexte 4"/>
          <p:cNvSpPr txBox="1"/>
          <p:nvPr/>
        </p:nvSpPr>
        <p:spPr>
          <a:xfrm>
            <a:off x="683568" y="3052698"/>
            <a:ext cx="7128792" cy="1600438"/>
          </a:xfrm>
          <a:prstGeom prst="rect">
            <a:avLst/>
          </a:prstGeom>
          <a:noFill/>
        </p:spPr>
        <p:txBody>
          <a:bodyPr wrap="square" rtlCol="0">
            <a:spAutoFit/>
          </a:bodyPr>
          <a:lstStyle/>
          <a:p>
            <a:r>
              <a:rPr lang="fr-FR" sz="4000" b="1" dirty="0" smtClean="0">
                <a:solidFill>
                  <a:srgbClr val="00B0F0"/>
                </a:solidFill>
              </a:rPr>
              <a:t>Rock Water </a:t>
            </a:r>
          </a:p>
          <a:p>
            <a:r>
              <a:rPr lang="fr-FR" sz="4000" b="1" dirty="0" smtClean="0">
                <a:solidFill>
                  <a:srgbClr val="00B0F0"/>
                </a:solidFill>
              </a:rPr>
              <a:t>Fleur de la souplesse intérieure</a:t>
            </a:r>
            <a:endParaRPr lang="fr-FR" sz="4000" dirty="0" smtClean="0">
              <a:solidFill>
                <a:srgbClr val="00B0F0"/>
              </a:solidFill>
            </a:endParaRPr>
          </a:p>
          <a:p>
            <a:endParaRPr lang="fr-FR" dirty="0">
              <a:solidFill>
                <a:srgbClr val="00B0F0"/>
              </a:solidFill>
            </a:endParaRPr>
          </a:p>
        </p:txBody>
      </p:sp>
      <p:pic>
        <p:nvPicPr>
          <p:cNvPr id="6" name="Image 5" descr="fleur-de-bach-27-rock-water-eau-de-roche-nelson-20ml.jpg"/>
          <p:cNvPicPr>
            <a:picLocks noChangeAspect="1"/>
          </p:cNvPicPr>
          <p:nvPr/>
        </p:nvPicPr>
        <p:blipFill>
          <a:blip r:embed="rId3" cstate="print"/>
          <a:stretch>
            <a:fillRect/>
          </a:stretch>
        </p:blipFill>
        <p:spPr>
          <a:xfrm>
            <a:off x="4932040" y="0"/>
            <a:ext cx="3717032" cy="371703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4361036"/>
            <a:ext cx="7488832" cy="2031325"/>
          </a:xfrm>
          <a:prstGeom prst="rect">
            <a:avLst/>
          </a:prstGeom>
          <a:noFill/>
        </p:spPr>
        <p:txBody>
          <a:bodyPr wrap="square" rtlCol="0">
            <a:spAutoFit/>
          </a:bodyPr>
          <a:lstStyle/>
          <a:p>
            <a:pPr fontAlgn="base"/>
            <a:r>
              <a:rPr lang="fr-FR" dirty="0" smtClean="0"/>
              <a:t>Pour les personnes qui cachent leur douleur/leurs difficultés sous un masque jovial. Qui prétendent que tout va bien alors qu'elles ressentent l'inverse. Afin de mieux supporter leurs difficultés, ces personnes peuvent parfois abuser de l'alcool ou de drogues, ou se consoler avec la nourriture.</a:t>
            </a:r>
          </a:p>
          <a:p>
            <a:pPr fontAlgn="base"/>
            <a:endParaRPr lang="fr-FR" dirty="0" smtClean="0"/>
          </a:p>
          <a:p>
            <a:pPr fontAlgn="base"/>
            <a:r>
              <a:rPr lang="fr-FR" b="1" dirty="0" smtClean="0">
                <a:solidFill>
                  <a:srgbClr val="C28F0E"/>
                </a:solidFill>
              </a:rPr>
              <a:t>La Fleur </a:t>
            </a:r>
            <a:r>
              <a:rPr lang="fr-FR" b="1" dirty="0" err="1" smtClean="0">
                <a:solidFill>
                  <a:srgbClr val="C28F0E"/>
                </a:solidFill>
              </a:rPr>
              <a:t>Agrimony</a:t>
            </a:r>
            <a:r>
              <a:rPr lang="fr-FR" b="1" dirty="0">
                <a:solidFill>
                  <a:srgbClr val="C28F0E"/>
                </a:solidFill>
              </a:rPr>
              <a:t> </a:t>
            </a:r>
            <a:r>
              <a:rPr lang="fr-FR" b="1" dirty="0" smtClean="0">
                <a:solidFill>
                  <a:srgbClr val="C28F0E"/>
                </a:solidFill>
              </a:rPr>
              <a:t>vous aidera à exprimer vos difficultés/souffrances et ne plus vous voiler la face.</a:t>
            </a:r>
          </a:p>
        </p:txBody>
      </p:sp>
      <p:pic>
        <p:nvPicPr>
          <p:cNvPr id="3" name="Image 2" descr="1.jpg"/>
          <p:cNvPicPr>
            <a:picLocks noChangeAspect="1"/>
          </p:cNvPicPr>
          <p:nvPr/>
        </p:nvPicPr>
        <p:blipFill>
          <a:blip r:embed="rId2" cstate="print"/>
          <a:stretch>
            <a:fillRect/>
          </a:stretch>
        </p:blipFill>
        <p:spPr>
          <a:xfrm>
            <a:off x="3849638" y="0"/>
            <a:ext cx="5294362" cy="4235490"/>
          </a:xfrm>
          <a:prstGeom prst="rect">
            <a:avLst/>
          </a:prstGeom>
        </p:spPr>
      </p:pic>
      <p:pic>
        <p:nvPicPr>
          <p:cNvPr id="4" name="Image 3" descr="téléchargement (1).jpg"/>
          <p:cNvPicPr>
            <a:picLocks noChangeAspect="1"/>
          </p:cNvPicPr>
          <p:nvPr/>
        </p:nvPicPr>
        <p:blipFill>
          <a:blip r:embed="rId3" cstate="print"/>
          <a:stretch>
            <a:fillRect/>
          </a:stretch>
        </p:blipFill>
        <p:spPr>
          <a:xfrm>
            <a:off x="971601" y="332657"/>
            <a:ext cx="2448272" cy="2448272"/>
          </a:xfrm>
          <a:prstGeom prst="rect">
            <a:avLst/>
          </a:prstGeom>
        </p:spPr>
      </p:pic>
      <p:sp>
        <p:nvSpPr>
          <p:cNvPr id="5" name="ZoneTexte 4"/>
          <p:cNvSpPr txBox="1"/>
          <p:nvPr/>
        </p:nvSpPr>
        <p:spPr>
          <a:xfrm>
            <a:off x="899592" y="2924944"/>
            <a:ext cx="5328592" cy="1323439"/>
          </a:xfrm>
          <a:prstGeom prst="rect">
            <a:avLst/>
          </a:prstGeom>
          <a:noFill/>
        </p:spPr>
        <p:txBody>
          <a:bodyPr wrap="square" rtlCol="0">
            <a:spAutoFit/>
          </a:bodyPr>
          <a:lstStyle/>
          <a:p>
            <a:r>
              <a:rPr lang="fr-FR" sz="4000" b="1" dirty="0" err="1" smtClean="0">
                <a:solidFill>
                  <a:srgbClr val="C28F0E"/>
                </a:solidFill>
              </a:rPr>
              <a:t>Agrimony</a:t>
            </a:r>
            <a:r>
              <a:rPr lang="fr-FR" sz="4000" b="1" dirty="0" smtClean="0">
                <a:solidFill>
                  <a:srgbClr val="C28F0E"/>
                </a:solidFill>
              </a:rPr>
              <a:t> (Aigremoine) fleur de l’authenticité</a:t>
            </a:r>
            <a:endParaRPr lang="fr-FR"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3818071"/>
            <a:ext cx="7848872" cy="3139321"/>
          </a:xfrm>
          <a:prstGeom prst="rect">
            <a:avLst/>
          </a:prstGeom>
          <a:noFill/>
        </p:spPr>
        <p:txBody>
          <a:bodyPr wrap="square" rtlCol="0">
            <a:spAutoFit/>
          </a:bodyPr>
          <a:lstStyle/>
          <a:p>
            <a:pPr algn="just" fontAlgn="base"/>
            <a:r>
              <a:rPr lang="fr-FR" dirty="0" smtClean="0"/>
              <a:t>Pour les personnes qui ne savent pas dire non aux autres et négligent leurs propres besoins. </a:t>
            </a:r>
            <a:r>
              <a:rPr lang="fr-FR" dirty="0" err="1" smtClean="0"/>
              <a:t>Centaury</a:t>
            </a:r>
            <a:r>
              <a:rPr lang="fr-FR" dirty="0" smtClean="0"/>
              <a:t> est la fleur des bonnes âmes un peu trop charitables. Dans l’état négatif de </a:t>
            </a:r>
            <a:r>
              <a:rPr lang="fr-FR" dirty="0" err="1" smtClean="0"/>
              <a:t>Centaury</a:t>
            </a:r>
            <a:r>
              <a:rPr lang="fr-FR" dirty="0" smtClean="0"/>
              <a:t>, on cherche à aider l’autre, à rendre service, qui à ne plus s’écouter. On peut avoir du mal à refuser un service, une demande, car cela demande trop d’effort et il est plus facile d’accepter. Prendre position lors d’une confrontation est inconfortable et on essaye à tout prix d’éviter. On préfèrera suivre les décisions prises par les autres et ne pas s’engager personnellement dans une opposition.</a:t>
            </a:r>
          </a:p>
          <a:p>
            <a:pPr fontAlgn="base"/>
            <a:r>
              <a:rPr lang="fr-FR" b="1" dirty="0" smtClean="0">
                <a:solidFill>
                  <a:srgbClr val="00B050"/>
                </a:solidFill>
              </a:rPr>
              <a:t>La Fleur </a:t>
            </a:r>
            <a:r>
              <a:rPr lang="fr-FR" b="1" dirty="0" err="1" smtClean="0">
                <a:solidFill>
                  <a:srgbClr val="00B050"/>
                </a:solidFill>
              </a:rPr>
              <a:t>Centaury</a:t>
            </a:r>
            <a:r>
              <a:rPr lang="fr-FR" b="1" dirty="0" smtClean="0">
                <a:solidFill>
                  <a:srgbClr val="00B050"/>
                </a:solidFill>
              </a:rPr>
              <a:t> va vous aider à poser vos limites vis-à-vis des autres, à oser prendre vos propres décisions et à les assumer. </a:t>
            </a:r>
          </a:p>
          <a:p>
            <a:endParaRPr lang="fr-FR" dirty="0"/>
          </a:p>
        </p:txBody>
      </p:sp>
      <p:pic>
        <p:nvPicPr>
          <p:cNvPr id="3" name="Image 2" descr="1515_centauree__centaury_n4_20_ml.jpg.thumb_1000x800.jpg"/>
          <p:cNvPicPr>
            <a:picLocks noChangeAspect="1"/>
          </p:cNvPicPr>
          <p:nvPr/>
        </p:nvPicPr>
        <p:blipFill>
          <a:blip r:embed="rId2" cstate="print"/>
          <a:stretch>
            <a:fillRect/>
          </a:stretch>
        </p:blipFill>
        <p:spPr>
          <a:xfrm>
            <a:off x="4788024" y="260648"/>
            <a:ext cx="4320480" cy="3456384"/>
          </a:xfrm>
          <a:prstGeom prst="rect">
            <a:avLst/>
          </a:prstGeom>
        </p:spPr>
      </p:pic>
      <p:pic>
        <p:nvPicPr>
          <p:cNvPr id="4" name="Image 3" descr="centaury_1400x400.jpg"/>
          <p:cNvPicPr>
            <a:picLocks noChangeAspect="1"/>
          </p:cNvPicPr>
          <p:nvPr/>
        </p:nvPicPr>
        <p:blipFill>
          <a:blip r:embed="rId3" cstate="print"/>
          <a:stretch>
            <a:fillRect/>
          </a:stretch>
        </p:blipFill>
        <p:spPr>
          <a:xfrm>
            <a:off x="360038" y="332656"/>
            <a:ext cx="5580114" cy="1594318"/>
          </a:xfrm>
          <a:prstGeom prst="rect">
            <a:avLst/>
          </a:prstGeom>
        </p:spPr>
      </p:pic>
      <p:sp>
        <p:nvSpPr>
          <p:cNvPr id="5" name="ZoneTexte 4"/>
          <p:cNvSpPr txBox="1"/>
          <p:nvPr/>
        </p:nvSpPr>
        <p:spPr>
          <a:xfrm>
            <a:off x="539552" y="2276872"/>
            <a:ext cx="6624736" cy="1600438"/>
          </a:xfrm>
          <a:prstGeom prst="rect">
            <a:avLst/>
          </a:prstGeom>
          <a:noFill/>
        </p:spPr>
        <p:txBody>
          <a:bodyPr wrap="square" rtlCol="0">
            <a:spAutoFit/>
          </a:bodyPr>
          <a:lstStyle/>
          <a:p>
            <a:r>
              <a:rPr lang="fr-FR" sz="4000" b="1" dirty="0" err="1" smtClean="0">
                <a:solidFill>
                  <a:srgbClr val="00B050"/>
                </a:solidFill>
              </a:rPr>
              <a:t>Centaury</a:t>
            </a:r>
            <a:r>
              <a:rPr lang="fr-FR" sz="4000" b="1" dirty="0" smtClean="0">
                <a:solidFill>
                  <a:srgbClr val="00B050"/>
                </a:solidFill>
              </a:rPr>
              <a:t> (centaurée) </a:t>
            </a:r>
          </a:p>
          <a:p>
            <a:r>
              <a:rPr lang="fr-FR" sz="4000" b="1" dirty="0" smtClean="0">
                <a:solidFill>
                  <a:srgbClr val="00B050"/>
                </a:solidFill>
              </a:rPr>
              <a:t>fleur de l’affirmation de soi</a:t>
            </a:r>
            <a:endParaRPr lang="fr-FR" sz="4000" dirty="0" smtClean="0">
              <a:solidFill>
                <a:srgbClr val="00B050"/>
              </a:solidFill>
            </a:endParaRP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4653136"/>
            <a:ext cx="6840760" cy="2308324"/>
          </a:xfrm>
          <a:prstGeom prst="rect">
            <a:avLst/>
          </a:prstGeom>
          <a:noFill/>
        </p:spPr>
        <p:txBody>
          <a:bodyPr wrap="square" rtlCol="0">
            <a:spAutoFit/>
          </a:bodyPr>
          <a:lstStyle/>
          <a:p>
            <a:pPr fontAlgn="base"/>
            <a:r>
              <a:rPr lang="fr-FR" dirty="0" smtClean="0"/>
              <a:t>Pour les personnes qui deviennent trop irritables, tout chez les autres les énerve. Chez elles, le besoin de critiquer, de mettre en avant les défauts devient une habitude. Ce besoin naît de la volonté de montrer comment il serait beau et agréable de faire autrement. On reste centré sur sa propre vision du beau et de ce qui serait le meilleur.</a:t>
            </a:r>
          </a:p>
          <a:p>
            <a:pPr fontAlgn="base"/>
            <a:r>
              <a:rPr lang="fr-FR" b="1" dirty="0" smtClean="0">
                <a:solidFill>
                  <a:srgbClr val="00B0F0"/>
                </a:solidFill>
              </a:rPr>
              <a:t>La Fleur </a:t>
            </a:r>
            <a:r>
              <a:rPr lang="fr-FR" b="1" dirty="0" err="1" smtClean="0">
                <a:solidFill>
                  <a:srgbClr val="00B0F0"/>
                </a:solidFill>
              </a:rPr>
              <a:t>Beech</a:t>
            </a:r>
            <a:r>
              <a:rPr lang="fr-FR" b="1" dirty="0" smtClean="0">
                <a:solidFill>
                  <a:srgbClr val="00B0F0"/>
                </a:solidFill>
              </a:rPr>
              <a:t> va vous aider à être plus tolérant envers les autres et ainsi à </a:t>
            </a:r>
            <a:r>
              <a:rPr lang="fr-FR" b="1" dirty="0" err="1" smtClean="0">
                <a:solidFill>
                  <a:srgbClr val="00B0F0"/>
                </a:solidFill>
              </a:rPr>
              <a:t>insuflfer</a:t>
            </a:r>
            <a:r>
              <a:rPr lang="fr-FR" b="1" dirty="0" smtClean="0">
                <a:solidFill>
                  <a:srgbClr val="00B0F0"/>
                </a:solidFill>
              </a:rPr>
              <a:t> votre vision avec altruisme et sagesse.</a:t>
            </a:r>
          </a:p>
          <a:p>
            <a:endParaRPr lang="fr-FR" dirty="0"/>
          </a:p>
        </p:txBody>
      </p:sp>
      <p:pic>
        <p:nvPicPr>
          <p:cNvPr id="3" name="Image 2" descr="1537_hetre__beech_n3_20_ml.jpg.thumb_1000x800.jpg"/>
          <p:cNvPicPr>
            <a:picLocks noChangeAspect="1"/>
          </p:cNvPicPr>
          <p:nvPr/>
        </p:nvPicPr>
        <p:blipFill>
          <a:blip r:embed="rId2" cstate="print"/>
          <a:stretch>
            <a:fillRect/>
          </a:stretch>
        </p:blipFill>
        <p:spPr>
          <a:xfrm>
            <a:off x="4767740" y="332656"/>
            <a:ext cx="4376260" cy="3501008"/>
          </a:xfrm>
          <a:prstGeom prst="rect">
            <a:avLst/>
          </a:prstGeom>
        </p:spPr>
      </p:pic>
      <p:pic>
        <p:nvPicPr>
          <p:cNvPr id="4" name="Image 3" descr="beech-fleur-de-bach.jpg"/>
          <p:cNvPicPr>
            <a:picLocks noChangeAspect="1"/>
          </p:cNvPicPr>
          <p:nvPr/>
        </p:nvPicPr>
        <p:blipFill>
          <a:blip r:embed="rId3" cstate="print"/>
          <a:stretch>
            <a:fillRect/>
          </a:stretch>
        </p:blipFill>
        <p:spPr>
          <a:xfrm>
            <a:off x="1187624" y="332656"/>
            <a:ext cx="4350060" cy="2900040"/>
          </a:xfrm>
          <a:prstGeom prst="rect">
            <a:avLst/>
          </a:prstGeom>
        </p:spPr>
      </p:pic>
      <p:sp>
        <p:nvSpPr>
          <p:cNvPr id="5" name="ZoneTexte 4"/>
          <p:cNvSpPr txBox="1"/>
          <p:nvPr/>
        </p:nvSpPr>
        <p:spPr>
          <a:xfrm>
            <a:off x="1043608" y="3429000"/>
            <a:ext cx="6120680" cy="1938992"/>
          </a:xfrm>
          <a:prstGeom prst="rect">
            <a:avLst/>
          </a:prstGeom>
          <a:noFill/>
        </p:spPr>
        <p:txBody>
          <a:bodyPr wrap="square" rtlCol="0">
            <a:spAutoFit/>
          </a:bodyPr>
          <a:lstStyle/>
          <a:p>
            <a:r>
              <a:rPr lang="fr-FR" sz="4000" b="1" dirty="0" err="1" smtClean="0">
                <a:solidFill>
                  <a:srgbClr val="00B0F0"/>
                </a:solidFill>
              </a:rPr>
              <a:t>Beech</a:t>
            </a:r>
            <a:r>
              <a:rPr lang="fr-FR" sz="4000" b="1" dirty="0" smtClean="0">
                <a:solidFill>
                  <a:srgbClr val="00B0F0"/>
                </a:solidFill>
              </a:rPr>
              <a:t> (hêtre) </a:t>
            </a:r>
          </a:p>
          <a:p>
            <a:r>
              <a:rPr lang="fr-FR" sz="4000" b="1" dirty="0" smtClean="0">
                <a:solidFill>
                  <a:srgbClr val="00B0F0"/>
                </a:solidFill>
              </a:rPr>
              <a:t>fleur de la tolérance</a:t>
            </a:r>
            <a:endParaRPr lang="fr-FR" sz="4000" dirty="0" smtClean="0">
              <a:solidFill>
                <a:srgbClr val="00B0F0"/>
              </a:solidFill>
            </a:endParaRPr>
          </a:p>
          <a:p>
            <a:endParaRPr lang="fr-F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8280920" cy="5970865"/>
          </a:xfrm>
          <a:prstGeom prst="rect">
            <a:avLst/>
          </a:prstGeom>
          <a:noFill/>
        </p:spPr>
        <p:txBody>
          <a:bodyPr wrap="square" rtlCol="0">
            <a:spAutoFit/>
          </a:bodyPr>
          <a:lstStyle/>
          <a:p>
            <a:pPr algn="ctr"/>
            <a:r>
              <a:rPr lang="fr-FR" sz="4400" b="1" dirty="0">
                <a:solidFill>
                  <a:srgbClr val="FF3300"/>
                </a:solidFill>
              </a:rPr>
              <a:t>E</a:t>
            </a:r>
            <a:r>
              <a:rPr lang="fr-FR" sz="4400" b="1" dirty="0" smtClean="0">
                <a:solidFill>
                  <a:srgbClr val="FF3300"/>
                </a:solidFill>
              </a:rPr>
              <a:t>motions secondaires</a:t>
            </a:r>
            <a:endParaRPr lang="fr-FR" sz="4400" b="1" dirty="0" smtClean="0">
              <a:solidFill>
                <a:srgbClr val="FF3300"/>
              </a:solidFill>
            </a:endParaRPr>
          </a:p>
          <a:p>
            <a:pPr algn="ctr"/>
            <a:endParaRPr lang="fr-FR" b="1" dirty="0" smtClean="0"/>
          </a:p>
          <a:p>
            <a:pPr algn="ctr"/>
            <a:r>
              <a:rPr lang="fr-FR" sz="3200" b="1" dirty="0" smtClean="0">
                <a:solidFill>
                  <a:srgbClr val="0070C0"/>
                </a:solidFill>
              </a:rPr>
              <a:t>Joie, amour, confiance, compassion, fierté, satisfaction, amitié, </a:t>
            </a:r>
            <a:endParaRPr lang="fr-FR" sz="3200" b="1" dirty="0" smtClean="0">
              <a:solidFill>
                <a:srgbClr val="0070C0"/>
              </a:solidFill>
            </a:endParaRPr>
          </a:p>
          <a:p>
            <a:pPr algn="ctr"/>
            <a:r>
              <a:rPr lang="fr-FR" sz="3200" b="1" dirty="0" smtClean="0">
                <a:solidFill>
                  <a:srgbClr val="CC00CC"/>
                </a:solidFill>
              </a:rPr>
              <a:t>Tristesse, dépit, déception, amertume, culpabilité, amertume, </a:t>
            </a:r>
            <a:endParaRPr lang="fr-FR" sz="3200" b="1" dirty="0" smtClean="0">
              <a:solidFill>
                <a:srgbClr val="CC00CC"/>
              </a:solidFill>
            </a:endParaRPr>
          </a:p>
          <a:p>
            <a:pPr algn="ctr"/>
            <a:r>
              <a:rPr lang="fr-FR" sz="3200" b="1" dirty="0" smtClean="0">
                <a:solidFill>
                  <a:srgbClr val="FF0000"/>
                </a:solidFill>
              </a:rPr>
              <a:t>Colère, rancœur, ressentiment, hostilité, agacement, jalousie, envie, pitié, envie, frustration, haine</a:t>
            </a:r>
            <a:endParaRPr lang="fr-FR" sz="3200" b="1" dirty="0" smtClean="0">
              <a:solidFill>
                <a:srgbClr val="FF0000"/>
              </a:solidFill>
            </a:endParaRPr>
          </a:p>
          <a:p>
            <a:pPr algn="ctr"/>
            <a:r>
              <a:rPr lang="fr-FR" sz="3200" b="1" dirty="0" smtClean="0">
                <a:solidFill>
                  <a:srgbClr val="C00000"/>
                </a:solidFill>
              </a:rPr>
              <a:t>Dégoût, honte, nausée</a:t>
            </a:r>
            <a:endParaRPr lang="fr-FR" sz="3200" b="1" dirty="0" smtClean="0">
              <a:solidFill>
                <a:srgbClr val="C00000"/>
              </a:solidFill>
            </a:endParaRPr>
          </a:p>
          <a:p>
            <a:pPr algn="ctr"/>
            <a:r>
              <a:rPr lang="fr-FR" sz="3200" b="1" dirty="0" smtClean="0">
                <a:solidFill>
                  <a:srgbClr val="002060"/>
                </a:solidFill>
              </a:rPr>
              <a:t>Peur, indifférence, défiance, anxiété, inquiétude, hostilité</a:t>
            </a:r>
            <a:endParaRPr lang="fr-FR" sz="3200" b="1" dirty="0" smtClean="0">
              <a:solidFill>
                <a:srgbClr val="002060"/>
              </a:solidFill>
            </a:endParaRPr>
          </a:p>
        </p:txBody>
      </p:sp>
    </p:spTree>
    <p:extLst>
      <p:ext uri="{BB962C8B-B14F-4D97-AF65-F5344CB8AC3E}">
        <p14:creationId xmlns:p14="http://schemas.microsoft.com/office/powerpoint/2010/main" val="2127105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4005064"/>
            <a:ext cx="7416824" cy="2585323"/>
          </a:xfrm>
          <a:prstGeom prst="rect">
            <a:avLst/>
          </a:prstGeom>
          <a:noFill/>
        </p:spPr>
        <p:txBody>
          <a:bodyPr wrap="square" rtlCol="0">
            <a:spAutoFit/>
          </a:bodyPr>
          <a:lstStyle/>
          <a:p>
            <a:pPr algn="just" fontAlgn="base"/>
            <a:r>
              <a:rPr lang="fr-FR" dirty="0" smtClean="0"/>
              <a:t>Pour les personnes qui ont perdu tout intérêt pour leur travail (ou autre), tout leur semble égal et ils font preuve de fatalisme et d'une certaine apathie.</a:t>
            </a:r>
          </a:p>
          <a:p>
            <a:pPr algn="just" fontAlgn="base"/>
            <a:r>
              <a:rPr lang="fr-FR" dirty="0" smtClean="0"/>
              <a:t>Elles ne luttent plus, les passions et les plaisirs sont éteints. La morosité les accable, elles acceptent passivement tout ce qui se présente à elles. Reprendre son quotidien est un calvaire, on laisse les tâches à plus tard, on n’y trouve plus d’intérêt. La volonté d’agir nous fait totalement défaut.</a:t>
            </a:r>
          </a:p>
          <a:p>
            <a:pPr fontAlgn="base"/>
            <a:r>
              <a:rPr lang="fr-FR" b="1" dirty="0" smtClean="0">
                <a:solidFill>
                  <a:schemeClr val="accent3">
                    <a:lumMod val="75000"/>
                  </a:schemeClr>
                </a:solidFill>
              </a:rPr>
              <a:t>La Fleur Wild Rose va faire revivre la flamme intérieure, l’élan de vie. Quand l’envie d’agir s’est tarie, la fleur nous met en lien avec notre source inépuisable de vie, d’entrain et de joie.</a:t>
            </a:r>
            <a:endParaRPr lang="fr-FR" dirty="0" smtClean="0"/>
          </a:p>
        </p:txBody>
      </p:sp>
      <p:pic>
        <p:nvPicPr>
          <p:cNvPr id="4" name="Image 3" descr="fleur-fiche-EGLA_zoom.jpg"/>
          <p:cNvPicPr>
            <a:picLocks noChangeAspect="1"/>
          </p:cNvPicPr>
          <p:nvPr/>
        </p:nvPicPr>
        <p:blipFill>
          <a:blip r:embed="rId2" cstate="print"/>
          <a:stretch>
            <a:fillRect/>
          </a:stretch>
        </p:blipFill>
        <p:spPr>
          <a:xfrm>
            <a:off x="827585" y="332656"/>
            <a:ext cx="3078963" cy="2232248"/>
          </a:xfrm>
          <a:prstGeom prst="rect">
            <a:avLst/>
          </a:prstGeom>
        </p:spPr>
      </p:pic>
      <p:pic>
        <p:nvPicPr>
          <p:cNvPr id="5" name="Image 4" descr="1524_eglantier__wild_rose_n37_20_ml.jpg.thumb_1000x800.jpg"/>
          <p:cNvPicPr>
            <a:picLocks noChangeAspect="1"/>
          </p:cNvPicPr>
          <p:nvPr/>
        </p:nvPicPr>
        <p:blipFill>
          <a:blip r:embed="rId3" cstate="print"/>
          <a:stretch>
            <a:fillRect/>
          </a:stretch>
        </p:blipFill>
        <p:spPr>
          <a:xfrm>
            <a:off x="4698014" y="476672"/>
            <a:ext cx="4050450" cy="3240360"/>
          </a:xfrm>
          <a:prstGeom prst="rect">
            <a:avLst/>
          </a:prstGeom>
        </p:spPr>
      </p:pic>
      <p:sp>
        <p:nvSpPr>
          <p:cNvPr id="7" name="ZoneTexte 6"/>
          <p:cNvSpPr txBox="1"/>
          <p:nvPr/>
        </p:nvSpPr>
        <p:spPr>
          <a:xfrm>
            <a:off x="827584" y="2636912"/>
            <a:ext cx="6048672" cy="1323439"/>
          </a:xfrm>
          <a:prstGeom prst="rect">
            <a:avLst/>
          </a:prstGeom>
          <a:noFill/>
        </p:spPr>
        <p:txBody>
          <a:bodyPr wrap="square" rtlCol="0">
            <a:spAutoFit/>
          </a:bodyPr>
          <a:lstStyle/>
          <a:p>
            <a:r>
              <a:rPr lang="fr-FR" sz="4000" b="1" dirty="0" smtClean="0">
                <a:solidFill>
                  <a:schemeClr val="accent3">
                    <a:lumMod val="75000"/>
                  </a:schemeClr>
                </a:solidFill>
              </a:rPr>
              <a:t>Wild Rose (Eglantine)</a:t>
            </a:r>
          </a:p>
          <a:p>
            <a:r>
              <a:rPr lang="fr-FR" sz="4000" b="1" dirty="0" smtClean="0">
                <a:solidFill>
                  <a:schemeClr val="accent3">
                    <a:lumMod val="75000"/>
                  </a:schemeClr>
                </a:solidFill>
              </a:rPr>
              <a:t>Fleur du renouveau</a:t>
            </a:r>
            <a:endParaRPr lang="fr-FR" sz="40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osologie-fleurs-de-bach-bouche.jpg"/>
          <p:cNvPicPr>
            <a:picLocks noChangeAspect="1"/>
          </p:cNvPicPr>
          <p:nvPr/>
        </p:nvPicPr>
        <p:blipFill>
          <a:blip r:embed="rId2" cstate="print"/>
          <a:stretch>
            <a:fillRect/>
          </a:stretch>
        </p:blipFill>
        <p:spPr>
          <a:xfrm>
            <a:off x="1528879" y="2636912"/>
            <a:ext cx="6305397" cy="3816424"/>
          </a:xfrm>
          <a:prstGeom prst="rect">
            <a:avLst/>
          </a:prstGeom>
        </p:spPr>
      </p:pic>
      <p:sp>
        <p:nvSpPr>
          <p:cNvPr id="4" name="ZoneTexte 3"/>
          <p:cNvSpPr txBox="1"/>
          <p:nvPr/>
        </p:nvSpPr>
        <p:spPr>
          <a:xfrm>
            <a:off x="251520" y="332656"/>
            <a:ext cx="8640960" cy="2062103"/>
          </a:xfrm>
          <a:prstGeom prst="rect">
            <a:avLst/>
          </a:prstGeom>
          <a:noFill/>
        </p:spPr>
        <p:txBody>
          <a:bodyPr wrap="square" rtlCol="0">
            <a:spAutoFit/>
          </a:bodyPr>
          <a:lstStyle/>
          <a:p>
            <a:pPr algn="ctr"/>
            <a:r>
              <a:rPr lang="fr-FR" sz="2800" b="1" dirty="0" smtClean="0">
                <a:solidFill>
                  <a:srgbClr val="FF0066"/>
                </a:solidFill>
              </a:rPr>
              <a:t>Posologie</a:t>
            </a:r>
          </a:p>
          <a:p>
            <a:pPr algn="ctr"/>
            <a:r>
              <a:rPr lang="fr-FR" sz="2800" b="1" dirty="0" smtClean="0">
                <a:solidFill>
                  <a:srgbClr val="FF0066"/>
                </a:solidFill>
              </a:rPr>
              <a:t> </a:t>
            </a:r>
            <a:r>
              <a:rPr lang="fr-FR" sz="2400" b="1" u="sng" dirty="0" smtClean="0">
                <a:solidFill>
                  <a:srgbClr val="FF0066"/>
                </a:solidFill>
              </a:rPr>
              <a:t>Cure de trois semaines </a:t>
            </a:r>
            <a:r>
              <a:rPr lang="fr-FR" sz="2400" b="1" dirty="0" smtClean="0">
                <a:solidFill>
                  <a:srgbClr val="FF0066"/>
                </a:solidFill>
              </a:rPr>
              <a:t>: remplir un flacon en verre de 30 ml, en spray, d’eau minérale (2/3), et ajouter 2 gouttes de chaque fleur. On peut utiliser jusqu’ à 7 fleurs. </a:t>
            </a:r>
          </a:p>
          <a:p>
            <a:pPr algn="ctr"/>
            <a:r>
              <a:rPr lang="fr-FR" sz="2400" b="1" dirty="0" smtClean="0">
                <a:solidFill>
                  <a:srgbClr val="FF0066"/>
                </a:solidFill>
              </a:rPr>
              <a:t>2 pulvérisation dans la bouche, 4 fois par jour.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8496944" cy="646331"/>
          </a:xfrm>
          <a:prstGeom prst="rect">
            <a:avLst/>
          </a:prstGeom>
          <a:noFill/>
        </p:spPr>
        <p:txBody>
          <a:bodyPr wrap="square" rtlCol="0">
            <a:spAutoFit/>
          </a:bodyPr>
          <a:lstStyle/>
          <a:p>
            <a:pPr algn="ctr"/>
            <a:r>
              <a:rPr lang="fr-FR" sz="3600" b="1" dirty="0" smtClean="0">
                <a:solidFill>
                  <a:srgbClr val="7030A0"/>
                </a:solidFill>
              </a:rPr>
              <a:t>Un message de pacification pour soi-même</a:t>
            </a:r>
            <a:endParaRPr lang="fr-FR" sz="3600" b="1" dirty="0">
              <a:solidFill>
                <a:srgbClr val="7030A0"/>
              </a:solidFill>
            </a:endParaRPr>
          </a:p>
        </p:txBody>
      </p:sp>
      <p:sp>
        <p:nvSpPr>
          <p:cNvPr id="3" name="ZoneTexte 2"/>
          <p:cNvSpPr txBox="1"/>
          <p:nvPr/>
        </p:nvSpPr>
        <p:spPr>
          <a:xfrm>
            <a:off x="1187624" y="1124744"/>
            <a:ext cx="7128792" cy="1938992"/>
          </a:xfrm>
          <a:prstGeom prst="rect">
            <a:avLst/>
          </a:prstGeom>
          <a:noFill/>
        </p:spPr>
        <p:txBody>
          <a:bodyPr wrap="square" rtlCol="0">
            <a:spAutoFit/>
          </a:bodyPr>
          <a:lstStyle/>
          <a:p>
            <a:pPr algn="ctr"/>
            <a:r>
              <a:rPr lang="fr-FR" sz="4000" b="1" dirty="0" smtClean="0">
                <a:solidFill>
                  <a:srgbClr val="7030A0"/>
                </a:solidFill>
              </a:rPr>
              <a:t>« Trouve le centre, ton pendule vital doit s’écarter des extrêmes, passe par la voie du milieu »</a:t>
            </a:r>
            <a:endParaRPr lang="fr-FR" sz="4000" b="1" dirty="0">
              <a:solidFill>
                <a:srgbClr val="7030A0"/>
              </a:solidFill>
            </a:endParaRPr>
          </a:p>
        </p:txBody>
      </p:sp>
      <p:pic>
        <p:nvPicPr>
          <p:cNvPr id="4" name="Image 3" descr="citationspirituel888.jpg"/>
          <p:cNvPicPr>
            <a:picLocks noChangeAspect="1"/>
          </p:cNvPicPr>
          <p:nvPr/>
        </p:nvPicPr>
        <p:blipFill>
          <a:blip r:embed="rId2" cstate="print"/>
          <a:stretch>
            <a:fillRect/>
          </a:stretch>
        </p:blipFill>
        <p:spPr>
          <a:xfrm>
            <a:off x="2699792" y="3645024"/>
            <a:ext cx="3707904" cy="278092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8352928" cy="7478970"/>
          </a:xfrm>
          <a:prstGeom prst="rect">
            <a:avLst/>
          </a:prstGeom>
          <a:noFill/>
        </p:spPr>
        <p:txBody>
          <a:bodyPr wrap="square" rtlCol="0">
            <a:spAutoFit/>
          </a:bodyPr>
          <a:lstStyle/>
          <a:p>
            <a:pPr algn="ctr"/>
            <a:r>
              <a:rPr lang="fr-FR" sz="4000" b="1" dirty="0" smtClean="0">
                <a:solidFill>
                  <a:srgbClr val="7030A0"/>
                </a:solidFill>
              </a:rPr>
              <a:t>Vous êtes à votre place</a:t>
            </a:r>
          </a:p>
          <a:p>
            <a:pPr algn="ctr"/>
            <a:r>
              <a:rPr lang="fr-FR" sz="4000" b="1" dirty="0" smtClean="0">
                <a:solidFill>
                  <a:srgbClr val="7030A0"/>
                </a:solidFill>
              </a:rPr>
              <a:t>Occupez en conscience votre place</a:t>
            </a:r>
          </a:p>
          <a:p>
            <a:pPr algn="ctr"/>
            <a:endParaRPr lang="fr-FR" sz="4000" b="1" dirty="0" smtClean="0">
              <a:solidFill>
                <a:srgbClr val="7030A0"/>
              </a:solidFill>
            </a:endParaRPr>
          </a:p>
          <a:p>
            <a:pPr algn="ctr"/>
            <a:r>
              <a:rPr lang="fr-FR" sz="4000" b="1" dirty="0" smtClean="0">
                <a:solidFill>
                  <a:srgbClr val="00B050"/>
                </a:solidFill>
              </a:rPr>
              <a:t>Etre bien et solide en vous, en vous habitant totalement</a:t>
            </a:r>
          </a:p>
          <a:p>
            <a:pPr algn="ctr"/>
            <a:endParaRPr lang="fr-FR" sz="4000" b="1" dirty="0" smtClean="0">
              <a:solidFill>
                <a:srgbClr val="00B050"/>
              </a:solidFill>
            </a:endParaRPr>
          </a:p>
          <a:p>
            <a:pPr algn="ctr"/>
            <a:r>
              <a:rPr lang="fr-FR" sz="4000" b="1" dirty="0" smtClean="0">
                <a:solidFill>
                  <a:srgbClr val="00B050"/>
                </a:solidFill>
              </a:rPr>
              <a:t>Etre connecté à vos 4 dimensions :</a:t>
            </a:r>
          </a:p>
          <a:p>
            <a:pPr algn="ctr"/>
            <a:r>
              <a:rPr lang="fr-FR" sz="4000" b="1" dirty="0" smtClean="0">
                <a:solidFill>
                  <a:srgbClr val="00B050"/>
                </a:solidFill>
              </a:rPr>
              <a:t>physique, consciente, énergétique et spirituelle</a:t>
            </a:r>
          </a:p>
          <a:p>
            <a:pPr algn="ctr"/>
            <a:endParaRPr lang="fr-FR" sz="4000" b="1" dirty="0" smtClean="0">
              <a:solidFill>
                <a:srgbClr val="00B050"/>
              </a:solidFill>
            </a:endParaRPr>
          </a:p>
          <a:p>
            <a:pPr algn="ctr"/>
            <a:endParaRPr lang="fr-FR" sz="4000" b="1" dirty="0" smtClean="0">
              <a:solidFill>
                <a:srgbClr val="7030A0"/>
              </a:solidFill>
            </a:endParaRPr>
          </a:p>
          <a:p>
            <a:pPr algn="ctr"/>
            <a:endParaRPr lang="fr-FR" sz="4000" b="1"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502796"/>
            <a:ext cx="8352928" cy="5878532"/>
          </a:xfrm>
          <a:prstGeom prst="rect">
            <a:avLst/>
          </a:prstGeom>
          <a:noFill/>
        </p:spPr>
        <p:txBody>
          <a:bodyPr wrap="square" rtlCol="0">
            <a:spAutoFit/>
          </a:bodyPr>
          <a:lstStyle/>
          <a:p>
            <a:pPr algn="ctr"/>
            <a:r>
              <a:rPr lang="fr-FR" sz="3600" b="1" dirty="0" smtClean="0">
                <a:solidFill>
                  <a:srgbClr val="00B050"/>
                </a:solidFill>
              </a:rPr>
              <a:t>Avoir confiance, croire en vous </a:t>
            </a:r>
          </a:p>
          <a:p>
            <a:pPr algn="ctr"/>
            <a:r>
              <a:rPr lang="fr-FR" sz="3600" b="1" dirty="0" smtClean="0">
                <a:solidFill>
                  <a:srgbClr val="00B050"/>
                </a:solidFill>
              </a:rPr>
              <a:t>et suivre vos élans</a:t>
            </a:r>
            <a:endParaRPr lang="fr-FR" sz="4000" b="1" dirty="0" smtClean="0">
              <a:solidFill>
                <a:srgbClr val="00B050"/>
              </a:solidFill>
            </a:endParaRPr>
          </a:p>
          <a:p>
            <a:pPr algn="ctr"/>
            <a:r>
              <a:rPr lang="fr-FR" sz="3600" b="1" dirty="0" smtClean="0">
                <a:solidFill>
                  <a:srgbClr val="00B050"/>
                </a:solidFill>
              </a:rPr>
              <a:t>Travailler de concert avec votre équipe interne et prendre la responsabilité </a:t>
            </a:r>
          </a:p>
          <a:p>
            <a:pPr algn="ctr"/>
            <a:r>
              <a:rPr lang="fr-FR" sz="3600" b="1" dirty="0" smtClean="0">
                <a:solidFill>
                  <a:srgbClr val="00B050"/>
                </a:solidFill>
              </a:rPr>
              <a:t>de cette équipe en reconnaissant </a:t>
            </a:r>
          </a:p>
          <a:p>
            <a:pPr algn="ctr"/>
            <a:r>
              <a:rPr lang="fr-FR" sz="3600" b="1" dirty="0" smtClean="0">
                <a:solidFill>
                  <a:srgbClr val="00B050"/>
                </a:solidFill>
              </a:rPr>
              <a:t>ses messages</a:t>
            </a:r>
          </a:p>
          <a:p>
            <a:pPr algn="ctr"/>
            <a:r>
              <a:rPr lang="fr-FR" sz="4000" b="1" dirty="0" smtClean="0">
                <a:solidFill>
                  <a:srgbClr val="0070C0"/>
                </a:solidFill>
              </a:rPr>
              <a:t>L’égo (notre éclaireur)</a:t>
            </a:r>
          </a:p>
          <a:p>
            <a:pPr algn="ctr"/>
            <a:r>
              <a:rPr lang="fr-FR" sz="4000" b="1" dirty="0" smtClean="0">
                <a:solidFill>
                  <a:srgbClr val="0070C0"/>
                </a:solidFill>
              </a:rPr>
              <a:t>Le moi supérieur (notre guide)</a:t>
            </a:r>
          </a:p>
          <a:p>
            <a:pPr algn="ctr"/>
            <a:r>
              <a:rPr lang="fr-FR" sz="4000" b="1" dirty="0" smtClean="0">
                <a:solidFill>
                  <a:srgbClr val="0070C0"/>
                </a:solidFill>
              </a:rPr>
              <a:t>Le centre (notre richesse intérieure)</a:t>
            </a:r>
          </a:p>
          <a:p>
            <a:pPr algn="ctr"/>
            <a:r>
              <a:rPr lang="fr-FR" sz="4000" b="1" dirty="0" smtClean="0">
                <a:solidFill>
                  <a:srgbClr val="0070C0"/>
                </a:solidFill>
              </a:rPr>
              <a:t>Le corps (notre véhicule)</a:t>
            </a:r>
            <a:endParaRPr lang="fr-FR" sz="4000" b="1" dirty="0">
              <a:solidFill>
                <a:srgbClr val="7030A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go-button.jpg"/>
          <p:cNvPicPr>
            <a:picLocks noChangeAspect="1"/>
          </p:cNvPicPr>
          <p:nvPr/>
        </p:nvPicPr>
        <p:blipFill>
          <a:blip r:embed="rId2" cstate="print"/>
          <a:stretch>
            <a:fillRect/>
          </a:stretch>
        </p:blipFill>
        <p:spPr>
          <a:xfrm>
            <a:off x="1514872" y="1052736"/>
            <a:ext cx="5937448" cy="44530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60649"/>
            <a:ext cx="6840760" cy="1138773"/>
          </a:xfrm>
          <a:prstGeom prst="rect">
            <a:avLst/>
          </a:prstGeom>
        </p:spPr>
        <p:txBody>
          <a:bodyPr wrap="square">
            <a:spAutoFit/>
          </a:bodyPr>
          <a:lstStyle/>
          <a:p>
            <a:r>
              <a:rPr lang="fr-FR" sz="3200" b="1" dirty="0" smtClean="0">
                <a:solidFill>
                  <a:srgbClr val="FF3300"/>
                </a:solidFill>
              </a:rPr>
              <a:t>4 types d’expériences émotives</a:t>
            </a:r>
          </a:p>
          <a:p>
            <a:endParaRPr lang="fr-FR" b="1" dirty="0" smtClean="0">
              <a:solidFill>
                <a:srgbClr val="FF3300"/>
              </a:solidFill>
            </a:endParaRPr>
          </a:p>
          <a:p>
            <a:endParaRPr lang="fr-FR" dirty="0"/>
          </a:p>
        </p:txBody>
      </p:sp>
      <p:sp>
        <p:nvSpPr>
          <p:cNvPr id="3" name="ZoneTexte 2"/>
          <p:cNvSpPr txBox="1"/>
          <p:nvPr/>
        </p:nvSpPr>
        <p:spPr>
          <a:xfrm>
            <a:off x="323528" y="980728"/>
            <a:ext cx="8352928" cy="5632311"/>
          </a:xfrm>
          <a:prstGeom prst="rect">
            <a:avLst/>
          </a:prstGeom>
          <a:noFill/>
        </p:spPr>
        <p:txBody>
          <a:bodyPr wrap="square" rtlCol="0">
            <a:spAutoFit/>
          </a:bodyPr>
          <a:lstStyle/>
          <a:p>
            <a:r>
              <a:rPr lang="fr-FR" b="1" dirty="0" smtClean="0"/>
              <a:t>Emotions simples</a:t>
            </a:r>
          </a:p>
          <a:p>
            <a:r>
              <a:rPr lang="fr-FR" dirty="0" smtClean="0"/>
              <a:t>Positives : elles indiquent que le besoin est comblé</a:t>
            </a:r>
          </a:p>
          <a:p>
            <a:r>
              <a:rPr lang="fr-FR" dirty="0" smtClean="0"/>
              <a:t>Négatives : le besoin n’est pas comblé</a:t>
            </a:r>
          </a:p>
          <a:p>
            <a:endParaRPr lang="fr-FR" dirty="0" smtClean="0"/>
          </a:p>
          <a:p>
            <a:r>
              <a:rPr lang="fr-FR" b="1" dirty="0" smtClean="0"/>
              <a:t>Emotions mixtes </a:t>
            </a:r>
          </a:p>
          <a:p>
            <a:r>
              <a:rPr lang="fr-FR" dirty="0" smtClean="0"/>
              <a:t>Composées de plusieurs émotions, elles contiennent une ou deux émotions qui servent à se défendre contre une de ses émotions. </a:t>
            </a:r>
          </a:p>
          <a:p>
            <a:r>
              <a:rPr lang="fr-FR" dirty="0" smtClean="0"/>
              <a:t>C’est une expérience défensive qui tente de nous désinformer, on peut notamment percevoir cela au travers de la « jalousie-amoureuse ».</a:t>
            </a:r>
          </a:p>
          <a:p>
            <a:endParaRPr lang="fr-FR" dirty="0" smtClean="0"/>
          </a:p>
          <a:p>
            <a:r>
              <a:rPr lang="fr-FR" b="1" dirty="0" smtClean="0"/>
              <a:t>Les émotions repoussées</a:t>
            </a:r>
          </a:p>
          <a:p>
            <a:r>
              <a:rPr lang="fr-FR" dirty="0" smtClean="0"/>
              <a:t>A dominance corporelle, elles prennent place quand on repousse une émotion. Elles tentent de détourner notre attention de ce que nous repoussons pour l’attirer vers le malaise qui en résulte. Exemple : nœud à l’estomac, bégaiement.</a:t>
            </a:r>
          </a:p>
          <a:p>
            <a:endParaRPr lang="fr-FR" dirty="0" smtClean="0"/>
          </a:p>
          <a:p>
            <a:r>
              <a:rPr lang="fr-FR" b="1" dirty="0" smtClean="0"/>
              <a:t>Pseudo-émotions</a:t>
            </a:r>
          </a:p>
          <a:p>
            <a:r>
              <a:rPr lang="fr-FR" dirty="0" smtClean="0"/>
              <a:t>Elles ont l’apparence d’émotions mais sont plutôt des « façons de dire les choses ». C’est aussi une façon d’exprimer ce que l’on ressent sans évoquer d’émotions.</a:t>
            </a:r>
          </a:p>
          <a:p>
            <a:r>
              <a:rPr lang="fr-FR" dirty="0" smtClean="0"/>
              <a:t>Par exemple,  nous employons des images pour traduire ce que nous ressentons : se sentir « petit », « au-dessus », « étouffé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hermographie-des-emotions.jpg"/>
          <p:cNvPicPr>
            <a:picLocks noChangeAspect="1"/>
          </p:cNvPicPr>
          <p:nvPr/>
        </p:nvPicPr>
        <p:blipFill>
          <a:blip r:embed="rId2" cstate="print"/>
          <a:stretch>
            <a:fillRect/>
          </a:stretch>
        </p:blipFill>
        <p:spPr>
          <a:xfrm>
            <a:off x="755576" y="980728"/>
            <a:ext cx="7832354" cy="4104456"/>
          </a:xfrm>
          <a:prstGeom prst="rect">
            <a:avLst/>
          </a:prstGeom>
        </p:spPr>
      </p:pic>
    </p:spTree>
    <p:extLst>
      <p:ext uri="{BB962C8B-B14F-4D97-AF65-F5344CB8AC3E}">
        <p14:creationId xmlns:p14="http://schemas.microsoft.com/office/powerpoint/2010/main" val="338425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908720"/>
            <a:ext cx="7056784" cy="4985980"/>
          </a:xfrm>
          <a:prstGeom prst="rect">
            <a:avLst/>
          </a:prstGeom>
          <a:noFill/>
        </p:spPr>
        <p:txBody>
          <a:bodyPr wrap="square" rtlCol="0">
            <a:spAutoFit/>
          </a:bodyPr>
          <a:lstStyle/>
          <a:p>
            <a:pPr algn="ctr"/>
            <a:r>
              <a:rPr lang="fr-FR" sz="2400" b="1" dirty="0" smtClean="0">
                <a:solidFill>
                  <a:srgbClr val="FF3300"/>
                </a:solidFill>
              </a:rPr>
              <a:t>L’émotion s’accompagne de modifications physiologiques</a:t>
            </a:r>
          </a:p>
          <a:p>
            <a:endParaRPr lang="fr-FR" b="1" dirty="0" smtClean="0"/>
          </a:p>
          <a:p>
            <a:r>
              <a:rPr lang="fr-FR" b="1" dirty="0" smtClean="0"/>
              <a:t>Notre cœur bat plus vite </a:t>
            </a:r>
            <a:r>
              <a:rPr lang="fr-FR" dirty="0" smtClean="0"/>
              <a:t>(tachycardie)</a:t>
            </a:r>
          </a:p>
          <a:p>
            <a:r>
              <a:rPr lang="fr-FR" b="1" dirty="0" smtClean="0"/>
              <a:t>Notre respiration s’accélère</a:t>
            </a:r>
            <a:r>
              <a:rPr lang="fr-FR" dirty="0" smtClean="0"/>
              <a:t> (elle se produit plus haut dans les poumons)</a:t>
            </a:r>
          </a:p>
          <a:p>
            <a:r>
              <a:rPr lang="fr-FR" b="1" dirty="0" smtClean="0"/>
              <a:t>La tension artérielle augmente</a:t>
            </a:r>
          </a:p>
          <a:p>
            <a:r>
              <a:rPr lang="fr-FR" b="1" dirty="0" smtClean="0"/>
              <a:t>Notre température corporelle augmente </a:t>
            </a:r>
            <a:r>
              <a:rPr lang="fr-FR" dirty="0" smtClean="0"/>
              <a:t>(ce qui se traduit par des frissons, la chair de poule, la transpiration, les mains moites…)</a:t>
            </a:r>
          </a:p>
          <a:p>
            <a:r>
              <a:rPr lang="fr-FR" b="1" dirty="0" smtClean="0"/>
              <a:t>La température périphérique diminue </a:t>
            </a:r>
            <a:r>
              <a:rPr lang="fr-FR" dirty="0" smtClean="0"/>
              <a:t>: le sang circule davantage dans les muscles et le cerveau, et moins en périphérie du corps (mains et autres extrémités froides)</a:t>
            </a:r>
          </a:p>
          <a:p>
            <a:r>
              <a:rPr lang="fr-FR" b="1" dirty="0" smtClean="0"/>
              <a:t>Nos muscles se tendent</a:t>
            </a:r>
            <a:r>
              <a:rPr lang="fr-FR" dirty="0" smtClean="0"/>
              <a:t> (crispations, tremblements)</a:t>
            </a:r>
          </a:p>
          <a:p>
            <a:r>
              <a:rPr lang="fr-FR" b="1" dirty="0" smtClean="0"/>
              <a:t>Les flux sanguins se modifient</a:t>
            </a:r>
            <a:r>
              <a:rPr lang="fr-FR" dirty="0" smtClean="0"/>
              <a:t>, notamment au visage ( rougeur, pâleur)</a:t>
            </a:r>
          </a:p>
          <a:p>
            <a:r>
              <a:rPr lang="fr-FR" b="1" dirty="0" smtClean="0"/>
              <a:t>L’appétit chute</a:t>
            </a:r>
            <a:r>
              <a:rPr lang="fr-FR" dirty="0" smtClean="0"/>
              <a:t>, de même que la sécrétion de salive diminue</a:t>
            </a:r>
          </a:p>
          <a:p>
            <a:r>
              <a:rPr lang="fr-FR" b="1" dirty="0" smtClean="0"/>
              <a:t>Le transit gastro-intestinal ralentit</a:t>
            </a:r>
            <a:r>
              <a:rPr lang="fr-FR" dirty="0" smtClean="0"/>
              <a:t> (paillons dans le ventre)</a:t>
            </a:r>
          </a:p>
          <a:p>
            <a:r>
              <a:rPr lang="fr-FR" b="1" dirty="0" smtClean="0"/>
              <a:t>La coagulation sanguine est plus rapide</a:t>
            </a:r>
          </a:p>
          <a:p>
            <a:r>
              <a:rPr lang="fr-FR" b="1" dirty="0" smtClean="0"/>
              <a:t>Les muscles du visage affichent une expression particulière</a:t>
            </a:r>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7904358_1481758845179613_7342717668077929680_n.jpg"/>
          <p:cNvPicPr>
            <a:picLocks noChangeAspect="1"/>
          </p:cNvPicPr>
          <p:nvPr/>
        </p:nvPicPr>
        <p:blipFill>
          <a:blip r:embed="rId2" cstate="print"/>
          <a:stretch>
            <a:fillRect/>
          </a:stretch>
        </p:blipFill>
        <p:spPr>
          <a:xfrm>
            <a:off x="2475760" y="332656"/>
            <a:ext cx="4104456" cy="61954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829576" cy="785794"/>
          </a:xfrm>
        </p:spPr>
        <p:txBody>
          <a:bodyPr/>
          <a:lstStyle/>
          <a:p>
            <a:r>
              <a:rPr lang="fr-FR" b="1" dirty="0" smtClean="0">
                <a:solidFill>
                  <a:schemeClr val="accent4">
                    <a:lumMod val="75000"/>
                  </a:schemeClr>
                </a:solidFill>
              </a:rPr>
              <a:t>Un mot sur le Dr  Edward Bach</a:t>
            </a:r>
            <a:endParaRPr lang="fr-FR" b="1" dirty="0">
              <a:solidFill>
                <a:schemeClr val="accent4">
                  <a:lumMod val="75000"/>
                </a:schemeClr>
              </a:solidFill>
            </a:endParaRPr>
          </a:p>
        </p:txBody>
      </p:sp>
      <p:pic>
        <p:nvPicPr>
          <p:cNvPr id="9" name="Espace réservé du contenu 8" descr="bach-drawing-quote.jpg"/>
          <p:cNvPicPr>
            <a:picLocks noGrp="1" noChangeAspect="1"/>
          </p:cNvPicPr>
          <p:nvPr>
            <p:ph idx="1"/>
          </p:nvPr>
        </p:nvPicPr>
        <p:blipFill>
          <a:blip r:embed="rId2" cstate="print"/>
          <a:stretch>
            <a:fillRect/>
          </a:stretch>
        </p:blipFill>
        <p:spPr>
          <a:xfrm>
            <a:off x="1764225" y="642918"/>
            <a:ext cx="5379543" cy="2214578"/>
          </a:xfrm>
        </p:spPr>
      </p:pic>
      <p:sp>
        <p:nvSpPr>
          <p:cNvPr id="11" name="ZoneTexte 10"/>
          <p:cNvSpPr txBox="1"/>
          <p:nvPr/>
        </p:nvSpPr>
        <p:spPr>
          <a:xfrm>
            <a:off x="357158" y="2924944"/>
            <a:ext cx="8501122" cy="3139321"/>
          </a:xfrm>
          <a:prstGeom prst="rect">
            <a:avLst/>
          </a:prstGeom>
          <a:noFill/>
        </p:spPr>
        <p:txBody>
          <a:bodyPr wrap="square" rtlCol="0">
            <a:spAutoFit/>
          </a:bodyPr>
          <a:lstStyle/>
          <a:p>
            <a:r>
              <a:rPr lang="fr-FR" b="1" dirty="0" smtClean="0">
                <a:solidFill>
                  <a:srgbClr val="7030A0"/>
                </a:solidFill>
              </a:rPr>
              <a:t>Le Dr Edward Bach (1886-1936), médecin bactériologiste et homéopathe, note à travers ses consultations que chaque patient réagit différemment à une même maladie, selon sa personnalité et ses émotions. Il fait le constat que l’émotionnel influe sur les réactions physiques de ses patients.</a:t>
            </a:r>
          </a:p>
          <a:p>
            <a:endParaRPr lang="fr-FR" b="1" dirty="0" smtClean="0">
              <a:solidFill>
                <a:srgbClr val="7030A0"/>
              </a:solidFill>
            </a:endParaRPr>
          </a:p>
          <a:p>
            <a:r>
              <a:rPr lang="fr-FR" b="1" dirty="0" smtClean="0">
                <a:solidFill>
                  <a:srgbClr val="7030A0"/>
                </a:solidFill>
              </a:rPr>
              <a:t>En 1917, négligeant sa propre santé, il s’effondre dans son laboratoire : il a un cancer abdominal et ses confrères médecins lui donnent trois mois à vivre. Malgré les souffrances et l’affaiblissement, il met à profit les jours qui lui restent à vivre et travaille sans relâche dans son laboratoire. Puis petit à petit, il reprend des forces et comprend que le facteur psychologique est capital dans le développement des troubles organiques.</a:t>
            </a:r>
            <a:endParaRPr lang="fr-FR" b="1"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548680"/>
            <a:ext cx="8143932" cy="3447098"/>
          </a:xfrm>
          <a:prstGeom prst="rect">
            <a:avLst/>
          </a:prstGeom>
          <a:noFill/>
        </p:spPr>
        <p:txBody>
          <a:bodyPr wrap="square" rtlCol="0">
            <a:spAutoFit/>
          </a:bodyPr>
          <a:lstStyle/>
          <a:p>
            <a:r>
              <a:rPr lang="fr-FR" b="1" dirty="0" smtClean="0">
                <a:solidFill>
                  <a:srgbClr val="7030A0"/>
                </a:solidFill>
              </a:rPr>
              <a:t>Le Dr Bach met au point un remède naturel : des élixirs floraux permettant de rétablir l’équilibre émotionnel, pour faire face à toutes les situations, ne pas être dans les conflits intérieurs et guérir le corps.</a:t>
            </a:r>
          </a:p>
          <a:p>
            <a:endParaRPr lang="fr-FR" b="1" dirty="0" smtClean="0">
              <a:solidFill>
                <a:srgbClr val="7030A0"/>
              </a:solidFill>
            </a:endParaRPr>
          </a:p>
          <a:p>
            <a:r>
              <a:rPr lang="fr-FR" b="1" dirty="0" smtClean="0">
                <a:solidFill>
                  <a:srgbClr val="7030A0"/>
                </a:solidFill>
              </a:rPr>
              <a:t>En 6 ans de recherches acharnées et d’expérimentations, il trouve 38 fleurs correspondant chacune à une facette des personnalités humaines. </a:t>
            </a:r>
          </a:p>
          <a:p>
            <a:r>
              <a:rPr lang="fr-FR" b="1" dirty="0" smtClean="0">
                <a:solidFill>
                  <a:srgbClr val="7030A0"/>
                </a:solidFill>
              </a:rPr>
              <a:t>A partir de ses 38 élixirs, 4 000 élixirs ont été crées. 200 millions de combinaisons son possibles. </a:t>
            </a:r>
          </a:p>
          <a:p>
            <a:pPr algn="ctr"/>
            <a:r>
              <a:rPr lang="fr-FR" sz="2800" b="1" dirty="0" smtClean="0">
                <a:solidFill>
                  <a:srgbClr val="7030A0"/>
                </a:solidFill>
              </a:rPr>
              <a:t>En quelques années, ses remèdes </a:t>
            </a:r>
          </a:p>
          <a:p>
            <a:pPr algn="ctr"/>
            <a:r>
              <a:rPr lang="fr-FR" sz="2800" b="1" dirty="0" smtClean="0">
                <a:solidFill>
                  <a:srgbClr val="7030A0"/>
                </a:solidFill>
              </a:rPr>
              <a:t>sont connus du monde entier.</a:t>
            </a:r>
          </a:p>
          <a:p>
            <a:endParaRPr lang="fr-FR" dirty="0" smtClean="0"/>
          </a:p>
        </p:txBody>
      </p:sp>
      <p:pic>
        <p:nvPicPr>
          <p:cNvPr id="4" name="Image 3" descr="La-guerison-par-les-fleurs.jpg"/>
          <p:cNvPicPr>
            <a:picLocks noChangeAspect="1"/>
          </p:cNvPicPr>
          <p:nvPr/>
        </p:nvPicPr>
        <p:blipFill>
          <a:blip r:embed="rId2" cstate="print"/>
          <a:stretch>
            <a:fillRect/>
          </a:stretch>
        </p:blipFill>
        <p:spPr>
          <a:xfrm>
            <a:off x="2915816" y="3861048"/>
            <a:ext cx="2304256" cy="23042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3307</TotalTime>
  <Words>2162</Words>
  <Application>Microsoft Office PowerPoint</Application>
  <PresentationFormat>Affichage à l'écran (4:3)</PresentationFormat>
  <Paragraphs>205</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Fleurs de Bach et émotions</vt:lpstr>
      <vt:lpstr>Présentation PowerPoint</vt:lpstr>
      <vt:lpstr>Présentation PowerPoint</vt:lpstr>
      <vt:lpstr>Présentation PowerPoint</vt:lpstr>
      <vt:lpstr>Présentation PowerPoint</vt:lpstr>
      <vt:lpstr>Présentation PowerPoint</vt:lpstr>
      <vt:lpstr>Présentation PowerPoint</vt:lpstr>
      <vt:lpstr>Un mot sur le Dr  Edward Bach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burn-out est un épuisement physique, émotionnel et psychologique résultant de l'accumulation des stresseurs variés (caractérisés par une intensité modérée à forte et un aspect répétitif).  Il fait donc suite à des mois de surmenage et de pressions constantes.  Il est souvent professionnel mais il peut aussi être d'ordre privé  (ex. le surmenage maternel).</dc:title>
  <dc:creator>CE PARASHOP</dc:creator>
  <cp:lastModifiedBy>Dell</cp:lastModifiedBy>
  <cp:revision>83</cp:revision>
  <dcterms:created xsi:type="dcterms:W3CDTF">2018-04-27T06:50:18Z</dcterms:created>
  <dcterms:modified xsi:type="dcterms:W3CDTF">2018-05-12T14:00:39Z</dcterms:modified>
</cp:coreProperties>
</file>