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1" r:id="rId4"/>
    <p:sldId id="258" r:id="rId5"/>
    <p:sldId id="272" r:id="rId6"/>
    <p:sldId id="273" r:id="rId7"/>
    <p:sldId id="260" r:id="rId8"/>
    <p:sldId id="275" r:id="rId9"/>
    <p:sldId id="274" r:id="rId10"/>
    <p:sldId id="276" r:id="rId11"/>
    <p:sldId id="268" r:id="rId12"/>
    <p:sldId id="270" r:id="rId13"/>
    <p:sldId id="277" r:id="rId14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434" autoAdjust="0"/>
  </p:normalViewPr>
  <p:slideViewPr>
    <p:cSldViewPr>
      <p:cViewPr varScale="1">
        <p:scale>
          <a:sx n="75" d="100"/>
          <a:sy n="75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18/08/2021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0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5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42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97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8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92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0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3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5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1560" y="5805264"/>
            <a:ext cx="8064896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 - 94130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3744416" cy="1129136"/>
          </a:xfrm>
          <a:prstGeom prst="rect">
            <a:avLst/>
          </a:prstGeom>
        </p:spPr>
      </p:pic>
      <p:sp>
        <p:nvSpPr>
          <p:cNvPr id="6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075977" y="2754983"/>
            <a:ext cx="6552728" cy="75629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>
                <a:solidFill>
                  <a:srgbClr val="5AB1C9"/>
                </a:solidFill>
              </a:rPr>
              <a:t>Le </a:t>
            </a:r>
            <a:r>
              <a:rPr lang="en" sz="3200" b="1" dirty="0" smtClean="0">
                <a:solidFill>
                  <a:srgbClr val="5AB1C9"/>
                </a:solidFill>
              </a:rPr>
              <a:t>Positionnement</a:t>
            </a:r>
            <a:endParaRPr lang="en" sz="3200" b="1" dirty="0">
              <a:solidFill>
                <a:srgbClr val="5AB1C9"/>
              </a:solidFill>
            </a:endParaRPr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043608" y="3625376"/>
            <a:ext cx="7200800" cy="13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en" dirty="0" smtClean="0"/>
              <a:t>Centre de formation orienté Responsabilité Sociale et Environnementale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E</a:t>
            </a:r>
            <a:r>
              <a:rPr lang="en" dirty="0" smtClean="0"/>
              <a:t>t </a:t>
            </a:r>
            <a:r>
              <a:rPr lang="en" sz="3200" dirty="0"/>
              <a:t>expert en qualité de vie au </a:t>
            </a:r>
            <a:r>
              <a:rPr lang="en" sz="3200" dirty="0" smtClean="0"/>
              <a:t>travail et généraliste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05273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mtClean="0">
                <a:solidFill>
                  <a:srgbClr val="5AB1C9"/>
                </a:solidFill>
              </a:rPr>
              <a:t>Scénario </a:t>
            </a:r>
            <a:r>
              <a:rPr lang="en" dirty="0" smtClean="0">
                <a:solidFill>
                  <a:srgbClr val="5AB1C9"/>
                </a:solidFill>
              </a:rPr>
              <a:t>du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052736"/>
            <a:ext cx="8064896" cy="80329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Bonjour,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Nous sommes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de formation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généraliste orienté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Responsabilité Sociale et Environnementale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t expert en qualité de vie au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travail.</a:t>
            </a:r>
          </a:p>
          <a:p>
            <a:endParaRPr lang="e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RH: Et vous proposez quoi?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Construction et pilotage des plans d’accompagnement du changement (formation, communication interne, accompagnement individuel…) Analyse des impacts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organisationnels des projets de changement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apportant des connaissances pratiques et théoriques dans de nombreux domaines (cf catalogue)</a:t>
            </a:r>
          </a:p>
          <a:p>
            <a:r>
              <a:rPr lang="fr-F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de façon plus spécifique dans le domaine managérial: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aidant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collaborateurs à gérer le stress lié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transformations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modes de gouvernance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faisant travailler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équipes en présence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façon harmonieuse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articulant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la qualité de vie au travail et la politique de l'entreprise 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valorisant la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culture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l'entreprise,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favorisant l’émulation des équipes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analysant et en travaillant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les complémentarités des compétences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quelle forme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individuel ou en collectif (nombre maximum à définir de stagiaires par session = entre 10 et 20 stagiaires selon discipline)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Présentiel et/ou E-learning (pour la formation continue notamment)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inter ou en intra sur site ou à l’extérieur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formations 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mesure, récurrentes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ponctuelles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au long de l’année en fonction de vos décisions budgétaires et des disponibilités des collaborateurs et des formateurs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en charges des relations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Managers 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et quelle finalité?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Nos activités de formation et de conseil sont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centrées sur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différents axes :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Stratégie sociale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Management du changement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Actions de communication</a:t>
            </a:r>
          </a:p>
          <a:p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 modèle économique porteur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2348880"/>
            <a:ext cx="7262374" cy="234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Formations métiers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83568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 pluridisciplinaire 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Liste des formateurs :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" sz="1800" b="1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296144" cy="13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Evelyne REVELLAT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 conseil en management</a:t>
            </a: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groupes,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Sophrologue praticienne de l'ESSA (Ecole Supérieure de Sophrologie Appliquée) à Vincennes,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Formée aux méthodes de thérapie brève du Dialogue Intérieur créée par Hal 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Sidra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Stone et à l'EFT (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Technique) en France auprès de Jean-Michel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Gurret</a:t>
            </a:r>
            <a:r>
              <a:rPr lang="fr-F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Accompagnement Adultes - Adolescents -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Orientation humaniste, Carl R. Rogers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Soutien psychologique en entretiens individuels ou groupes de paroles :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mal-être, rupture professionnelle, personnelle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Souffrance au travail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formation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confiance en soi, gestion des émotions...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Développement Personnel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Prestations sur mesure pour les individuels ou les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sessions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082946" y="3485776"/>
            <a:ext cx="7555308" cy="2823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Nos activités </a:t>
            </a:r>
            <a:r>
              <a:rPr lang="fr-FR" sz="2400" dirty="0"/>
              <a:t>de </a:t>
            </a:r>
            <a:r>
              <a:rPr lang="fr-FR" sz="2400" dirty="0" smtClean="0"/>
              <a:t>formation et de conseil sont centrées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sur différents axes :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Stratégie sociale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Management </a:t>
            </a:r>
            <a:r>
              <a:rPr lang="fr-FR" sz="2400" dirty="0"/>
              <a:t>du </a:t>
            </a:r>
            <a:r>
              <a:rPr lang="fr-FR" sz="2400" dirty="0" smtClean="0"/>
              <a:t>changement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Actions de communication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endParaRPr lang="fr-FR" sz="2400" b="1" dirty="0" smtClean="0"/>
          </a:p>
          <a:p>
            <a:pPr lvl="0">
              <a:spcBef>
                <a:spcPts val="0"/>
              </a:spcBef>
              <a:buNone/>
            </a:pPr>
            <a:r>
              <a:rPr lang="fr-FR" sz="2400" b="1" dirty="0"/>
              <a:t>V</a:t>
            </a:r>
            <a:r>
              <a:rPr lang="fr-FR" sz="2400" b="1" dirty="0" smtClean="0"/>
              <a:t>ers </a:t>
            </a:r>
            <a:r>
              <a:rPr lang="fr-FR" sz="2400" b="1" dirty="0"/>
              <a:t>un modèle économique porteur de sens. 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63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415789" y="400977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5AB1C9"/>
                </a:solidFill>
              </a:rPr>
              <a:t>Expertise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827584" y="2959624"/>
            <a:ext cx="7560840" cy="34217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KF -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Formation est </a:t>
            </a:r>
            <a:r>
              <a:rPr lang="fr-FR" sz="1800" dirty="0" smtClean="0"/>
              <a:t>un OF </a:t>
            </a:r>
            <a:r>
              <a:rPr lang="fr-FR" sz="1800" dirty="0" smtClean="0"/>
              <a:t>qui émane d’une communauté pluridisciplinaire d’experts exerçant au sein d’un Centre de Santé depuis </a:t>
            </a:r>
            <a:r>
              <a:rPr lang="fr-FR" sz="1800" dirty="0" smtClean="0"/>
              <a:t>6 </a:t>
            </a:r>
            <a:r>
              <a:rPr lang="fr-FR" sz="1800" dirty="0" smtClean="0"/>
              <a:t>ans.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Grâce à cette synergie des compétences, nous avons développé une expertise dans l’accompagnement des personnes en difficulté. Aujourd’hui les mutations profondes et incontournables de l’entreprise bousculent l’humain.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Nous avons donc créé des modules de formation spécifiques répondant aux contraintes de l’entreprise pour faire concorder les valeurs de l’entreprise autour de celles des collaborateurs et de leurs dirigeants.</a:t>
            </a:r>
            <a:endParaRPr lang="en" sz="18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8526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700808"/>
            <a:ext cx="3868800" cy="3816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 et PME/TPE/ Startup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Entrepreneurs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: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Hôpitaux, cliniques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fr-FR" sz="1600" dirty="0" smtClean="0"/>
              <a:t>L</a:t>
            </a:r>
            <a:r>
              <a:rPr lang="en" sz="1600" dirty="0" smtClean="0"/>
              <a:t>aboratoires pharmaceutiques et compléments alimentaires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 Publique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47274" y="1686508"/>
            <a:ext cx="3530100" cy="13824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400400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Activités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482360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Coaching et manager coach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 aidants actifs »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Conseil en stratégie du changement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/>
              <a:t>Construction et pilotage des plans d’accompagnement du changement (formation, communication interne, accompagnement individuel…) Analyse des impacts humains et organisationnels des projets de changement.</a:t>
            </a:r>
          </a:p>
          <a:p>
            <a:pPr marL="127000">
              <a:spcBef>
                <a:spcPts val="0"/>
              </a:spcBef>
              <a:buClr>
                <a:srgbClr val="263238"/>
              </a:buClr>
              <a:buNone/>
            </a:pPr>
            <a:endParaRPr lang="fr-FR" sz="16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0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628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et modes d’intervention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698383" cy="410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r-FR" sz="1400" dirty="0"/>
              <a:t> </a:t>
            </a:r>
            <a:r>
              <a:rPr lang="fr-FR" sz="1400" b="1" dirty="0" smtClean="0"/>
              <a:t>COMMENT ?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Organiser </a:t>
            </a:r>
            <a:r>
              <a:rPr lang="fr-FR" sz="1400" dirty="0" smtClean="0"/>
              <a:t>l'expression </a:t>
            </a:r>
            <a:r>
              <a:rPr lang="fr-FR" sz="1400" dirty="0"/>
              <a:t>des salariés autours des enjeux de </a:t>
            </a:r>
            <a:r>
              <a:rPr lang="fr-FR" sz="1400" dirty="0" smtClean="0"/>
              <a:t>l'entreprise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Animer</a:t>
            </a:r>
            <a:r>
              <a:rPr lang="fr-FR" sz="1400" dirty="0" smtClean="0"/>
              <a:t> les </a:t>
            </a:r>
            <a:r>
              <a:rPr lang="fr-FR" sz="1400" dirty="0"/>
              <a:t>réseaux humains à l'intérieur de votre </a:t>
            </a:r>
            <a:r>
              <a:rPr lang="fr-FR" sz="1400" dirty="0" smtClean="0"/>
              <a:t>structure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Favoriser</a:t>
            </a:r>
            <a:r>
              <a:rPr lang="fr-FR" sz="1400" dirty="0" smtClean="0"/>
              <a:t> une </a:t>
            </a:r>
            <a:r>
              <a:rPr lang="fr-FR" sz="1400" dirty="0"/>
              <a:t>démarche participative </a:t>
            </a:r>
            <a:r>
              <a:rPr lang="fr-FR" sz="1400" dirty="0" smtClean="0"/>
              <a:t>et dynamique</a:t>
            </a:r>
            <a:r>
              <a:rPr lang="fr-FR" sz="1400" dirty="0"/>
              <a:t>.</a:t>
            </a:r>
            <a:r>
              <a:rPr lang="fr-FR" sz="1400" dirty="0" smtClean="0"/>
              <a:t> </a:t>
            </a:r>
          </a:p>
          <a:p>
            <a:r>
              <a:rPr lang="fr-FR" sz="1400" b="1" dirty="0"/>
              <a:t> </a:t>
            </a:r>
            <a:endParaRPr lang="fr-FR" sz="1400" b="1" dirty="0" smtClean="0"/>
          </a:p>
          <a:p>
            <a:r>
              <a:rPr lang="fr-FR" sz="1400" b="1" dirty="0"/>
              <a:t>POUR QUEL RESULTAT ?</a:t>
            </a:r>
          </a:p>
          <a:p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Faire travailler </a:t>
            </a:r>
            <a:r>
              <a:rPr lang="fr-FR" sz="1400" dirty="0"/>
              <a:t>les équipes en présence en </a:t>
            </a:r>
            <a:r>
              <a:rPr lang="fr-FR" sz="1400" dirty="0" smtClean="0"/>
              <a:t>harmonie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Articuler</a:t>
            </a:r>
            <a:r>
              <a:rPr lang="fr-FR" sz="1400" dirty="0"/>
              <a:t> la qualité de vie au travail et la politique de </a:t>
            </a:r>
            <a:r>
              <a:rPr lang="fr-FR" sz="1400" dirty="0" smtClean="0"/>
              <a:t>l'entreprise 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Aider </a:t>
            </a:r>
            <a:r>
              <a:rPr lang="fr-FR" sz="1400" dirty="0"/>
              <a:t>les collaborateurs à gérer le stress lié à </a:t>
            </a:r>
            <a:r>
              <a:rPr lang="fr-FR" sz="1400" dirty="0" smtClean="0"/>
              <a:t>des transformations de modes de </a:t>
            </a:r>
            <a:br>
              <a:rPr lang="fr-FR" sz="1400" dirty="0" smtClean="0"/>
            </a:br>
            <a:r>
              <a:rPr lang="fr-FR" sz="1400" dirty="0" smtClean="0"/>
              <a:t>    gouvernance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Valoriser</a:t>
            </a:r>
            <a:r>
              <a:rPr lang="fr-FR" sz="1400" dirty="0"/>
              <a:t> la culture de l'entreprise </a:t>
            </a:r>
            <a:r>
              <a:rPr lang="fr-FR" sz="1400" dirty="0" smtClean="0"/>
              <a:t>en favorisant l’émulation des équipes</a:t>
            </a:r>
            <a:endParaRPr lang="fr-FR" sz="1400" dirty="0"/>
          </a:p>
          <a:p>
            <a:r>
              <a:rPr lang="fr-FR" sz="1400" b="1" dirty="0"/>
              <a:t> Travailler</a:t>
            </a:r>
            <a:r>
              <a:rPr lang="fr-FR" sz="1400" dirty="0"/>
              <a:t> sur les complémentarités des compétences de chacun</a:t>
            </a:r>
            <a:r>
              <a:rPr lang="fr-FR" sz="1400" dirty="0" smtClean="0"/>
              <a:t>.</a:t>
            </a:r>
          </a:p>
          <a:p>
            <a:pPr>
              <a:buNone/>
            </a:pPr>
            <a:endParaRPr lang="fr-FR" sz="1400" dirty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057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Coeur de cible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2528" y="3344793"/>
            <a:ext cx="62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E</a:t>
            </a:r>
            <a:r>
              <a:rPr lang="fr-FR" b="1" dirty="0" smtClean="0"/>
              <a:t>quipes </a:t>
            </a:r>
            <a:r>
              <a:rPr lang="fr-FR" b="1" dirty="0"/>
              <a:t>de direction</a:t>
            </a:r>
            <a:r>
              <a:rPr lang="fr-FR" dirty="0"/>
              <a:t> </a:t>
            </a:r>
            <a:r>
              <a:rPr lang="fr-FR" dirty="0" smtClean="0"/>
              <a:t>: pour </a:t>
            </a:r>
            <a:r>
              <a:rPr lang="fr-FR" dirty="0"/>
              <a:t>organiser et prendre en compte l'expression des collaborateurs (évènements thématique ou séminaire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  <a:p>
            <a:pPr lvl="0"/>
            <a:r>
              <a:rPr lang="fr-FR" b="1" dirty="0" smtClean="0"/>
              <a:t>Equipes en </a:t>
            </a:r>
            <a:r>
              <a:rPr lang="fr-FR" b="1" dirty="0"/>
              <a:t>charges des relations </a:t>
            </a:r>
            <a:r>
              <a:rPr lang="fr-FR" b="1" dirty="0" smtClean="0"/>
              <a:t>sociales </a:t>
            </a:r>
            <a:r>
              <a:rPr lang="fr-FR" dirty="0" smtClean="0"/>
              <a:t>: pour </a:t>
            </a:r>
            <a:r>
              <a:rPr lang="fr-FR" dirty="0"/>
              <a:t>identifier les leviers d’une communication plus fluide avec les </a:t>
            </a:r>
            <a:r>
              <a:rPr lang="fr-FR" dirty="0" smtClean="0"/>
              <a:t>IRP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M</a:t>
            </a:r>
            <a:r>
              <a:rPr lang="fr-FR" b="1" dirty="0" smtClean="0"/>
              <a:t>anagers</a:t>
            </a:r>
            <a:r>
              <a:rPr lang="fr-FR" dirty="0" smtClean="0"/>
              <a:t> : pour </a:t>
            </a:r>
            <a:r>
              <a:rPr lang="fr-FR" dirty="0"/>
              <a:t>les orienter vers une posture managériale leur permettent de prévenir les risques psycho-sociaux au sein des </a:t>
            </a:r>
            <a:r>
              <a:rPr lang="fr-FR" dirty="0" smtClean="0"/>
              <a:t>équipes</a:t>
            </a:r>
          </a:p>
          <a:p>
            <a:pPr lvl="0"/>
            <a:endParaRPr lang="fr-FR" dirty="0"/>
          </a:p>
          <a:p>
            <a:r>
              <a:rPr lang="fr-FR" b="1" dirty="0"/>
              <a:t>C</a:t>
            </a:r>
            <a:r>
              <a:rPr lang="fr-FR" b="1" dirty="0" smtClean="0"/>
              <a:t>ollaborateurs</a:t>
            </a:r>
            <a:r>
              <a:rPr lang="fr-FR" dirty="0" smtClean="0"/>
              <a:t> : pour </a:t>
            </a:r>
            <a:r>
              <a:rPr lang="fr-FR" dirty="0"/>
              <a:t>les aider à mieux se connaître en situation de stress (gestion de conflit, capacité de récupération, vigilance, aptitudes relationnelles).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02304" y="1628800"/>
            <a:ext cx="4237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acheteurs de nos prestations 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Dirigeants TPE-PME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RH PME, grands comptes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Services de RSE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CHO : Chief </a:t>
            </a:r>
            <a:r>
              <a:rPr lang="fr-FR" dirty="0" err="1" smtClean="0"/>
              <a:t>Happiness</a:t>
            </a:r>
            <a:r>
              <a:rPr lang="fr-FR" dirty="0" smtClean="0"/>
              <a:t> </a:t>
            </a:r>
            <a:r>
              <a:rPr lang="fr-FR" dirty="0" err="1" smtClean="0"/>
              <a:t>Officer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0"/>
            <a:ext cx="6410351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Extrait de catalogue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0551" y="1556792"/>
            <a:ext cx="62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"Santé dans l'entreprise" 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 smtClean="0"/>
              <a:t>- Compréhension </a:t>
            </a:r>
            <a:r>
              <a:rPr lang="fr-FR" dirty="0"/>
              <a:t>du stress, gestion du stress, des émotions et des conflits, </a:t>
            </a:r>
          </a:p>
          <a:p>
            <a:pPr lvl="0"/>
            <a:r>
              <a:rPr lang="fr-FR" dirty="0" smtClean="0"/>
              <a:t>- Comment </a:t>
            </a:r>
            <a:r>
              <a:rPr lang="fr-FR" dirty="0"/>
              <a:t>aller mieux au travail,</a:t>
            </a:r>
          </a:p>
          <a:p>
            <a:pPr lvl="0"/>
            <a:r>
              <a:rPr lang="fr-FR" dirty="0" smtClean="0"/>
              <a:t>- Prise </a:t>
            </a:r>
            <a:r>
              <a:rPr lang="fr-FR" dirty="0"/>
              <a:t>de parole en publique,</a:t>
            </a:r>
          </a:p>
          <a:p>
            <a:pPr lvl="0"/>
            <a:r>
              <a:rPr lang="fr-FR" dirty="0" smtClean="0"/>
              <a:t>- Communiquer </a:t>
            </a:r>
            <a:r>
              <a:rPr lang="fr-FR" dirty="0"/>
              <a:t>avec calme,</a:t>
            </a:r>
          </a:p>
          <a:p>
            <a:pPr lvl="0"/>
            <a:r>
              <a:rPr lang="fr-FR" dirty="0" smtClean="0"/>
              <a:t>- Manager </a:t>
            </a:r>
            <a:r>
              <a:rPr lang="fr-FR" dirty="0"/>
              <a:t>selon les personnalités,</a:t>
            </a:r>
          </a:p>
          <a:p>
            <a:pPr lvl="0"/>
            <a:r>
              <a:rPr lang="fr-FR" dirty="0" smtClean="0"/>
              <a:t>- Management </a:t>
            </a:r>
            <a:r>
              <a:rPr lang="fr-FR" dirty="0"/>
              <a:t>écologique,</a:t>
            </a:r>
          </a:p>
          <a:p>
            <a:pPr lvl="0"/>
            <a:r>
              <a:rPr lang="fr-FR" dirty="0" smtClean="0"/>
              <a:t>- Epanouir </a:t>
            </a:r>
            <a:r>
              <a:rPr lang="fr-FR" dirty="0"/>
              <a:t>et manager,</a:t>
            </a:r>
          </a:p>
          <a:p>
            <a:pPr lvl="0"/>
            <a:r>
              <a:rPr lang="fr-FR" dirty="0" smtClean="0"/>
              <a:t>- La </a:t>
            </a:r>
            <a:r>
              <a:rPr lang="fr-FR" dirty="0"/>
              <a:t>retraite, je m'y prépare,</a:t>
            </a:r>
          </a:p>
          <a:p>
            <a:pPr lvl="0"/>
            <a:r>
              <a:rPr lang="fr-FR" dirty="0" smtClean="0"/>
              <a:t>- Je </a:t>
            </a:r>
            <a:r>
              <a:rPr lang="fr-FR" dirty="0"/>
              <a:t>deviens aidant familial, comment je gère ?</a:t>
            </a:r>
          </a:p>
          <a:p>
            <a:pPr lvl="0"/>
            <a:r>
              <a:rPr lang="fr-FR" dirty="0" smtClean="0"/>
              <a:t>- Coaching </a:t>
            </a:r>
            <a:r>
              <a:rPr lang="fr-FR" dirty="0"/>
              <a:t>individuel et/ou collectif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5081" y="4256581"/>
            <a:ext cx="6259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</a:t>
            </a:r>
            <a:r>
              <a:rPr lang="fr-FR" b="1" dirty="0" smtClean="0"/>
              <a:t>généralistes </a:t>
            </a:r>
            <a:r>
              <a:rPr lang="fr-FR" b="1" dirty="0"/>
              <a:t>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smtClean="0"/>
              <a:t>Efficacité professionnelle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Développement personnel et professionnel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568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Pour le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9669" y="1916832"/>
            <a:ext cx="5828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bannir : 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Bienveillance, gentillesse, humain,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6024" y="3610023"/>
            <a:ext cx="54742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utiliser :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- synergie des pratiques</a:t>
            </a:r>
          </a:p>
          <a:p>
            <a:r>
              <a:rPr lang="fr-FR" sz="2000" dirty="0" smtClean="0"/>
              <a:t>- Porteur de sens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838</Words>
  <Application>Microsoft Office PowerPoint</Application>
  <PresentationFormat>Affichage à l'écran (4:3)</PresentationFormat>
  <Paragraphs>199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Roboto Slab</vt:lpstr>
      <vt:lpstr>Arial</vt:lpstr>
      <vt:lpstr>Source Sans Pro</vt:lpstr>
      <vt:lpstr>Cordelia template</vt:lpstr>
      <vt:lpstr>Le Positionnement</vt:lpstr>
      <vt:lpstr>Le Positionnement</vt:lpstr>
      <vt:lpstr>Expertise</vt:lpstr>
      <vt:lpstr>Marché</vt:lpstr>
      <vt:lpstr>Activités</vt:lpstr>
      <vt:lpstr>Objectifs et modes d’intervention</vt:lpstr>
      <vt:lpstr>Coeur de cible</vt:lpstr>
      <vt:lpstr>Extrait de catalogue</vt:lpstr>
      <vt:lpstr>Pour le pitch</vt:lpstr>
      <vt:lpstr>Scénario du pitch</vt:lpstr>
      <vt:lpstr>Thèmes plaquettes</vt:lpstr>
      <vt:lpstr>Présentation PowerPoint</vt:lpstr>
      <vt:lpstr>Biographie des intervenants et formateurs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59</cp:revision>
  <cp:lastPrinted>2018-10-01T08:23:08Z</cp:lastPrinted>
  <dcterms:modified xsi:type="dcterms:W3CDTF">2021-08-18T12:33:45Z</dcterms:modified>
</cp:coreProperties>
</file>