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559675" cy="10691813"/>
  <p:notesSz cx="9929813" cy="6670675"/>
  <p:defaultTextStyle>
    <a:defPPr>
      <a:defRPr lang="fr-FR"/>
    </a:defPPr>
    <a:lvl1pPr marL="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1pPr>
    <a:lvl2pPr marL="38616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2pPr>
    <a:lvl3pPr marL="77233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3pPr>
    <a:lvl4pPr marL="1158496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4pPr>
    <a:lvl5pPr marL="1544661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5pPr>
    <a:lvl6pPr marL="193082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6pPr>
    <a:lvl7pPr marL="231699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7pPr>
    <a:lvl8pPr marL="2703155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8pPr>
    <a:lvl9pPr marL="3089320" algn="l" defTabSz="772330" rtl="0" eaLnBrk="1" latinLnBrk="0" hangingPunct="1">
      <a:defRPr sz="16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04" userDrawn="1">
          <p15:clr>
            <a:srgbClr val="A4A3A4"/>
          </p15:clr>
        </p15:guide>
        <p15:guide id="2" pos="3357" userDrawn="1">
          <p15:clr>
            <a:srgbClr val="A4A3A4"/>
          </p15:clr>
        </p15:guide>
        <p15:guide id="3" orient="horz" pos="3368" userDrawn="1">
          <p15:clr>
            <a:srgbClr val="A4A3A4"/>
          </p15:clr>
        </p15:guide>
        <p15:guide id="4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5B0"/>
    <a:srgbClr val="33241F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 varScale="1">
        <p:scale>
          <a:sx n="51" d="100"/>
          <a:sy n="51" d="100"/>
        </p:scale>
        <p:origin x="2220" y="108"/>
      </p:cViewPr>
      <p:guideLst>
        <p:guide orient="horz" pos="1604"/>
        <p:guide pos="3357"/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5560" y="1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18/08/2021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5560" y="6336016"/>
            <a:ext cx="4301894" cy="333587"/>
          </a:xfrm>
          <a:prstGeom prst="rect">
            <a:avLst/>
          </a:prstGeom>
        </p:spPr>
        <p:txBody>
          <a:bodyPr vert="horz" lIns="91710" tIns="45855" rIns="91710" bIns="45855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80" y="3321395"/>
            <a:ext cx="6425724" cy="229181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7"/>
            <a:ext cx="5291772" cy="27323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4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88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533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37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221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066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91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75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4" y="225226"/>
            <a:ext cx="1405629" cy="478904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225226"/>
            <a:ext cx="4094823" cy="478904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5" y="6870485"/>
            <a:ext cx="6425724" cy="2123512"/>
          </a:xfrm>
        </p:spPr>
        <p:txBody>
          <a:bodyPr anchor="t"/>
          <a:lstStyle>
            <a:lvl1pPr algn="l">
              <a:defRPr sz="3443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5" y="4531647"/>
            <a:ext cx="6425724" cy="2338834"/>
          </a:xfrm>
        </p:spPr>
        <p:txBody>
          <a:bodyPr anchor="b"/>
          <a:lstStyle>
            <a:lvl1pPr marL="0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1pPr>
            <a:lvl2pPr marL="384434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68868" indent="0">
              <a:buNone/>
              <a:defRPr sz="1377">
                <a:solidFill>
                  <a:schemeClr val="tx1">
                    <a:tint val="75000"/>
                  </a:schemeClr>
                </a:solidFill>
              </a:defRPr>
            </a:lvl3pPr>
            <a:lvl4pPr marL="115330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4pPr>
            <a:lvl5pPr marL="1537737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5pPr>
            <a:lvl6pPr marL="1922171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6pPr>
            <a:lvl7pPr marL="2306605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7pPr>
            <a:lvl8pPr marL="2691039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8pPr>
            <a:lvl9pPr marL="3075473" indent="0">
              <a:buNone/>
              <a:defRPr sz="12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4" y="1309255"/>
            <a:ext cx="2749569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7923" y="1309255"/>
            <a:ext cx="2750883" cy="3705010"/>
          </a:xfrm>
        </p:spPr>
        <p:txBody>
          <a:bodyPr/>
          <a:lstStyle>
            <a:lvl1pPr>
              <a:defRPr sz="2479"/>
            </a:lvl1pPr>
            <a:lvl2pPr>
              <a:defRPr sz="2066"/>
            </a:lvl2pPr>
            <a:lvl3pPr>
              <a:defRPr sz="1653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8" y="2393288"/>
            <a:ext cx="3340168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8" y="3390690"/>
            <a:ext cx="3340168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8"/>
            <a:ext cx="3341481" cy="997406"/>
          </a:xfrm>
        </p:spPr>
        <p:txBody>
          <a:bodyPr anchor="b"/>
          <a:lstStyle>
            <a:lvl1pPr marL="0" indent="0">
              <a:buNone/>
              <a:defRPr sz="2066" b="1"/>
            </a:lvl1pPr>
            <a:lvl2pPr marL="384434" indent="0">
              <a:buNone/>
              <a:defRPr sz="1653" b="1"/>
            </a:lvl2pPr>
            <a:lvl3pPr marL="768868" indent="0">
              <a:buNone/>
              <a:defRPr sz="1653" b="1"/>
            </a:lvl3pPr>
            <a:lvl4pPr marL="1153303" indent="0">
              <a:buNone/>
              <a:defRPr sz="1377" b="1"/>
            </a:lvl4pPr>
            <a:lvl5pPr marL="1537737" indent="0">
              <a:buNone/>
              <a:defRPr sz="1377" b="1"/>
            </a:lvl5pPr>
            <a:lvl6pPr marL="1922171" indent="0">
              <a:buNone/>
              <a:defRPr sz="1377" b="1"/>
            </a:lvl6pPr>
            <a:lvl7pPr marL="2306605" indent="0">
              <a:buNone/>
              <a:defRPr sz="1377" b="1"/>
            </a:lvl7pPr>
            <a:lvl8pPr marL="2691039" indent="0">
              <a:buNone/>
              <a:defRPr sz="1377" b="1"/>
            </a:lvl8pPr>
            <a:lvl9pPr marL="3075473" indent="0">
              <a:buNone/>
              <a:defRPr sz="137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0"/>
            <a:ext cx="3341481" cy="6160167"/>
          </a:xfrm>
        </p:spPr>
        <p:txBody>
          <a:bodyPr/>
          <a:lstStyle>
            <a:lvl1pPr>
              <a:defRPr sz="2066"/>
            </a:lvl1pPr>
            <a:lvl2pPr>
              <a:defRPr sz="1653"/>
            </a:lvl2pPr>
            <a:lvl3pPr>
              <a:defRPr sz="1653"/>
            </a:lvl3pPr>
            <a:lvl4pPr>
              <a:defRPr sz="1377"/>
            </a:lvl4pPr>
            <a:lvl5pPr>
              <a:defRPr sz="1377"/>
            </a:lvl5pPr>
            <a:lvl6pPr>
              <a:defRPr sz="1377"/>
            </a:lvl6pPr>
            <a:lvl7pPr>
              <a:defRPr sz="1377"/>
            </a:lvl7pPr>
            <a:lvl8pPr>
              <a:defRPr sz="1377"/>
            </a:lvl8pPr>
            <a:lvl9pPr>
              <a:defRPr sz="1377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5695"/>
            <a:ext cx="2487081" cy="1811668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5" y="425694"/>
            <a:ext cx="4226068" cy="9125166"/>
          </a:xfrm>
        </p:spPr>
        <p:txBody>
          <a:bodyPr/>
          <a:lstStyle>
            <a:lvl1pPr>
              <a:defRPr sz="2616"/>
            </a:lvl1pPr>
            <a:lvl2pPr>
              <a:defRPr sz="2479"/>
            </a:lvl2pPr>
            <a:lvl3pPr>
              <a:defRPr sz="2066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5" y="2237362"/>
            <a:ext cx="2487081" cy="7313497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50" y="7484273"/>
            <a:ext cx="4535805" cy="883559"/>
          </a:xfrm>
        </p:spPr>
        <p:txBody>
          <a:bodyPr anchor="b"/>
          <a:lstStyle>
            <a:lvl1pPr algn="l">
              <a:defRPr sz="1653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1750" y="955335"/>
            <a:ext cx="4535805" cy="6415088"/>
          </a:xfrm>
        </p:spPr>
        <p:txBody>
          <a:bodyPr/>
          <a:lstStyle>
            <a:lvl1pPr marL="0" indent="0">
              <a:buNone/>
              <a:defRPr sz="2616"/>
            </a:lvl1pPr>
            <a:lvl2pPr marL="384434" indent="0">
              <a:buNone/>
              <a:defRPr sz="2479"/>
            </a:lvl2pPr>
            <a:lvl3pPr marL="768868" indent="0">
              <a:buNone/>
              <a:defRPr sz="2066"/>
            </a:lvl3pPr>
            <a:lvl4pPr marL="1153303" indent="0">
              <a:buNone/>
              <a:defRPr sz="1653"/>
            </a:lvl4pPr>
            <a:lvl5pPr marL="1537737" indent="0">
              <a:buNone/>
              <a:defRPr sz="1653"/>
            </a:lvl5pPr>
            <a:lvl6pPr marL="1922171" indent="0">
              <a:buNone/>
              <a:defRPr sz="1653"/>
            </a:lvl6pPr>
            <a:lvl7pPr marL="2306605" indent="0">
              <a:buNone/>
              <a:defRPr sz="1653"/>
            </a:lvl7pPr>
            <a:lvl8pPr marL="2691039" indent="0">
              <a:buNone/>
              <a:defRPr sz="1653"/>
            </a:lvl8pPr>
            <a:lvl9pPr marL="3075473" indent="0">
              <a:buNone/>
              <a:defRPr sz="165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4"/>
          </a:xfrm>
        </p:spPr>
        <p:txBody>
          <a:bodyPr/>
          <a:lstStyle>
            <a:lvl1pPr marL="0" indent="0">
              <a:buNone/>
              <a:defRPr sz="1239"/>
            </a:lvl1pPr>
            <a:lvl2pPr marL="384434" indent="0">
              <a:buNone/>
              <a:defRPr sz="964"/>
            </a:lvl2pPr>
            <a:lvl3pPr marL="768868" indent="0">
              <a:buNone/>
              <a:defRPr sz="826"/>
            </a:lvl3pPr>
            <a:lvl4pPr marL="1153303" indent="0">
              <a:buNone/>
              <a:defRPr sz="689"/>
            </a:lvl4pPr>
            <a:lvl5pPr marL="1537737" indent="0">
              <a:buNone/>
              <a:defRPr sz="689"/>
            </a:lvl5pPr>
            <a:lvl6pPr marL="1922171" indent="0">
              <a:buNone/>
              <a:defRPr sz="689"/>
            </a:lvl6pPr>
            <a:lvl7pPr marL="2306605" indent="0">
              <a:buNone/>
              <a:defRPr sz="689"/>
            </a:lvl7pPr>
            <a:lvl8pPr marL="2691039" indent="0">
              <a:buNone/>
              <a:defRPr sz="689"/>
            </a:lvl8pPr>
            <a:lvl9pPr marL="3075473" indent="0">
              <a:buNone/>
              <a:defRPr sz="689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7" y="428170"/>
            <a:ext cx="6803708" cy="1781970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7" y="2494759"/>
            <a:ext cx="6803708" cy="7056104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8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18/08/2021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4" y="9909731"/>
            <a:ext cx="2393897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70" y="9909731"/>
            <a:ext cx="1763924" cy="569241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68868" rtl="0" eaLnBrk="1" latinLnBrk="0" hangingPunct="1">
        <a:spcBef>
          <a:spcPct val="0"/>
        </a:spcBef>
        <a:buNone/>
        <a:defRPr sz="37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326" indent="-288326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624706" indent="-240272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2479" kern="1200">
          <a:solidFill>
            <a:schemeClr val="tx1"/>
          </a:solidFill>
          <a:latin typeface="+mn-lt"/>
          <a:ea typeface="+mn-ea"/>
          <a:cs typeface="+mn-cs"/>
        </a:defRPr>
      </a:lvl2pPr>
      <a:lvl3pPr marL="961086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66" kern="1200">
          <a:solidFill>
            <a:schemeClr val="tx1"/>
          </a:solidFill>
          <a:latin typeface="+mn-lt"/>
          <a:ea typeface="+mn-ea"/>
          <a:cs typeface="+mn-cs"/>
        </a:defRPr>
      </a:lvl3pPr>
      <a:lvl4pPr marL="1345520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–"/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72995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»"/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211438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498824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83258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67692" indent="-192217" algn="l" defTabSz="768868" rtl="0" eaLnBrk="1" latinLnBrk="0" hangingPunct="1">
        <a:spcBef>
          <a:spcPct val="20000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1pPr>
      <a:lvl2pPr marL="384434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2pPr>
      <a:lvl3pPr marL="768868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15330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4pPr>
      <a:lvl5pPr marL="1537737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5pPr>
      <a:lvl6pPr marL="1922171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6pPr>
      <a:lvl7pPr marL="2306605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691039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075473" algn="l" defTabSz="768868" rtl="0" eaLnBrk="1" latinLnBrk="0" hangingPunct="1"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Espace réservé du contenu 2"/>
          <p:cNvSpPr txBox="1">
            <a:spLocks/>
          </p:cNvSpPr>
          <p:nvPr/>
        </p:nvSpPr>
        <p:spPr>
          <a:xfrm>
            <a:off x="-98007" y="9824215"/>
            <a:ext cx="7694268" cy="80701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51445" y="3814388"/>
            <a:ext cx="41566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Pratiques thérapeutiques</a:t>
            </a:r>
            <a:br>
              <a:rPr lang="fr-FR" sz="1400" b="1" dirty="0" smtClean="0">
                <a:solidFill>
                  <a:srgbClr val="0070C0"/>
                </a:solidFill>
              </a:rPr>
            </a:br>
            <a:r>
              <a:rPr lang="fr-FR" sz="1400" b="1" dirty="0" smtClean="0">
                <a:solidFill>
                  <a:srgbClr val="0070C0"/>
                </a:solidFill>
              </a:rPr>
              <a:t>en </a:t>
            </a:r>
            <a:r>
              <a:rPr lang="fr-FR" sz="1400" b="1" dirty="0">
                <a:solidFill>
                  <a:srgbClr val="0070C0"/>
                </a:solidFill>
              </a:rPr>
              <a:t>naturopathie :</a:t>
            </a:r>
            <a:endParaRPr lang="fr-FR" sz="800" dirty="0">
              <a:solidFill>
                <a:srgbClr val="0070C0"/>
              </a:solidFill>
            </a:endParaRPr>
          </a:p>
          <a:p>
            <a:r>
              <a:rPr lang="fr-FR" sz="800" b="1" i="1" dirty="0"/>
              <a:t> </a:t>
            </a:r>
            <a:endParaRPr lang="fr-FR" sz="800" dirty="0"/>
          </a:p>
          <a:p>
            <a:r>
              <a:rPr lang="fr-FR" sz="1200" b="1" dirty="0"/>
              <a:t>Fleurs de Back</a:t>
            </a:r>
            <a:endParaRPr lang="fr-FR" sz="1200" dirty="0"/>
          </a:p>
          <a:p>
            <a:r>
              <a:rPr lang="fr-FR" sz="1200" b="1" dirty="0"/>
              <a:t>Aromathérapie</a:t>
            </a:r>
            <a:endParaRPr lang="fr-FR" sz="1200" dirty="0"/>
          </a:p>
          <a:p>
            <a:r>
              <a:rPr lang="fr-FR" sz="1200" b="1" dirty="0"/>
              <a:t>Phytothérapie</a:t>
            </a:r>
            <a:endParaRPr lang="fr-FR" sz="1200" dirty="0"/>
          </a:p>
          <a:p>
            <a:r>
              <a:rPr lang="fr-FR" sz="1200" b="1" dirty="0" smtClean="0"/>
              <a:t>Gemmothérapie</a:t>
            </a:r>
            <a:endParaRPr lang="fr-FR" sz="1200" dirty="0"/>
          </a:p>
          <a:p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800" dirty="0"/>
          </a:p>
        </p:txBody>
      </p:sp>
      <p:pic>
        <p:nvPicPr>
          <p:cNvPr id="16" name="Image 1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5714" y="9666386"/>
            <a:ext cx="960508" cy="96483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514" y="5800940"/>
            <a:ext cx="1714539" cy="1489182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5256" y="3829129"/>
            <a:ext cx="2015642" cy="134376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190" y="7477456"/>
            <a:ext cx="1597735" cy="106631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981" y="3473698"/>
            <a:ext cx="1934216" cy="1450662"/>
          </a:xfrm>
          <a:prstGeom prst="rect">
            <a:avLst/>
          </a:prstGeom>
        </p:spPr>
      </p:pic>
      <p:pic>
        <p:nvPicPr>
          <p:cNvPr id="23" name="Image 2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976" y="1855475"/>
            <a:ext cx="1271741" cy="1799757"/>
          </a:xfrm>
          <a:prstGeom prst="rect">
            <a:avLst/>
          </a:prstGeom>
        </p:spPr>
      </p:pic>
      <p:pic>
        <p:nvPicPr>
          <p:cNvPr id="24" name="Image 2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21" y="8448512"/>
            <a:ext cx="1939394" cy="1015662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2817639" y="1967939"/>
            <a:ext cx="437266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Pratique thérapeutique en psychologie énergétique</a:t>
            </a:r>
            <a:br>
              <a:rPr lang="fr-FR" sz="1200" b="1" dirty="0">
                <a:solidFill>
                  <a:srgbClr val="0070C0"/>
                </a:solidFill>
              </a:rPr>
            </a:br>
            <a:r>
              <a:rPr lang="fr-FR" sz="1200" b="1" dirty="0">
                <a:solidFill>
                  <a:srgbClr val="0070C0"/>
                </a:solidFill>
              </a:rPr>
              <a:t>Devenir praticien en EFT</a:t>
            </a:r>
            <a:endParaRPr lang="fr-FR" sz="800" dirty="0">
              <a:solidFill>
                <a:srgbClr val="0070C0"/>
              </a:solidFill>
            </a:endParaRPr>
          </a:p>
          <a:p>
            <a:pPr fontAlgn="base"/>
            <a:r>
              <a:rPr lang="fr-FR" sz="800" b="1" dirty="0"/>
              <a:t> </a:t>
            </a:r>
            <a:endParaRPr lang="fr-FR" sz="800" dirty="0"/>
          </a:p>
          <a:p>
            <a:pPr fontAlgn="base"/>
            <a:r>
              <a:rPr lang="fr-FR" sz="1200" b="1" dirty="0"/>
              <a:t>Branche de la psychologie moderne regroupant des techniques psychothérapeutiques considérant l’Homme dans sa globalité, corps/esprit. Méthode cliniquement validée.</a:t>
            </a:r>
          </a:p>
          <a:p>
            <a:pPr fontAlgn="base"/>
            <a:r>
              <a:rPr lang="fr-FR" sz="1200" i="1" dirty="0" smtClean="0"/>
              <a:t>Patrick </a:t>
            </a:r>
            <a:r>
              <a:rPr lang="fr-FR" sz="1200" i="1" dirty="0" err="1"/>
              <a:t>Lelu</a:t>
            </a:r>
            <a:r>
              <a:rPr lang="fr-FR" sz="1200" i="1" dirty="0"/>
              <a:t>, Praticien de Santé, D.U Médecines Naturelles Faculté de médecine Paris </a:t>
            </a:r>
            <a:r>
              <a:rPr lang="fr-FR" sz="1200" i="1" dirty="0" smtClean="0"/>
              <a:t>XIII</a:t>
            </a:r>
            <a:endParaRPr lang="fr-FR" sz="1200" b="1" dirty="0"/>
          </a:p>
        </p:txBody>
      </p:sp>
      <p:sp>
        <p:nvSpPr>
          <p:cNvPr id="30" name="ZoneTexte 29"/>
          <p:cNvSpPr txBox="1"/>
          <p:nvPr/>
        </p:nvSpPr>
        <p:spPr>
          <a:xfrm>
            <a:off x="220890" y="7570603"/>
            <a:ext cx="31192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0070C0"/>
                </a:solidFill>
              </a:rPr>
              <a:t>Comment </a:t>
            </a:r>
            <a:r>
              <a:rPr lang="fr-FR" sz="1200" b="1" dirty="0">
                <a:solidFill>
                  <a:srgbClr val="0070C0"/>
                </a:solidFill>
              </a:rPr>
              <a:t>accompagner </a:t>
            </a:r>
            <a:r>
              <a:rPr lang="fr-FR" sz="1200" b="1" dirty="0" smtClean="0">
                <a:solidFill>
                  <a:srgbClr val="0070C0"/>
                </a:solidFill>
              </a:rPr>
              <a:t>dans l’équilibre</a:t>
            </a:r>
            <a:br>
              <a:rPr lang="fr-FR" sz="1200" b="1" dirty="0" smtClean="0">
                <a:solidFill>
                  <a:srgbClr val="0070C0"/>
                </a:solidFill>
              </a:rPr>
            </a:br>
            <a:r>
              <a:rPr lang="fr-FR" sz="1200" b="1" dirty="0" smtClean="0">
                <a:solidFill>
                  <a:srgbClr val="0070C0"/>
                </a:solidFill>
              </a:rPr>
              <a:t>(Aidants </a:t>
            </a:r>
            <a:r>
              <a:rPr lang="fr-FR" sz="1200" b="1" dirty="0">
                <a:solidFill>
                  <a:srgbClr val="0070C0"/>
                </a:solidFill>
              </a:rPr>
              <a:t>et Professionnels de santé)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dirty="0"/>
              <a:t>S</a:t>
            </a:r>
            <a:r>
              <a:rPr lang="fr-FR" sz="1200" b="1" dirty="0" smtClean="0"/>
              <a:t>ignes </a:t>
            </a:r>
            <a:r>
              <a:rPr lang="fr-FR" sz="1200" b="1" dirty="0"/>
              <a:t>d’épuisement et </a:t>
            </a:r>
            <a:r>
              <a:rPr lang="fr-FR" sz="1200" b="1" dirty="0" smtClean="0"/>
              <a:t>solutions </a:t>
            </a:r>
            <a:endParaRPr lang="fr-FR" sz="1200" dirty="0"/>
          </a:p>
          <a:p>
            <a:r>
              <a:rPr lang="fr-FR" sz="1200" i="1" dirty="0" smtClean="0"/>
              <a:t>Céline </a:t>
            </a:r>
            <a:r>
              <a:rPr lang="fr-FR" sz="1200" i="1" dirty="0"/>
              <a:t>Louvet, </a:t>
            </a:r>
            <a:r>
              <a:rPr lang="fr-FR" sz="1200" i="1" dirty="0" smtClean="0"/>
              <a:t>DESS Ethologie </a:t>
            </a:r>
            <a:r>
              <a:rPr lang="fr-FR" sz="1200" i="1" dirty="0"/>
              <a:t>et Chronobiologie du </a:t>
            </a:r>
            <a:r>
              <a:rPr lang="fr-FR" sz="1200" i="1" dirty="0" smtClean="0"/>
              <a:t>comportement</a:t>
            </a:r>
            <a:endParaRPr lang="fr-FR" sz="1200" b="1" dirty="0">
              <a:solidFill>
                <a:srgbClr val="0070C0"/>
              </a:solidFill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843" y="4316481"/>
            <a:ext cx="1450958" cy="967306"/>
          </a:xfrm>
          <a:prstGeom prst="rect">
            <a:avLst/>
          </a:prstGeom>
        </p:spPr>
      </p:pic>
      <p:sp>
        <p:nvSpPr>
          <p:cNvPr id="31" name="ZoneTexte 30"/>
          <p:cNvSpPr txBox="1"/>
          <p:nvPr/>
        </p:nvSpPr>
        <p:spPr>
          <a:xfrm>
            <a:off x="269709" y="5573385"/>
            <a:ext cx="389610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La Médecine traditionnelle Chinoise en </a:t>
            </a:r>
            <a:r>
              <a:rPr lang="fr-FR" sz="1200" b="1" dirty="0" err="1">
                <a:solidFill>
                  <a:srgbClr val="0070C0"/>
                </a:solidFill>
              </a:rPr>
              <a:t>reliance</a:t>
            </a:r>
            <a:r>
              <a:rPr lang="fr-FR" sz="1200" b="1" dirty="0">
                <a:solidFill>
                  <a:srgbClr val="0070C0"/>
                </a:solidFill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</a:rPr>
              <a:t>avec </a:t>
            </a:r>
            <a:r>
              <a:rPr lang="fr-FR" sz="1200" b="1" dirty="0">
                <a:solidFill>
                  <a:srgbClr val="0070C0"/>
                </a:solidFill>
              </a:rPr>
              <a:t>la </a:t>
            </a:r>
            <a:r>
              <a:rPr lang="fr-FR" sz="1200" b="1" dirty="0" err="1">
                <a:solidFill>
                  <a:srgbClr val="0070C0"/>
                </a:solidFill>
              </a:rPr>
              <a:t>bioresonance</a:t>
            </a:r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b="1" dirty="0"/>
              <a:t>Quand les méthodes ancestrales s’unissent à </a:t>
            </a:r>
            <a:r>
              <a:rPr lang="fr-FR" sz="1200" b="1" dirty="0" err="1" smtClean="0"/>
              <a:t>laphysique</a:t>
            </a:r>
            <a:r>
              <a:rPr lang="fr-FR" sz="1200" b="1" dirty="0" smtClean="0"/>
              <a:t> </a:t>
            </a:r>
            <a:r>
              <a:rPr lang="fr-FR" sz="1200" b="1" dirty="0"/>
              <a:t>quantique </a:t>
            </a:r>
            <a:r>
              <a:rPr lang="fr-FR" sz="1200" b="1" dirty="0" smtClean="0"/>
              <a:t>? Qu’est-ce que la </a:t>
            </a:r>
            <a:r>
              <a:rPr lang="fr-FR" sz="1200" b="1" dirty="0" err="1" smtClean="0"/>
              <a:t>biorésonance</a:t>
            </a:r>
            <a:r>
              <a:rPr lang="fr-FR" sz="1200" b="1" dirty="0" smtClean="0"/>
              <a:t> ?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i="1" dirty="0"/>
              <a:t>Savoir accompagner avec un dispositif médical.</a:t>
            </a:r>
            <a:endParaRPr lang="fr-FR" sz="1200" i="1" dirty="0"/>
          </a:p>
          <a:p>
            <a:r>
              <a:rPr lang="fr-FR" sz="1200" i="1" dirty="0" smtClean="0"/>
              <a:t>Magalie </a:t>
            </a:r>
            <a:r>
              <a:rPr lang="fr-FR" sz="1200" i="1" dirty="0"/>
              <a:t>Richardin, praticienne en médecine chinoise, praticienne en </a:t>
            </a:r>
            <a:r>
              <a:rPr lang="fr-FR" sz="1200" i="1" dirty="0" err="1" smtClean="0"/>
              <a:t>biorésonance</a:t>
            </a:r>
            <a:endParaRPr lang="fr-FR" sz="1200" dirty="0"/>
          </a:p>
        </p:txBody>
      </p:sp>
      <p:sp>
        <p:nvSpPr>
          <p:cNvPr id="35" name="ZoneTexte 34"/>
          <p:cNvSpPr txBox="1"/>
          <p:nvPr/>
        </p:nvSpPr>
        <p:spPr>
          <a:xfrm>
            <a:off x="3910579" y="4983984"/>
            <a:ext cx="35764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200" b="1" dirty="0">
                <a:solidFill>
                  <a:srgbClr val="0070C0"/>
                </a:solidFill>
              </a:rPr>
              <a:t>Pratique thérapeutique en micro-fréquences</a:t>
            </a:r>
            <a:endParaRPr lang="fr-FR" sz="1200" dirty="0">
              <a:solidFill>
                <a:srgbClr val="0070C0"/>
              </a:solidFill>
            </a:endParaRPr>
          </a:p>
          <a:p>
            <a:pPr algn="r"/>
            <a:r>
              <a:rPr lang="fr-FR" sz="1200" b="1" dirty="0">
                <a:solidFill>
                  <a:srgbClr val="0070C0"/>
                </a:solidFill>
              </a:rPr>
              <a:t>Devenir praticien en </a:t>
            </a:r>
            <a:r>
              <a:rPr lang="fr-FR" sz="1200" b="1" dirty="0" err="1">
                <a:solidFill>
                  <a:srgbClr val="0070C0"/>
                </a:solidFill>
              </a:rPr>
              <a:t>biorésonance</a:t>
            </a:r>
            <a:r>
              <a:rPr lang="fr-FR" sz="1200" b="1" dirty="0">
                <a:solidFill>
                  <a:srgbClr val="0070C0"/>
                </a:solidFill>
              </a:rPr>
              <a:t> sur Genius insight</a:t>
            </a:r>
            <a:endParaRPr lang="fr-FR" sz="1200" dirty="0">
              <a:solidFill>
                <a:srgbClr val="0070C0"/>
              </a:solidFill>
            </a:endParaRPr>
          </a:p>
          <a:p>
            <a:pPr algn="r"/>
            <a:r>
              <a:rPr lang="fr-FR" sz="1200" i="1" dirty="0"/>
              <a:t>Méthode </a:t>
            </a:r>
            <a:r>
              <a:rPr lang="fr-FR" sz="1200" i="1" dirty="0" err="1"/>
              <a:t>Naturoanqutique</a:t>
            </a:r>
            <a:r>
              <a:rPr lang="fr-FR" sz="1200" i="1" baseline="30000" dirty="0"/>
              <a:t>© </a:t>
            </a:r>
            <a:r>
              <a:rPr lang="fr-FR" sz="1200" i="1" dirty="0" smtClean="0"/>
              <a:t>Manuel </a:t>
            </a:r>
            <a:r>
              <a:rPr lang="fr-FR" sz="1200" i="1" dirty="0" err="1"/>
              <a:t>Sperling</a:t>
            </a:r>
            <a:r>
              <a:rPr lang="fr-FR" sz="1200" i="1" dirty="0"/>
              <a:t>, Naturopathe </a:t>
            </a:r>
            <a:r>
              <a:rPr lang="fr-FR" sz="1200" i="1" dirty="0" smtClean="0"/>
              <a:t>(Dr </a:t>
            </a:r>
            <a:r>
              <a:rPr lang="fr-FR" sz="1200" i="1" dirty="0"/>
              <a:t>Ariel </a:t>
            </a:r>
            <a:r>
              <a:rPr lang="fr-FR" sz="1200" i="1" dirty="0" err="1"/>
              <a:t>Policano</a:t>
            </a:r>
            <a:r>
              <a:rPr lang="fr-FR" sz="1200" i="1" dirty="0"/>
              <a:t> </a:t>
            </a:r>
            <a:r>
              <a:rPr lang="fr-FR" sz="1200" i="1" dirty="0" smtClean="0"/>
              <a:t>USA</a:t>
            </a:r>
            <a:r>
              <a:rPr lang="fr-FR" sz="1200" i="1" dirty="0"/>
              <a:t>)</a:t>
            </a:r>
            <a:endParaRPr lang="fr-FR" sz="1200" dirty="0"/>
          </a:p>
          <a:p>
            <a:endParaRPr lang="fr-FR" sz="1200" dirty="0"/>
          </a:p>
        </p:txBody>
      </p:sp>
      <p:sp>
        <p:nvSpPr>
          <p:cNvPr id="36" name="ZoneTexte 35"/>
          <p:cNvSpPr txBox="1"/>
          <p:nvPr/>
        </p:nvSpPr>
        <p:spPr>
          <a:xfrm>
            <a:off x="3767637" y="8874298"/>
            <a:ext cx="35182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i="1" dirty="0">
                <a:solidFill>
                  <a:srgbClr val="0085B0"/>
                </a:solidFill>
              </a:rPr>
              <a:t>Formation de formateur </a:t>
            </a:r>
          </a:p>
          <a:p>
            <a:r>
              <a:rPr lang="fr-FR" sz="1200" b="1" i="1" dirty="0">
                <a:solidFill>
                  <a:srgbClr val="0085B0"/>
                </a:solidFill>
              </a:rPr>
              <a:t>Devenir auteur</a:t>
            </a:r>
          </a:p>
          <a:p>
            <a:r>
              <a:rPr lang="fr-FR" sz="1200" i="1" dirty="0" smtClean="0"/>
              <a:t>Anne-Marie </a:t>
            </a:r>
            <a:r>
              <a:rPr lang="fr-FR" sz="1200" i="1" dirty="0" err="1" smtClean="0"/>
              <a:t>Blessig</a:t>
            </a:r>
            <a:r>
              <a:rPr lang="fr-FR" sz="1200" i="1" dirty="0" smtClean="0"/>
              <a:t>,</a:t>
            </a:r>
          </a:p>
          <a:p>
            <a:r>
              <a:rPr lang="fr-FR" sz="1200" i="1" dirty="0" smtClean="0"/>
              <a:t>Ingénieur </a:t>
            </a:r>
            <a:r>
              <a:rPr lang="fr-FR" sz="1200" i="1" dirty="0"/>
              <a:t>pédagogique et professionnelle de </a:t>
            </a:r>
            <a:r>
              <a:rPr lang="fr-FR" sz="1200" i="1" dirty="0" smtClean="0"/>
              <a:t>l’écriture</a:t>
            </a:r>
            <a:endParaRPr lang="fr-FR" sz="1200" i="1" dirty="0"/>
          </a:p>
        </p:txBody>
      </p:sp>
      <p:sp>
        <p:nvSpPr>
          <p:cNvPr id="38" name="ZoneTexte 37"/>
          <p:cNvSpPr txBox="1"/>
          <p:nvPr/>
        </p:nvSpPr>
        <p:spPr>
          <a:xfrm>
            <a:off x="4629001" y="7570603"/>
            <a:ext cx="2535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Comprendre la douleur pour mieux l’accompagner et la traiter</a:t>
            </a:r>
            <a:endParaRPr lang="fr-FR" sz="1200" dirty="0">
              <a:solidFill>
                <a:srgbClr val="0070C0"/>
              </a:solidFill>
            </a:endParaRPr>
          </a:p>
          <a:p>
            <a:r>
              <a:rPr lang="fr-FR" sz="1200" i="1" dirty="0" smtClean="0"/>
              <a:t>Noura </a:t>
            </a:r>
            <a:r>
              <a:rPr lang="fr-FR" sz="1200" i="1" dirty="0"/>
              <a:t>Marashi Docteur en </a:t>
            </a:r>
            <a:r>
              <a:rPr lang="fr-FR" sz="1200" i="1" dirty="0" smtClean="0"/>
              <a:t>pharmacie</a:t>
            </a:r>
            <a:endParaRPr lang="fr-FR" sz="1200" b="1" dirty="0"/>
          </a:p>
        </p:txBody>
      </p:sp>
      <p:sp>
        <p:nvSpPr>
          <p:cNvPr id="39" name="ZoneTexte 38"/>
          <p:cNvSpPr txBox="1"/>
          <p:nvPr/>
        </p:nvSpPr>
        <p:spPr>
          <a:xfrm>
            <a:off x="2469689" y="8514258"/>
            <a:ext cx="2534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Comprendre et Prévenir le </a:t>
            </a:r>
            <a:r>
              <a:rPr lang="fr-FR" sz="1200" b="1" dirty="0" err="1" smtClean="0">
                <a:solidFill>
                  <a:srgbClr val="0070C0"/>
                </a:solidFill>
              </a:rPr>
              <a:t>Burn-Out</a:t>
            </a:r>
            <a:r>
              <a:rPr lang="fr-FR" sz="1200" b="1" dirty="0" smtClean="0">
                <a:solidFill>
                  <a:srgbClr val="0070C0"/>
                </a:solidFill>
              </a:rPr>
              <a:t> 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1200" b="1" dirty="0"/>
          </a:p>
        </p:txBody>
      </p:sp>
      <p:sp>
        <p:nvSpPr>
          <p:cNvPr id="40" name="ZoneTexte 39"/>
          <p:cNvSpPr txBox="1"/>
          <p:nvPr/>
        </p:nvSpPr>
        <p:spPr>
          <a:xfrm>
            <a:off x="286343" y="8946306"/>
            <a:ext cx="30567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>
                <a:solidFill>
                  <a:srgbClr val="0070C0"/>
                </a:solidFill>
              </a:rPr>
              <a:t>Maladie d’Alzheimer et troubles </a:t>
            </a:r>
            <a:r>
              <a:rPr lang="fr-FR" sz="1200" b="1" dirty="0" smtClean="0">
                <a:solidFill>
                  <a:srgbClr val="0070C0"/>
                </a:solidFill>
              </a:rPr>
              <a:t>apparentés</a:t>
            </a:r>
            <a:r>
              <a:rPr lang="fr-FR" sz="1200" b="1" dirty="0"/>
              <a:t/>
            </a:r>
            <a:br>
              <a:rPr lang="fr-FR" sz="1200" b="1" dirty="0"/>
            </a:br>
            <a:r>
              <a:rPr lang="fr-FR" sz="1200" b="1" dirty="0"/>
              <a:t>Instaurer une Communication Non Verbale</a:t>
            </a:r>
            <a:br>
              <a:rPr lang="fr-FR" sz="1200" b="1" dirty="0"/>
            </a:br>
            <a:r>
              <a:rPr lang="fr-FR" sz="1200" i="1" dirty="0" smtClean="0"/>
              <a:t>Patrick </a:t>
            </a:r>
            <a:r>
              <a:rPr lang="fr-FR" sz="1200" i="1" dirty="0" err="1" smtClean="0"/>
              <a:t>Lelu</a:t>
            </a:r>
            <a:endParaRPr lang="fr-FR" sz="1200" i="1" dirty="0"/>
          </a:p>
        </p:txBody>
      </p:sp>
      <p:sp>
        <p:nvSpPr>
          <p:cNvPr id="42" name="Titre 1"/>
          <p:cNvSpPr txBox="1">
            <a:spLocks/>
          </p:cNvSpPr>
          <p:nvPr/>
        </p:nvSpPr>
        <p:spPr>
          <a:xfrm>
            <a:off x="5724053" y="0"/>
            <a:ext cx="1843135" cy="1670615"/>
          </a:xfrm>
          <a:prstGeom prst="rect">
            <a:avLst/>
          </a:prstGeom>
          <a:solidFill>
            <a:srgbClr val="33241F"/>
          </a:solidFill>
        </p:spPr>
        <p:txBody>
          <a:bodyPr lIns="63037" tIns="31518" rIns="63037" bIns="31518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fr-FR" sz="1928" b="1" dirty="0">
              <a:solidFill>
                <a:schemeClr val="bg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952"/>
            <a:ext cx="2366285" cy="1512387"/>
          </a:xfrm>
          <a:prstGeom prst="rect">
            <a:avLst/>
          </a:prstGeom>
        </p:spPr>
      </p:pic>
      <p:sp>
        <p:nvSpPr>
          <p:cNvPr id="41" name="ZoneTexte 40"/>
          <p:cNvSpPr txBox="1"/>
          <p:nvPr/>
        </p:nvSpPr>
        <p:spPr>
          <a:xfrm>
            <a:off x="0" y="9900898"/>
            <a:ext cx="61561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i="1" dirty="0">
                <a:solidFill>
                  <a:schemeClr val="bg1"/>
                </a:solidFill>
              </a:rPr>
              <a:t>"Santé et Qualité de Vie au Travail"  </a:t>
            </a:r>
            <a:r>
              <a:rPr lang="fr-FR" sz="1600" dirty="0">
                <a:solidFill>
                  <a:schemeClr val="bg1"/>
                </a:solidFill>
              </a:rPr>
              <a:t/>
            </a:r>
            <a:br>
              <a:rPr lang="fr-FR" sz="1600" dirty="0">
                <a:solidFill>
                  <a:schemeClr val="bg1"/>
                </a:solidFill>
              </a:rPr>
            </a:br>
            <a:r>
              <a:rPr lang="fr-FR" sz="1600" b="1" i="1" dirty="0">
                <a:solidFill>
                  <a:schemeClr val="bg1"/>
                </a:solidFill>
              </a:rPr>
              <a:t>Accompagnement Individuel ou </a:t>
            </a:r>
            <a:r>
              <a:rPr lang="fr-FR" sz="1600" b="1" i="1" dirty="0" smtClean="0">
                <a:solidFill>
                  <a:schemeClr val="bg1"/>
                </a:solidFill>
              </a:rPr>
              <a:t>Collectif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4" name="Espace réservé du contenu 2"/>
          <p:cNvSpPr txBox="1">
            <a:spLocks/>
          </p:cNvSpPr>
          <p:nvPr/>
        </p:nvSpPr>
        <p:spPr>
          <a:xfrm>
            <a:off x="-1" y="7111161"/>
            <a:ext cx="7585673" cy="394984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0" y="7098282"/>
            <a:ext cx="756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b="1" dirty="0" smtClean="0">
                <a:solidFill>
                  <a:schemeClr val="bg1"/>
                </a:solidFill>
              </a:rPr>
              <a:t>Spécialisations </a:t>
            </a:r>
            <a:r>
              <a:rPr lang="fr-FR" sz="1800" b="1" dirty="0">
                <a:solidFill>
                  <a:schemeClr val="bg1"/>
                </a:solidFill>
              </a:rPr>
              <a:t>: Apprendre à accompagner en contexte </a:t>
            </a:r>
            <a:r>
              <a:rPr lang="fr-FR" sz="1800" b="1" dirty="0" smtClean="0">
                <a:solidFill>
                  <a:schemeClr val="bg1"/>
                </a:solidFill>
              </a:rPr>
              <a:t>spécifique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77" y="173122"/>
            <a:ext cx="1394535" cy="1334277"/>
          </a:xfrm>
          <a:prstGeom prst="rect">
            <a:avLst/>
          </a:prstGeom>
        </p:spPr>
      </p:pic>
      <p:pic>
        <p:nvPicPr>
          <p:cNvPr id="28" name="Image 27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547" y="647562"/>
            <a:ext cx="2943225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34085</TotalTime>
  <Words>107</Words>
  <Application>Microsoft Office PowerPoint</Application>
  <PresentationFormat>Personnalisé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Compte Microsoft</cp:lastModifiedBy>
  <cp:revision>236</cp:revision>
  <cp:lastPrinted>2021-08-17T13:54:29Z</cp:lastPrinted>
  <dcterms:created xsi:type="dcterms:W3CDTF">2015-06-22T10:33:01Z</dcterms:created>
  <dcterms:modified xsi:type="dcterms:W3CDTF">2021-08-18T12:08:30Z</dcterms:modified>
</cp:coreProperties>
</file>