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57" r:id="rId6"/>
    <p:sldId id="263" r:id="rId7"/>
    <p:sldId id="261" r:id="rId8"/>
    <p:sldId id="262"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0" autoAdjust="0"/>
    <p:restoredTop sz="94660"/>
  </p:normalViewPr>
  <p:slideViewPr>
    <p:cSldViewPr snapToGrid="0">
      <p:cViewPr varScale="1">
        <p:scale>
          <a:sx n="80" d="100"/>
          <a:sy n="80" d="100"/>
        </p:scale>
        <p:origin x="18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smtClean="0"/>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1/13/2021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smtClean="0"/>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smtClean="0"/>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smtClean="0"/>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1/13/2021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sz="2800" b="1" dirty="0">
                <a:solidFill>
                  <a:srgbClr val="0070C0"/>
                </a:solidFill>
              </a:rPr>
              <a:t>Fondamentaux de l’exercice</a:t>
            </a:r>
            <a:br>
              <a:rPr lang="fr-FR" sz="2800" b="1" dirty="0">
                <a:solidFill>
                  <a:srgbClr val="0070C0"/>
                </a:solidFill>
              </a:rPr>
            </a:br>
            <a:r>
              <a:rPr lang="fr-FR" sz="2800" b="1" dirty="0">
                <a:solidFill>
                  <a:srgbClr val="0070C0"/>
                </a:solidFill>
              </a:rPr>
              <a:t>entrepreneurial du métier de praticien</a:t>
            </a:r>
          </a:p>
        </p:txBody>
      </p:sp>
      <p:sp>
        <p:nvSpPr>
          <p:cNvPr id="3" name="Sous-titre 2"/>
          <p:cNvSpPr>
            <a:spLocks noGrp="1"/>
          </p:cNvSpPr>
          <p:nvPr>
            <p:ph type="subTitle" idx="1"/>
          </p:nvPr>
        </p:nvSpPr>
        <p:spPr/>
        <p:txBody>
          <a:bodyPr/>
          <a:lstStyle/>
          <a:p>
            <a:r>
              <a:rPr lang="fr-FR" b="1" dirty="0" smtClean="0">
                <a:solidFill>
                  <a:srgbClr val="0070C0"/>
                </a:solidFill>
              </a:rPr>
              <a:t>Objectif :</a:t>
            </a:r>
          </a:p>
          <a:p>
            <a:r>
              <a:rPr lang="fr-FR" b="1" dirty="0" smtClean="0">
                <a:solidFill>
                  <a:srgbClr val="0070C0"/>
                </a:solidFill>
              </a:rPr>
              <a:t>Développer son chiffre d’affaire</a:t>
            </a:r>
          </a:p>
        </p:txBody>
      </p:sp>
    </p:spTree>
    <p:extLst>
      <p:ext uri="{BB962C8B-B14F-4D97-AF65-F5344CB8AC3E}">
        <p14:creationId xmlns:p14="http://schemas.microsoft.com/office/powerpoint/2010/main" val="26430048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0070C0"/>
                </a:solidFill>
              </a:rPr>
              <a:t>Fondamentaux de l’exercice</a:t>
            </a:r>
            <a:br>
              <a:rPr lang="fr-FR" b="1" dirty="0">
                <a:solidFill>
                  <a:srgbClr val="0070C0"/>
                </a:solidFill>
              </a:rPr>
            </a:br>
            <a:r>
              <a:rPr lang="fr-FR" b="1" dirty="0">
                <a:solidFill>
                  <a:srgbClr val="0070C0"/>
                </a:solidFill>
              </a:rPr>
              <a:t>entrepreneurial du métier de praticien</a:t>
            </a:r>
          </a:p>
        </p:txBody>
      </p:sp>
      <p:sp>
        <p:nvSpPr>
          <p:cNvPr id="3" name="Espace réservé du contenu 2"/>
          <p:cNvSpPr>
            <a:spLocks noGrp="1"/>
          </p:cNvSpPr>
          <p:nvPr>
            <p:ph idx="1"/>
          </p:nvPr>
        </p:nvSpPr>
        <p:spPr/>
        <p:txBody>
          <a:bodyPr>
            <a:normAutofit fontScale="85000" lnSpcReduction="20000"/>
          </a:bodyPr>
          <a:lstStyle/>
          <a:p>
            <a:r>
              <a:rPr lang="fr-FR" dirty="0"/>
              <a:t>La Formation se déroulera selon les modalités suivantes :</a:t>
            </a:r>
            <a:endParaRPr lang="fr-FR" dirty="0"/>
          </a:p>
          <a:p>
            <a:pPr fontAlgn="base"/>
            <a:r>
              <a:rPr lang="fr-FR" b="1" dirty="0"/>
              <a:t>Lieu : </a:t>
            </a:r>
            <a:r>
              <a:rPr lang="fr-FR" dirty="0"/>
              <a:t>En ligne</a:t>
            </a:r>
          </a:p>
          <a:p>
            <a:pPr fontAlgn="base"/>
            <a:r>
              <a:rPr lang="fr-FR" b="1" dirty="0"/>
              <a:t>Durée </a:t>
            </a:r>
            <a:r>
              <a:rPr lang="fr-FR" dirty="0"/>
              <a:t>: 154 heures environ </a:t>
            </a:r>
          </a:p>
          <a:p>
            <a:pPr fontAlgn="base"/>
            <a:r>
              <a:rPr lang="fr-FR" b="1" dirty="0"/>
              <a:t>Nombre de jours : </a:t>
            </a:r>
            <a:r>
              <a:rPr lang="fr-FR" dirty="0"/>
              <a:t>25 jours, à raison de 6h par jour sur 5 jours par semaine (en moyenne). </a:t>
            </a:r>
            <a:br>
              <a:rPr lang="fr-FR" dirty="0"/>
            </a:br>
            <a:r>
              <a:rPr lang="fr-FR" dirty="0"/>
              <a:t>La formation est divisée en 10 modules allant de 12 heures à 18 heures </a:t>
            </a:r>
          </a:p>
          <a:p>
            <a:pPr fontAlgn="base"/>
            <a:r>
              <a:rPr lang="fr-FR" dirty="0"/>
              <a:t>Chaque module est divisé en 5 ou 6 chapitres</a:t>
            </a:r>
          </a:p>
          <a:p>
            <a:pPr fontAlgn="base"/>
            <a:r>
              <a:rPr lang="fr-FR" dirty="0"/>
              <a:t>2 nouveaux modules sont disponibles par semaine et doivent être complétés dans la semaine</a:t>
            </a:r>
          </a:p>
          <a:p>
            <a:pPr fontAlgn="base"/>
            <a:r>
              <a:rPr lang="fr-FR" dirty="0"/>
              <a:t>1 module est composé en moyenne de 20 vidéos d’une durée qui varie entre 5 et 15 minutes, de contenus audio, d’exercices à réaliser et de fiches récapitulatives des acquis.</a:t>
            </a:r>
          </a:p>
          <a:p>
            <a:pPr marL="0" indent="0">
              <a:buNone/>
            </a:pPr>
            <a:endParaRPr lang="fr-FR" dirty="0"/>
          </a:p>
        </p:txBody>
      </p:sp>
    </p:spTree>
    <p:extLst>
      <p:ext uri="{BB962C8B-B14F-4D97-AF65-F5344CB8AC3E}">
        <p14:creationId xmlns:p14="http://schemas.microsoft.com/office/powerpoint/2010/main" val="41896825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0070C0"/>
                </a:solidFill>
              </a:rPr>
              <a:t>Fondamentaux de l’exercice</a:t>
            </a:r>
            <a:br>
              <a:rPr lang="fr-FR" b="1" dirty="0">
                <a:solidFill>
                  <a:srgbClr val="0070C0"/>
                </a:solidFill>
              </a:rPr>
            </a:br>
            <a:r>
              <a:rPr lang="fr-FR" b="1" dirty="0">
                <a:solidFill>
                  <a:srgbClr val="0070C0"/>
                </a:solidFill>
              </a:rPr>
              <a:t>entrepreneurial du métier de praticien</a:t>
            </a:r>
          </a:p>
        </p:txBody>
      </p:sp>
      <p:sp>
        <p:nvSpPr>
          <p:cNvPr id="3" name="Espace réservé du contenu 2"/>
          <p:cNvSpPr>
            <a:spLocks noGrp="1"/>
          </p:cNvSpPr>
          <p:nvPr>
            <p:ph idx="1"/>
          </p:nvPr>
        </p:nvSpPr>
        <p:spPr/>
        <p:txBody>
          <a:bodyPr>
            <a:normAutofit lnSpcReduction="10000"/>
          </a:bodyPr>
          <a:lstStyle/>
          <a:p>
            <a:r>
              <a:rPr lang="fr-FR" dirty="0"/>
              <a:t>Nom du Formateur : Mme Nolwenn Thomazeau</a:t>
            </a:r>
            <a:endParaRPr lang="fr-FR" dirty="0"/>
          </a:p>
          <a:p>
            <a:pPr fontAlgn="base"/>
            <a:r>
              <a:rPr lang="fr-FR" b="1" u="sng" dirty="0" smtClean="0"/>
              <a:t>Modalités </a:t>
            </a:r>
            <a:r>
              <a:rPr lang="fr-FR" b="1" u="sng" dirty="0"/>
              <a:t>d’évaluation</a:t>
            </a:r>
            <a:br>
              <a:rPr lang="fr-FR" b="1" u="sng" dirty="0"/>
            </a:br>
            <a:r>
              <a:rPr lang="fr-FR" b="1" u="sng" dirty="0"/>
              <a:t>(et/ou de contrôle des connaissances) de la formation</a:t>
            </a:r>
            <a:endParaRPr lang="fr-FR" dirty="0"/>
          </a:p>
          <a:p>
            <a:r>
              <a:rPr lang="fr-FR" dirty="0" smtClean="0"/>
              <a:t>Le </a:t>
            </a:r>
            <a:r>
              <a:rPr lang="fr-FR" dirty="0"/>
              <a:t>contrôle de connaissances permettant de vérifier le niveau de connaissances acquis par les Stagiaires est effectué selon les modalités suivantes :</a:t>
            </a:r>
            <a:endParaRPr lang="fr-FR" dirty="0"/>
          </a:p>
          <a:p>
            <a:pPr fontAlgn="base"/>
            <a:r>
              <a:rPr lang="fr-FR" dirty="0"/>
              <a:t>Questionnaire à chaque fin de module sur les actions mises en place par les </a:t>
            </a:r>
            <a:r>
              <a:rPr lang="fr-FR" dirty="0" smtClean="0"/>
              <a:t>Stagiaires</a:t>
            </a:r>
            <a:endParaRPr lang="fr-FR" dirty="0"/>
          </a:p>
        </p:txBody>
      </p:sp>
    </p:spTree>
    <p:extLst>
      <p:ext uri="{BB962C8B-B14F-4D97-AF65-F5344CB8AC3E}">
        <p14:creationId xmlns:p14="http://schemas.microsoft.com/office/powerpoint/2010/main" val="8067352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0070C0"/>
                </a:solidFill>
              </a:rPr>
              <a:t>Fondamentaux de l’exercice</a:t>
            </a:r>
            <a:br>
              <a:rPr lang="fr-FR" b="1" dirty="0">
                <a:solidFill>
                  <a:srgbClr val="0070C0"/>
                </a:solidFill>
              </a:rPr>
            </a:br>
            <a:r>
              <a:rPr lang="fr-FR" b="1" dirty="0">
                <a:solidFill>
                  <a:srgbClr val="0070C0"/>
                </a:solidFill>
              </a:rPr>
              <a:t>entrepreneurial du métier de praticien</a:t>
            </a:r>
          </a:p>
        </p:txBody>
      </p:sp>
      <p:sp>
        <p:nvSpPr>
          <p:cNvPr id="3" name="Espace réservé du contenu 2"/>
          <p:cNvSpPr>
            <a:spLocks noGrp="1"/>
          </p:cNvSpPr>
          <p:nvPr>
            <p:ph idx="1"/>
          </p:nvPr>
        </p:nvSpPr>
        <p:spPr/>
        <p:txBody>
          <a:bodyPr>
            <a:normAutofit fontScale="70000" lnSpcReduction="20000"/>
          </a:bodyPr>
          <a:lstStyle/>
          <a:p>
            <a:r>
              <a:rPr lang="fr-FR" dirty="0"/>
              <a:t>Les méthodes et moyens pédagogiques : alterne théorie et pratique.</a:t>
            </a:r>
            <a:endParaRPr lang="fr-FR" dirty="0" smtClean="0"/>
          </a:p>
          <a:p>
            <a:r>
              <a:rPr lang="fr-FR" dirty="0" smtClean="0"/>
              <a:t>La </a:t>
            </a:r>
            <a:r>
              <a:rPr lang="fr-FR" dirty="0"/>
              <a:t>formation </a:t>
            </a:r>
            <a:r>
              <a:rPr lang="fr-FR" dirty="0" err="1"/>
              <a:t>Medoucine</a:t>
            </a:r>
            <a:r>
              <a:rPr lang="fr-FR" dirty="0"/>
              <a:t> </a:t>
            </a:r>
            <a:r>
              <a:rPr lang="fr-FR" dirty="0" err="1"/>
              <a:t>Academy</a:t>
            </a:r>
            <a:r>
              <a:rPr lang="fr-FR" dirty="0"/>
              <a:t> se décompose en trois axes :</a:t>
            </a:r>
            <a:endParaRPr lang="fr-FR" dirty="0"/>
          </a:p>
          <a:p>
            <a:pPr fontAlgn="base"/>
            <a:r>
              <a:rPr lang="fr-FR" b="1" dirty="0"/>
              <a:t>L’accès au contenu de la formation en ligne, composée de :</a:t>
            </a:r>
          </a:p>
          <a:p>
            <a:pPr lvl="1" fontAlgn="base"/>
            <a:r>
              <a:rPr lang="fr-FR" dirty="0"/>
              <a:t>Vidéos</a:t>
            </a:r>
          </a:p>
          <a:p>
            <a:pPr lvl="1" fontAlgn="base"/>
            <a:r>
              <a:rPr lang="fr-FR" dirty="0" err="1"/>
              <a:t>Audios</a:t>
            </a:r>
            <a:endParaRPr lang="fr-FR" dirty="0"/>
          </a:p>
          <a:p>
            <a:pPr lvl="1" fontAlgn="base"/>
            <a:r>
              <a:rPr lang="fr-FR" dirty="0"/>
              <a:t>Exercices en format PDF, Excel ou Word </a:t>
            </a:r>
          </a:p>
          <a:p>
            <a:r>
              <a:rPr lang="fr-FR" dirty="0" smtClean="0"/>
              <a:t>La </a:t>
            </a:r>
            <a:r>
              <a:rPr lang="fr-FR" dirty="0"/>
              <a:t>formation est divisée en 10 modules. </a:t>
            </a:r>
            <a:endParaRPr lang="fr-FR" dirty="0"/>
          </a:p>
          <a:p>
            <a:r>
              <a:rPr lang="fr-FR" dirty="0"/>
              <a:t>Chaque semaine 2 nouveaux modules sont à compléter. </a:t>
            </a:r>
            <a:endParaRPr lang="fr-FR" dirty="0"/>
          </a:p>
          <a:p>
            <a:r>
              <a:rPr lang="fr-FR" dirty="0"/>
              <a:t>Chaque module est divisé en 5 à 6 chapitres.</a:t>
            </a:r>
            <a:endParaRPr lang="fr-FR" dirty="0"/>
          </a:p>
          <a:p>
            <a:r>
              <a:rPr lang="fr-FR" dirty="0" smtClean="0"/>
              <a:t>1 </a:t>
            </a:r>
            <a:r>
              <a:rPr lang="fr-FR" dirty="0"/>
              <a:t>module est composé en moyenne de 20 vidéos d’une durée qui varie entre 5 et 15 minutes</a:t>
            </a:r>
            <a:r>
              <a:rPr lang="fr-FR" dirty="0" smtClean="0"/>
              <a:t>.</a:t>
            </a:r>
            <a:endParaRPr lang="fr-FR" dirty="0"/>
          </a:p>
        </p:txBody>
      </p:sp>
    </p:spTree>
    <p:extLst>
      <p:ext uri="{BB962C8B-B14F-4D97-AF65-F5344CB8AC3E}">
        <p14:creationId xmlns:p14="http://schemas.microsoft.com/office/powerpoint/2010/main" val="11309437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solidFill>
                  <a:srgbClr val="0070C0"/>
                </a:solidFill>
              </a:rPr>
              <a:t>Fondamentaux de l’exercice</a:t>
            </a:r>
            <a:br>
              <a:rPr lang="fr-FR" b="1" dirty="0" smtClean="0">
                <a:solidFill>
                  <a:srgbClr val="0070C0"/>
                </a:solidFill>
              </a:rPr>
            </a:br>
            <a:r>
              <a:rPr lang="fr-FR" b="1" dirty="0" smtClean="0">
                <a:solidFill>
                  <a:srgbClr val="0070C0"/>
                </a:solidFill>
              </a:rPr>
              <a:t>entrepreneurial du métier de praticien</a:t>
            </a:r>
            <a:endParaRPr lang="fr-FR" b="1" dirty="0">
              <a:solidFill>
                <a:srgbClr val="0070C0"/>
              </a:solidFill>
            </a:endParaRPr>
          </a:p>
        </p:txBody>
      </p:sp>
      <p:sp>
        <p:nvSpPr>
          <p:cNvPr id="3" name="Espace réservé du contenu 2"/>
          <p:cNvSpPr>
            <a:spLocks noGrp="1"/>
          </p:cNvSpPr>
          <p:nvPr>
            <p:ph idx="1"/>
          </p:nvPr>
        </p:nvSpPr>
        <p:spPr/>
        <p:txBody>
          <a:bodyPr numCol="2">
            <a:noAutofit/>
          </a:bodyPr>
          <a:lstStyle/>
          <a:p>
            <a:r>
              <a:rPr lang="fr-FR" sz="1800" b="1" dirty="0"/>
              <a:t>MODULE COMPLÉMENTAIRE : </a:t>
            </a:r>
            <a:endParaRPr lang="fr-FR" sz="1800" b="1" dirty="0" smtClean="0"/>
          </a:p>
          <a:p>
            <a:pPr marL="0" indent="0">
              <a:buNone/>
            </a:pPr>
            <a:r>
              <a:rPr lang="fr-FR" sz="1800" b="1" dirty="0"/>
              <a:t>	</a:t>
            </a:r>
            <a:r>
              <a:rPr lang="fr-FR" sz="1800" b="1" dirty="0" smtClean="0"/>
              <a:t>“</a:t>
            </a:r>
            <a:r>
              <a:rPr lang="fr-FR" sz="1800" b="1" dirty="0"/>
              <a:t>La boîte à outils</a:t>
            </a:r>
            <a:r>
              <a:rPr lang="fr-FR" sz="1800" b="1" dirty="0" smtClean="0"/>
              <a:t>”</a:t>
            </a:r>
            <a:endParaRPr lang="fr-FR" sz="1800" dirty="0" smtClean="0"/>
          </a:p>
          <a:p>
            <a:pPr fontAlgn="base">
              <a:buFont typeface="Arial" panose="020B0604020202020204" pitchFamily="34" charset="0"/>
              <a:buChar char="•"/>
            </a:pPr>
            <a:r>
              <a:rPr lang="fr-FR" sz="1800" dirty="0" smtClean="0"/>
              <a:t>Tutos Google </a:t>
            </a:r>
          </a:p>
          <a:p>
            <a:pPr fontAlgn="base"/>
            <a:r>
              <a:rPr lang="fr-FR" sz="1800" dirty="0" smtClean="0"/>
              <a:t>Outils </a:t>
            </a:r>
            <a:r>
              <a:rPr lang="fr-FR" sz="1800" dirty="0"/>
              <a:t>productivité </a:t>
            </a:r>
          </a:p>
          <a:p>
            <a:pPr fontAlgn="base"/>
            <a:r>
              <a:rPr lang="fr-FR" sz="1800" dirty="0"/>
              <a:t>Outils visuels </a:t>
            </a:r>
          </a:p>
          <a:p>
            <a:pPr fontAlgn="base"/>
            <a:r>
              <a:rPr lang="fr-FR" sz="1800" dirty="0"/>
              <a:t>Outils contenus / mots clés </a:t>
            </a:r>
          </a:p>
          <a:p>
            <a:pPr fontAlgn="base"/>
            <a:r>
              <a:rPr lang="fr-FR" sz="1800" dirty="0"/>
              <a:t>Outils Marketing </a:t>
            </a:r>
          </a:p>
          <a:p>
            <a:pPr fontAlgn="base"/>
            <a:r>
              <a:rPr lang="fr-FR" sz="1800" dirty="0"/>
              <a:t>Outil Webinaire : ZOOM </a:t>
            </a:r>
          </a:p>
          <a:p>
            <a:pPr fontAlgn="base"/>
            <a:r>
              <a:rPr lang="fr-FR" sz="1800" dirty="0"/>
              <a:t>Outil Evénements </a:t>
            </a:r>
          </a:p>
          <a:p>
            <a:pPr fontAlgn="base"/>
            <a:r>
              <a:rPr lang="fr-FR" sz="1800" dirty="0"/>
              <a:t>Tutos Facebook </a:t>
            </a:r>
          </a:p>
          <a:p>
            <a:pPr fontAlgn="base"/>
            <a:r>
              <a:rPr lang="fr-FR" sz="1800" dirty="0"/>
              <a:t>Tutos Instagram </a:t>
            </a:r>
          </a:p>
          <a:p>
            <a:pPr fontAlgn="base"/>
            <a:r>
              <a:rPr lang="fr-FR" sz="1800" dirty="0"/>
              <a:t>Tutos </a:t>
            </a:r>
            <a:r>
              <a:rPr lang="fr-FR" sz="1800" dirty="0" err="1"/>
              <a:t>Linkedin</a:t>
            </a:r>
            <a:r>
              <a:rPr lang="fr-FR" sz="1800" dirty="0"/>
              <a:t> </a:t>
            </a:r>
          </a:p>
          <a:p>
            <a:pPr fontAlgn="base"/>
            <a:r>
              <a:rPr lang="fr-FR" sz="1800" dirty="0"/>
              <a:t>Tutos </a:t>
            </a:r>
            <a:r>
              <a:rPr lang="fr-FR" sz="1800" dirty="0" err="1"/>
              <a:t>Youtube</a:t>
            </a:r>
            <a:r>
              <a:rPr lang="fr-FR" sz="1800" dirty="0"/>
              <a:t> </a:t>
            </a:r>
          </a:p>
          <a:p>
            <a:pPr fontAlgn="base"/>
            <a:r>
              <a:rPr lang="fr-FR" sz="1800" dirty="0"/>
              <a:t>Tutos Podcast </a:t>
            </a:r>
          </a:p>
          <a:p>
            <a:pPr fontAlgn="base"/>
            <a:r>
              <a:rPr lang="fr-FR" sz="1800" dirty="0"/>
              <a:t>Tutos Publicité</a:t>
            </a:r>
          </a:p>
          <a:p>
            <a:endParaRPr lang="fr-FR" sz="1800" dirty="0"/>
          </a:p>
        </p:txBody>
      </p:sp>
    </p:spTree>
    <p:extLst>
      <p:ext uri="{BB962C8B-B14F-4D97-AF65-F5344CB8AC3E}">
        <p14:creationId xmlns:p14="http://schemas.microsoft.com/office/powerpoint/2010/main" val="24409802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solidFill>
                  <a:srgbClr val="0070C0"/>
                </a:solidFill>
              </a:rPr>
              <a:t>Fondamentaux de l’exercice</a:t>
            </a:r>
            <a:br>
              <a:rPr lang="fr-FR" b="1" dirty="0" smtClean="0">
                <a:solidFill>
                  <a:srgbClr val="0070C0"/>
                </a:solidFill>
              </a:rPr>
            </a:br>
            <a:r>
              <a:rPr lang="fr-FR" b="1" dirty="0" smtClean="0">
                <a:solidFill>
                  <a:srgbClr val="0070C0"/>
                </a:solidFill>
              </a:rPr>
              <a:t>entrepreneurial du métier de praticien</a:t>
            </a:r>
            <a:endParaRPr lang="fr-FR" b="1" dirty="0">
              <a:solidFill>
                <a:srgbClr val="0070C0"/>
              </a:solidFill>
            </a:endParaRPr>
          </a:p>
        </p:txBody>
      </p:sp>
      <p:sp>
        <p:nvSpPr>
          <p:cNvPr id="3" name="Espace réservé du contenu 2"/>
          <p:cNvSpPr>
            <a:spLocks noGrp="1"/>
          </p:cNvSpPr>
          <p:nvPr>
            <p:ph idx="1"/>
          </p:nvPr>
        </p:nvSpPr>
        <p:spPr/>
        <p:txBody>
          <a:bodyPr numCol="2">
            <a:noAutofit/>
          </a:bodyPr>
          <a:lstStyle/>
          <a:p>
            <a:r>
              <a:rPr lang="fr-FR" sz="1800" dirty="0" smtClean="0"/>
              <a:t>Travaux pratique </a:t>
            </a:r>
            <a:r>
              <a:rPr lang="fr-FR" sz="1800" dirty="0"/>
              <a:t>1 : Vidéo "La supervision au service du bien-être du thérapeute" I</a:t>
            </a:r>
            <a:endParaRPr lang="fr-FR" sz="1800" dirty="0"/>
          </a:p>
          <a:p>
            <a:r>
              <a:rPr lang="fr-FR" sz="1800" dirty="0" smtClean="0"/>
              <a:t>Travaux pratique </a:t>
            </a:r>
            <a:r>
              <a:rPr lang="fr-FR" sz="1800" dirty="0"/>
              <a:t>2 : Vidéo "Comment mettre en place la consultation en ligne"</a:t>
            </a:r>
            <a:endParaRPr lang="fr-FR" sz="1800" dirty="0"/>
          </a:p>
          <a:p>
            <a:r>
              <a:rPr lang="fr-FR" sz="1800" dirty="0" smtClean="0"/>
              <a:t>Travaux pratique 3 : Apport d’experts</a:t>
            </a:r>
          </a:p>
          <a:p>
            <a:endParaRPr lang="fr-FR" sz="1800" dirty="0"/>
          </a:p>
          <a:p>
            <a:r>
              <a:rPr lang="fr-FR" sz="1800" dirty="0" smtClean="0"/>
              <a:t>…</a:t>
            </a:r>
          </a:p>
          <a:p>
            <a:r>
              <a:rPr lang="fr-FR" sz="1800" dirty="0"/>
              <a:t/>
            </a:r>
            <a:br>
              <a:rPr lang="fr-FR" sz="1800" dirty="0"/>
            </a:br>
            <a:endParaRPr lang="fr-FR" sz="1800" dirty="0"/>
          </a:p>
        </p:txBody>
      </p:sp>
    </p:spTree>
    <p:extLst>
      <p:ext uri="{BB962C8B-B14F-4D97-AF65-F5344CB8AC3E}">
        <p14:creationId xmlns:p14="http://schemas.microsoft.com/office/powerpoint/2010/main" val="26076571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0070C0"/>
                </a:solidFill>
              </a:rPr>
              <a:t>Fondamentaux de l’exercice</a:t>
            </a:r>
            <a:br>
              <a:rPr lang="fr-FR" b="1" dirty="0">
                <a:solidFill>
                  <a:srgbClr val="0070C0"/>
                </a:solidFill>
              </a:rPr>
            </a:br>
            <a:r>
              <a:rPr lang="fr-FR" b="1" dirty="0">
                <a:solidFill>
                  <a:srgbClr val="0070C0"/>
                </a:solidFill>
              </a:rPr>
              <a:t>entrepreneurial du métier de praticien</a:t>
            </a:r>
          </a:p>
        </p:txBody>
      </p:sp>
      <p:sp>
        <p:nvSpPr>
          <p:cNvPr id="3" name="Espace réservé du contenu 2"/>
          <p:cNvSpPr>
            <a:spLocks noGrp="1"/>
          </p:cNvSpPr>
          <p:nvPr>
            <p:ph idx="1"/>
          </p:nvPr>
        </p:nvSpPr>
        <p:spPr/>
        <p:txBody>
          <a:bodyPr>
            <a:normAutofit fontScale="70000" lnSpcReduction="20000"/>
          </a:bodyPr>
          <a:lstStyle/>
          <a:p>
            <a:pPr fontAlgn="base"/>
            <a:r>
              <a:rPr lang="fr-FR" b="1" dirty="0"/>
              <a:t>L’accès à un groupe Facebook fermé dédié uniquement aux stagiaires qui suivent la formation</a:t>
            </a:r>
          </a:p>
          <a:p>
            <a:r>
              <a:rPr lang="fr-FR" dirty="0" smtClean="0"/>
              <a:t>Ce </a:t>
            </a:r>
            <a:r>
              <a:rPr lang="fr-FR" dirty="0"/>
              <a:t>groupe Facebook permet de rassembler tous les stagiaires, leur permettre de développer leur réseau, trouver de l'information, poser leurs questions, demander un retour sur leur travail, partager leurs bonnes pratiques, traiter leurs questions de façon interactive</a:t>
            </a:r>
            <a:r>
              <a:rPr lang="fr-FR" dirty="0" smtClean="0"/>
              <a:t>.</a:t>
            </a:r>
            <a:endParaRPr lang="fr-FR" dirty="0"/>
          </a:p>
          <a:p>
            <a:r>
              <a:rPr lang="fr-FR" dirty="0"/>
              <a:t>Toutes les questions et les demandes portant sur la formation, leur activité, leurs défis, leurs doutes ou leurs obstacles sont acceptés et traités dans la discussion de groupe.</a:t>
            </a:r>
            <a:endParaRPr lang="fr-FR" dirty="0"/>
          </a:p>
          <a:p>
            <a:pPr fontAlgn="base"/>
            <a:r>
              <a:rPr lang="fr-FR" b="1" dirty="0" smtClean="0"/>
              <a:t>L’accès </a:t>
            </a:r>
            <a:r>
              <a:rPr lang="fr-FR" b="1" dirty="0"/>
              <a:t>à la fin de la formation une conférence en ligne (un webinaire) en direct avec tous les stagiaires de la formation </a:t>
            </a:r>
          </a:p>
          <a:p>
            <a:r>
              <a:rPr lang="fr-FR" dirty="0" smtClean="0"/>
              <a:t>A </a:t>
            </a:r>
            <a:r>
              <a:rPr lang="fr-FR" dirty="0"/>
              <a:t>la fin de la formation, un webinaire en direct permet d’échanger sur les acquis de la semaine, le travail réalisé, les difficultés rencontrées, les réussites et faire un point pour aider à avancer au mieux dans la formation</a:t>
            </a:r>
            <a:r>
              <a:rPr lang="fr-FR" dirty="0" smtClean="0"/>
              <a:t>.</a:t>
            </a:r>
            <a:r>
              <a:rPr lang="fr-FR" dirty="0"/>
              <a:t/>
            </a:r>
            <a:br>
              <a:rPr lang="fr-FR" dirty="0"/>
            </a:br>
            <a:endParaRPr lang="fr-FR" dirty="0"/>
          </a:p>
        </p:txBody>
      </p:sp>
    </p:spTree>
    <p:extLst>
      <p:ext uri="{BB962C8B-B14F-4D97-AF65-F5344CB8AC3E}">
        <p14:creationId xmlns:p14="http://schemas.microsoft.com/office/powerpoint/2010/main" val="34009546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0070C0"/>
                </a:solidFill>
              </a:rPr>
              <a:t>Fondamentaux de l’exercice</a:t>
            </a:r>
            <a:br>
              <a:rPr lang="fr-FR" b="1" dirty="0">
                <a:solidFill>
                  <a:srgbClr val="0070C0"/>
                </a:solidFill>
              </a:rPr>
            </a:br>
            <a:r>
              <a:rPr lang="fr-FR" b="1" dirty="0">
                <a:solidFill>
                  <a:srgbClr val="0070C0"/>
                </a:solidFill>
              </a:rPr>
              <a:t>entrepreneurial du métier de praticien</a:t>
            </a:r>
          </a:p>
        </p:txBody>
      </p:sp>
      <p:sp>
        <p:nvSpPr>
          <p:cNvPr id="3" name="Espace réservé du contenu 2"/>
          <p:cNvSpPr>
            <a:spLocks noGrp="1"/>
          </p:cNvSpPr>
          <p:nvPr>
            <p:ph idx="1"/>
          </p:nvPr>
        </p:nvSpPr>
        <p:spPr/>
        <p:txBody>
          <a:bodyPr>
            <a:normAutofit fontScale="92500" lnSpcReduction="20000"/>
          </a:bodyPr>
          <a:lstStyle/>
          <a:p>
            <a:pPr fontAlgn="base"/>
            <a:r>
              <a:rPr lang="fr-FR" b="1" u="sng" dirty="0"/>
              <a:t>Modalités </a:t>
            </a:r>
            <a:r>
              <a:rPr lang="fr-FR" b="1" u="sng" dirty="0" smtClean="0"/>
              <a:t>d’évaluation (et/ou </a:t>
            </a:r>
            <a:r>
              <a:rPr lang="fr-FR" b="1" u="sng" dirty="0"/>
              <a:t>de contrôle des connaissances) de la formation</a:t>
            </a:r>
            <a:endParaRPr lang="fr-FR" dirty="0"/>
          </a:p>
          <a:p>
            <a:r>
              <a:rPr lang="fr-FR" dirty="0" smtClean="0"/>
              <a:t>Le </a:t>
            </a:r>
            <a:r>
              <a:rPr lang="fr-FR" dirty="0"/>
              <a:t>contrôle de connaissances permettant de vérifier le niveau de connaissances acquis par les Stagiaires est effectué selon les modalités suivantes :</a:t>
            </a:r>
            <a:endParaRPr lang="fr-FR" dirty="0"/>
          </a:p>
          <a:p>
            <a:pPr fontAlgn="base"/>
            <a:r>
              <a:rPr lang="fr-FR" dirty="0"/>
              <a:t>Questionnaire à chaque fin de module sur les actions mises en place par les Stagiaires</a:t>
            </a:r>
          </a:p>
          <a:p>
            <a:endParaRPr lang="fr-FR" b="1" dirty="0" smtClean="0"/>
          </a:p>
          <a:p>
            <a:r>
              <a:rPr lang="fr-FR" b="1" dirty="0" smtClean="0"/>
              <a:t>A </a:t>
            </a:r>
            <a:r>
              <a:rPr lang="fr-FR" b="1" dirty="0"/>
              <a:t>l’issue de la formation le stagiaire se verra remettre un certificat de formation</a:t>
            </a:r>
            <a:r>
              <a:rPr lang="fr-FR" b="1" dirty="0" smtClean="0"/>
              <a:t>.</a:t>
            </a:r>
          </a:p>
          <a:p>
            <a:endParaRPr lang="fr-FR" dirty="0"/>
          </a:p>
        </p:txBody>
      </p:sp>
    </p:spTree>
    <p:extLst>
      <p:ext uri="{BB962C8B-B14F-4D97-AF65-F5344CB8AC3E}">
        <p14:creationId xmlns:p14="http://schemas.microsoft.com/office/powerpoint/2010/main" val="119987035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112</TotalTime>
  <Words>319</Words>
  <Application>Microsoft Office PowerPoint</Application>
  <PresentationFormat>Grand écran</PresentationFormat>
  <Paragraphs>62</Paragraphs>
  <Slides>8</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8</vt:i4>
      </vt:variant>
    </vt:vector>
  </HeadingPairs>
  <TitlesOfParts>
    <vt:vector size="11" baseType="lpstr">
      <vt:lpstr>Arial</vt:lpstr>
      <vt:lpstr>Garamond</vt:lpstr>
      <vt:lpstr>Organique</vt:lpstr>
      <vt:lpstr>Fondamentaux de l’exercice entrepreneurial du métier de praticien</vt:lpstr>
      <vt:lpstr>Fondamentaux de l’exercice entrepreneurial du métier de praticien</vt:lpstr>
      <vt:lpstr>Fondamentaux de l’exercice entrepreneurial du métier de praticien</vt:lpstr>
      <vt:lpstr>Fondamentaux de l’exercice entrepreneurial du métier de praticien</vt:lpstr>
      <vt:lpstr>Fondamentaux de l’exercice entrepreneurial du métier de praticien</vt:lpstr>
      <vt:lpstr>Fondamentaux de l’exercice entrepreneurial du métier de praticien</vt:lpstr>
      <vt:lpstr>Fondamentaux de l’exercice entrepreneurial du métier de praticien</vt:lpstr>
      <vt:lpstr>Fondamentaux de l’exercice entrepreneurial du métier de praticien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Fondamentaux de l’exercice entrepreneurial du métier de praticien</dc:title>
  <dc:creator>Utilisateur Windows</dc:creator>
  <cp:lastModifiedBy>Utilisateur Windows</cp:lastModifiedBy>
  <cp:revision>6</cp:revision>
  <dcterms:created xsi:type="dcterms:W3CDTF">2021-01-13T16:56:06Z</dcterms:created>
  <dcterms:modified xsi:type="dcterms:W3CDTF">2021-01-13T18:48:26Z</dcterms:modified>
</cp:coreProperties>
</file>