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05613" cy="9939338"/>
  <p:embeddedFontLst>
    <p:embeddedFont>
      <p:font typeface="Roboto Slab" panose="020B0604020202020204" charset="0"/>
      <p:regular r:id="rId15"/>
      <p:bold r:id="rId16"/>
    </p:embeddedFont>
    <p:embeddedFont>
      <p:font typeface="Source Sans Pr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15/10/2017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velyne.revellat@kheprisant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logo kheprisante+accroche 10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300" y="1764921"/>
            <a:ext cx="5807400" cy="193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2750" y="4374912"/>
            <a:ext cx="4196400" cy="18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  <a:hlinkClick r:id="rId4"/>
              </a:rPr>
              <a:t>evelyne.revellat@kheprisante.fr</a:t>
            </a: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www.kheprisante.fr</a:t>
            </a:r>
            <a:endParaRPr lang="en" sz="1800" b="1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188 Grande rue Charles de Gaulle 94130 Nogent-sur-Marne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Leviers de déploiement</a:t>
            </a: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126050" y="2336825"/>
            <a:ext cx="6891900" cy="32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Acquisition de deux nouveaux clients à temps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plein en développant la digitalisation de l’entreprise</a:t>
            </a:r>
            <a:endParaRPr lang="en"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permanence des recrutements en coworking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Recrutement de deux stagiaires en community management, qui s’occuperont aussi de la visibilité de chacun des intervenants sur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internet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 référencement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 de formation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officiel pour les professionnels et les entreprises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Coordination de soin de supports en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cancérologie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Offre entreprise pour la Santé et Qualité de Vie au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Travail grâce à la création d’un site dédié aux entreprises</a:t>
            </a: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/>
              <a:t>Merci !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4294967295"/>
          </p:nvPr>
        </p:nvSpPr>
        <p:spPr>
          <a:xfrm>
            <a:off x="1193825" y="3012175"/>
            <a:ext cx="4029000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398BA2"/>
                </a:solidFill>
              </a:rPr>
              <a:t>Des questions ?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35950" y="4365104"/>
            <a:ext cx="4753500" cy="19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2600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</a:rPr>
              <a:t>www.kheprisante.fr</a:t>
            </a:r>
            <a:endParaRPr lang="en" sz="2600" dirty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157" name="Shape 157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3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 descr="logo_kheprisante 5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388600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solidFill>
                  <a:srgbClr val="5AB1C9"/>
                </a:solidFill>
              </a:rPr>
              <a:t>Le Concept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4294967295"/>
          </p:nvPr>
        </p:nvSpPr>
        <p:spPr>
          <a:xfrm>
            <a:off x="513075" y="3180950"/>
            <a:ext cx="46233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Centre de santé et de thérapies complémentaires 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3099000" y="4442475"/>
            <a:ext cx="58326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 espace de coworking dédié aux professionnels de santé</a:t>
            </a:r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  <p:pic>
        <p:nvPicPr>
          <p:cNvPr id="84" name="Shape 84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Besoins</a:t>
            </a:r>
            <a:endParaRPr lang="en" dirty="0">
              <a:solidFill>
                <a:srgbClr val="5AB1C9"/>
              </a:solidFill>
            </a:endParaRPr>
          </a:p>
        </p:txBody>
      </p:sp>
      <p:pic>
        <p:nvPicPr>
          <p:cNvPr id="90" name="Shape 90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1278474" y="1600200"/>
            <a:ext cx="3868800" cy="496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5AB1C9"/>
                </a:solidFill>
              </a:rPr>
              <a:t>Professionnels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607D8B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Les thérapeutes ne réalisant pas suffisamment de chiffre d’affaire pour se permettre de louer un cabinet au mois, en recherche de nouveaux clients.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Les jeunes diplômés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Ceux qui ont un emplois à côté de leur activité (reconversion professionnelle)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Ceux qui continuent d’exercer en fin de carrière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5139849" y="1600200"/>
            <a:ext cx="3530100" cy="502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5AB1C9"/>
                </a:solidFill>
              </a:rPr>
              <a:t>Particuliers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Trouver en un seul lieu une trentaine de pratiques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Se faire orienter afin de trouver la pratique la plus adaptée à leur besoin.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Une demande croissante concernant les médecines douces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Solution</a:t>
            </a:r>
          </a:p>
        </p:txBody>
      </p:sp>
      <p:pic>
        <p:nvPicPr>
          <p:cNvPr id="98" name="Shape 98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126050" y="1142975"/>
            <a:ext cx="6891900" cy="50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Salles accessibles 7j/7 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Système de réservation en ligne 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Services visant à améliorer la visibilité des intervenants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Apport de clients aux intervenants grâce à la notoriété du centre</a:t>
            </a: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Evénements récurrents dans l’optique de faire découvrir nos pratiques aux particuliers </a:t>
            </a: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Plus que des salles, un environnement..</a:t>
            </a:r>
            <a:endParaRPr lang="en" sz="20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500204"/>
            <a:ext cx="1440159" cy="9855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68" y="5445224"/>
            <a:ext cx="1567475" cy="10423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445415"/>
            <a:ext cx="1567187" cy="10421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17" y="5445415"/>
            <a:ext cx="1579183" cy="10501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Business Model</a:t>
            </a:r>
          </a:p>
        </p:txBody>
      </p:sp>
      <p:pic>
        <p:nvPicPr>
          <p:cNvPr id="105" name="Shape 10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126050" y="1390236"/>
            <a:ext cx="6891900" cy="50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Location d’espaces : 15€ / h en </a:t>
            </a:r>
            <a:r>
              <a:rPr lang="en" sz="20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moyenne la salle</a:t>
            </a: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Location d’espace au mois : 600 à 1000€/</a:t>
            </a:r>
            <a:r>
              <a:rPr lang="en" sz="20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mois la salle</a:t>
            </a: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Abonnement au centre : 49€ / mois</a:t>
            </a: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 de formation : 1000€ par personne formée au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Panier moyen des intervenants = 11h/mois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48 intervenants travaillent entre 30h et 5h/mois</a:t>
            </a: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Chiffres clés</a:t>
            </a:r>
          </a:p>
        </p:txBody>
      </p:sp>
      <p:pic>
        <p:nvPicPr>
          <p:cNvPr id="112" name="Shape 112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519725" y="1587075"/>
            <a:ext cx="3726900" cy="233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398BA2"/>
                </a:solidFill>
              </a:rPr>
              <a:t>	Le centre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90 intervenants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39 abonnements mensuels de 49€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30 pratiques différentes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20 raisons de consulter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3 salles à temps plein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7 salles en coworking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1 500 patients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4589100" y="1587075"/>
            <a:ext cx="4554900" cy="117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" sz="1800" b="1">
                <a:solidFill>
                  <a:srgbClr val="398BA2"/>
                </a:solidFill>
              </a:rPr>
              <a:t>Taux de remplissage : 27,7 %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478h/mois sur 1728h disponibles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5263h/an sur 19000h disponibles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5320050" y="3083350"/>
            <a:ext cx="3093000" cy="245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398BA2"/>
                </a:solidFill>
              </a:rPr>
              <a:t>	Finances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Capital : 10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CA : 83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Charges : 117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EBIT : -33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Point mort : 90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Capitaux propres : 150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Dette : 62,7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Loyer du Centre: 43,3 k€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16" name="Shape 116"/>
          <p:cNvSpPr txBox="1"/>
          <p:nvPr/>
        </p:nvSpPr>
        <p:spPr>
          <a:xfrm>
            <a:off x="1799925" y="4005775"/>
            <a:ext cx="3000000" cy="250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 b="1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Soutien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prêt d’honneur : 10 k€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Garantie bancaire à hauteur de l’emprunt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Dossiers de subventions en cours : </a:t>
            </a:r>
          </a:p>
          <a:p>
            <a:pPr marL="914400" lvl="1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○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Innovation EXPE</a:t>
            </a:r>
          </a:p>
          <a:p>
            <a:pPr marL="914400" lvl="1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○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TP Up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Le marché</a:t>
            </a:r>
          </a:p>
        </p:txBody>
      </p:sp>
      <p:pic>
        <p:nvPicPr>
          <p:cNvPr id="122" name="Shape 122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371750" y="2839625"/>
            <a:ext cx="2785200" cy="282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Code APE 86.90F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9060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activités pour la santé humaine exercées hors d’un cadre réglementé représentent 32840 Entreprises et 939 M€ CA HT en 2014</a:t>
            </a: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(INSEE)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850350" y="3051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Psychothérapie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Psychanalyse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Hypnose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Sophrologie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Acupuncture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Homéopathie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Ostéopathie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Iridologie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Chiropraxie</a:t>
            </a:r>
          </a:p>
        </p:txBody>
      </p:sp>
      <p:sp>
        <p:nvSpPr>
          <p:cNvPr id="125" name="Shape 125"/>
          <p:cNvSpPr/>
          <p:nvPr/>
        </p:nvSpPr>
        <p:spPr>
          <a:xfrm>
            <a:off x="4216600" y="29804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AB1C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1647950" y="1673725"/>
            <a:ext cx="5730600" cy="93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42 % des français ont recours aux médecines douces</a:t>
            </a:r>
          </a:p>
          <a:p>
            <a:pPr marL="4572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75 % y ont déjà eu recours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Shape 131"/>
          <p:cNvGraphicFramePr/>
          <p:nvPr/>
        </p:nvGraphicFramePr>
        <p:xfrm>
          <a:off x="1260000" y="2107400"/>
          <a:ext cx="6624000" cy="3194650"/>
        </p:xfrm>
        <a:graphic>
          <a:graphicData uri="http://schemas.openxmlformats.org/drawingml/2006/table">
            <a:tbl>
              <a:tblPr>
                <a:noFill/>
                <a:tableStyleId>{9853B4C1-058D-45E1-95BA-9A53E337D010}</a:tableStyleId>
              </a:tblPr>
              <a:tblGrid>
                <a:gridCol w="1656000"/>
                <a:gridCol w="1656000"/>
                <a:gridCol w="1656000"/>
                <a:gridCol w="1656000"/>
              </a:tblGrid>
              <a:tr h="1739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Nombre d’habitants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% de personnes consultant un psychologue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Nombre de patients potentiels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13 communes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voisines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482 000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33 740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</a:tr>
            </a:tbl>
          </a:graphicData>
        </a:graphic>
      </p:graphicFrame>
      <p:sp>
        <p:nvSpPr>
          <p:cNvPr id="132" name="Shape 132"/>
          <p:cNvSpPr txBox="1">
            <a:spLocks noGrp="1"/>
          </p:cNvSpPr>
          <p:nvPr>
            <p:ph type="ctrTitle" idx="4294967295"/>
          </p:nvPr>
        </p:nvSpPr>
        <p:spPr>
          <a:xfrm>
            <a:off x="1655700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5AB1C9"/>
                </a:solidFill>
              </a:rPr>
              <a:t>Zone de chalandise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Concurrence</a:t>
            </a:r>
          </a:p>
        </p:txBody>
      </p:sp>
      <p:pic>
        <p:nvPicPr>
          <p:cNvPr id="138" name="Shape 138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1126050" y="2336825"/>
            <a:ext cx="6891900" cy="32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 de concurrents dans le Val-de-Marne</a:t>
            </a:r>
          </a:p>
          <a:p>
            <a:pPr lvl="0" rtl="0">
              <a:spcBef>
                <a:spcPts val="480"/>
              </a:spcBef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concurrents parisiens offrent seulement la location d’espaces de travail sans services liés au développement</a:t>
            </a:r>
          </a:p>
          <a:p>
            <a:pPr lvl="0" rtl="0">
              <a:spcBef>
                <a:spcPts val="480"/>
              </a:spcBef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Khépri Santé est le seul à proposer des services aux intervenants et à créer une image qui attire directement les patients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460</Words>
  <Application>Microsoft Office PowerPoint</Application>
  <PresentationFormat>Affichage à l'écran (4:3)</PresentationFormat>
  <Paragraphs>116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Roboto Slab</vt:lpstr>
      <vt:lpstr>Wingdings</vt:lpstr>
      <vt:lpstr>Source Sans Pro</vt:lpstr>
      <vt:lpstr>Cordelia template</vt:lpstr>
      <vt:lpstr>Présentation PowerPoint</vt:lpstr>
      <vt:lpstr>Le Concept</vt:lpstr>
      <vt:lpstr>Besoins</vt:lpstr>
      <vt:lpstr>Solution</vt:lpstr>
      <vt:lpstr>Business Model</vt:lpstr>
      <vt:lpstr>Chiffres clés</vt:lpstr>
      <vt:lpstr>Le marché</vt:lpstr>
      <vt:lpstr>Zone de chalandise</vt:lpstr>
      <vt:lpstr>Concurrence</vt:lpstr>
      <vt:lpstr>Leviers de déploiement</vt:lpstr>
      <vt:lpstr>Merci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Dell</cp:lastModifiedBy>
  <cp:revision>8</cp:revision>
  <cp:lastPrinted>2017-09-20T23:27:17Z</cp:lastPrinted>
  <dcterms:modified xsi:type="dcterms:W3CDTF">2017-10-15T16:53:12Z</dcterms:modified>
</cp:coreProperties>
</file>