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05613" cy="9939338"/>
  <p:embeddedFontLst>
    <p:embeddedFont>
      <p:font typeface="Roboto Slab" panose="020B0604020202020204" charset="0"/>
      <p:regular r:id="rId15"/>
      <p:bold r:id="rId16"/>
    </p:embeddedFont>
    <p:embeddedFont>
      <p:font typeface="Source Sans Pro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853B4C1-058D-45E1-95BA-9A53E337D010}">
  <a:tblStyle styleId="{9853B4C1-058D-45E1-95BA-9A53E337D01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71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8724D-EA2D-452C-9F26-4E2FC5DA9B71}" type="datetimeFigureOut">
              <a:rPr lang="fr-FR" smtClean="0"/>
              <a:t>23/09/2017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AC24B-3D3D-4947-8F33-09E4A87E2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494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832164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700184" y="1360350"/>
            <a:ext cx="5807399" cy="1546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6897625" y="619995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7454375" y="56388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8827727" y="4597553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8677050" y="6577875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2972225" y="6334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579634" y="337347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311843" y="79151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626321" y="133987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8104500" y="4963100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8803950" y="5654656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96310" y="1990890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1738050" y="27132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771658" y="250448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4271583" y="47482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7729213" y="6127437"/>
            <a:ext cx="253800" cy="2541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mplete patter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26550" y="-19800"/>
            <a:ext cx="9197100" cy="6897600"/>
          </a:xfrm>
          <a:prstGeom prst="rect">
            <a:avLst/>
          </a:prstGeom>
          <a:solidFill>
            <a:srgbClr val="CFD8DC">
              <a:alpha val="4923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ctrTitle"/>
          </p:nvPr>
        </p:nvSpPr>
        <p:spPr>
          <a:xfrm>
            <a:off x="1546025" y="2034925"/>
            <a:ext cx="5832600" cy="1546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800" b="1"/>
            </a:lvl1pPr>
            <a:lvl2pPr lvl="1" rtl="0">
              <a:spcBef>
                <a:spcPts val="0"/>
              </a:spcBef>
              <a:buSzPct val="100000"/>
              <a:defRPr sz="4800" b="1"/>
            </a:lvl2pPr>
            <a:lvl3pPr lvl="2" rtl="0">
              <a:spcBef>
                <a:spcPts val="0"/>
              </a:spcBef>
              <a:buSzPct val="100000"/>
              <a:defRPr sz="4800" b="1"/>
            </a:lvl3pPr>
            <a:lvl4pPr lvl="3" rtl="0">
              <a:spcBef>
                <a:spcPts val="0"/>
              </a:spcBef>
              <a:buSzPct val="100000"/>
              <a:defRPr sz="4800" b="1"/>
            </a:lvl4pPr>
            <a:lvl5pPr lvl="4" rtl="0">
              <a:spcBef>
                <a:spcPts val="0"/>
              </a:spcBef>
              <a:buSzPct val="100000"/>
              <a:defRPr sz="4800" b="1"/>
            </a:lvl5pPr>
            <a:lvl6pPr lvl="5" rtl="0">
              <a:spcBef>
                <a:spcPts val="0"/>
              </a:spcBef>
              <a:buSzPct val="100000"/>
              <a:defRPr sz="4800" b="1"/>
            </a:lvl6pPr>
            <a:lvl7pPr lvl="6" rtl="0">
              <a:spcBef>
                <a:spcPts val="0"/>
              </a:spcBef>
              <a:buSzPct val="100000"/>
              <a:defRPr sz="4800" b="1"/>
            </a:lvl7pPr>
            <a:lvl8pPr lvl="7" rtl="0">
              <a:spcBef>
                <a:spcPts val="0"/>
              </a:spcBef>
              <a:buSzPct val="100000"/>
              <a:defRPr sz="4800" b="1"/>
            </a:lvl8pPr>
            <a:lvl9pPr lvl="8" rtl="0">
              <a:spcBef>
                <a:spcPts val="0"/>
              </a:spcBef>
              <a:buSzPct val="100000"/>
              <a:defRPr sz="4800" b="1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1546025" y="3710548"/>
            <a:ext cx="5832600" cy="104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607D8B"/>
              </a:buClr>
              <a:buNone/>
              <a:defRPr>
                <a:solidFill>
                  <a:srgbClr val="607D8B"/>
                </a:solidFill>
              </a:defRPr>
            </a:lvl1pPr>
            <a:lvl2pPr lvl="1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2pPr>
            <a:lvl3pPr lvl="2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3pPr>
            <a:lvl4pPr lvl="3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4pPr>
            <a:lvl5pPr lvl="4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5pPr>
            <a:lvl6pPr lvl="5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6pPr>
            <a:lvl7pPr lvl="6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7pPr>
            <a:lvl8pPr lvl="7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8pPr>
            <a:lvl9pPr lvl="8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hape 29" descr="connections-05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5945" y="0"/>
            <a:ext cx="913210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215300" y="2501400"/>
            <a:ext cx="6713399" cy="10931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1pPr>
            <a:lvl2pPr lvl="1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2pPr>
            <a:lvl3pPr lvl="2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3pPr>
            <a:lvl4pPr lvl="3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4pPr>
            <a:lvl5pPr lvl="4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5pPr>
            <a:lvl6pPr lvl="5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6pPr>
            <a:lvl7pPr lvl="6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7pPr>
            <a:lvl8pPr lvl="7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8pPr>
            <a:lvl9pPr lvl="8" algn="ctr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9pPr>
          </a:lstStyle>
          <a:p>
            <a:endParaRPr/>
          </a:p>
        </p:txBody>
      </p:sp>
      <p:grpSp>
        <p:nvGrpSpPr>
          <p:cNvPr id="31" name="Shape 31"/>
          <p:cNvGrpSpPr/>
          <p:nvPr/>
        </p:nvGrpSpPr>
        <p:grpSpPr>
          <a:xfrm>
            <a:off x="3593400" y="1074284"/>
            <a:ext cx="1957200" cy="1093199"/>
            <a:chOff x="3593400" y="1760084"/>
            <a:chExt cx="1957200" cy="1093199"/>
          </a:xfrm>
        </p:grpSpPr>
        <p:sp>
          <p:nvSpPr>
            <p:cNvPr id="32" name="Shape 32"/>
            <p:cNvSpPr txBox="1"/>
            <p:nvPr/>
          </p:nvSpPr>
          <p:spPr>
            <a:xfrm>
              <a:off x="3593400" y="1872096"/>
              <a:ext cx="1957200" cy="8714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6000" b="1">
                  <a:solidFill>
                    <a:srgbClr val="0091EA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</a:p>
          </p:txBody>
        </p:sp>
        <p:sp>
          <p:nvSpPr>
            <p:cNvPr id="33" name="Shape 33"/>
            <p:cNvSpPr/>
            <p:nvPr/>
          </p:nvSpPr>
          <p:spPr>
            <a:xfrm>
              <a:off x="4025400" y="1760084"/>
              <a:ext cx="1093199" cy="1093199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4190700" y="1925384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35" name="Shape 35"/>
          <p:cNvCxnSpPr>
            <a:endCxn id="33" idx="1"/>
          </p:cNvCxnSpPr>
          <p:nvPr/>
        </p:nvCxnSpPr>
        <p:spPr>
          <a:xfrm>
            <a:off x="3742095" y="871980"/>
            <a:ext cx="443400" cy="3624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6" name="Shape 36"/>
          <p:cNvCxnSpPr/>
          <p:nvPr/>
        </p:nvCxnSpPr>
        <p:spPr>
          <a:xfrm rot="10800000">
            <a:off x="4114799" y="269684"/>
            <a:ext cx="457200" cy="804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7" name="Shape 37"/>
          <p:cNvCxnSpPr/>
          <p:nvPr/>
        </p:nvCxnSpPr>
        <p:spPr>
          <a:xfrm rot="10800000" flipH="1">
            <a:off x="4749075" y="753124"/>
            <a:ext cx="95100" cy="348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86137" y="1600200"/>
            <a:ext cx="36753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82658" y="1600200"/>
            <a:ext cx="36753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786150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3329991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5873833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5407123"/>
            <a:ext cx="8229600" cy="491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CFD8DC"/>
              </a:buClr>
              <a:buSzPct val="100000"/>
              <a:buFont typeface="Source Sans Pro"/>
              <a:buChar char="◎"/>
              <a:defRPr sz="30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CFD8DC"/>
              </a:buClr>
              <a:buSzPct val="100000"/>
              <a:buFont typeface="Source Sans Pro"/>
              <a:buChar char="◉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evelyne.revellat@kheprisante.f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hyperlink" Target="mailto:evelyne.revellat@kheprisante.fr" TargetMode="Externa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 descr="logo kheprisante+accroche 10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8300" y="1764921"/>
            <a:ext cx="5807400" cy="193967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>
            <a:spLocks noGrp="1"/>
          </p:cNvSpPr>
          <p:nvPr>
            <p:ph type="subTitle" idx="4294967295"/>
          </p:nvPr>
        </p:nvSpPr>
        <p:spPr>
          <a:xfrm>
            <a:off x="612750" y="4374912"/>
            <a:ext cx="4196400" cy="1862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 dirty="0">
                <a:solidFill>
                  <a:srgbClr val="5AB1C9"/>
                </a:solidFill>
              </a:rPr>
              <a:t>Evelyne Revellat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b="1" dirty="0">
                <a:solidFill>
                  <a:srgbClr val="5AB1C9"/>
                </a:solidFill>
              </a:rPr>
              <a:t>06 60 47 71 64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rgbClr val="5AB1C9"/>
                </a:solidFill>
                <a:hlinkClick r:id="rId4"/>
              </a:rPr>
              <a:t>evelyne.revellat@kheprisante.fr</a:t>
            </a:r>
            <a:endParaRPr lang="en" sz="1800" b="1" dirty="0" smtClean="0">
              <a:solidFill>
                <a:srgbClr val="5AB1C9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rgbClr val="5AB1C9"/>
                </a:solidFill>
              </a:rPr>
              <a:t>www.kheprisante.fr</a:t>
            </a:r>
            <a:endParaRPr lang="en" sz="1800" b="1" dirty="0">
              <a:solidFill>
                <a:srgbClr val="5AB1C9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 b="1" dirty="0">
                <a:solidFill>
                  <a:srgbClr val="5AB1C9"/>
                </a:solidFill>
              </a:rPr>
              <a:t>188 Grande rue Charles de Gaulle 94130 Nogent-sur-Marne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71373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5AB1C9"/>
                </a:solidFill>
              </a:rPr>
              <a:t>Leviers de déploiement</a:t>
            </a:r>
          </a:p>
        </p:txBody>
      </p:sp>
      <p:pic>
        <p:nvPicPr>
          <p:cNvPr id="145" name="Shape 145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1126050" y="2336825"/>
            <a:ext cx="6891900" cy="324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Acquisition de deux nouveaux clients à temps 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plein en développant la digitalisation de l’entreprise</a:t>
            </a:r>
            <a:endParaRPr lang="en" sz="8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 permanence des recrutements en 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coworking</a:t>
            </a:r>
            <a:endParaRPr sz="8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Recrutement de deux stagiaires en community management, qui s’occuperont aussi de la visibilité de chacun des intervenants sur 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internet 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 référencement</a:t>
            </a:r>
            <a:endParaRPr sz="8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Centre de formation 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officiel pour les professionnels et les entreprises</a:t>
            </a:r>
            <a:endParaRPr sz="8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Coordination de soin de supports en 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cancérologie</a:t>
            </a:r>
            <a:endParaRPr sz="8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Offre entreprise pour la Santé et Qualité de Vie au 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Travail grâce à la création d’un site dédié aux entreprises</a:t>
            </a:r>
            <a:endParaRPr lang="en"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 descr="Emmanuel lhoste-10.jpg"/>
          <p:cNvPicPr preferRelativeResize="0"/>
          <p:nvPr/>
        </p:nvPicPr>
        <p:blipFill rotWithShape="1">
          <a:blip r:embed="rId4">
            <a:alphaModFix/>
          </a:blip>
          <a:srcRect l="11913" t="2589" r="16616" b="26838"/>
          <a:stretch/>
        </p:blipFill>
        <p:spPr>
          <a:xfrm>
            <a:off x="5865750" y="3424125"/>
            <a:ext cx="1843547" cy="182070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/>
          <p:nvPr/>
        </p:nvSpPr>
        <p:spPr>
          <a:xfrm>
            <a:off x="5049450" y="2608725"/>
            <a:ext cx="3453300" cy="3435300"/>
          </a:xfrm>
          <a:prstGeom prst="donut">
            <a:avLst>
              <a:gd name="adj" fmla="val 23861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5865747" y="3416025"/>
            <a:ext cx="1820700" cy="18207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ctrTitle" idx="4294967295"/>
          </p:nvPr>
        </p:nvSpPr>
        <p:spPr>
          <a:xfrm>
            <a:off x="2500625" y="1343700"/>
            <a:ext cx="3052800" cy="9926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 b="1"/>
              <a:t>Merci !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subTitle" idx="4294967295"/>
          </p:nvPr>
        </p:nvSpPr>
        <p:spPr>
          <a:xfrm>
            <a:off x="1193825" y="3012175"/>
            <a:ext cx="4029000" cy="104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b="1">
                <a:solidFill>
                  <a:srgbClr val="398BA2"/>
                </a:solidFill>
              </a:rPr>
              <a:t>Des questions ?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4294967295"/>
          </p:nvPr>
        </p:nvSpPr>
        <p:spPr>
          <a:xfrm>
            <a:off x="735950" y="4365104"/>
            <a:ext cx="4753500" cy="1947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600" dirty="0">
                <a:solidFill>
                  <a:srgbClr val="5AB1C9"/>
                </a:solidFill>
              </a:rPr>
              <a:t>Evelyne Revellat</a:t>
            </a:r>
          </a:p>
          <a:p>
            <a:pPr lvl="0">
              <a:spcBef>
                <a:spcPts val="0"/>
              </a:spcBef>
              <a:buNone/>
            </a:pPr>
            <a:r>
              <a:rPr lang="en" sz="2600" dirty="0">
                <a:solidFill>
                  <a:srgbClr val="5AB1C9"/>
                </a:solidFill>
              </a:rPr>
              <a:t>06 60 47 71 64</a:t>
            </a:r>
          </a:p>
          <a:p>
            <a:pPr lvl="0">
              <a:spcBef>
                <a:spcPts val="0"/>
              </a:spcBef>
              <a:buNone/>
            </a:pPr>
            <a:r>
              <a:rPr lang="en" sz="2600" dirty="0" smtClean="0">
                <a:solidFill>
                  <a:srgbClr val="5AB1C9"/>
                </a:solidFill>
                <a:hlinkClick r:id="rId5"/>
              </a:rPr>
              <a:t>evelyne.revellat@kheprisante.fr</a:t>
            </a:r>
            <a:endParaRPr lang="en" sz="2600" dirty="0" smtClean="0">
              <a:solidFill>
                <a:srgbClr val="5AB1C9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2600" dirty="0" smtClean="0">
                <a:solidFill>
                  <a:srgbClr val="5AB1C9"/>
                </a:solidFill>
              </a:rPr>
              <a:t>www.kheprisante.fr</a:t>
            </a:r>
            <a:endParaRPr lang="en" sz="2600" dirty="0">
              <a:solidFill>
                <a:srgbClr val="5AB1C9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2600" dirty="0"/>
          </a:p>
        </p:txBody>
      </p:sp>
      <p:cxnSp>
        <p:nvCxnSpPr>
          <p:cNvPr id="157" name="Shape 157"/>
          <p:cNvCxnSpPr/>
          <p:nvPr/>
        </p:nvCxnSpPr>
        <p:spPr>
          <a:xfrm>
            <a:off x="7636225" y="4669275"/>
            <a:ext cx="802500" cy="259499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8" name="Shape 158"/>
          <p:cNvCxnSpPr/>
          <p:nvPr/>
        </p:nvCxnSpPr>
        <p:spPr>
          <a:xfrm>
            <a:off x="7073500" y="5197375"/>
            <a:ext cx="722100" cy="810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9" name="Shape 159"/>
          <p:cNvCxnSpPr/>
          <p:nvPr/>
        </p:nvCxnSpPr>
        <p:spPr>
          <a:xfrm flipH="1">
            <a:off x="8341100" y="5057925"/>
            <a:ext cx="139500" cy="5325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60" name="Shape 160"/>
          <p:cNvCxnSpPr>
            <a:endCxn id="153" idx="4"/>
          </p:cNvCxnSpPr>
          <p:nvPr/>
        </p:nvCxnSpPr>
        <p:spPr>
          <a:xfrm rot="10800000">
            <a:off x="6776097" y="5236725"/>
            <a:ext cx="170700" cy="1050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61" name="Shape 161" descr="logo_kheprisante 500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4860600" y="1212825"/>
            <a:ext cx="2470200" cy="24702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8" name="Shape 68"/>
          <p:cNvCxnSpPr/>
          <p:nvPr/>
        </p:nvCxnSpPr>
        <p:spPr>
          <a:xfrm rot="10800000" flipH="1">
            <a:off x="6282450" y="705374"/>
            <a:ext cx="121500" cy="5187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9" name="Shape 69"/>
          <p:cNvCxnSpPr/>
          <p:nvPr/>
        </p:nvCxnSpPr>
        <p:spPr>
          <a:xfrm flipH="1">
            <a:off x="7133575" y="1483475"/>
            <a:ext cx="332399" cy="267599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0" name="Shape 70"/>
          <p:cNvCxnSpPr>
            <a:endCxn id="67" idx="6"/>
          </p:cNvCxnSpPr>
          <p:nvPr/>
        </p:nvCxnSpPr>
        <p:spPr>
          <a:xfrm flipH="1">
            <a:off x="7330800" y="2440125"/>
            <a:ext cx="1124100" cy="78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1" name="Shape 71"/>
          <p:cNvSpPr/>
          <p:nvPr/>
        </p:nvSpPr>
        <p:spPr>
          <a:xfrm>
            <a:off x="5057850" y="1410075"/>
            <a:ext cx="2075700" cy="2075700"/>
          </a:xfrm>
          <a:prstGeom prst="ellipse">
            <a:avLst/>
          </a:prstGeom>
          <a:noFill/>
          <a:ln w="38100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ctrTitle" idx="4294967295"/>
          </p:nvPr>
        </p:nvSpPr>
        <p:spPr>
          <a:xfrm>
            <a:off x="342750" y="1388600"/>
            <a:ext cx="5832600" cy="1546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 b="1">
                <a:solidFill>
                  <a:srgbClr val="5AB1C9"/>
                </a:solidFill>
              </a:rPr>
              <a:t>Le Concept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subTitle" idx="4294967295"/>
          </p:nvPr>
        </p:nvSpPr>
        <p:spPr>
          <a:xfrm>
            <a:off x="513075" y="3180950"/>
            <a:ext cx="4623300" cy="1387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Centre de santé et de thérapies complémentaires 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subTitle" idx="4294967295"/>
          </p:nvPr>
        </p:nvSpPr>
        <p:spPr>
          <a:xfrm>
            <a:off x="3099000" y="4442475"/>
            <a:ext cx="5832600" cy="1387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Un espace de coworking dédié aux professionnels de santé</a:t>
            </a:r>
          </a:p>
        </p:txBody>
      </p:sp>
      <p:grpSp>
        <p:nvGrpSpPr>
          <p:cNvPr id="75" name="Shape 75"/>
          <p:cNvGrpSpPr/>
          <p:nvPr/>
        </p:nvGrpSpPr>
        <p:grpSpPr>
          <a:xfrm>
            <a:off x="5654409" y="1702241"/>
            <a:ext cx="882597" cy="1554909"/>
            <a:chOff x="6718575" y="2318625"/>
            <a:chExt cx="256950" cy="407375"/>
          </a:xfrm>
        </p:grpSpPr>
        <p:sp>
          <p:nvSpPr>
            <p:cNvPr id="76" name="Shape 7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77" name="Shape 7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78" name="Shape 7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79" name="Shape 7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80" name="Shape 8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81" name="Shape 8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82" name="Shape 8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83" name="Shape 8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</p:grpSp>
      <p:pic>
        <p:nvPicPr>
          <p:cNvPr id="84" name="Shape 84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5AB1C9"/>
                </a:solidFill>
              </a:rPr>
              <a:t>Besoins</a:t>
            </a:r>
            <a:endParaRPr lang="en" dirty="0">
              <a:solidFill>
                <a:srgbClr val="5AB1C9"/>
              </a:solidFill>
            </a:endParaRPr>
          </a:p>
        </p:txBody>
      </p:sp>
      <p:pic>
        <p:nvPicPr>
          <p:cNvPr id="90" name="Shape 90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>
            <a:spLocks noGrp="1"/>
          </p:cNvSpPr>
          <p:nvPr>
            <p:ph type="body" idx="4294967295"/>
          </p:nvPr>
        </p:nvSpPr>
        <p:spPr>
          <a:xfrm>
            <a:off x="1278474" y="1600200"/>
            <a:ext cx="3868800" cy="4967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5AB1C9"/>
                </a:solidFill>
              </a:rPr>
              <a:t>Professionnels</a:t>
            </a: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607D8B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Les thérapeutes ne réalisant pas suffisamment de chiffre d’affaire pour se permettre de louer un cabinet au mois, en recherche de nouveaux clients.</a:t>
            </a:r>
          </a:p>
          <a:p>
            <a:pPr lvl="0" rtl="0">
              <a:spcBef>
                <a:spcPts val="0"/>
              </a:spcBef>
              <a:buNone/>
            </a:pPr>
            <a:endParaRPr sz="160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Les jeunes diplômés</a:t>
            </a:r>
          </a:p>
          <a:p>
            <a:pPr lvl="0" rtl="0">
              <a:spcBef>
                <a:spcPts val="0"/>
              </a:spcBef>
              <a:buNone/>
            </a:pPr>
            <a:endParaRPr sz="160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Ceux qui ont un emplois à côté de leur activité (reconversion professionnelle)</a:t>
            </a:r>
          </a:p>
          <a:p>
            <a:pPr lvl="0" rtl="0">
              <a:spcBef>
                <a:spcPts val="0"/>
              </a:spcBef>
              <a:buNone/>
            </a:pPr>
            <a:endParaRPr sz="160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Ceux qui continuent d’exercer en fin de carrière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92" name="Shape 92"/>
          <p:cNvSpPr txBox="1">
            <a:spLocks noGrp="1"/>
          </p:cNvSpPr>
          <p:nvPr>
            <p:ph type="body" idx="4294967295"/>
          </p:nvPr>
        </p:nvSpPr>
        <p:spPr>
          <a:xfrm>
            <a:off x="5139849" y="1600200"/>
            <a:ext cx="3530100" cy="5021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5AB1C9"/>
                </a:solidFill>
              </a:rPr>
              <a:t>Particuliers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Trouver en un seul lieu une trentaine de pratiques</a:t>
            </a:r>
          </a:p>
          <a:p>
            <a:pPr lvl="0" rtl="0">
              <a:spcBef>
                <a:spcPts val="0"/>
              </a:spcBef>
              <a:buNone/>
            </a:pPr>
            <a:endParaRPr sz="160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Se faire orienter afin de trouver la pratique la plus adaptée à leur besoin.</a:t>
            </a:r>
          </a:p>
          <a:p>
            <a:pPr lvl="0" rtl="0">
              <a:spcBef>
                <a:spcPts val="0"/>
              </a:spcBef>
              <a:buNone/>
            </a:pPr>
            <a:endParaRPr sz="160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Une demande croissante concernant les médecines douces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5AB1C9"/>
                </a:solidFill>
              </a:rPr>
              <a:t>Solution</a:t>
            </a:r>
          </a:p>
        </p:txBody>
      </p:sp>
      <p:pic>
        <p:nvPicPr>
          <p:cNvPr id="98" name="Shape 98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1126050" y="1142975"/>
            <a:ext cx="6891900" cy="506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10 Salles accessibles 7j/7 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Système de réservation en ligne 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Services visant à améliorer la visibilité des intervenants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Apport de clients aux intervenants grâce à la notoriété du centre</a:t>
            </a:r>
          </a:p>
          <a:p>
            <a:pPr marL="457200" lvl="0" indent="-355600" rtl="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Evénements récurrents dans l’optique de faire découvrir nos pratiques aux particuliers </a:t>
            </a: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Plus que des salles, un environnement..</a:t>
            </a:r>
            <a:endParaRPr lang="en" sz="2000" dirty="0">
              <a:solidFill>
                <a:schemeClr val="tx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500204"/>
            <a:ext cx="1440159" cy="98553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068" y="5445224"/>
            <a:ext cx="1567475" cy="104237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445415"/>
            <a:ext cx="1567187" cy="104217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417" y="5445415"/>
            <a:ext cx="1579183" cy="105015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5AB1C9"/>
                </a:solidFill>
              </a:rPr>
              <a:t>Business Model</a:t>
            </a:r>
          </a:p>
        </p:txBody>
      </p:sp>
      <p:pic>
        <p:nvPicPr>
          <p:cNvPr id="105" name="Shape 105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1126050" y="1390236"/>
            <a:ext cx="6891900" cy="506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Location d’espaces : 15€ / h en </a:t>
            </a:r>
            <a:r>
              <a:rPr lang="en" sz="20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moyenne la salle</a:t>
            </a:r>
            <a:endParaRPr lang="en" sz="2000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 rtl="0">
              <a:spcBef>
                <a:spcPts val="480"/>
              </a:spcBef>
              <a:buNone/>
            </a:pPr>
            <a:endParaRPr sz="2000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Location d’espace au mois : 600 à 1000€/</a:t>
            </a:r>
            <a:r>
              <a:rPr lang="en" sz="20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mois la salle</a:t>
            </a:r>
            <a:endParaRPr lang="en" sz="2000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 rtl="0">
              <a:spcBef>
                <a:spcPts val="480"/>
              </a:spcBef>
              <a:buNone/>
            </a:pPr>
            <a:endParaRPr sz="2000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Abonnement au centre : 49€ / mois</a:t>
            </a:r>
          </a:p>
          <a:p>
            <a:pPr lvl="0" rtl="0">
              <a:spcBef>
                <a:spcPts val="480"/>
              </a:spcBef>
              <a:buNone/>
            </a:pPr>
            <a:endParaRPr sz="2000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Centre de formation : 1000€ par personne formée au 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centre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endParaRPr lang="en"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Panier moyen des intervenants = 11h/mois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48 intervenants travaillent entre 30h et 5h/mois</a:t>
            </a:r>
            <a:endParaRPr lang="en"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5AB1C9"/>
                </a:solidFill>
              </a:rPr>
              <a:t>Chiffres clés</a:t>
            </a:r>
          </a:p>
        </p:txBody>
      </p:sp>
      <p:pic>
        <p:nvPicPr>
          <p:cNvPr id="112" name="Shape 112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>
            <a:spLocks noGrp="1"/>
          </p:cNvSpPr>
          <p:nvPr>
            <p:ph type="body" idx="4294967295"/>
          </p:nvPr>
        </p:nvSpPr>
        <p:spPr>
          <a:xfrm>
            <a:off x="519725" y="1587075"/>
            <a:ext cx="3726900" cy="2332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rgbClr val="398BA2"/>
                </a:solidFill>
              </a:rPr>
              <a:t>	Le centre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90 intervenants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39 abonnements mensuels de 49€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30 pratiques différentes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20 raisons de consulter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3 salles à temps plein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7 salles en coworking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1 500 patients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4294967295"/>
          </p:nvPr>
        </p:nvSpPr>
        <p:spPr>
          <a:xfrm>
            <a:off x="4589100" y="1587075"/>
            <a:ext cx="4554900" cy="1176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indent="457200" rtl="0">
              <a:spcBef>
                <a:spcPts val="0"/>
              </a:spcBef>
              <a:buNone/>
            </a:pPr>
            <a:r>
              <a:rPr lang="en" sz="1800" b="1">
                <a:solidFill>
                  <a:srgbClr val="398BA2"/>
                </a:solidFill>
              </a:rPr>
              <a:t>Taux de remplissage : 27,7 %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478h/mois sur 1728h disponibles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5263h/an sur 19000h disponibles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15" name="Shape 115"/>
          <p:cNvSpPr txBox="1">
            <a:spLocks noGrp="1"/>
          </p:cNvSpPr>
          <p:nvPr>
            <p:ph type="body" idx="4294967295"/>
          </p:nvPr>
        </p:nvSpPr>
        <p:spPr>
          <a:xfrm>
            <a:off x="5320050" y="3083350"/>
            <a:ext cx="3093000" cy="245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rgbClr val="398BA2"/>
                </a:solidFill>
              </a:rPr>
              <a:t>	Finances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Capital : 10 k€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CA : 83 k€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Charges : 117 k€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EBIT : -33 k€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Point mort : 90 k€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Capitaux propres : 150 k€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Dette : 62,7 k€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/>
              <a:t>Loyer du Centre: 43,3 k€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16" name="Shape 116"/>
          <p:cNvSpPr txBox="1"/>
          <p:nvPr/>
        </p:nvSpPr>
        <p:spPr>
          <a:xfrm>
            <a:off x="1799925" y="4005775"/>
            <a:ext cx="3000000" cy="250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1800" b="1">
                <a:solidFill>
                  <a:srgbClr val="398BA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Soutien</a:t>
            </a:r>
          </a:p>
          <a:p>
            <a:pPr marL="457200" lvl="0" indent="-330200" rtl="0">
              <a:spcBef>
                <a:spcPts val="60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 prêt d’honneur : 10 k€</a:t>
            </a:r>
          </a:p>
          <a:p>
            <a:pPr marL="457200" lvl="0" indent="-330200" rtl="0">
              <a:spcBef>
                <a:spcPts val="60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Garantie bancaire à hauteur de l’emprunt</a:t>
            </a:r>
          </a:p>
          <a:p>
            <a:pPr marL="457200" lvl="0" indent="-330200" rtl="0">
              <a:spcBef>
                <a:spcPts val="60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Dossiers de subventions en cours : </a:t>
            </a:r>
          </a:p>
          <a:p>
            <a:pPr marL="914400" lvl="1" indent="-330200" rtl="0">
              <a:spcBef>
                <a:spcPts val="600"/>
              </a:spcBef>
              <a:buClr>
                <a:srgbClr val="263238"/>
              </a:buClr>
              <a:buSzPct val="100000"/>
              <a:buFont typeface="Source Sans Pro"/>
              <a:buChar char="○"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Innovation EXPE</a:t>
            </a:r>
          </a:p>
          <a:p>
            <a:pPr marL="914400" lvl="1" indent="-330200" rtl="0">
              <a:spcBef>
                <a:spcPts val="600"/>
              </a:spcBef>
              <a:buClr>
                <a:srgbClr val="263238"/>
              </a:buClr>
              <a:buSzPct val="100000"/>
              <a:buFont typeface="Source Sans Pro"/>
              <a:buChar char="○"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TP Up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5AB1C9"/>
                </a:solidFill>
              </a:rPr>
              <a:t>Le marché</a:t>
            </a:r>
          </a:p>
        </p:txBody>
      </p:sp>
      <p:pic>
        <p:nvPicPr>
          <p:cNvPr id="122" name="Shape 122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1371750" y="2839625"/>
            <a:ext cx="2785200" cy="282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398BA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Code APE 86.90F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90600" lvl="0" indent="0" rtl="0">
              <a:spcBef>
                <a:spcPts val="0"/>
              </a:spcBef>
              <a:buNone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Les activités pour la santé humaine exercées hors d’un cadre réglementé représentent 32840 Entreprises et 939 M€ CA HT en 2014</a:t>
            </a:r>
            <a:r>
              <a:rPr lang="en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(INSEE)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4850350" y="30513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marR="906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◇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Psychothérapie</a:t>
            </a:r>
          </a:p>
          <a:p>
            <a:pPr marL="457200" marR="906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◇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Psychanalyse</a:t>
            </a:r>
          </a:p>
          <a:p>
            <a:pPr marL="457200" marR="906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◇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Hypnose</a:t>
            </a:r>
          </a:p>
          <a:p>
            <a:pPr marL="457200" marR="906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◇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Sophrologie</a:t>
            </a:r>
          </a:p>
          <a:p>
            <a:pPr marL="457200" marR="906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◇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Acupuncture</a:t>
            </a:r>
          </a:p>
          <a:p>
            <a:pPr marL="457200" marR="906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◇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Homéopathie</a:t>
            </a:r>
          </a:p>
          <a:p>
            <a:pPr marL="457200" marR="906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◇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Naturopathie</a:t>
            </a:r>
          </a:p>
          <a:p>
            <a:pPr marL="457200" marR="906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◇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Ostéopathie</a:t>
            </a:r>
          </a:p>
          <a:p>
            <a:pPr marL="457200" marR="906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◇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Iridologie</a:t>
            </a:r>
          </a:p>
          <a:p>
            <a:pPr marL="457200" marR="906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◇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Coaching</a:t>
            </a:r>
          </a:p>
          <a:p>
            <a:pPr marL="457200" marR="906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◇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Chiropraxie</a:t>
            </a:r>
          </a:p>
        </p:txBody>
      </p:sp>
      <p:sp>
        <p:nvSpPr>
          <p:cNvPr id="125" name="Shape 125"/>
          <p:cNvSpPr/>
          <p:nvPr/>
        </p:nvSpPr>
        <p:spPr>
          <a:xfrm>
            <a:off x="4216600" y="2980475"/>
            <a:ext cx="303300" cy="30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AB1C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 txBox="1"/>
          <p:nvPr/>
        </p:nvSpPr>
        <p:spPr>
          <a:xfrm>
            <a:off x="1647950" y="1673725"/>
            <a:ext cx="5730600" cy="93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42 % des français ont recours aux médecines douces</a:t>
            </a:r>
          </a:p>
          <a:p>
            <a:pPr marL="457200" lvl="0" indent="-342900" rtl="0">
              <a:spcBef>
                <a:spcPts val="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75 % y ont déjà eu recours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" name="Shape 131"/>
          <p:cNvGraphicFramePr/>
          <p:nvPr/>
        </p:nvGraphicFramePr>
        <p:xfrm>
          <a:off x="1260000" y="2107400"/>
          <a:ext cx="6624000" cy="3194650"/>
        </p:xfrm>
        <a:graphic>
          <a:graphicData uri="http://schemas.openxmlformats.org/drawingml/2006/table">
            <a:tbl>
              <a:tblPr>
                <a:noFill/>
                <a:tableStyleId>{9853B4C1-058D-45E1-95BA-9A53E337D010}</a:tableStyleId>
              </a:tblPr>
              <a:tblGrid>
                <a:gridCol w="1656000"/>
                <a:gridCol w="1656000"/>
                <a:gridCol w="1656000"/>
                <a:gridCol w="1656000"/>
              </a:tblGrid>
              <a:tr h="17391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solidFill>
                          <a:srgbClr val="607D8B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07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607D8B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Nombre d’habitants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07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607D8B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% de personnes consultant un psychologue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07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607D8B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Nombre de patients potentiels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07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5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607D8B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13 communes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607D8B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voisines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rgbClr val="263238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482 000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rgbClr val="263238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7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rgbClr val="263238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33 740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FF1"/>
                    </a:solidFill>
                  </a:tcPr>
                </a:tc>
              </a:tr>
            </a:tbl>
          </a:graphicData>
        </a:graphic>
      </p:graphicFrame>
      <p:sp>
        <p:nvSpPr>
          <p:cNvPr id="132" name="Shape 132"/>
          <p:cNvSpPr txBox="1">
            <a:spLocks noGrp="1"/>
          </p:cNvSpPr>
          <p:nvPr>
            <p:ph type="ctrTitle" idx="4294967295"/>
          </p:nvPr>
        </p:nvSpPr>
        <p:spPr>
          <a:xfrm>
            <a:off x="1655700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 b="1">
                <a:solidFill>
                  <a:srgbClr val="5AB1C9"/>
                </a:solidFill>
              </a:rPr>
              <a:t>Zone de chalandise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5AB1C9"/>
                </a:solidFill>
              </a:rPr>
              <a:t>Concurrence</a:t>
            </a:r>
          </a:p>
        </p:txBody>
      </p:sp>
      <p:pic>
        <p:nvPicPr>
          <p:cNvPr id="138" name="Shape 138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1126050" y="2336825"/>
            <a:ext cx="6891900" cy="324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Pas de concurrents dans le Val-de-Marne</a:t>
            </a:r>
          </a:p>
          <a:p>
            <a:pPr lvl="0" rtl="0">
              <a:spcBef>
                <a:spcPts val="480"/>
              </a:spcBef>
              <a:buNone/>
            </a:pPr>
            <a:endParaRPr sz="2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Les concurrents parisiens offrent seulement la location d’espaces de travail sans services liés au développement</a:t>
            </a:r>
          </a:p>
          <a:p>
            <a:pPr lvl="0" rtl="0">
              <a:spcBef>
                <a:spcPts val="480"/>
              </a:spcBef>
              <a:buNone/>
            </a:pPr>
            <a:endParaRPr sz="2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Khépri Santé est le seul à proposer des services aux intervenants et à créer une image qui attire directement les patients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460</Words>
  <Application>Microsoft Office PowerPoint</Application>
  <PresentationFormat>Affichage à l'écran (4:3)</PresentationFormat>
  <Paragraphs>116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Roboto Slab</vt:lpstr>
      <vt:lpstr>Source Sans Pro</vt:lpstr>
      <vt:lpstr>Wingdings</vt:lpstr>
      <vt:lpstr>Cordelia template</vt:lpstr>
      <vt:lpstr>Présentation PowerPoint</vt:lpstr>
      <vt:lpstr>Le Concept</vt:lpstr>
      <vt:lpstr>Besoins</vt:lpstr>
      <vt:lpstr>Solution</vt:lpstr>
      <vt:lpstr>Business Model</vt:lpstr>
      <vt:lpstr>Chiffres clés</vt:lpstr>
      <vt:lpstr>Le marché</vt:lpstr>
      <vt:lpstr>Zone de chalandise</vt:lpstr>
      <vt:lpstr>Concurrence</vt:lpstr>
      <vt:lpstr>Leviers de déploiement</vt:lpstr>
      <vt:lpstr>Merci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evelyne</dc:creator>
  <cp:lastModifiedBy>Dell</cp:lastModifiedBy>
  <cp:revision>8</cp:revision>
  <cp:lastPrinted>2017-09-20T23:27:17Z</cp:lastPrinted>
  <dcterms:modified xsi:type="dcterms:W3CDTF">2017-09-23T17:26:53Z</dcterms:modified>
</cp:coreProperties>
</file>