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handoutMasterIdLst>
    <p:handoutMasterId r:id="rId26"/>
  </p:handoutMasterIdLst>
  <p:sldIdLst>
    <p:sldId id="256" r:id="rId2"/>
    <p:sldId id="257" r:id="rId3"/>
    <p:sldId id="278" r:id="rId4"/>
    <p:sldId id="279" r:id="rId5"/>
    <p:sldId id="283" r:id="rId6"/>
    <p:sldId id="280" r:id="rId7"/>
    <p:sldId id="281" r:id="rId8"/>
    <p:sldId id="282" r:id="rId9"/>
    <p:sldId id="276" r:id="rId10"/>
    <p:sldId id="266" r:id="rId11"/>
    <p:sldId id="277" r:id="rId12"/>
    <p:sldId id="265" r:id="rId13"/>
    <p:sldId id="261" r:id="rId14"/>
    <p:sldId id="262" r:id="rId15"/>
    <p:sldId id="263" r:id="rId16"/>
    <p:sldId id="267" r:id="rId17"/>
    <p:sldId id="268" r:id="rId18"/>
    <p:sldId id="269" r:id="rId19"/>
    <p:sldId id="270" r:id="rId20"/>
    <p:sldId id="275" r:id="rId21"/>
    <p:sldId id="271" r:id="rId22"/>
    <p:sldId id="272" r:id="rId23"/>
    <p:sldId id="273" r:id="rId24"/>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74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03/04/2017</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Quels sont les avantages compétitifs de nos services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démarche d'accompagnement du changement est donc une technologie sociale innovante intégrant 4 éléments : </a:t>
            </a:r>
          </a:p>
          <a:p>
            <a:pPr marL="0" marR="0" lvl="0" indent="0" algn="l" rtl="0">
              <a:spcBef>
                <a:spcPts val="0"/>
              </a:spcBef>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a:t>
            </a:r>
            <a:r>
              <a:rPr lang="fr-FR" sz="1000" b="1" i="0" u="none" strike="noStrike" cap="none" dirty="0">
                <a:solidFill>
                  <a:schemeClr val="dk1"/>
                </a:solidFill>
                <a:latin typeface="Calibri"/>
                <a:ea typeface="Calibri"/>
                <a:cs typeface="Calibri"/>
                <a:sym typeface="Calibri"/>
              </a:rPr>
              <a:t>Les méthodes </a:t>
            </a:r>
            <a:r>
              <a:rPr lang="fr-FR" sz="1000" b="0" i="0" u="none" strike="noStrike" cap="none" dirty="0">
                <a:solidFill>
                  <a:schemeClr val="dk1"/>
                </a:solidFill>
                <a:latin typeface="Calibri"/>
                <a:ea typeface="Calibri"/>
                <a:cs typeface="Calibri"/>
                <a:sym typeface="Calibri"/>
              </a:rPr>
              <a:t>: technique à médiation corporelle, </a:t>
            </a:r>
            <a:r>
              <a:rPr lang="fr-FR" sz="1000" b="1" i="0" u="none" strike="noStrike" cap="none" dirty="0">
                <a:solidFill>
                  <a:schemeClr val="dk1"/>
                </a:solidFill>
                <a:latin typeface="Calibri"/>
                <a:ea typeface="Calibri"/>
                <a:cs typeface="Calibri"/>
                <a:sym typeface="Calibri"/>
              </a:rPr>
              <a:t>Les neurosciences , </a:t>
            </a:r>
            <a:r>
              <a:rPr lang="fr-FR" sz="1000" b="0" i="0" u="none" strike="noStrike" cap="none" dirty="0">
                <a:solidFill>
                  <a:schemeClr val="dk1"/>
                </a:solidFill>
                <a:latin typeface="Calibri"/>
                <a:ea typeface="Calibri"/>
                <a:cs typeface="Calibri"/>
                <a:sym typeface="Calibri"/>
              </a:rPr>
              <a:t>démarche de communication participative dynamique</a:t>
            </a:r>
          </a:p>
          <a:p>
            <a:pPr marL="0" marR="0" lvl="0" indent="0" algn="l" rtl="0">
              <a:spcBef>
                <a:spcPts val="0"/>
              </a:spcBef>
              <a:buSzPct val="25000"/>
              <a:buNone/>
            </a:pPr>
            <a:r>
              <a:rPr lang="fr-FR" sz="1000" b="1" i="0" u="none" strike="noStrike" cap="none" dirty="0">
                <a:solidFill>
                  <a:schemeClr val="dk1"/>
                </a:solidFill>
                <a:latin typeface="Calibri"/>
                <a:ea typeface="Calibri"/>
                <a:cs typeface="Calibri"/>
                <a:sym typeface="Calibri"/>
              </a:rPr>
              <a:t>Comment notre offre s'insère-t-elle dans la vie de nos clients ? </a:t>
            </a:r>
          </a:p>
          <a:p>
            <a:pPr marL="0" marR="0" lvl="0" indent="0" algn="l" rtl="0">
              <a:spcBef>
                <a:spcPts val="0"/>
              </a:spcBef>
              <a:buSzPct val="25000"/>
              <a:buNone/>
            </a:pPr>
            <a:r>
              <a:rPr lang="fr-FR" sz="1000" b="0" i="0" u="none" strike="noStrike" cap="none" dirty="0">
                <a:solidFill>
                  <a:schemeClr val="dk1"/>
                </a:solidFill>
                <a:latin typeface="Calibri"/>
                <a:ea typeface="Calibri"/>
                <a:cs typeface="Calibri"/>
                <a:sym typeface="Calibri"/>
              </a:rPr>
              <a:t>Dans la vie des clients, </a:t>
            </a:r>
            <a:r>
              <a:rPr lang="fr-FR" sz="1000" b="1" i="0" u="none" strike="noStrike" cap="none" dirty="0">
                <a:solidFill>
                  <a:schemeClr val="dk1"/>
                </a:solidFill>
                <a:latin typeface="Calibri"/>
                <a:ea typeface="Calibri"/>
                <a:cs typeface="Calibri"/>
                <a:sym typeface="Calibri"/>
              </a:rPr>
              <a:t>nos techniques </a:t>
            </a:r>
            <a:r>
              <a:rPr lang="fr-FR" sz="1000" b="0" i="0" u="none" strike="noStrike" cap="none" dirty="0">
                <a:solidFill>
                  <a:schemeClr val="dk1"/>
                </a:solidFill>
                <a:latin typeface="Calibri"/>
                <a:ea typeface="Calibri"/>
                <a:cs typeface="Calibri"/>
                <a:sym typeface="Calibri"/>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3" y="1340769"/>
            <a:ext cx="8280919"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457200" y="1927373"/>
            <a:ext cx="8291263"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1" cy="132168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descr="logoSophroKhepriV5Hde-calquesfdbleu.png"/>
          <p:cNvPicPr preferRelativeResize="0"/>
          <p:nvPr/>
        </p:nvPicPr>
        <p:blipFill rotWithShape="1">
          <a:blip r:embed="rId12">
            <a:alphaModFix/>
          </a:blip>
          <a:srcRect/>
          <a:stretch/>
        </p:blipFill>
        <p:spPr>
          <a:xfrm>
            <a:off x="214987" y="205002"/>
            <a:ext cx="2967939" cy="1068719"/>
          </a:xfrm>
          <a:prstGeom prst="rect">
            <a:avLst/>
          </a:prstGeom>
          <a:noFill/>
          <a:ln>
            <a:noFill/>
          </a:ln>
        </p:spPr>
      </p:pic>
      <p:sp>
        <p:nvSpPr>
          <p:cNvPr id="17" name="Shape 17"/>
          <p:cNvSpPr txBox="1"/>
          <p:nvPr/>
        </p:nvSpPr>
        <p:spPr>
          <a:xfrm>
            <a:off x="2669211" y="260450"/>
            <a:ext cx="6054706"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a:t>
            </a:fld>
            <a:endParaRPr lang="fr-FR" sz="1200" b="0" i="0" u="none" strike="noStrike" cap="none">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3">
            <a:alphaModFix/>
          </a:blip>
          <a:srcRect/>
          <a:stretch/>
        </p:blipFill>
        <p:spPr>
          <a:xfrm>
            <a:off x="395536" y="1315367"/>
            <a:ext cx="8352928" cy="5569659"/>
          </a:xfrm>
          <a:prstGeom prst="rect">
            <a:avLst/>
          </a:prstGeom>
          <a:noFill/>
          <a:ln>
            <a:noFill/>
          </a:ln>
        </p:spPr>
      </p:pic>
      <p:sp>
        <p:nvSpPr>
          <p:cNvPr id="106" name="Shape 106"/>
          <p:cNvSpPr txBox="1"/>
          <p:nvPr/>
        </p:nvSpPr>
        <p:spPr>
          <a:xfrm>
            <a:off x="395536" y="1329720"/>
            <a:ext cx="8352928" cy="400109"/>
          </a:xfrm>
          <a:prstGeom prst="rect">
            <a:avLst/>
          </a:prstGeom>
          <a:solidFill>
            <a:srgbClr val="F2F2F2"/>
          </a:solidFill>
          <a:ln>
            <a:noFill/>
          </a:ln>
        </p:spPr>
        <p:txBody>
          <a:bodyPr lIns="91425" tIns="45700" rIns="91425" bIns="45700" anchor="t" anchorCtr="0">
            <a:noAutofit/>
          </a:bodyPr>
          <a:lstStyle/>
          <a:p>
            <a:pPr marL="0" marR="0" lvl="0" indent="0" algn="ctr" rtl="0">
              <a:spcBef>
                <a:spcPts val="0"/>
              </a:spcBef>
              <a:buSzPct val="25000"/>
              <a:buNone/>
            </a:pPr>
            <a:r>
              <a:rPr lang="fr-FR" sz="2000" b="1" i="0" u="none" strike="noStrike" cap="none" dirty="0">
                <a:solidFill>
                  <a:srgbClr val="0070C0"/>
                </a:solidFill>
                <a:latin typeface="Calibri"/>
                <a:ea typeface="Calibri"/>
                <a:cs typeface="Calibri"/>
                <a:sym typeface="Calibri"/>
              </a:rPr>
              <a:t>KHEPRI : naître, être et </a:t>
            </a:r>
            <a:r>
              <a:rPr lang="fr-FR" sz="2000" b="1" i="0" u="none" strike="noStrike" cap="none" dirty="0" smtClean="0">
                <a:solidFill>
                  <a:srgbClr val="0070C0"/>
                </a:solidFill>
                <a:latin typeface="Calibri"/>
                <a:ea typeface="Calibri"/>
                <a:cs typeface="Calibri"/>
                <a:sym typeface="Calibri"/>
              </a:rPr>
              <a:t>devenir, ici et maintenant</a:t>
            </a:r>
            <a:endParaRPr lang="fr-FR" sz="2000" b="1" i="0" u="none" strike="noStrike" cap="none" dirty="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Expérimentation in situ et in vivo de projets </a:t>
            </a:r>
            <a:r>
              <a:rPr lang="fr-FR" sz="2400" b="1" i="0" u="none" strike="noStrike" cap="none" dirty="0" smtClean="0">
                <a:solidFill>
                  <a:schemeClr val="dk1"/>
                </a:solidFill>
                <a:latin typeface="Calibri"/>
                <a:ea typeface="Calibri"/>
                <a:cs typeface="Calibri"/>
                <a:sym typeface="Calibri"/>
              </a:rPr>
              <a:t>innovants</a:t>
            </a:r>
            <a:br>
              <a:rPr lang="fr-FR" sz="2400" b="1" i="0" u="none" strike="noStrike" cap="none" dirty="0" smtClean="0">
                <a:solidFill>
                  <a:schemeClr val="dk1"/>
                </a:solidFill>
                <a:latin typeface="Calibri"/>
                <a:ea typeface="Calibri"/>
                <a:cs typeface="Calibri"/>
                <a:sym typeface="Calibri"/>
              </a:rPr>
            </a:br>
            <a:r>
              <a:rPr lang="fr-FR" sz="2400" b="1" i="0" u="none" strike="noStrike" cap="none" dirty="0" smtClean="0">
                <a:solidFill>
                  <a:schemeClr val="dk1"/>
                </a:solidFill>
                <a:latin typeface="Calibri"/>
                <a:ea typeface="Calibri"/>
                <a:cs typeface="Calibri"/>
                <a:sym typeface="Calibri"/>
              </a:rPr>
              <a:t>en </a:t>
            </a:r>
            <a:r>
              <a:rPr lang="fr-FR" sz="2400" b="1" i="0" u="none" strike="noStrike" cap="none" dirty="0">
                <a:solidFill>
                  <a:schemeClr val="dk1"/>
                </a:solidFill>
                <a:latin typeface="Calibri"/>
                <a:ea typeface="Calibri"/>
                <a:cs typeface="Calibri"/>
                <a:sym typeface="Calibri"/>
              </a:rPr>
              <a:t>Île-de-France</a:t>
            </a:r>
          </a:p>
        </p:txBody>
      </p:sp>
      <p:sp>
        <p:nvSpPr>
          <p:cNvPr id="215" name="Shape 21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16" name="Shape 21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17" name="Shape 2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10</a:t>
            </a:fld>
            <a:endParaRPr lang="fr-FR" sz="1200" b="0" i="0" u="none" strike="noStrike" cap="none">
              <a:solidFill>
                <a:srgbClr val="888888"/>
              </a:solidFill>
              <a:latin typeface="Calibri"/>
              <a:ea typeface="Calibri"/>
              <a:cs typeface="Calibri"/>
              <a:sym typeface="Calibri"/>
            </a:endParaRPr>
          </a:p>
        </p:txBody>
      </p:sp>
      <p:sp>
        <p:nvSpPr>
          <p:cNvPr id="218" name="Shape 21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rtl="0">
              <a:spcBef>
                <a:spcPts val="0"/>
              </a:spcBef>
              <a:spcAft>
                <a:spcPts val="0"/>
              </a:spcAft>
              <a:buClr>
                <a:schemeClr val="dk1"/>
              </a:buClr>
              <a:buSzPct val="100000"/>
              <a:buFont typeface="Arial"/>
              <a:buNone/>
            </a:pPr>
            <a:endParaRPr sz="1050" b="1" i="0" u="none" strike="noStrike" cap="none" dirty="0">
              <a:solidFill>
                <a:schemeClr val="dk1"/>
              </a:solidFill>
              <a:latin typeface="Calibri"/>
              <a:ea typeface="Calibri"/>
              <a:cs typeface="Calibri"/>
              <a:sym typeface="Calibri"/>
            </a:endParaRPr>
          </a:p>
          <a:p>
            <a:pPr marL="342900" marR="0" lvl="0" indent="-342900"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Une double opportunité :</a:t>
            </a:r>
          </a:p>
          <a:p>
            <a:pPr marL="742950" marR="0" lvl="1" indent="-285750" rtl="0">
              <a:spcBef>
                <a:spcPts val="400"/>
              </a:spcBef>
              <a:spcAft>
                <a:spcPts val="0"/>
              </a:spcAft>
              <a:buClr>
                <a:schemeClr val="dk1"/>
              </a:buClr>
              <a:buSzPct val="100000"/>
              <a:buFont typeface="Arial"/>
              <a:buChar char="–"/>
            </a:pPr>
            <a:r>
              <a:rPr lang="fr-FR" sz="2000" b="0" i="0" u="sng" strike="noStrike" cap="none" dirty="0">
                <a:solidFill>
                  <a:schemeClr val="dk1"/>
                </a:solidFill>
                <a:latin typeface="Calibri"/>
                <a:ea typeface="Calibri"/>
                <a:cs typeface="Calibri"/>
                <a:sym typeface="Calibri"/>
              </a:rPr>
              <a:t>Pour la Collectivité</a:t>
            </a:r>
            <a:r>
              <a:rPr lang="fr-FR" sz="2000" b="0" i="0" u="none" strike="noStrike" cap="none" dirty="0">
                <a:solidFill>
                  <a:schemeClr val="dk1"/>
                </a:solidFill>
                <a:latin typeface="Calibri"/>
                <a:ea typeface="Calibri"/>
                <a:cs typeface="Calibri"/>
                <a:sym typeface="Calibri"/>
              </a:rPr>
              <a:t>, en tant que territoire d’expérimentation, il s’agit de tester, </a:t>
            </a:r>
            <a:r>
              <a:rPr lang="fr-FR" sz="2000" b="0" i="0" u="sng" strike="noStrike" cap="none" dirty="0">
                <a:solidFill>
                  <a:schemeClr val="dk1"/>
                </a:solidFill>
                <a:latin typeface="Calibri"/>
                <a:ea typeface="Calibri"/>
                <a:cs typeface="Calibri"/>
                <a:sym typeface="Calibri"/>
              </a:rPr>
              <a:t>sans aucun engagement </a:t>
            </a:r>
            <a:r>
              <a:rPr lang="fr-FR" sz="2000" b="0" i="0" u="sng" strike="noStrike" cap="none" dirty="0" smtClean="0">
                <a:solidFill>
                  <a:schemeClr val="dk1"/>
                </a:solidFill>
                <a:latin typeface="Calibri"/>
                <a:ea typeface="Calibri"/>
                <a:cs typeface="Calibri"/>
                <a:sym typeface="Calibri"/>
              </a:rPr>
              <a:t>financier</a:t>
            </a:r>
            <a:r>
              <a:rPr lang="fr-FR" dirty="0"/>
              <a:t>:</a:t>
            </a:r>
            <a:r>
              <a:rPr lang="fr-FR" sz="2000" b="0" i="0" u="none" strike="noStrike" cap="none" dirty="0" smtClean="0">
                <a:solidFill>
                  <a:schemeClr val="dk1"/>
                </a:solidFill>
                <a:latin typeface="Calibri"/>
                <a:ea typeface="Calibri"/>
                <a:cs typeface="Calibri"/>
                <a:sym typeface="Calibri"/>
              </a:rPr>
              <a:t> </a:t>
            </a:r>
          </a:p>
          <a:p>
            <a:pPr lvl="2" indent="-285750">
              <a:buFont typeface="Arial"/>
              <a:buChar char="–"/>
            </a:pPr>
            <a:r>
              <a:rPr lang="fr-FR" b="0" i="0" u="none" strike="noStrike" cap="none" dirty="0" smtClean="0">
                <a:solidFill>
                  <a:schemeClr val="dk1"/>
                </a:solidFill>
                <a:latin typeface="Calibri"/>
                <a:ea typeface="Calibri"/>
                <a:cs typeface="Calibri"/>
                <a:sym typeface="Calibri"/>
              </a:rPr>
              <a:t>une </a:t>
            </a:r>
            <a:r>
              <a:rPr lang="fr-FR" b="0" i="0" u="none" strike="noStrike" cap="none" dirty="0">
                <a:solidFill>
                  <a:schemeClr val="dk1"/>
                </a:solidFill>
                <a:latin typeface="Calibri"/>
                <a:ea typeface="Calibri"/>
                <a:cs typeface="Calibri"/>
                <a:sym typeface="Calibri"/>
              </a:rPr>
              <a:t>nouvelle technologie à forte valeur </a:t>
            </a:r>
            <a:r>
              <a:rPr lang="fr-FR" b="0" i="0" u="none" strike="noStrike" cap="none" dirty="0" smtClean="0">
                <a:solidFill>
                  <a:schemeClr val="dk1"/>
                </a:solidFill>
                <a:latin typeface="Calibri"/>
                <a:ea typeface="Calibri"/>
                <a:cs typeface="Calibri"/>
                <a:sym typeface="Calibri"/>
              </a:rPr>
              <a:t>ajoutée, </a:t>
            </a:r>
          </a:p>
          <a:p>
            <a:pPr lvl="2" indent="-285750">
              <a:buFont typeface="Arial"/>
              <a:buChar char="–"/>
            </a:pPr>
            <a:r>
              <a:rPr lang="fr-FR" b="0" i="0" u="none" strike="noStrike" cap="none" dirty="0" smtClean="0">
                <a:solidFill>
                  <a:schemeClr val="dk1"/>
                </a:solidFill>
                <a:latin typeface="Calibri"/>
                <a:ea typeface="Calibri"/>
                <a:cs typeface="Calibri"/>
                <a:sym typeface="Calibri"/>
              </a:rPr>
              <a:t>dans </a:t>
            </a:r>
            <a:r>
              <a:rPr lang="fr-FR" b="0" i="0" u="none" strike="noStrike" cap="none" dirty="0">
                <a:solidFill>
                  <a:schemeClr val="dk1"/>
                </a:solidFill>
                <a:latin typeface="Calibri"/>
                <a:ea typeface="Calibri"/>
                <a:cs typeface="Calibri"/>
                <a:sym typeface="Calibri"/>
              </a:rPr>
              <a:t>les domaines </a:t>
            </a:r>
            <a:r>
              <a:rPr lang="fr-FR" b="0" i="0" u="none" strike="noStrike" cap="none" dirty="0" smtClean="0">
                <a:solidFill>
                  <a:schemeClr val="dk1"/>
                </a:solidFill>
                <a:latin typeface="Calibri"/>
                <a:ea typeface="Calibri"/>
                <a:cs typeface="Calibri"/>
                <a:sym typeface="Calibri"/>
              </a:rPr>
              <a:t>de </a:t>
            </a:r>
            <a:r>
              <a:rPr lang="fr-FR" b="0" i="0" u="none" strike="noStrike" cap="none" dirty="0">
                <a:solidFill>
                  <a:schemeClr val="dk1"/>
                </a:solidFill>
                <a:latin typeface="Calibri"/>
                <a:ea typeface="Calibri"/>
                <a:cs typeface="Calibri"/>
                <a:sym typeface="Calibri"/>
              </a:rPr>
              <a:t>l’information et de la </a:t>
            </a:r>
            <a:r>
              <a:rPr lang="fr-FR" b="0" i="0" u="none" strike="noStrike" cap="none" dirty="0" smtClean="0">
                <a:solidFill>
                  <a:schemeClr val="dk1"/>
                </a:solidFill>
                <a:latin typeface="Calibri"/>
                <a:ea typeface="Calibri"/>
                <a:cs typeface="Calibri"/>
                <a:sym typeface="Calibri"/>
              </a:rPr>
              <a:t>communication,</a:t>
            </a:r>
          </a:p>
          <a:p>
            <a:pPr lvl="2" indent="-285750">
              <a:buFont typeface="Arial"/>
              <a:buChar char="–"/>
            </a:pPr>
            <a:r>
              <a:rPr lang="fr-FR" b="0" i="0" u="none" strike="noStrike" cap="none" dirty="0" smtClean="0">
                <a:solidFill>
                  <a:schemeClr val="dk1"/>
                </a:solidFill>
                <a:latin typeface="Calibri"/>
                <a:ea typeface="Calibri"/>
                <a:cs typeface="Calibri"/>
                <a:sym typeface="Calibri"/>
              </a:rPr>
              <a:t>Gestion </a:t>
            </a:r>
            <a:r>
              <a:rPr lang="fr-FR" dirty="0" smtClean="0"/>
              <a:t>d</a:t>
            </a:r>
            <a:r>
              <a:rPr lang="fr-FR" b="0" i="0" u="none" strike="noStrike" cap="none" dirty="0" smtClean="0">
                <a:solidFill>
                  <a:schemeClr val="dk1"/>
                </a:solidFill>
                <a:latin typeface="Calibri"/>
                <a:ea typeface="Calibri"/>
                <a:cs typeface="Calibri"/>
                <a:sym typeface="Calibri"/>
              </a:rPr>
              <a:t>es </a:t>
            </a:r>
            <a:r>
              <a:rPr lang="fr-FR" b="0" i="0" u="none" strike="noStrike" cap="none" dirty="0">
                <a:solidFill>
                  <a:schemeClr val="dk1"/>
                </a:solidFill>
                <a:latin typeface="Calibri"/>
                <a:ea typeface="Calibri"/>
                <a:cs typeface="Calibri"/>
                <a:sym typeface="Calibri"/>
              </a:rPr>
              <a:t>problématiques de santé et de mieux </a:t>
            </a:r>
            <a:r>
              <a:rPr lang="fr-FR" b="0" i="0" u="none" strike="noStrike" cap="none" dirty="0" smtClean="0">
                <a:solidFill>
                  <a:schemeClr val="dk1"/>
                </a:solidFill>
                <a:latin typeface="Calibri"/>
                <a:ea typeface="Calibri"/>
                <a:cs typeface="Calibri"/>
                <a:sym typeface="Calibri"/>
              </a:rPr>
              <a:t>être</a:t>
            </a:r>
            <a:br>
              <a:rPr lang="fr-FR" b="0" i="0" u="none" strike="noStrike" cap="none" dirty="0" smtClean="0">
                <a:solidFill>
                  <a:schemeClr val="dk1"/>
                </a:solidFill>
                <a:latin typeface="Calibri"/>
                <a:ea typeface="Calibri"/>
                <a:cs typeface="Calibri"/>
                <a:sym typeface="Calibri"/>
              </a:rPr>
            </a:br>
            <a:r>
              <a:rPr lang="fr-FR" b="0" i="0" u="none" strike="noStrike" cap="none" dirty="0" smtClean="0">
                <a:solidFill>
                  <a:schemeClr val="dk1"/>
                </a:solidFill>
                <a:latin typeface="Calibri"/>
                <a:ea typeface="Calibri"/>
                <a:cs typeface="Calibri"/>
                <a:sym typeface="Calibri"/>
              </a:rPr>
              <a:t>des </a:t>
            </a:r>
            <a:r>
              <a:rPr lang="fr-FR" b="0" i="0" u="none" strike="noStrike" cap="none" dirty="0">
                <a:solidFill>
                  <a:schemeClr val="dk1"/>
                </a:solidFill>
                <a:latin typeface="Calibri"/>
                <a:ea typeface="Calibri"/>
                <a:cs typeface="Calibri"/>
                <a:sym typeface="Calibri"/>
              </a:rPr>
              <a:t>salariés </a:t>
            </a:r>
            <a:r>
              <a:rPr lang="fr-FR" b="0" i="0" u="none" strike="noStrike" cap="none" dirty="0" smtClean="0">
                <a:solidFill>
                  <a:schemeClr val="dk1"/>
                </a:solidFill>
                <a:latin typeface="Calibri"/>
                <a:ea typeface="Calibri"/>
                <a:cs typeface="Calibri"/>
                <a:sym typeface="Calibri"/>
              </a:rPr>
              <a:t>de la fonction territoriale. </a:t>
            </a:r>
            <a:endParaRPr lang="fr-FR" b="0" i="0" u="none" strike="noStrike" cap="none" dirty="0">
              <a:solidFill>
                <a:schemeClr val="dk1"/>
              </a:solidFill>
              <a:latin typeface="Calibri"/>
              <a:ea typeface="Calibri"/>
              <a:cs typeface="Calibri"/>
              <a:sym typeface="Calibri"/>
            </a:endParaRPr>
          </a:p>
          <a:p>
            <a:pPr marL="742950" marR="0" lvl="1" indent="-285750" rtl="0">
              <a:spcBef>
                <a:spcPts val="400"/>
              </a:spcBef>
              <a:spcAft>
                <a:spcPts val="0"/>
              </a:spcAft>
              <a:buClr>
                <a:schemeClr val="dk1"/>
              </a:buClr>
              <a:buSzPct val="100000"/>
              <a:buFont typeface="Arial"/>
              <a:buChar char="–"/>
            </a:pPr>
            <a:r>
              <a:rPr lang="fr-FR" sz="2000" b="0" i="0" u="sng" strike="noStrike" cap="none" dirty="0" smtClean="0">
                <a:solidFill>
                  <a:schemeClr val="dk1"/>
                </a:solidFill>
                <a:latin typeface="Calibri"/>
                <a:ea typeface="Calibri"/>
                <a:cs typeface="Calibri"/>
                <a:sym typeface="Calibri"/>
              </a:rPr>
              <a:t>Pour </a:t>
            </a:r>
            <a:r>
              <a:rPr lang="fr-FR" sz="2000" b="0" i="0" u="sng" strike="noStrike" cap="none" dirty="0" err="1" smtClean="0">
                <a:solidFill>
                  <a:schemeClr val="dk1"/>
                </a:solidFill>
                <a:latin typeface="Calibri"/>
                <a:ea typeface="Calibri"/>
                <a:cs typeface="Calibri"/>
                <a:sym typeface="Calibri"/>
              </a:rPr>
              <a:t>SophroKhepri</a:t>
            </a:r>
            <a:r>
              <a:rPr lang="fr-FR" sz="2000" b="0" i="0" u="none" strike="noStrike" cap="none" dirty="0">
                <a:solidFill>
                  <a:schemeClr val="dk1"/>
                </a:solidFill>
                <a:latin typeface="Calibri"/>
                <a:ea typeface="Calibri"/>
                <a:cs typeface="Calibri"/>
                <a:sym typeface="Calibri"/>
              </a:rPr>
              <a:t>, il s’agit de tester les aspects techniques de l’administration de sa solution, et ses résultats dans le cadre d’une démarche mise en place par des institutions publiques.</a:t>
            </a:r>
          </a:p>
          <a:p>
            <a:pPr marL="742950" marR="0" lvl="1" indent="-285750" rtl="0">
              <a:spcBef>
                <a:spcPts val="400"/>
              </a:spcBef>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L'expérimentation </a:t>
            </a:r>
            <a:r>
              <a:rPr lang="fr-FR" dirty="0" smtClean="0"/>
              <a:t>sera</a:t>
            </a:r>
            <a:r>
              <a:rPr lang="fr-FR" sz="2000" b="0" i="0" u="none" strike="noStrike" cap="none" dirty="0" smtClean="0">
                <a:solidFill>
                  <a:schemeClr val="dk1"/>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financée par la </a:t>
            </a:r>
            <a:r>
              <a:rPr lang="fr-FR" sz="2000" b="0" i="0" u="none" strike="noStrike" cap="none" dirty="0" smtClean="0">
                <a:solidFill>
                  <a:schemeClr val="dk1"/>
                </a:solidFill>
                <a:latin typeface="Calibri"/>
                <a:ea typeface="Calibri"/>
                <a:cs typeface="Calibri"/>
                <a:sym typeface="Calibri"/>
              </a:rPr>
              <a:t>région dès l’approbation du dossier.</a:t>
            </a:r>
            <a:endParaRPr lang="fr-F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2</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11</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Santé et Qualité de Vie au Travail (SQVT)</a:t>
            </a:r>
          </a:p>
          <a:p>
            <a:pPr marL="342900" marR="0" lvl="0" indent="-342900" algn="l" rtl="0">
              <a:spcBef>
                <a:spcPts val="0"/>
              </a:spcBef>
              <a:spcAft>
                <a:spcPts val="0"/>
              </a:spcAft>
              <a:buClr>
                <a:schemeClr val="dk1"/>
              </a:buClr>
              <a:buSzPct val="100000"/>
              <a:buFont typeface="Arial"/>
              <a:buChar char="•"/>
            </a:pPr>
            <a:r>
              <a:rPr lang="fr-FR" sz="2000" dirty="0" err="1" smtClean="0"/>
              <a:t>KhepriSanté</a:t>
            </a:r>
            <a:r>
              <a:rPr lang="fr-FR" sz="2000" dirty="0" smtClean="0"/>
              <a:t>: Un Centre de santé de proximité</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err="1" smtClean="0">
                <a:solidFill>
                  <a:schemeClr val="dk1"/>
                </a:solidFill>
                <a:latin typeface="Calibri"/>
                <a:ea typeface="Calibri"/>
                <a:cs typeface="Calibri"/>
                <a:sym typeface="Calibri"/>
              </a:rPr>
              <a:t>Visiapy</a:t>
            </a:r>
            <a:r>
              <a:rPr lang="fr-FR" sz="2000" b="0" i="0" u="none" strike="noStrike" cap="none" dirty="0" smtClean="0">
                <a:solidFill>
                  <a:schemeClr val="dk1"/>
                </a:solidFill>
                <a:latin typeface="Calibri"/>
                <a:ea typeface="Calibri"/>
                <a:cs typeface="Calibri"/>
                <a:sym typeface="Calibri"/>
              </a:rPr>
              <a:t>: une plateforme innovante</a:t>
            </a:r>
          </a:p>
          <a:p>
            <a:pPr marL="342900" marR="0" lvl="0" indent="-342900" algn="l" rtl="0">
              <a:spcBef>
                <a:spcPts val="0"/>
              </a:spcBef>
              <a:spcAft>
                <a:spcPts val="0"/>
              </a:spcAft>
              <a:buClr>
                <a:schemeClr val="dk1"/>
              </a:buClr>
              <a:buSzPct val="100000"/>
              <a:buFont typeface="Arial"/>
              <a:buChar char="•"/>
            </a:pPr>
            <a:r>
              <a:rPr lang="fr-FR" sz="2000" dirty="0" smtClean="0"/>
              <a:t>Le concept de </a:t>
            </a:r>
            <a:r>
              <a:rPr lang="fr-FR" sz="2000" dirty="0" err="1" smtClean="0"/>
              <a:t>Visiapy</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p:txBody>
      </p:sp>
    </p:spTree>
    <p:extLst>
      <p:ext uri="{BB962C8B-B14F-4D97-AF65-F5344CB8AC3E}">
        <p14:creationId xmlns:p14="http://schemas.microsoft.com/office/powerpoint/2010/main" val="4224424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28963" y="4357262"/>
            <a:ext cx="2182904" cy="551748"/>
          </a:xfrm>
          <a:prstGeom prst="rect">
            <a:avLst/>
          </a:prstGeom>
          <a:solidFill>
            <a:srgbClr val="0085B0"/>
          </a:solidFill>
          <a:ln>
            <a:noFill/>
          </a:ln>
        </p:spPr>
        <p:txBody>
          <a:bodyPr lIns="107375" tIns="53675" rIns="107375" bIns="53675" anchor="t" anchorCtr="0">
            <a:noAutofit/>
          </a:bodyPr>
          <a:lstStyle/>
          <a:p>
            <a:pPr marL="0" marR="0" lvl="0" indent="0" algn="ctr" rtl="0">
              <a:spcBef>
                <a:spcPts val="0"/>
              </a:spcBef>
              <a:spcAft>
                <a:spcPts val="0"/>
              </a:spcAft>
              <a:buClr>
                <a:schemeClr val="dk1"/>
              </a:buClr>
              <a:buFont typeface="Arial"/>
              <a:buNone/>
            </a:pPr>
            <a:endParaRPr sz="1400" b="1" i="0" u="none" strike="noStrike" cap="none">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400" b="1" i="0" u="none" strike="noStrike" cap="none">
              <a:solidFill>
                <a:schemeClr val="lt1"/>
              </a:solidFill>
              <a:latin typeface="Calibri"/>
              <a:ea typeface="Calibri"/>
              <a:cs typeface="Calibri"/>
              <a:sym typeface="Calibri"/>
            </a:endParaRPr>
          </a:p>
        </p:txBody>
      </p:sp>
      <p:sp>
        <p:nvSpPr>
          <p:cNvPr id="201" name="Shape 201"/>
          <p:cNvSpPr txBox="1"/>
          <p:nvPr/>
        </p:nvSpPr>
        <p:spPr>
          <a:xfrm>
            <a:off x="458066" y="4355366"/>
            <a:ext cx="2001452" cy="551750"/>
          </a:xfrm>
          <a:prstGeom prst="rect">
            <a:avLst/>
          </a:prstGeom>
          <a:noFill/>
          <a:ln>
            <a:noFill/>
          </a:ln>
        </p:spPr>
        <p:txBody>
          <a:bodyPr lIns="107375" tIns="53675" rIns="107375" bIns="53675" anchor="t" anchorCtr="0">
            <a:noAutofit/>
          </a:bodyPr>
          <a:lstStyle/>
          <a:p>
            <a:pPr marL="0" marR="0" lvl="0" indent="0" algn="ctr" rtl="0">
              <a:spcBef>
                <a:spcPts val="0"/>
              </a:spcBef>
              <a:buClr>
                <a:schemeClr val="lt1"/>
              </a:buClr>
              <a:buSzPct val="25000"/>
              <a:buFont typeface="Arial"/>
              <a:buNone/>
            </a:pPr>
            <a:r>
              <a:rPr lang="fr-FR" sz="1400" b="1" i="0" u="none" strike="noStrike" cap="none">
                <a:solidFill>
                  <a:schemeClr val="lt1"/>
                </a:solidFill>
                <a:latin typeface="Calibri"/>
                <a:ea typeface="Calibri"/>
                <a:cs typeface="Calibri"/>
                <a:sym typeface="Calibri"/>
              </a:rPr>
              <a:t>Discrétion et confidentialité assurées</a:t>
            </a:r>
          </a:p>
        </p:txBody>
      </p:sp>
      <p:sp>
        <p:nvSpPr>
          <p:cNvPr id="202" name="Shape 202"/>
          <p:cNvSpPr/>
          <p:nvPr/>
        </p:nvSpPr>
        <p:spPr>
          <a:xfrm>
            <a:off x="1" y="0"/>
            <a:ext cx="9145832" cy="1382218"/>
          </a:xfrm>
          <a:prstGeom prst="rect">
            <a:avLst/>
          </a:prstGeom>
          <a:solidFill>
            <a:srgbClr val="0085B0"/>
          </a:solidFill>
          <a:ln>
            <a:noFill/>
          </a:ln>
        </p:spPr>
        <p:txBody>
          <a:bodyPr lIns="107375" tIns="53675" rIns="107375" bIns="53675"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3705987" y="116021"/>
            <a:ext cx="4266996" cy="1129680"/>
          </a:xfrm>
          <a:prstGeom prst="rect">
            <a:avLst/>
          </a:prstGeom>
          <a:noFill/>
          <a:ln>
            <a:noFill/>
          </a:ln>
        </p:spPr>
        <p:txBody>
          <a:bodyPr lIns="53750" tIns="26875" rIns="53750" bIns="26875" anchor="t" anchorCtr="0">
            <a:noAutofit/>
          </a:bodyPr>
          <a:lstStyle/>
          <a:p>
            <a:pPr marL="0" marR="0" lvl="0" indent="0" algn="ctr" rtl="0">
              <a:spcBef>
                <a:spcPts val="0"/>
              </a:spcBef>
              <a:spcAft>
                <a:spcPts val="0"/>
              </a:spcAft>
              <a:buClr>
                <a:schemeClr val="lt1"/>
              </a:buClr>
              <a:buSzPct val="25000"/>
              <a:buFont typeface="Arial"/>
              <a:buNone/>
            </a:pPr>
            <a:r>
              <a:rPr lang="fr-FR" sz="2000" b="1" i="0" u="none" strike="noStrike" cap="none">
                <a:solidFill>
                  <a:schemeClr val="lt1"/>
                </a:solidFill>
                <a:latin typeface="Calibri"/>
                <a:ea typeface="Calibri"/>
                <a:cs typeface="Calibri"/>
                <a:sym typeface="Calibri"/>
              </a:rPr>
              <a:t>Centre Santé </a:t>
            </a:r>
            <a:r>
              <a:rPr lang="fr-FR" sz="2800" b="1" i="0" u="none" strike="noStrike" cap="none">
                <a:solidFill>
                  <a:schemeClr val="lt1"/>
                </a:solidFill>
                <a:latin typeface="Calibri"/>
                <a:ea typeface="Calibri"/>
                <a:cs typeface="Calibri"/>
                <a:sym typeface="Calibri"/>
              </a:rPr>
              <a:t>Paramédical</a:t>
            </a:r>
            <a:r>
              <a:rPr lang="fr-FR" sz="2000" b="1" i="0" u="none" strike="noStrike" cap="none">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i="0" u="none" strike="noStrike" cap="none">
              <a:solidFill>
                <a:schemeClr val="lt1"/>
              </a:solidFill>
              <a:latin typeface="Calibri"/>
              <a:ea typeface="Calibri"/>
              <a:cs typeface="Calibri"/>
              <a:sym typeface="Calibri"/>
            </a:endParaRPr>
          </a:p>
        </p:txBody>
      </p:sp>
      <p:pic>
        <p:nvPicPr>
          <p:cNvPr id="204" name="Shape 204" descr="logoSophroKhepriV5Hde-calquesfdbleu.png"/>
          <p:cNvPicPr preferRelativeResize="0"/>
          <p:nvPr/>
        </p:nvPicPr>
        <p:blipFill rotWithShape="1">
          <a:blip r:embed="rId3">
            <a:alphaModFix/>
          </a:blip>
          <a:srcRect/>
          <a:stretch/>
        </p:blipFill>
        <p:spPr>
          <a:xfrm>
            <a:off x="271261" y="43819"/>
            <a:ext cx="2967356" cy="1105395"/>
          </a:xfrm>
          <a:prstGeom prst="rect">
            <a:avLst/>
          </a:prstGeom>
          <a:noFill/>
          <a:ln>
            <a:noFill/>
          </a:ln>
        </p:spPr>
      </p:pic>
      <p:pic>
        <p:nvPicPr>
          <p:cNvPr id="206" name="Shape 206" descr="C:\Users\Dell\Dropbox\Sophrokhépri\PHOTOS du Centre\Photo B-Design\Biotiful Design--2.jpg"/>
          <p:cNvPicPr preferRelativeResize="0"/>
          <p:nvPr/>
        </p:nvPicPr>
        <p:blipFill rotWithShape="1">
          <a:blip r:embed="rId4">
            <a:alphaModFix/>
          </a:blip>
          <a:srcRect t="17389" b="5473"/>
          <a:stretch/>
        </p:blipFill>
        <p:spPr>
          <a:xfrm>
            <a:off x="-22616" y="1408631"/>
            <a:ext cx="9145832" cy="4212788"/>
          </a:xfrm>
          <a:prstGeom prst="rect">
            <a:avLst/>
          </a:prstGeom>
          <a:noFill/>
          <a:ln>
            <a:noFill/>
          </a:ln>
        </p:spPr>
      </p:pic>
      <p:sp>
        <p:nvSpPr>
          <p:cNvPr id="207" name="Shape 207"/>
          <p:cNvSpPr/>
          <p:nvPr/>
        </p:nvSpPr>
        <p:spPr>
          <a:xfrm>
            <a:off x="-22616" y="1402965"/>
            <a:ext cx="9145832" cy="5455035"/>
          </a:xfrm>
          <a:prstGeom prst="rect">
            <a:avLst/>
          </a:prstGeom>
          <a:solidFill>
            <a:schemeClr val="lt1">
              <a:alpha val="86666"/>
            </a:schemeClr>
          </a:solidFill>
          <a:ln>
            <a:noFill/>
          </a:ln>
        </p:spPr>
        <p:txBody>
          <a:bodyPr lIns="107375" tIns="53675" rIns="107375" bIns="53675" anchor="ctr" anchorCtr="0">
            <a:noAutofit/>
          </a:bodyPr>
          <a:lstStyle/>
          <a:p>
            <a:pPr marL="0" marR="0" lvl="0" indent="0" algn="ctr" rtl="0">
              <a:spcBef>
                <a:spcPts val="0"/>
              </a:spcBef>
              <a:buSzPct val="25000"/>
              <a:buNone/>
            </a:pPr>
            <a:r>
              <a:rPr lang="fr-FR" sz="1800" b="0" i="0" u="none" strike="noStrike" cap="none">
                <a:solidFill>
                  <a:schemeClr val="lt1"/>
                </a:solidFill>
                <a:latin typeface="Calibri"/>
                <a:ea typeface="Calibri"/>
                <a:cs typeface="Calibri"/>
                <a:sym typeface="Calibri"/>
              </a:rPr>
              <a:t>²</a:t>
            </a:r>
          </a:p>
        </p:txBody>
      </p:sp>
      <p:sp>
        <p:nvSpPr>
          <p:cNvPr id="208" name="Shape 208"/>
          <p:cNvSpPr txBox="1"/>
          <p:nvPr/>
        </p:nvSpPr>
        <p:spPr>
          <a:xfrm>
            <a:off x="408055" y="1588979"/>
            <a:ext cx="8341401" cy="3320031"/>
          </a:xfrm>
          <a:prstGeom prst="rect">
            <a:avLst/>
          </a:prstGeom>
          <a:noFill/>
          <a:ln>
            <a:noFill/>
          </a:ln>
        </p:spPr>
        <p:txBody>
          <a:bodyPr lIns="107375" tIns="53675" rIns="107375" bIns="53675" anchor="t" anchorCtr="0">
            <a:noAutofit/>
          </a:bodyPr>
          <a:lstStyle/>
          <a:p>
            <a:pPr marL="0" marR="0" lvl="0" indent="0" algn="just" rtl="0">
              <a:spcBef>
                <a:spcPts val="0"/>
              </a:spcBef>
              <a:spcAft>
                <a:spcPts val="0"/>
              </a:spcAft>
              <a:buSzPct val="25000"/>
              <a:buNone/>
            </a:pPr>
            <a:r>
              <a:rPr lang="fr-FR" sz="1800" b="1" i="0" u="none" strike="noStrike" cap="none" dirty="0">
                <a:solidFill>
                  <a:srgbClr val="0085B0"/>
                </a:solidFill>
                <a:latin typeface="Calibri"/>
                <a:ea typeface="Calibri"/>
                <a:cs typeface="Calibri"/>
                <a:sym typeface="Calibri"/>
              </a:rPr>
              <a:t>Dans le cadre de la Santé et la Qualité de Vie au Travail (SQVT)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ECOUTE :</a:t>
            </a:r>
            <a:r>
              <a:rPr lang="fr-FR" sz="1800" b="0" i="0" u="none" strike="noStrike" cap="none" dirty="0">
                <a:solidFill>
                  <a:schemeClr val="dk1"/>
                </a:solidFill>
                <a:latin typeface="Calibri"/>
                <a:ea typeface="Calibri"/>
                <a:cs typeface="Calibri"/>
                <a:sym typeface="Calibri"/>
              </a:rPr>
              <a:t> avec accompagnement global et ciblé en toute confidentialité,</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PEDAGOGIE :</a:t>
            </a:r>
            <a:r>
              <a:rPr lang="fr-FR" sz="1800" b="0" i="0" u="none" strike="noStrike" cap="none" dirty="0">
                <a:solidFill>
                  <a:schemeClr val="dk1"/>
                </a:solidFill>
                <a:latin typeface="Calibri"/>
                <a:ea typeface="Calibri"/>
                <a:cs typeface="Calibri"/>
                <a:sym typeface="Calibri"/>
              </a:rPr>
              <a:t> Apprendre des moyens simples pour travailler mieux en prenant soin de soi avec des experts en </a:t>
            </a:r>
            <a:r>
              <a:rPr lang="fr-FR" sz="1800" b="0" i="0" u="none" strike="noStrike" cap="none" dirty="0" smtClean="0">
                <a:solidFill>
                  <a:schemeClr val="dk1"/>
                </a:solidFill>
                <a:latin typeface="Calibri"/>
                <a:ea typeface="Calibri"/>
                <a:cs typeface="Calibri"/>
                <a:sym typeface="Calibri"/>
              </a:rPr>
              <a:t>SQVT</a:t>
            </a:r>
            <a:r>
              <a:rPr lang="fr-FR" sz="1800" b="0" i="0" u="none" strike="noStrike" cap="none" dirty="0">
                <a:solidFill>
                  <a:schemeClr val="dk1"/>
                </a:solidFill>
                <a:latin typeface="Calibri"/>
                <a:ea typeface="Calibri"/>
                <a:cs typeface="Calibri"/>
                <a:sym typeface="Calibri"/>
              </a:rPr>
              <a: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PREVENTION :</a:t>
            </a:r>
            <a:r>
              <a:rPr lang="fr-FR" sz="1800" b="0" i="0" u="none" strike="noStrike" cap="none"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marR="0" lvl="0" indent="-201351" algn="just" rtl="0">
              <a:spcBef>
                <a:spcPts val="705"/>
              </a:spcBef>
              <a:buClr>
                <a:srgbClr val="0085B0"/>
              </a:buClr>
              <a:buSzPct val="100000"/>
              <a:buFont typeface="Calibri"/>
              <a:buChar char="-"/>
            </a:pPr>
            <a:r>
              <a:rPr lang="fr-FR" sz="1800" b="1" i="0" u="none" strike="noStrike" cap="none" dirty="0" smtClean="0">
                <a:solidFill>
                  <a:srgbClr val="0085B0"/>
                </a:solidFill>
                <a:latin typeface="Calibri"/>
                <a:ea typeface="Calibri"/>
                <a:cs typeface="Calibri"/>
                <a:sym typeface="Calibri"/>
              </a:rPr>
              <a:t>PREPARATION :</a:t>
            </a:r>
            <a:r>
              <a:rPr lang="fr-FR" sz="1800" b="0" i="0" u="none" strike="noStrike" cap="none" dirty="0" smtClean="0">
                <a:solidFill>
                  <a:schemeClr val="dk1"/>
                </a:solidFill>
                <a:latin typeface="Calibri"/>
                <a:ea typeface="Calibri"/>
                <a:cs typeface="Calibri"/>
                <a:sym typeface="Calibri"/>
              </a:rPr>
              <a:t> Au retour au travail après </a:t>
            </a:r>
            <a:r>
              <a:rPr lang="fr-FR" sz="1800" b="0" i="0" u="none" strike="noStrike" cap="none" dirty="0">
                <a:solidFill>
                  <a:schemeClr val="dk1"/>
                </a:solidFill>
                <a:latin typeface="Calibri"/>
                <a:ea typeface="Calibri"/>
                <a:cs typeface="Calibri"/>
                <a:sym typeface="Calibri"/>
              </a:rPr>
              <a:t>une </a:t>
            </a:r>
            <a:r>
              <a:rPr lang="fr-FR" sz="1800" b="0" i="0" u="none" strike="noStrike" cap="none" dirty="0" smtClean="0">
                <a:solidFill>
                  <a:schemeClr val="dk1"/>
                </a:solidFill>
                <a:latin typeface="Calibri"/>
                <a:ea typeface="Calibri"/>
                <a:cs typeface="Calibri"/>
                <a:sym typeface="Calibri"/>
              </a:rPr>
              <a:t>absence longue durée de l’entreprise</a:t>
            </a:r>
            <a:endParaRPr lang="fr-FR" sz="1800" b="0" i="0" u="none" strike="noStrike" cap="none" dirty="0">
              <a:solidFill>
                <a:schemeClr val="dk1"/>
              </a:solidFill>
              <a:latin typeface="Calibri"/>
              <a:ea typeface="Calibri"/>
              <a:cs typeface="Calibri"/>
              <a:sym typeface="Calibri"/>
            </a:endParaRPr>
          </a:p>
        </p:txBody>
      </p:sp>
      <p:sp>
        <p:nvSpPr>
          <p:cNvPr id="205" name="Shape 205"/>
          <p:cNvSpPr txBox="1"/>
          <p:nvPr/>
        </p:nvSpPr>
        <p:spPr>
          <a:xfrm>
            <a:off x="0" y="5229200"/>
            <a:ext cx="9161063" cy="1412776"/>
          </a:xfrm>
          <a:prstGeom prst="rect">
            <a:avLst/>
          </a:prstGeom>
          <a:noFill/>
          <a:ln>
            <a:noFill/>
          </a:ln>
        </p:spPr>
        <p:txBody>
          <a:bodyPr lIns="107375" tIns="53675" rIns="107375" bIns="53675" anchor="t" anchorCtr="0">
            <a:noAutofit/>
          </a:bodyPr>
          <a:lstStyle/>
          <a:p>
            <a:pPr marL="0" marR="0" lvl="0" indent="0" algn="ctr" rtl="0">
              <a:spcBef>
                <a:spcPts val="0"/>
              </a:spcBef>
              <a:buSzPct val="25000"/>
              <a:buNone/>
            </a:pPr>
            <a:r>
              <a:rPr lang="fr-FR" b="0" i="0" u="none" strike="noStrike" cap="none" dirty="0" smtClean="0">
                <a:solidFill>
                  <a:srgbClr val="1D1B10"/>
                </a:solidFill>
                <a:latin typeface="Calibri"/>
                <a:ea typeface="Calibri"/>
                <a:cs typeface="Calibri"/>
                <a:sym typeface="Calibri"/>
              </a:rPr>
              <a:t>Addictions, Phobies, </a:t>
            </a:r>
            <a:r>
              <a:rPr lang="fr-FR" b="0" i="0" u="none" strike="noStrike" cap="none" dirty="0">
                <a:solidFill>
                  <a:srgbClr val="1D1B10"/>
                </a:solidFill>
                <a:latin typeface="Calibri"/>
                <a:ea typeface="Calibri"/>
                <a:cs typeface="Calibri"/>
                <a:sym typeface="Calibri"/>
              </a:rPr>
              <a:t>Dépression, </a:t>
            </a:r>
            <a:r>
              <a:rPr lang="fr-FR" b="0" i="0" u="none" strike="noStrike" cap="none" dirty="0" err="1">
                <a:solidFill>
                  <a:srgbClr val="1D1B10"/>
                </a:solidFill>
                <a:latin typeface="Calibri"/>
                <a:ea typeface="Calibri"/>
                <a:cs typeface="Calibri"/>
                <a:sym typeface="Calibri"/>
              </a:rPr>
              <a:t>Burn</a:t>
            </a:r>
            <a:r>
              <a:rPr lang="fr-FR" b="0" i="0" u="none" strike="noStrike" cap="none" dirty="0">
                <a:solidFill>
                  <a:srgbClr val="1D1B10"/>
                </a:solidFill>
                <a:latin typeface="Calibri"/>
                <a:ea typeface="Calibri"/>
                <a:cs typeface="Calibri"/>
                <a:sym typeface="Calibri"/>
              </a:rPr>
              <a:t> out, Stress post-traumatique</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Maternité, </a:t>
            </a:r>
            <a:r>
              <a:rPr lang="fr-FR" b="0" i="0" u="none" strike="noStrike" cap="none" dirty="0" smtClean="0">
                <a:solidFill>
                  <a:schemeClr val="dk1"/>
                </a:solidFill>
                <a:latin typeface="Calibri"/>
                <a:ea typeface="Calibri"/>
                <a:cs typeface="Calibri"/>
                <a:sym typeface="Calibri"/>
              </a:rPr>
              <a:t>Parentalité, </a:t>
            </a:r>
            <a:r>
              <a:rPr lang="fr-FR" b="0" i="0" u="none" strike="noStrike" cap="none" dirty="0" smtClean="0">
                <a:solidFill>
                  <a:srgbClr val="1D1B10"/>
                </a:solidFill>
                <a:latin typeface="Calibri"/>
                <a:ea typeface="Calibri"/>
                <a:cs typeface="Calibri"/>
                <a:sym typeface="Calibri"/>
              </a:rPr>
              <a:t>Précocité </a:t>
            </a:r>
            <a:r>
              <a:rPr lang="fr-FR" b="0" i="0" u="none" strike="noStrike" cap="none" dirty="0">
                <a:solidFill>
                  <a:srgbClr val="1D1B10"/>
                </a:solidFill>
                <a:latin typeface="Calibri"/>
                <a:ea typeface="Calibri"/>
                <a:cs typeface="Calibri"/>
                <a:sym typeface="Calibri"/>
              </a:rPr>
              <a:t>Intellectuelle, </a:t>
            </a:r>
            <a:r>
              <a:rPr lang="fr-FR" b="0" i="0" u="none" strike="noStrike" cap="none" dirty="0" err="1">
                <a:solidFill>
                  <a:srgbClr val="1D1B10"/>
                </a:solidFill>
                <a:latin typeface="Calibri"/>
                <a:ea typeface="Calibri"/>
                <a:cs typeface="Calibri"/>
                <a:sym typeface="Calibri"/>
              </a:rPr>
              <a:t>Surdouance</a:t>
            </a:r>
            <a:r>
              <a:rPr lang="fr-FR" b="0" i="0" u="none" strike="noStrike" cap="none" dirty="0">
                <a:solidFill>
                  <a:srgbClr val="1D1B10"/>
                </a:solidFill>
                <a:latin typeface="Calibri"/>
                <a:ea typeface="Calibri"/>
                <a:cs typeface="Calibri"/>
                <a:sym typeface="Calibri"/>
              </a:rPr>
              <a:t>, TDA-H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Difficultés </a:t>
            </a:r>
            <a:r>
              <a:rPr lang="fr-FR" b="0" i="0" u="none" strike="noStrike" cap="none" dirty="0" smtClean="0">
                <a:solidFill>
                  <a:srgbClr val="1D1B10"/>
                </a:solidFill>
                <a:latin typeface="Calibri"/>
                <a:ea typeface="Calibri"/>
                <a:cs typeface="Calibri"/>
                <a:sym typeface="Calibri"/>
              </a:rPr>
              <a:t>scolaires, Sommeil</a:t>
            </a:r>
            <a:r>
              <a:rPr lang="fr-FR" b="0" i="0" u="none" strike="noStrike" cap="none" dirty="0">
                <a:solidFill>
                  <a:srgbClr val="1D1B10"/>
                </a:solidFill>
                <a:latin typeface="Calibri"/>
                <a:ea typeface="Calibri"/>
                <a:cs typeface="Calibri"/>
                <a:sym typeface="Calibri"/>
              </a:rPr>
              <a:t>, Mal être au travail, Harcèlement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Surcharge </a:t>
            </a:r>
            <a:r>
              <a:rPr lang="fr-FR" b="0" i="0" u="none" strike="noStrike" cap="none" dirty="0" smtClean="0">
                <a:solidFill>
                  <a:srgbClr val="1D1B10"/>
                </a:solidFill>
                <a:latin typeface="Calibri"/>
                <a:ea typeface="Calibri"/>
                <a:cs typeface="Calibri"/>
                <a:sym typeface="Calibri"/>
              </a:rPr>
              <a:t>pondérale, </a:t>
            </a:r>
            <a:r>
              <a:rPr lang="fr-FR" b="0" i="0" u="none" strike="noStrike" cap="none" dirty="0">
                <a:solidFill>
                  <a:srgbClr val="1D1B10"/>
                </a:solidFill>
                <a:latin typeface="Calibri"/>
                <a:ea typeface="Calibri"/>
                <a:cs typeface="Calibri"/>
                <a:sym typeface="Calibri"/>
              </a:rPr>
              <a:t>Troubles </a:t>
            </a:r>
            <a:r>
              <a:rPr lang="fr-FR" b="0" i="0" u="none" strike="noStrike" cap="none" dirty="0" smtClean="0">
                <a:solidFill>
                  <a:schemeClr val="dk1"/>
                </a:solidFill>
                <a:latin typeface="Calibri"/>
                <a:ea typeface="Calibri"/>
                <a:cs typeface="Calibri"/>
                <a:sym typeface="Calibri"/>
              </a:rPr>
              <a:t>alimentaires, Coaching</a:t>
            </a:r>
            <a:endParaRPr lang="fr-FR"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Orientation  scolaire, Evaluation, Bilan de compétences professionnel</a:t>
            </a:r>
          </a:p>
          <a:p>
            <a:pPr marL="0" marR="0" lvl="0" indent="0" algn="ctr" rtl="0">
              <a:spcBef>
                <a:spcPts val="0"/>
              </a:spcBef>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6717814" y="1317241"/>
            <a:ext cx="2288505" cy="4632037"/>
          </a:xfrm>
          <a:prstGeom prst="rect">
            <a:avLst/>
          </a:prstGeom>
          <a:noFill/>
          <a:ln>
            <a:noFill/>
          </a:ln>
        </p:spPr>
      </p:pic>
      <p:sp>
        <p:nvSpPr>
          <p:cNvPr id="153" name="Shape 153"/>
          <p:cNvSpPr/>
          <p:nvPr/>
        </p:nvSpPr>
        <p:spPr>
          <a:xfrm>
            <a:off x="6726228"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sp>
        <p:nvSpPr>
          <p:cNvPr id="154" name="Shape 15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55" name="Shape 15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13</a:t>
            </a:fld>
            <a:endParaRPr lang="fr-FR" sz="1200" b="0" i="0" u="none" strike="noStrike" cap="none">
              <a:solidFill>
                <a:srgbClr val="888888"/>
              </a:solidFill>
              <a:latin typeface="Calibri"/>
              <a:ea typeface="Calibri"/>
              <a:cs typeface="Calibri"/>
              <a:sym typeface="Calibri"/>
            </a:endParaRPr>
          </a:p>
        </p:txBody>
      </p:sp>
      <p:sp>
        <p:nvSpPr>
          <p:cNvPr id="157" name="Shape 157"/>
          <p:cNvSpPr txBox="1"/>
          <p:nvPr/>
        </p:nvSpPr>
        <p:spPr>
          <a:xfrm>
            <a:off x="3660771" y="1484783"/>
            <a:ext cx="3038610"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i="0" u="none" strike="noStrike" cap="none" dirty="0">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avec nos spécialistes</a:t>
            </a:r>
            <a:br>
              <a:rPr lang="fr-FR" sz="1300" b="1" i="0" u="none" strike="noStrike" cap="none" dirty="0">
                <a:solidFill>
                  <a:srgbClr val="0085B0"/>
                </a:solidFill>
                <a:latin typeface="Calibri"/>
                <a:ea typeface="Calibri"/>
                <a:cs typeface="Calibri"/>
                <a:sym typeface="Calibri"/>
              </a:rPr>
            </a:br>
            <a:endParaRPr lang="fr-F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i="0" u="none" strike="noStrike" cap="none" dirty="0">
              <a:solidFill>
                <a:srgbClr val="0085B0"/>
              </a:solidFill>
              <a:latin typeface="Calibri"/>
              <a:ea typeface="Calibri"/>
              <a:cs typeface="Calibri"/>
              <a:sym typeface="Calibri"/>
            </a:endParaRPr>
          </a:p>
        </p:txBody>
      </p:sp>
      <p:sp>
        <p:nvSpPr>
          <p:cNvPr id="158" name="Shape 158"/>
          <p:cNvSpPr txBox="1"/>
          <p:nvPr/>
        </p:nvSpPr>
        <p:spPr>
          <a:xfrm>
            <a:off x="6979010" y="5371317"/>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Edition </a:t>
            </a:r>
            <a:r>
              <a:rPr lang="fr-FR" sz="1000" b="1" i="0" u="none" strike="noStrike" cap="none">
                <a:solidFill>
                  <a:schemeClr val="dk1"/>
                </a:solidFill>
                <a:latin typeface="Calibri"/>
                <a:ea typeface="Calibri"/>
                <a:cs typeface="Calibri"/>
                <a:sym typeface="Calibri"/>
              </a:rPr>
              <a:t>2016/2017</a:t>
            </a:r>
          </a:p>
        </p:txBody>
      </p:sp>
      <p:sp>
        <p:nvSpPr>
          <p:cNvPr id="159" name="Shape 159"/>
          <p:cNvSpPr txBox="1"/>
          <p:nvPr/>
        </p:nvSpPr>
        <p:spPr>
          <a:xfrm>
            <a:off x="6979010" y="5436955"/>
            <a:ext cx="1766111"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3664373" y="4593853"/>
            <a:ext cx="3043873" cy="1113048"/>
          </a:xfrm>
          <a:prstGeom prst="rect">
            <a:avLst/>
          </a:prstGeom>
          <a:noFill/>
          <a:ln>
            <a:noFill/>
          </a:ln>
        </p:spPr>
        <p:txBody>
          <a:bodyPr lIns="74925" tIns="37450" rIns="74925" bIns="37450" anchor="t" anchorCtr="0">
            <a:noAutofit/>
          </a:bodyPr>
          <a:lstStyle/>
          <a:p>
            <a:pPr marL="0" marR="0" lvl="0" indent="0" algn="ctr" rtl="0">
              <a:spcBef>
                <a:spcPts val="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Coaching</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Orientation  scolaire</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Evaluation psychologique</a:t>
            </a:r>
          </a:p>
          <a:p>
            <a:pPr marL="0" marR="0" lvl="0" indent="0" algn="ctr" rtl="0">
              <a:spcBef>
                <a:spcPts val="280"/>
              </a:spcBef>
              <a:buClr>
                <a:srgbClr val="0085B0"/>
              </a:buClr>
              <a:buSzPct val="25000"/>
              <a:buFont typeface="Arial"/>
              <a:buNone/>
            </a:pPr>
            <a:r>
              <a:rPr lang="fr-FR" sz="1400" b="1" i="0" u="none" strike="noStrike" cap="none">
                <a:solidFill>
                  <a:srgbClr val="0085B0"/>
                </a:solidFill>
                <a:latin typeface="Calibri"/>
                <a:ea typeface="Calibri"/>
                <a:cs typeface="Calibri"/>
                <a:sym typeface="Calibri"/>
              </a:rPr>
              <a:t>Bilan de compétences professionnel</a:t>
            </a:r>
          </a:p>
        </p:txBody>
      </p:sp>
      <p:sp>
        <p:nvSpPr>
          <p:cNvPr id="161" name="Shape 161"/>
          <p:cNvSpPr txBox="1"/>
          <p:nvPr/>
        </p:nvSpPr>
        <p:spPr>
          <a:xfrm>
            <a:off x="276544" y="3830728"/>
            <a:ext cx="3431358" cy="1830518"/>
          </a:xfrm>
          <a:prstGeom prst="rect">
            <a:avLst/>
          </a:prstGeom>
          <a:noFill/>
          <a:ln>
            <a:noFill/>
          </a:ln>
        </p:spPr>
        <p:txBody>
          <a:bodyPr lIns="98300" tIns="49150" rIns="98300" bIns="49150" anchor="t" anchorCtr="0">
            <a:noAutofit/>
          </a:bodyPr>
          <a:lstStyle/>
          <a:p>
            <a:pPr marL="0" marR="0" lvl="0" indent="0" algn="ctr" rtl="0">
              <a:lnSpc>
                <a:spcPct val="107500"/>
              </a:lnSpc>
              <a:spcBef>
                <a:spcPts val="0"/>
              </a:spcBef>
              <a:buSzPct val="25000"/>
              <a:buNone/>
            </a:pPr>
            <a:r>
              <a:rPr lang="fr-FR" sz="1400" b="1" i="0" u="none" strike="noStrike" cap="none" dirty="0">
                <a:solidFill>
                  <a:schemeClr val="dk1"/>
                </a:solidFill>
                <a:latin typeface="Calibri"/>
                <a:ea typeface="Calibri"/>
                <a:cs typeface="Calibri"/>
                <a:sym typeface="Calibri"/>
              </a:rPr>
              <a:t>Aromathérapie, Chiropraxie, Coaching, EFT, EMDR, Etiopathie, Gestalt, </a:t>
            </a:r>
            <a:r>
              <a:rPr lang="fr-FR" sz="1400" b="1" i="0" u="none" strike="noStrike" cap="none" dirty="0" err="1">
                <a:solidFill>
                  <a:schemeClr val="dk1"/>
                </a:solidFill>
                <a:latin typeface="Calibri"/>
                <a:ea typeface="Calibri"/>
                <a:cs typeface="Calibri"/>
                <a:sym typeface="Calibri"/>
              </a:rPr>
              <a:t>Hirudothérapie</a:t>
            </a:r>
            <a:r>
              <a:rPr lang="fr-FR" sz="1400" b="1" i="0" u="none" strike="noStrike" cap="none" dirty="0">
                <a:solidFill>
                  <a:schemeClr val="dk1"/>
                </a:solidFill>
                <a:latin typeface="Calibri"/>
                <a:ea typeface="Calibri"/>
                <a:cs typeface="Calibri"/>
                <a:sym typeface="Calibri"/>
              </a:rPr>
              <a:t>, Hypnose, Iridologie, Kinésiologie,  Massages, Méditation, Naturopathie, Ostéopathie, Phytothérapie, </a:t>
            </a:r>
            <a:br>
              <a:rPr lang="fr-FR" sz="1400" b="1" i="0" u="none" strike="noStrike" cap="none" dirty="0">
                <a:solidFill>
                  <a:schemeClr val="dk1"/>
                </a:solidFill>
                <a:latin typeface="Calibri"/>
                <a:ea typeface="Calibri"/>
                <a:cs typeface="Calibri"/>
                <a:sym typeface="Calibri"/>
              </a:rPr>
            </a:br>
            <a:r>
              <a:rPr lang="fr-FR" sz="1400" b="1" i="0" u="none" strike="noStrike" cap="none"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4244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4244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4244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348553" y="1317241"/>
            <a:ext cx="3292685" cy="2382898"/>
          </a:xfrm>
          <a:prstGeom prst="rect">
            <a:avLst/>
          </a:prstGeom>
          <a:noFill/>
          <a:ln>
            <a:noFill/>
          </a:ln>
        </p:spPr>
      </p:pic>
      <p:sp>
        <p:nvSpPr>
          <p:cNvPr id="166" name="Shape 166"/>
          <p:cNvSpPr txBox="1"/>
          <p:nvPr/>
        </p:nvSpPr>
        <p:spPr>
          <a:xfrm>
            <a:off x="348553" y="5949280"/>
            <a:ext cx="8327902"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3631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6706841" y="1145188"/>
            <a:ext cx="19388" cy="4804092"/>
          </a:xfrm>
          <a:prstGeom prst="straightConnector1">
            <a:avLst/>
          </a:prstGeom>
          <a:noFill/>
          <a:ln w="9525" cap="flat" cmpd="sng">
            <a:solidFill>
              <a:srgbClr val="4A7DBA"/>
            </a:solidFill>
            <a:prstDash val="solid"/>
            <a:round/>
            <a:headEnd type="none" w="med" len="med"/>
            <a:tailEnd type="none" w="med" len="med"/>
          </a:ln>
        </p:spPr>
      </p:cxn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La Plateforme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 un système expert</a:t>
            </a:r>
          </a:p>
        </p:txBody>
      </p:sp>
      <p:sp>
        <p:nvSpPr>
          <p:cNvPr id="175" name="Shape 1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77" name="Shape 1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14</a:t>
            </a:fld>
            <a:endParaRPr lang="fr-FR" sz="1200" b="0" i="0" u="none" strike="noStrike" cap="none">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Quel usagé, souvent néophyte, saurait dire quel spécialiste choisir dans le domaine des thérapies complémentaires ?</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Pour répondre à cette demande: Un système expert avec des algorithmes </a:t>
            </a:r>
            <a:r>
              <a:rPr lang="fr-FR" sz="2220" b="0" i="0" u="none" strike="noStrike" cap="none" dirty="0" smtClean="0">
                <a:solidFill>
                  <a:schemeClr val="dk1"/>
                </a:solidFill>
                <a:latin typeface="Calibri"/>
                <a:ea typeface="Calibri"/>
                <a:cs typeface="Calibri"/>
                <a:sym typeface="Calibri"/>
              </a:rPr>
              <a:t>mettant en </a:t>
            </a:r>
            <a:r>
              <a:rPr lang="fr-FR" sz="2220" b="0" i="0" u="none" strike="noStrike" cap="none" dirty="0">
                <a:solidFill>
                  <a:schemeClr val="dk1"/>
                </a:solidFill>
                <a:latin typeface="Calibri"/>
                <a:ea typeface="Calibri"/>
                <a:cs typeface="Calibri"/>
                <a:sym typeface="Calibri"/>
              </a:rPr>
              <a:t>relation les expertises de nos intervenants et les motifs de consultations de leurs clients/patients</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Un système de qualification calcule l'adéquation entre </a:t>
            </a:r>
            <a:r>
              <a:rPr lang="fr-FR" sz="2220" b="0" i="0" u="none" strike="noStrike" cap="none" dirty="0" smtClean="0">
                <a:solidFill>
                  <a:schemeClr val="dk1"/>
                </a:solidFill>
                <a:latin typeface="Calibri"/>
                <a:ea typeface="Calibri"/>
                <a:cs typeface="Calibri"/>
                <a:sym typeface="Calibri"/>
              </a:rPr>
              <a:t>les professionnels </a:t>
            </a:r>
            <a:r>
              <a:rPr lang="fr-FR" sz="2220" b="0" i="0" u="none" strike="noStrike" cap="none" dirty="0">
                <a:solidFill>
                  <a:schemeClr val="dk1"/>
                </a:solidFill>
                <a:latin typeface="Calibri"/>
                <a:ea typeface="Calibri"/>
                <a:cs typeface="Calibri"/>
                <a:sym typeface="Calibri"/>
              </a:rPr>
              <a:t>et les types de demandes de chaque patient pour </a:t>
            </a:r>
            <a:r>
              <a:rPr lang="fr-FR" sz="2220" b="0" i="0" u="none" strike="noStrike" cap="none" dirty="0" smtClean="0">
                <a:solidFill>
                  <a:schemeClr val="dk1"/>
                </a:solidFill>
                <a:latin typeface="Calibri"/>
                <a:ea typeface="Calibri"/>
                <a:cs typeface="Calibri"/>
                <a:sym typeface="Calibri"/>
              </a:rPr>
              <a:t>bien l’orienter </a:t>
            </a:r>
            <a:r>
              <a:rPr lang="fr-FR" sz="2220" b="0" i="0" u="none" strike="noStrike" cap="none" dirty="0">
                <a:solidFill>
                  <a:schemeClr val="dk1"/>
                </a:solidFill>
                <a:latin typeface="Calibri"/>
                <a:ea typeface="Calibri"/>
                <a:cs typeface="Calibri"/>
                <a:sym typeface="Calibri"/>
              </a:rPr>
              <a:t>vers le type de </a:t>
            </a:r>
            <a:r>
              <a:rPr lang="fr-FR" sz="2220" b="0" i="0" u="none" strike="noStrike" cap="none" dirty="0" smtClean="0">
                <a:solidFill>
                  <a:schemeClr val="dk1"/>
                </a:solidFill>
                <a:latin typeface="Calibri"/>
                <a:ea typeface="Calibri"/>
                <a:cs typeface="Calibri"/>
                <a:sym typeface="Calibri"/>
              </a:rPr>
              <a:t>prise en charge </a:t>
            </a:r>
            <a:r>
              <a:rPr lang="fr-FR" sz="2220" b="0" i="0" u="none" strike="noStrike" cap="none" dirty="0">
                <a:solidFill>
                  <a:schemeClr val="dk1"/>
                </a:solidFill>
                <a:latin typeface="Calibri"/>
                <a:ea typeface="Calibri"/>
                <a:cs typeface="Calibri"/>
                <a:sym typeface="Calibri"/>
              </a:rPr>
              <a:t>adapté à sa situation.</a:t>
            </a:r>
          </a:p>
          <a:p>
            <a:pPr marL="342900" marR="0" lvl="0" indent="-342900" algn="l" rtl="0">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Résultats :</a:t>
            </a:r>
            <a:r>
              <a:rPr lang="fr-FR" sz="2220" b="0" i="0" u="none" strike="noStrike" cap="none" dirty="0">
                <a:solidFill>
                  <a:schemeClr val="dk1"/>
                </a:solidFill>
                <a:latin typeface="Calibri"/>
                <a:ea typeface="Calibri"/>
                <a:cs typeface="Calibri"/>
                <a:sym typeface="Calibri"/>
              </a:rPr>
              <a:t> </a:t>
            </a:r>
          </a:p>
          <a:p>
            <a:pPr marL="742950" marR="0" lvl="1" indent="-285750" algn="l" rtl="0">
              <a:spcBef>
                <a:spcPts val="370"/>
              </a:spcBef>
              <a:spcAft>
                <a:spcPts val="0"/>
              </a:spcAft>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742950" marR="0" lvl="1" indent="-285750" algn="l" rtl="0">
              <a:spcBef>
                <a:spcPts val="370"/>
              </a:spcBef>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Le concept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La </a:t>
            </a:r>
            <a:r>
              <a:rPr lang="fr-FR" sz="2400" b="1" i="0" u="none" strike="noStrike" cap="none" dirty="0" err="1">
                <a:solidFill>
                  <a:schemeClr val="dk1"/>
                </a:solidFill>
                <a:latin typeface="Calibri"/>
                <a:ea typeface="Calibri"/>
                <a:cs typeface="Calibri"/>
                <a:sym typeface="Calibri"/>
              </a:rPr>
              <a:t>visiothérapie</a:t>
            </a:r>
            <a:r>
              <a:rPr lang="fr-FR" sz="2400" b="1" i="0" u="none" strike="noStrike" cap="none" dirty="0">
                <a:solidFill>
                  <a:schemeClr val="dk1"/>
                </a:solidFill>
                <a:latin typeface="Calibri"/>
                <a:ea typeface="Calibri"/>
                <a:cs typeface="Calibri"/>
                <a:sym typeface="Calibri"/>
              </a:rPr>
              <a:t> pourquoi?</a:t>
            </a:r>
          </a:p>
        </p:txBody>
      </p:sp>
      <p:sp>
        <p:nvSpPr>
          <p:cNvPr id="185" name="Shape 1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86" name="Shape 1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87" name="Shape 1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15</a:t>
            </a:fld>
            <a:endParaRPr lang="fr-FR" sz="1200" b="0" i="0" u="none" strike="noStrike" cap="none">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Plusieurs raisons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Éloignement physique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Pudeur ou Timidité,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Manque de temps ou obligation de rester chez soi</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Sécurité de nos systèmes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Sécurisation des données</a:t>
            </a:r>
          </a:p>
          <a:p>
            <a:pPr lvl="1" indent="-285750"/>
            <a:r>
              <a:rPr lang="fr-FR" sz="2000" b="0" i="0" u="none" strike="noStrike" cap="none" dirty="0">
                <a:solidFill>
                  <a:schemeClr val="dk1"/>
                </a:solidFill>
                <a:latin typeface="Calibri"/>
                <a:ea typeface="Calibri"/>
                <a:cs typeface="Calibri"/>
                <a:sym typeface="Calibri"/>
              </a:rPr>
              <a:t>Stockage des informations chez </a:t>
            </a:r>
            <a:r>
              <a:rPr lang="fr-FR" sz="2000" b="0" i="0" u="none" strike="noStrike" cap="none" dirty="0">
                <a:solidFill>
                  <a:schemeClr val="tx1"/>
                </a:solidFill>
                <a:latin typeface="Calibri"/>
                <a:ea typeface="Calibri"/>
                <a:cs typeface="Calibri"/>
                <a:sym typeface="Calibri"/>
              </a:rPr>
              <a:t>OVH :</a:t>
            </a:r>
            <a:r>
              <a:rPr lang="fr-FR" sz="2000" b="0" i="0" u="none" strike="noStrike" cap="none" dirty="0">
                <a:solidFill>
                  <a:schemeClr val="dk1"/>
                </a:solidFill>
                <a:latin typeface="Calibri"/>
                <a:ea typeface="Calibri"/>
                <a:cs typeface="Calibri"/>
                <a:sym typeface="Calibri"/>
              </a:rPr>
              <a:t> leader de l’hébergement en </a:t>
            </a:r>
            <a:r>
              <a:rPr lang="fr-FR" sz="2000" b="0" i="0" u="none" strike="noStrike" cap="none" dirty="0" smtClean="0">
                <a:solidFill>
                  <a:schemeClr val="dk1"/>
                </a:solidFill>
                <a:latin typeface="Calibri"/>
                <a:ea typeface="Calibri"/>
                <a:cs typeface="Calibri"/>
                <a:sym typeface="Calibri"/>
              </a:rPr>
              <a:t>Europe</a:t>
            </a:r>
            <a:endParaRPr lang="fr-FR" i="1" dirty="0"/>
          </a:p>
          <a:p>
            <a:pPr lvl="1" indent="-285750"/>
            <a:r>
              <a:rPr lang="fr-FR" sz="2000" b="0" i="0" u="none" strike="noStrike" cap="none" dirty="0" smtClean="0">
                <a:solidFill>
                  <a:schemeClr val="dk1"/>
                </a:solidFill>
                <a:latin typeface="Calibri"/>
                <a:ea typeface="Calibri"/>
                <a:cs typeface="Calibri"/>
                <a:sym typeface="Calibri"/>
              </a:rPr>
              <a:t>Système </a:t>
            </a:r>
            <a:r>
              <a:rPr lang="fr-FR" sz="2000" b="0" i="0" u="none" strike="noStrike" cap="none" dirty="0">
                <a:solidFill>
                  <a:schemeClr val="dk1"/>
                </a:solidFill>
                <a:latin typeface="Calibri"/>
                <a:ea typeface="Calibri"/>
                <a:cs typeface="Calibri"/>
                <a:sym typeface="Calibri"/>
              </a:rPr>
              <a:t>de vision conférence propriétaire qui permet la confidentialité des échanges, la stabilité de la qualité de l’image et du son.</a:t>
            </a:r>
          </a:p>
          <a:p>
            <a:pPr marL="742950" marR="0" lvl="1" indent="-285750" algn="l" rtl="0">
              <a:spcBef>
                <a:spcPts val="400"/>
              </a:spcBef>
              <a:buClr>
                <a:schemeClr val="dk1"/>
              </a:buClr>
              <a:buSzPct val="1000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467543" y="1412778"/>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Offre pour les collectivités </a:t>
            </a:r>
            <a:r>
              <a:rPr lang="fr-FR" sz="2400" b="1" i="0" u="none" strike="noStrike" cap="none" dirty="0" smtClean="0">
                <a:solidFill>
                  <a:schemeClr val="dk1"/>
                </a:solidFill>
                <a:latin typeface="Calibri"/>
                <a:ea typeface="Calibri"/>
                <a:cs typeface="Calibri"/>
                <a:sym typeface="Calibri"/>
              </a:rPr>
              <a:t>et les entreprises au </a:t>
            </a:r>
            <a:r>
              <a:rPr lang="fr-FR" sz="2400" b="1" i="0" u="none" strike="noStrike" cap="none" dirty="0">
                <a:solidFill>
                  <a:schemeClr val="dk1"/>
                </a:solidFill>
                <a:latin typeface="Calibri"/>
                <a:ea typeface="Calibri"/>
                <a:cs typeface="Calibri"/>
                <a:sym typeface="Calibri"/>
              </a:rPr>
              <a:t>regard de la réglementation SQVT</a:t>
            </a:r>
          </a:p>
        </p:txBody>
      </p:sp>
      <p:sp>
        <p:nvSpPr>
          <p:cNvPr id="225" name="Shape 22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26" name="Shape 22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27" name="Shape 2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16</a:t>
            </a:fld>
            <a:endParaRPr lang="fr-FR" sz="1200" b="0" i="0" u="none" strike="noStrike" cap="none">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457200" y="2071389"/>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Quels services pouvons-nous proposer aux collectivités ?</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système expert: </a:t>
            </a:r>
          </a:p>
          <a:p>
            <a:pPr marL="742950" marR="0" lvl="1" indent="-285750" algn="just" rtl="0">
              <a:lnSpc>
                <a:spcPct val="8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permet d’accompagner les besoins des collaborateurs sans qu’ils aient à parler en interne dans leur environnement </a:t>
            </a:r>
            <a:r>
              <a:rPr lang="fr-FR" sz="1850" b="0" i="0" u="none" strike="noStrike" cap="none" dirty="0" smtClean="0">
                <a:solidFill>
                  <a:schemeClr val="dk1"/>
                </a:solidFill>
                <a:latin typeface="Calibri"/>
                <a:ea typeface="Calibri"/>
                <a:cs typeface="Calibri"/>
                <a:sym typeface="Calibri"/>
              </a:rPr>
              <a:t>professionnel, </a:t>
            </a:r>
            <a:r>
              <a:rPr lang="fr-FR" sz="1850" b="0" i="0" u="none" strike="noStrike" cap="none" dirty="0">
                <a:solidFill>
                  <a:schemeClr val="dk1"/>
                </a:solidFill>
                <a:latin typeface="Calibri"/>
                <a:ea typeface="Calibri"/>
                <a:cs typeface="Calibri"/>
                <a:sym typeface="Calibri"/>
              </a:rPr>
              <a:t>de leurs difficultés. Ils </a:t>
            </a:r>
            <a:r>
              <a:rPr lang="fr-FR" sz="1850" b="0" i="0" u="none" strike="noStrike" cap="none" dirty="0" smtClean="0">
                <a:solidFill>
                  <a:schemeClr val="dk1"/>
                </a:solidFill>
                <a:latin typeface="Calibri"/>
                <a:ea typeface="Calibri"/>
                <a:cs typeface="Calibri"/>
                <a:sym typeface="Calibri"/>
              </a:rPr>
              <a:t>utilisent </a:t>
            </a:r>
            <a:r>
              <a:rPr lang="fr-FR" sz="1850" b="0" i="0" u="none" strike="noStrike" cap="none" dirty="0">
                <a:solidFill>
                  <a:schemeClr val="dk1"/>
                </a:solidFill>
                <a:latin typeface="Calibri"/>
                <a:ea typeface="Calibri"/>
                <a:cs typeface="Calibri"/>
                <a:sym typeface="Calibri"/>
              </a:rPr>
              <a:t>un code remis par leur </a:t>
            </a:r>
            <a:r>
              <a:rPr lang="fr-FR" sz="1850" b="0" i="0" u="none" strike="noStrike" cap="none" dirty="0" smtClean="0">
                <a:solidFill>
                  <a:schemeClr val="dk1"/>
                </a:solidFill>
                <a:latin typeface="Calibri"/>
                <a:ea typeface="Calibri"/>
                <a:cs typeface="Calibri"/>
                <a:sym typeface="Calibri"/>
              </a:rPr>
              <a:t>employeur</a:t>
            </a:r>
            <a:r>
              <a:rPr lang="fr-FR" sz="1850" b="0" i="0" u="none" strike="noStrike" cap="none" dirty="0">
                <a:solidFill>
                  <a:schemeClr val="dk1"/>
                </a:solidFill>
                <a:latin typeface="Calibri"/>
                <a:ea typeface="Calibri"/>
                <a:cs typeface="Calibri"/>
                <a:sym typeface="Calibri"/>
              </a:rPr>
              <a:t>, pour s’identifier sur la plateforme et </a:t>
            </a:r>
            <a:r>
              <a:rPr lang="fr-FR" sz="1850" b="0" i="0" u="none" strike="noStrike" cap="none" dirty="0" smtClean="0">
                <a:solidFill>
                  <a:schemeClr val="dk1"/>
                </a:solidFill>
                <a:latin typeface="Calibri"/>
                <a:ea typeface="Calibri"/>
                <a:cs typeface="Calibri"/>
                <a:sym typeface="Calibri"/>
              </a:rPr>
              <a:t>avoir </a:t>
            </a:r>
            <a:r>
              <a:rPr lang="fr-FR" sz="1850" b="0" i="0" u="none" strike="noStrike" cap="none" dirty="0">
                <a:solidFill>
                  <a:schemeClr val="dk1"/>
                </a:solidFill>
                <a:latin typeface="Calibri"/>
                <a:ea typeface="Calibri"/>
                <a:cs typeface="Calibri"/>
                <a:sym typeface="Calibri"/>
              </a:rPr>
              <a:t>accès aux </a:t>
            </a:r>
            <a:r>
              <a:rPr lang="fr-FR" sz="1850" b="0" i="0" u="none" strike="noStrike" cap="none" dirty="0" smtClean="0">
                <a:solidFill>
                  <a:schemeClr val="dk1"/>
                </a:solidFill>
                <a:latin typeface="Calibri"/>
                <a:ea typeface="Calibri"/>
                <a:cs typeface="Calibri"/>
                <a:sym typeface="Calibri"/>
              </a:rPr>
              <a:t>différents types </a:t>
            </a:r>
            <a:r>
              <a:rPr lang="fr-FR" sz="1850" b="0" i="0" u="none" strike="noStrike" cap="none" dirty="0">
                <a:solidFill>
                  <a:schemeClr val="dk1"/>
                </a:solidFill>
                <a:latin typeface="Calibri"/>
                <a:ea typeface="Calibri"/>
                <a:cs typeface="Calibri"/>
                <a:sym typeface="Calibri"/>
              </a:rPr>
              <a:t>d’accompagnement.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a:t>
            </a:r>
            <a:r>
              <a:rPr lang="fr-FR" sz="2220" b="1" i="0" u="none" strike="noStrike" cap="none" dirty="0" smtClean="0">
                <a:solidFill>
                  <a:schemeClr val="dk1"/>
                </a:solidFill>
                <a:latin typeface="Calibri"/>
                <a:ea typeface="Calibri"/>
                <a:cs typeface="Calibri"/>
                <a:sym typeface="Calibri"/>
              </a:rPr>
              <a:t>budget prévisionnel:</a:t>
            </a:r>
            <a:endParaRPr lang="fr-FR" sz="2220" b="1"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370"/>
              </a:spcBef>
              <a:spcAft>
                <a:spcPts val="0"/>
              </a:spcAft>
              <a:buClr>
                <a:schemeClr val="dk1"/>
              </a:buClr>
              <a:buSzPct val="97368"/>
              <a:buFont typeface="Arial"/>
              <a:buChar char="–"/>
            </a:pPr>
            <a:r>
              <a:rPr lang="fr-FR" sz="1850" b="0" i="0" u="none" strike="noStrike" cap="none" dirty="0" smtClean="0">
                <a:solidFill>
                  <a:schemeClr val="dk1"/>
                </a:solidFill>
                <a:latin typeface="Calibri"/>
                <a:ea typeface="Calibri"/>
                <a:cs typeface="Calibri"/>
                <a:sym typeface="Calibri"/>
              </a:rPr>
              <a:t>par </a:t>
            </a:r>
            <a:r>
              <a:rPr lang="fr-FR" sz="1850" b="0" i="0" u="none" strike="noStrike" cap="none" dirty="0">
                <a:solidFill>
                  <a:schemeClr val="dk1"/>
                </a:solidFill>
                <a:latin typeface="Calibri"/>
                <a:ea typeface="Calibri"/>
                <a:cs typeface="Calibri"/>
                <a:sym typeface="Calibri"/>
              </a:rPr>
              <a:t>l’employeur, </a:t>
            </a:r>
            <a:r>
              <a:rPr lang="fr-FR" sz="1850" b="0" i="0" u="none" strike="noStrike" cap="none" dirty="0" smtClean="0">
                <a:solidFill>
                  <a:schemeClr val="dk1"/>
                </a:solidFill>
                <a:latin typeface="Calibri"/>
                <a:ea typeface="Calibri"/>
                <a:cs typeface="Calibri"/>
                <a:sym typeface="Calibri"/>
              </a:rPr>
              <a:t>qui englobe </a:t>
            </a:r>
            <a:r>
              <a:rPr lang="fr-FR" sz="1850" b="0" i="0" u="none" strike="noStrike" cap="none" dirty="0">
                <a:solidFill>
                  <a:schemeClr val="dk1"/>
                </a:solidFill>
                <a:latin typeface="Calibri"/>
                <a:ea typeface="Calibri"/>
                <a:cs typeface="Calibri"/>
                <a:sym typeface="Calibri"/>
              </a:rPr>
              <a:t>les différents types </a:t>
            </a:r>
            <a:r>
              <a:rPr lang="fr-FR" sz="1850" b="0" i="0" u="none" strike="noStrike" cap="none" dirty="0" smtClean="0">
                <a:solidFill>
                  <a:schemeClr val="dk1"/>
                </a:solidFill>
                <a:latin typeface="Calibri"/>
                <a:ea typeface="Calibri"/>
                <a:cs typeface="Calibri"/>
                <a:sym typeface="Calibri"/>
              </a:rPr>
              <a:t>d’accompagnement bien-être</a:t>
            </a:r>
            <a:r>
              <a:rPr lang="fr-FR" sz="1850" b="0" i="0" u="none" strike="noStrike" cap="none" dirty="0">
                <a:solidFill>
                  <a:schemeClr val="dk1"/>
                </a:solidFill>
                <a:latin typeface="Calibri"/>
                <a:ea typeface="Calibri"/>
                <a:cs typeface="Calibri"/>
                <a:sym typeface="Calibri"/>
              </a:rPr>
              <a:t>, présélectionnés dans le cadre de leur dispositif SQVT.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Guidance des salariés: </a:t>
            </a:r>
          </a:p>
          <a:p>
            <a:pPr lvl="1" indent="-285750" algn="just">
              <a:lnSpc>
                <a:spcPct val="80000"/>
              </a:lnSpc>
              <a:spcBef>
                <a:spcPts val="370"/>
              </a:spcBef>
              <a:buSzPct val="97368"/>
            </a:pPr>
            <a:r>
              <a:rPr lang="fr-FR" sz="1850" b="0" i="0" u="none" strike="noStrike" cap="none" dirty="0">
                <a:solidFill>
                  <a:schemeClr val="dk1"/>
                </a:solidFill>
                <a:latin typeface="Calibri"/>
                <a:ea typeface="Calibri"/>
                <a:cs typeface="Calibri"/>
                <a:sym typeface="Calibri"/>
              </a:rPr>
              <a:t>Les salariés sont </a:t>
            </a:r>
            <a:r>
              <a:rPr lang="fr-FR" sz="1850" b="0" i="0" u="none" strike="noStrike" cap="none" dirty="0" smtClean="0">
                <a:solidFill>
                  <a:schemeClr val="dk1"/>
                </a:solidFill>
                <a:latin typeface="Calibri"/>
                <a:ea typeface="Calibri"/>
                <a:cs typeface="Calibri"/>
                <a:sym typeface="Calibri"/>
              </a:rPr>
              <a:t>guidés </a:t>
            </a:r>
            <a:r>
              <a:rPr lang="fr-FR" sz="1850" b="0" i="0" u="none" strike="noStrike" cap="none" dirty="0">
                <a:solidFill>
                  <a:schemeClr val="dk1"/>
                </a:solidFill>
                <a:latin typeface="Calibri"/>
                <a:ea typeface="Calibri"/>
                <a:cs typeface="Calibri"/>
                <a:sym typeface="Calibri"/>
              </a:rPr>
              <a:t>sans que l’employeur puisse connaître les motifs de </a:t>
            </a:r>
            <a:r>
              <a:rPr lang="fr-FR" sz="1850" b="0" i="0" u="none" strike="noStrike" cap="none" dirty="0" smtClean="0">
                <a:solidFill>
                  <a:schemeClr val="dk1"/>
                </a:solidFill>
                <a:latin typeface="Calibri"/>
                <a:ea typeface="Calibri"/>
                <a:cs typeface="Calibri"/>
                <a:sym typeface="Calibri"/>
              </a:rPr>
              <a:t>consultations, lié ou </a:t>
            </a:r>
            <a:r>
              <a:rPr lang="fr-FR" sz="1850" b="0" i="0" u="none" strike="noStrike" cap="none" dirty="0">
                <a:solidFill>
                  <a:schemeClr val="dk1"/>
                </a:solidFill>
                <a:latin typeface="Calibri"/>
                <a:ea typeface="Calibri"/>
                <a:cs typeface="Calibri"/>
                <a:sym typeface="Calibri"/>
              </a:rPr>
              <a:t>pas à son contexte professionnel pouvant être un facteur de </a:t>
            </a:r>
            <a:r>
              <a:rPr lang="fr-FR" sz="1850" b="0" i="0" u="none" strike="noStrike" cap="none" dirty="0" smtClean="0">
                <a:solidFill>
                  <a:schemeClr val="dk1"/>
                </a:solidFill>
                <a:latin typeface="Calibri"/>
                <a:ea typeface="Calibri"/>
                <a:cs typeface="Calibri"/>
                <a:sym typeface="Calibri"/>
              </a:rPr>
              <a:t>démotivation, de </a:t>
            </a:r>
            <a:r>
              <a:rPr lang="fr-FR" sz="1850" b="0" i="0" u="none" strike="noStrike" cap="none" dirty="0">
                <a:solidFill>
                  <a:schemeClr val="dk1"/>
                </a:solidFill>
                <a:latin typeface="Calibri"/>
                <a:ea typeface="Calibri"/>
                <a:cs typeface="Calibri"/>
                <a:sym typeface="Calibri"/>
              </a:rPr>
              <a:t>baisse de </a:t>
            </a:r>
            <a:r>
              <a:rPr lang="fr-FR" sz="1850" dirty="0" smtClean="0"/>
              <a:t>productivité ou d’accident du travail.</a:t>
            </a:r>
            <a:endParaRPr lang="fr-FR" sz="18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lang="fr-FR" sz="2220" b="0" i="0" u="none" strike="noStrike" cap="none" dirty="0" smtClean="0">
              <a:solidFill>
                <a:schemeClr val="dk1"/>
              </a:solidFill>
              <a:latin typeface="Calibri"/>
              <a:ea typeface="Calibri"/>
              <a:cs typeface="Calibri"/>
              <a:sym typeface="Calibri"/>
            </a:endParaRPr>
          </a:p>
          <a:p>
            <a:pPr indent="-342900">
              <a:lnSpc>
                <a:spcPct val="80000"/>
              </a:lnSpc>
              <a:spcBef>
                <a:spcPts val="444"/>
              </a:spcBef>
              <a:buSzPct val="100909"/>
              <a:buNone/>
            </a:pPr>
            <a:r>
              <a:rPr lang="fr-FR" sz="2000" dirty="0"/>
              <a:t>(Annexes 1 et 2 Réglementation SQVT</a:t>
            </a:r>
            <a:r>
              <a:rPr lang="fr-FR" sz="2000" dirty="0" smtClean="0"/>
              <a:t>)</a:t>
            </a:r>
            <a:endParaRPr sz="222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sz="2220" b="1"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buClr>
                <a:schemeClr val="dk1"/>
              </a:buClr>
              <a:buSzPct val="100909"/>
              <a:buFont typeface="Arial"/>
              <a:buNone/>
            </a:pPr>
            <a:endParaRPr sz="222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Pourquoi externaliser l’approche SQVT?</a:t>
            </a:r>
          </a:p>
        </p:txBody>
      </p:sp>
      <p:sp>
        <p:nvSpPr>
          <p:cNvPr id="235" name="Shape 23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36" name="Shape 23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17</a:t>
            </a:fld>
            <a:endParaRPr lang="fr-FR" sz="1200" b="0" i="0" u="none" strike="noStrike" cap="none">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480"/>
              </a:spcBef>
              <a:spcAft>
                <a:spcPts val="0"/>
              </a:spcAft>
              <a:buClr>
                <a:schemeClr val="dk1"/>
              </a:buClr>
              <a:buSzPct val="25000"/>
              <a:buFont typeface="Arial"/>
              <a:buNone/>
            </a:pPr>
            <a:endParaRPr sz="2400" b="1"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efficace de la réglementation en vigueur</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Gain de temps </a:t>
            </a:r>
            <a:r>
              <a:rPr lang="fr-FR" sz="2000" b="0" i="0" u="none" strike="noStrike" cap="none" dirty="0" smtClean="0">
                <a:solidFill>
                  <a:schemeClr val="dk1"/>
                </a:solidFill>
                <a:latin typeface="Calibri"/>
                <a:ea typeface="Calibri"/>
                <a:cs typeface="Calibri"/>
                <a:sym typeface="Calibri"/>
              </a:rPr>
              <a:t>dans </a:t>
            </a:r>
            <a:r>
              <a:rPr lang="fr-FR" sz="2000" b="0" i="0" u="none" strike="noStrike" cap="none" dirty="0">
                <a:solidFill>
                  <a:schemeClr val="dk1"/>
                </a:solidFill>
                <a:latin typeface="Calibri"/>
                <a:ea typeface="Calibri"/>
                <a:cs typeface="Calibri"/>
                <a:sym typeface="Calibri"/>
              </a:rPr>
              <a:t>la mise en place face à la complexité des prestations</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Déontologie (objectivité et partialité de la démarche)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de la 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S’appuyer sur un </a:t>
            </a:r>
            <a:r>
              <a:rPr lang="fr-FR" sz="2000" b="0" i="0" u="none" strike="noStrike" cap="none" dirty="0" smtClean="0">
                <a:solidFill>
                  <a:schemeClr val="dk1"/>
                </a:solidFill>
                <a:latin typeface="Calibri"/>
                <a:ea typeface="Calibri"/>
                <a:cs typeface="Calibri"/>
                <a:sym typeface="Calibri"/>
              </a:rPr>
              <a:t>savoir-faire</a:t>
            </a:r>
            <a:r>
              <a:rPr lang="fr-FR" dirty="0"/>
              <a:t> </a:t>
            </a:r>
            <a:r>
              <a:rPr lang="fr-FR" dirty="0" smtClean="0"/>
              <a:t>solide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Budget maîtrisé en travaillant avec des experts compétents</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Obtenir un </a:t>
            </a:r>
            <a:r>
              <a:rPr lang="fr-FR" sz="2000" b="0" i="0" u="none" strike="noStrike" cap="none" dirty="0">
                <a:solidFill>
                  <a:schemeClr val="dk1"/>
                </a:solidFill>
                <a:latin typeface="Calibri"/>
                <a:ea typeface="Calibri"/>
                <a:cs typeface="Calibri"/>
                <a:sym typeface="Calibri"/>
              </a:rPr>
              <a:t>meilleur taux d’engagement </a:t>
            </a:r>
            <a:r>
              <a:rPr lang="fr-FR" sz="2000" b="0" i="0" u="none" strike="noStrike" cap="none" dirty="0" smtClean="0">
                <a:solidFill>
                  <a:schemeClr val="dk1"/>
                </a:solidFill>
                <a:latin typeface="Calibri"/>
                <a:ea typeface="Calibri"/>
                <a:cs typeface="Calibri"/>
                <a:sym typeface="Calibri"/>
              </a:rPr>
              <a:t>professionnel (absentéisme, arrêt de travail, </a:t>
            </a:r>
            <a:r>
              <a:rPr lang="fr-FR" sz="2000" b="0" i="0" u="none" strike="noStrike" cap="none" dirty="0" err="1" smtClean="0">
                <a:solidFill>
                  <a:schemeClr val="dk1"/>
                </a:solidFill>
                <a:latin typeface="Calibri"/>
                <a:ea typeface="Calibri"/>
                <a:cs typeface="Calibri"/>
                <a:sym typeface="Calibri"/>
              </a:rPr>
              <a:t>turn</a:t>
            </a:r>
            <a:r>
              <a:rPr lang="fr-FR" sz="2000" b="0" i="0" u="none" strike="noStrike" cap="none" dirty="0" smtClean="0">
                <a:solidFill>
                  <a:schemeClr val="dk1"/>
                </a:solidFill>
                <a:latin typeface="Calibri"/>
                <a:ea typeface="Calibri"/>
                <a:cs typeface="Calibri"/>
                <a:sym typeface="Calibri"/>
              </a:rPr>
              <a:t> over)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Pourquoi externaliser l’approche SQVT?</a:t>
            </a:r>
          </a:p>
        </p:txBody>
      </p:sp>
      <p:sp>
        <p:nvSpPr>
          <p:cNvPr id="245" name="Shape 24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46" name="Shape 24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47" name="Shape 2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18</a:t>
            </a:fld>
            <a:endParaRPr lang="fr-FR" sz="1200" b="0" i="0" u="none" strike="noStrike" cap="none">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Autres intérêts </a:t>
            </a:r>
            <a:r>
              <a:rPr lang="fr-FR" sz="2400" b="1" i="0" u="none" strike="noStrike" cap="none" dirty="0" smtClean="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Regard </a:t>
            </a:r>
            <a:r>
              <a:rPr lang="fr-FR" sz="2000" b="0" i="0" u="none" strike="noStrike" cap="none" dirty="0">
                <a:solidFill>
                  <a:schemeClr val="dk1"/>
                </a:solidFill>
                <a:latin typeface="Calibri"/>
                <a:ea typeface="Calibri"/>
                <a:cs typeface="Calibri"/>
                <a:sym typeface="Calibri"/>
              </a:rPr>
              <a:t>nouveau porté sur l’activité d’une structure favorisant l’innovation et la différenciation auprès </a:t>
            </a:r>
            <a:r>
              <a:rPr lang="fr-FR" sz="2000" b="0" i="0" u="none" strike="noStrike" cap="none" dirty="0" smtClean="0">
                <a:solidFill>
                  <a:schemeClr val="dk1"/>
                </a:solidFill>
                <a:latin typeface="Calibri"/>
                <a:ea typeface="Calibri"/>
                <a:cs typeface="Calibri"/>
                <a:sym typeface="Calibri"/>
              </a:rPr>
              <a:t>des Ministères du travail, de la santé…</a:t>
            </a:r>
          </a:p>
          <a:p>
            <a:pPr marL="742950" marR="0" lvl="1" indent="-285750" algn="l" rtl="0">
              <a:lnSpc>
                <a:spcPct val="90000"/>
              </a:lnSpc>
              <a:spcBef>
                <a:spcPts val="400"/>
              </a:spcBef>
              <a:spcAft>
                <a:spcPts val="0"/>
              </a:spcAft>
              <a:buClr>
                <a:schemeClr val="dk1"/>
              </a:buClr>
              <a:buSzPct val="100000"/>
              <a:buFont typeface="Arial"/>
              <a:buChar char="–"/>
            </a:pPr>
            <a:r>
              <a:rPr lang="fr-FR" dirty="0" smtClean="0"/>
              <a:t>Anticipation et maîtrise des risques professionnels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Motivation, implication et fidélisation des </a:t>
            </a:r>
            <a:r>
              <a:rPr lang="fr-FR" sz="2000" b="0" i="0" u="none" strike="noStrike" cap="none" dirty="0" smtClean="0">
                <a:solidFill>
                  <a:schemeClr val="dk1"/>
                </a:solidFill>
                <a:latin typeface="Calibri"/>
                <a:ea typeface="Calibri"/>
                <a:cs typeface="Calibri"/>
                <a:sym typeface="Calibri"/>
              </a:rPr>
              <a:t>salariés </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Accès </a:t>
            </a:r>
            <a:r>
              <a:rPr lang="fr-FR" sz="2000" b="0" i="0" u="none" strike="noStrike" cap="none" dirty="0">
                <a:solidFill>
                  <a:schemeClr val="dk1"/>
                </a:solidFill>
                <a:latin typeface="Calibri"/>
                <a:ea typeface="Calibri"/>
                <a:cs typeface="Calibri"/>
                <a:sym typeface="Calibri"/>
              </a:rPr>
              <a:t>à des marchés responsables (publics ou privés) qui sélectionnent les entreprises et ou les produits sur des critères dits ESG </a:t>
            </a:r>
            <a:r>
              <a:rPr lang="fr-FR" sz="1800" b="0" i="1" u="none" strike="noStrike" cap="none" dirty="0">
                <a:solidFill>
                  <a:schemeClr val="dk1"/>
                </a:solidFill>
                <a:latin typeface="Calibri"/>
                <a:ea typeface="Calibri"/>
                <a:cs typeface="Calibri"/>
                <a:sym typeface="Calibri"/>
              </a:rPr>
              <a:t>(Environnement, </a:t>
            </a:r>
            <a:r>
              <a:rPr lang="fr-FR" sz="1800" b="0" i="1" u="none" strike="noStrike" cap="none" dirty="0" smtClean="0">
                <a:solidFill>
                  <a:schemeClr val="dk1"/>
                </a:solidFill>
                <a:latin typeface="Calibri"/>
                <a:ea typeface="Calibri"/>
                <a:cs typeface="Calibri"/>
                <a:sym typeface="Calibri"/>
              </a:rPr>
              <a:t>Social, Gouvernance</a:t>
            </a:r>
            <a:r>
              <a:rPr lang="fr-FR" sz="1800" b="0" i="1" u="none" strike="noStrike" cap="none" dirty="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Développement d’un capital confiance bénéfique à l’image et </a:t>
            </a:r>
            <a:r>
              <a:rPr lang="fr-FR" sz="2000" b="0" i="0" u="none" strike="noStrike" cap="none" dirty="0" smtClean="0">
                <a:solidFill>
                  <a:schemeClr val="dk1"/>
                </a:solidFill>
                <a:latin typeface="Calibri"/>
                <a:ea typeface="Calibri"/>
                <a:cs typeface="Calibri"/>
                <a:sym typeface="Calibri"/>
              </a:rPr>
              <a:t>aux valeurs de l’entreprise</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Fiabilisation </a:t>
            </a:r>
            <a:r>
              <a:rPr lang="fr-FR" sz="2000" b="0" i="0" u="none" strike="noStrike" cap="none" dirty="0">
                <a:solidFill>
                  <a:schemeClr val="dk1"/>
                </a:solidFill>
                <a:latin typeface="Calibri"/>
                <a:ea typeface="Calibri"/>
                <a:cs typeface="Calibri"/>
                <a:sym typeface="Calibri"/>
              </a:rPr>
              <a:t>des relations </a:t>
            </a:r>
            <a:r>
              <a:rPr lang="fr-FR" sz="2000" b="0" i="0" u="none" strike="noStrike" cap="none" dirty="0" smtClean="0">
                <a:solidFill>
                  <a:schemeClr val="dk1"/>
                </a:solidFill>
                <a:latin typeface="Calibri"/>
                <a:ea typeface="Calibri"/>
                <a:cs typeface="Calibri"/>
                <a:sym typeface="Calibri"/>
              </a:rPr>
              <a:t>commerciales et </a:t>
            </a:r>
            <a:r>
              <a:rPr lang="fr-FR" sz="2000" b="0" i="0" u="none" strike="noStrike" cap="none" dirty="0">
                <a:solidFill>
                  <a:schemeClr val="dk1"/>
                </a:solidFill>
                <a:latin typeface="Calibri"/>
                <a:ea typeface="Calibri"/>
                <a:cs typeface="Calibri"/>
                <a:sym typeface="Calibri"/>
              </a:rPr>
              <a:t>des partenariats basés sur des </a:t>
            </a:r>
            <a:r>
              <a:rPr lang="fr-FR" sz="2000" b="0" i="0" u="none" strike="noStrike" cap="none" dirty="0" smtClean="0">
                <a:solidFill>
                  <a:schemeClr val="dk1"/>
                </a:solidFill>
                <a:latin typeface="Calibri"/>
                <a:ea typeface="Calibri"/>
                <a:cs typeface="Calibri"/>
                <a:sym typeface="Calibri"/>
              </a:rPr>
              <a:t>valeurs humaines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Accès privilégié à des financements de la part d’organismes publics ou privés</a:t>
            </a:r>
          </a:p>
          <a:p>
            <a:pPr marL="742950" marR="0" lvl="1" indent="-285750" algn="l" rtl="0">
              <a:lnSpc>
                <a:spcPct val="90000"/>
              </a:lnSpc>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Notre démarche d’accompagnement du changement</a:t>
            </a:r>
          </a:p>
        </p:txBody>
      </p:sp>
      <p:sp>
        <p:nvSpPr>
          <p:cNvPr id="255" name="Shape 25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56" name="Shape 25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57" name="Shape 2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19</a:t>
            </a:fld>
            <a:endParaRPr lang="fr-FR" sz="1200" b="0" i="0" u="none" strike="noStrike" cap="none">
              <a:solidFill>
                <a:srgbClr val="888888"/>
              </a:solidFill>
              <a:latin typeface="Calibri"/>
              <a:ea typeface="Calibri"/>
              <a:cs typeface="Calibri"/>
              <a:sym typeface="Calibri"/>
            </a:endParaRPr>
          </a:p>
        </p:txBody>
      </p:sp>
      <p:sp>
        <p:nvSpPr>
          <p:cNvPr id="258" name="Shape 25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Concevoir des outils en terme de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sym typeface="Calibri"/>
              </a:rPr>
              <a:t>Ingénierie et animation de formations </a:t>
            </a:r>
            <a:r>
              <a:rPr lang="fr-FR" sz="1850" b="1" dirty="0" smtClean="0"/>
              <a:t>:</a:t>
            </a:r>
            <a:r>
              <a:rPr lang="fr-FR" sz="1850" dirty="0" smtClean="0"/>
              <a:t> -</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gestion des </a:t>
            </a:r>
            <a:r>
              <a:rPr lang="fr-FR" sz="1850" b="0" i="0" u="none" strike="noStrike" cap="none" dirty="0" smtClean="0">
                <a:solidFill>
                  <a:schemeClr val="dk1"/>
                </a:solidFill>
                <a:latin typeface="Calibri"/>
                <a:ea typeface="Calibri"/>
                <a:cs typeface="Calibri"/>
                <a:sym typeface="Calibri"/>
              </a:rPr>
              <a:t>émotions – gestion du stress - confiance </a:t>
            </a:r>
            <a:r>
              <a:rPr lang="fr-FR" sz="1850" b="0" i="0" u="none" strike="noStrike" cap="none" dirty="0">
                <a:solidFill>
                  <a:schemeClr val="dk1"/>
                </a:solidFill>
                <a:latin typeface="Calibri"/>
                <a:ea typeface="Calibri"/>
                <a:cs typeface="Calibri"/>
                <a:sym typeface="Calibri"/>
              </a:rPr>
              <a:t>en </a:t>
            </a:r>
            <a:r>
              <a:rPr lang="fr-FR" sz="1850" b="0" i="0" u="none" strike="noStrike" cap="none" dirty="0" smtClean="0">
                <a:solidFill>
                  <a:schemeClr val="dk1"/>
                </a:solidFill>
                <a:latin typeface="Calibri"/>
                <a:ea typeface="Calibri"/>
                <a:cs typeface="Calibri"/>
                <a:sym typeface="Calibri"/>
              </a:rPr>
              <a:t>soi - mieux être au travail – développement humain du management, préparation </a:t>
            </a:r>
            <a:r>
              <a:rPr lang="fr-FR" sz="1850" b="0" i="0" u="none" strike="noStrike" cap="none" dirty="0">
                <a:solidFill>
                  <a:schemeClr val="dk1"/>
                </a:solidFill>
                <a:latin typeface="Calibri"/>
                <a:ea typeface="Calibri"/>
                <a:cs typeface="Calibri"/>
                <a:sym typeface="Calibri"/>
              </a:rPr>
              <a:t>à la retraite…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latin typeface="Calibri"/>
                <a:ea typeface="Calibri"/>
                <a:cs typeface="Calibri"/>
                <a:sym typeface="Calibri"/>
              </a:rPr>
              <a:t>Formation personnalisée en fonction des besoins exprimés :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Soutien psychologique : entretien individuel ou session collective pour mieux vivre des évènements difficiles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Echanges de pratiques : échanger autour de son métier, de ses pratiques professionnelles pour donner du sens, s’enrichir grâce à l’effet miroir, la possibilité de donner et recevoir.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Groupes d’expression : favoriser la prise de parole, créer des moments d’expression pour </a:t>
            </a:r>
            <a:r>
              <a:rPr lang="fr-FR" sz="1850" dirty="0" smtClean="0"/>
              <a:t>soutenir les personnes en difficulté</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les rumeurs, les </a:t>
            </a:r>
            <a:r>
              <a:rPr lang="fr-FR" sz="1850" b="0" i="0" u="none" strike="noStrike" cap="none" dirty="0" smtClean="0">
                <a:solidFill>
                  <a:schemeClr val="dk1"/>
                </a:solidFill>
                <a:latin typeface="Calibri"/>
                <a:ea typeface="Calibri"/>
                <a:cs typeface="Calibri"/>
                <a:sym typeface="Calibri"/>
              </a:rPr>
              <a:t>incompréhensions, gérer les conflits au quotidien</a:t>
            </a:r>
            <a:endParaRPr lang="fr-FR" sz="1850" b="0" i="0" u="none" strike="noStrike" cap="none" dirty="0">
              <a:solidFill>
                <a:schemeClr val="dk1"/>
              </a:solidFill>
              <a:latin typeface="Calibri"/>
              <a:ea typeface="Calibri"/>
              <a:cs typeface="Calibri"/>
              <a:sym typeface="Calibri"/>
            </a:endParaRPr>
          </a:p>
          <a:p>
            <a:pPr marL="1143000" marR="0" lvl="2" indent="-228600" algn="l" rtl="0">
              <a:lnSpc>
                <a:spcPct val="90000"/>
              </a:lnSpc>
              <a:spcBef>
                <a:spcPts val="370"/>
              </a:spcBef>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Evènement, séminaire autour d’une question stratégique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1</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Un Partenariat </a:t>
            </a:r>
          </a:p>
          <a:p>
            <a:pPr marL="342900" marR="0" lvl="0" indent="-342900" algn="l" rtl="0">
              <a:spcBef>
                <a:spcPts val="0"/>
              </a:spcBef>
              <a:spcAft>
                <a:spcPts val="0"/>
              </a:spcAft>
              <a:buClr>
                <a:schemeClr val="dk1"/>
              </a:buClr>
              <a:buSzPct val="100000"/>
              <a:buFont typeface="Arial"/>
              <a:buChar char="•"/>
            </a:pPr>
            <a:r>
              <a:rPr lang="fr-FR" sz="2000" dirty="0" smtClean="0"/>
              <a:t>L’engagement réciproque des partenaires</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Prestations proposées  </a:t>
            </a:r>
            <a:r>
              <a:rPr lang="fr-FR" sz="2000" dirty="0" smtClean="0">
                <a:sym typeface="Wingdings" panose="05000000000000000000" pitchFamily="2" charset="2"/>
              </a:rPr>
              <a:t> le pack santé et bien-être clé en main</a:t>
            </a:r>
          </a:p>
          <a:p>
            <a:pPr marL="342900" marR="0" lvl="0" indent="-342900" algn="l" rtl="0">
              <a:spcBef>
                <a:spcPts val="0"/>
              </a:spcBef>
              <a:spcAft>
                <a:spcPts val="0"/>
              </a:spcAft>
              <a:buClr>
                <a:schemeClr val="dk1"/>
              </a:buClr>
              <a:buSzPct val="100000"/>
              <a:buFont typeface="Arial"/>
              <a:buChar char="•"/>
            </a:pPr>
            <a:r>
              <a:rPr lang="fr-FR" sz="2000" dirty="0" smtClean="0">
                <a:sym typeface="Wingdings" panose="05000000000000000000" pitchFamily="2" charset="2"/>
              </a:rPr>
              <a:t>Maîtrise de la confidentialité</a:t>
            </a:r>
            <a:endParaRPr lang="fr-FR" sz="2000" dirty="0" smtClean="0"/>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Conditions financières</a:t>
            </a: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a:p>
            <a:pPr marL="342900" marR="0" lvl="0" indent="-342900" algn="l" rtl="0">
              <a:spcBef>
                <a:spcPts val="0"/>
              </a:spcBef>
              <a:spcAft>
                <a:spcPts val="0"/>
              </a:spcAft>
              <a:buClr>
                <a:schemeClr val="dk1"/>
              </a:buClr>
              <a:buSzPct val="100000"/>
              <a:buFont typeface="Arial"/>
              <a:buChar char="•"/>
            </a:pPr>
            <a:r>
              <a:rPr lang="fr-FR" sz="2000" dirty="0" smtClean="0"/>
              <a:t>Le concept </a:t>
            </a:r>
            <a:r>
              <a:rPr lang="fr-FR" sz="2000" dirty="0" err="1" smtClean="0"/>
              <a:t>Visiapy</a:t>
            </a:r>
            <a:endParaRPr lang="fr-FR" sz="2000" b="0" i="0" u="none" strike="noStrike" cap="none" dirty="0">
              <a:solidFill>
                <a:schemeClr val="dk1"/>
              </a:solidFill>
              <a:latin typeface="Calibri"/>
              <a:ea typeface="Calibri"/>
              <a:cs typeface="Calibri"/>
              <a:sym typeface="Calibri"/>
            </a:endParaRPr>
          </a:p>
          <a:p>
            <a:pPr marL="0" lvl="0" indent="0" algn="ctr">
              <a:spcBef>
                <a:spcPts val="0"/>
              </a:spcBef>
              <a:buNone/>
            </a:pPr>
            <a:r>
              <a:rPr lang="fr-FR" sz="2000" b="1" dirty="0" smtClean="0"/>
              <a:t>Objectif:</a:t>
            </a:r>
            <a:r>
              <a:rPr lang="fr-FR" sz="2000" dirty="0" smtClean="0"/>
              <a:t> </a:t>
            </a:r>
          </a:p>
          <a:p>
            <a:pPr marL="400050" lvl="1" indent="0">
              <a:spcBef>
                <a:spcPts val="0"/>
              </a:spcBef>
              <a:buNone/>
            </a:pPr>
            <a:r>
              <a:rPr lang="fr-FR" sz="1600" b="1" dirty="0" smtClean="0"/>
              <a:t>Entretenir l’engagement </a:t>
            </a:r>
            <a:r>
              <a:rPr lang="fr-FR" sz="1600" b="1" dirty="0"/>
              <a:t>des </a:t>
            </a:r>
            <a:r>
              <a:rPr lang="fr-FR" sz="1600" b="1" dirty="0" smtClean="0"/>
              <a:t>salariés, leur enthousiasme</a:t>
            </a:r>
            <a:r>
              <a:rPr lang="fr-FR" sz="1600" b="1" dirty="0"/>
              <a:t>, </a:t>
            </a:r>
            <a:r>
              <a:rPr lang="fr-FR" sz="1600" b="1" dirty="0" smtClean="0"/>
              <a:t>leur </a:t>
            </a:r>
            <a:r>
              <a:rPr lang="fr-FR" sz="1600" b="1" dirty="0"/>
              <a:t>motivation, </a:t>
            </a:r>
            <a:r>
              <a:rPr lang="fr-FR" sz="1600" b="1" dirty="0" smtClean="0"/>
              <a:t>leur autonomie et ainsi maintenir leur niveau de performance, de productivité, et  leur </a:t>
            </a:r>
            <a:r>
              <a:rPr lang="fr-FR" sz="1600" b="1" dirty="0"/>
              <a:t>bien-être au </a:t>
            </a:r>
            <a:r>
              <a:rPr lang="fr-FR" sz="1600" b="1" dirty="0" smtClean="0"/>
              <a:t>travail</a:t>
            </a:r>
            <a:endParaRPr lang="fr-F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661248"/>
            <a:ext cx="8280919" cy="576062"/>
          </a:xfrm>
        </p:spPr>
        <p:txBody>
          <a:bodyPr/>
          <a:lstStyle/>
          <a:p>
            <a:r>
              <a:rPr lang="fr-FR" sz="1800" b="0" dirty="0" smtClean="0"/>
              <a:t>CV de la dirigeante à la demande</a:t>
            </a:r>
            <a:endParaRPr lang="fr-FR" sz="1800" b="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20</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smtClean="0"/>
              <a:t>Merci pour votre attention</a:t>
            </a:r>
            <a:endParaRPr lang="fr-FR" sz="2800" b="1" dirty="0"/>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467543" y="1340769"/>
            <a:ext cx="8496944"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1. Règlementation sur Santé et Qualité de Vie au Travail:</a:t>
            </a:r>
          </a:p>
        </p:txBody>
      </p:sp>
      <p:sp>
        <p:nvSpPr>
          <p:cNvPr id="265" name="Shape 26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266" name="Shape 26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21</a:t>
            </a:fld>
            <a:endParaRPr lang="fr-FR" sz="1200" b="0" i="0" u="none" strike="noStrike" cap="none">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fr-FR" sz="1500" b="0" i="0" u="none" strike="noStrike" cap="none">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b="0" i="0" u="sng" strike="noStrike" cap="none">
                <a:solidFill>
                  <a:schemeClr val="hlink"/>
                </a:solidFill>
                <a:latin typeface="Calibri"/>
                <a:ea typeface="Calibri"/>
                <a:cs typeface="Calibri"/>
                <a:sym typeface="Calibri"/>
                <a:hlinkClick r:id="rId3"/>
              </a:rPr>
              <a:t>http://www.fonction-publique.gouv.fr/</a:t>
            </a:r>
            <a:r>
              <a:rPr lang="fr-FR" sz="15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marL="342900" marR="0" lvl="0" indent="-342900" algn="l" rtl="0">
              <a:lnSpc>
                <a:spcPct val="80000"/>
              </a:lnSpc>
              <a:spcBef>
                <a:spcPts val="300"/>
              </a:spcBef>
              <a:spcAft>
                <a:spcPts val="0"/>
              </a:spcAft>
              <a:buClr>
                <a:schemeClr val="dk1"/>
              </a:buClr>
              <a:buSzPct val="25000"/>
              <a:buFont typeface="Arial"/>
              <a:buNone/>
            </a:pPr>
            <a:endParaRPr sz="1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00"/>
              </a:spcBef>
              <a:spcAft>
                <a:spcPts val="0"/>
              </a:spcAft>
              <a:buClr>
                <a:schemeClr val="dk1"/>
              </a:buClr>
              <a:buSzPct val="25000"/>
              <a:buFont typeface="Arial"/>
              <a:buChar char="•"/>
            </a:pPr>
            <a:r>
              <a:rPr lang="fr-FR" sz="1500" b="1" i="0" u="none" strike="noStrike" cap="none">
                <a:solidFill>
                  <a:schemeClr val="dk1"/>
                </a:solidFill>
                <a:latin typeface="Calibri"/>
                <a:ea typeface="Calibri"/>
                <a:cs typeface="Calibri"/>
                <a:sym typeface="Calibri"/>
              </a:rPr>
              <a:t>Les entreprises ou les collectivités </a:t>
            </a:r>
            <a:r>
              <a:rPr lang="fr-FR" sz="1500" b="0" i="0" u="none" strike="noStrike" cap="none">
                <a:solidFill>
                  <a:schemeClr val="dk1"/>
                </a:solidFill>
                <a:latin typeface="Calibri"/>
                <a:ea typeface="Calibri"/>
                <a:cs typeface="Calibri"/>
                <a:sym typeface="Calibri"/>
              </a:rPr>
              <a:t>sont depuis peu soumises à l'obligation de remplir le Document Unique concernant les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Donc, le nombre d'entreprises en demande de nos services va augmenter compte tenu des pressions légales. </a:t>
            </a:r>
          </a:p>
          <a:p>
            <a:pPr marL="342900" marR="0" lvl="0" indent="-342900" algn="l" rtl="0">
              <a:lnSpc>
                <a:spcPct val="80000"/>
              </a:lnSpc>
              <a:spcBef>
                <a:spcPts val="3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467543" y="1340768"/>
            <a:ext cx="8280919" cy="936103"/>
          </a:xfrm>
          <a:prstGeom prst="rect">
            <a:avLst/>
          </a:prstGeom>
          <a:noFill/>
          <a:ln>
            <a:noFill/>
          </a:ln>
        </p:spPr>
        <p:txBody>
          <a:bodyPr lIns="91425" tIns="45700" rIns="91425" bIns="45700" anchor="ctr" anchorCtr="0">
            <a:noAutofit/>
          </a:bodyPr>
          <a:lstStyle/>
          <a:p>
            <a:pPr lvl="0">
              <a:buSzPct val="25000"/>
            </a:pPr>
            <a:r>
              <a:rPr lang="fr-FR" sz="2400" b="1" i="0" u="none" strike="noStrike" cap="none" dirty="0">
                <a:solidFill>
                  <a:schemeClr val="dk1"/>
                </a:solidFill>
                <a:latin typeface="Calibri"/>
                <a:ea typeface="Calibri"/>
                <a:cs typeface="Calibri"/>
                <a:sym typeface="Calibri"/>
              </a:rPr>
              <a:t>Annexe 2. Chiffre sur la Qualité de Vie au Travail selon les résultats de l’enquête 2013 de </a:t>
            </a:r>
            <a:r>
              <a:rPr lang="fr-FR" sz="2400" b="1" i="0" u="none" strike="noStrike" cap="none" dirty="0" smtClean="0">
                <a:solidFill>
                  <a:schemeClr val="dk1"/>
                </a:solidFill>
                <a:latin typeface="Calibri"/>
                <a:ea typeface="Calibri"/>
                <a:cs typeface="Calibri"/>
                <a:sym typeface="Calibri"/>
              </a:rPr>
              <a:t>l’ANACT </a:t>
            </a:r>
            <a:r>
              <a:rPr lang="fr-FR" b="0" i="1" dirty="0"/>
              <a:t>(</a:t>
            </a:r>
            <a:r>
              <a:rPr lang="fr-FR" b="0" i="1" dirty="0" smtClean="0"/>
              <a:t>Agence </a:t>
            </a:r>
            <a:r>
              <a:rPr lang="fr-FR" b="0" i="1" dirty="0"/>
              <a:t>nationale pour l'amélioration des conditions de </a:t>
            </a:r>
            <a:r>
              <a:rPr lang="fr-FR" b="0" i="1" dirty="0" smtClean="0"/>
              <a:t>travail) :</a:t>
            </a:r>
            <a:endParaRPr lang="fr-FR" sz="2400" b="1"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76" name="Shape 2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77" name="Shape 2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22</a:t>
            </a:fld>
            <a:endParaRPr lang="fr-FR" sz="1200" b="0" i="0" u="none" strike="noStrike" cap="none">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Enjeux de la Qualité de Vie au travail:</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2000" b="0" i="0" u="none" strike="noStrike" cap="none" dirty="0">
                <a:solidFill>
                  <a:srgbClr val="FF0000"/>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pour plus de compétitivité au regard des économies de budget</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3. Qu’entend-on par “risques psychosociaux” ?</a:t>
            </a:r>
          </a:p>
        </p:txBody>
      </p:sp>
      <p:sp>
        <p:nvSpPr>
          <p:cNvPr id="285" name="Shape 2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86" name="Shape 2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87" name="Shape 2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23</a:t>
            </a:fld>
            <a:endParaRPr lang="fr-FR" sz="1200" b="0" i="0" u="none" strike="noStrike" cap="none">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Désignent un ensemble de risques professionnels qui touchent l’intégrité physique et psychologique des salariés.</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«Risques» désignent l’apparition possible d’un trouble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«psycho» indique le lien qu’il existe entre la personne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«social » et son environnement professionnel qui est caractérisé par les relations avec autrui (collègues, responsables…)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3</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an d’engagement à compter de la mise en place du </a:t>
            </a:r>
            <a:r>
              <a:rPr lang="fr-FR" dirty="0" smtClean="0"/>
              <a:t>partenariat gracieuse pour la mairie et ses collaborateurs.</a:t>
            </a:r>
            <a:endParaRPr lang="fr-FR" dirty="0" smtClean="0"/>
          </a:p>
          <a:p>
            <a:r>
              <a:rPr lang="fr-FR" dirty="0" smtClean="0"/>
              <a:t>La préparation du message à délivrer aux collaborateurs par </a:t>
            </a:r>
            <a:r>
              <a:rPr lang="fr-FR" dirty="0" err="1" smtClean="0"/>
              <a:t>SophroKhepri</a:t>
            </a:r>
            <a:r>
              <a:rPr lang="fr-FR" dirty="0" smtClean="0"/>
              <a:t> et l’employeur</a:t>
            </a:r>
          </a:p>
          <a:p>
            <a:r>
              <a:rPr lang="fr-FR" dirty="0"/>
              <a:t>E</a:t>
            </a:r>
            <a:r>
              <a:rPr lang="fr-FR" dirty="0" smtClean="0"/>
              <a:t>ngagement de l’entreprise d’assurer la communication interne auprès des salariés</a:t>
            </a:r>
            <a:endParaRPr lang="fr-FR" dirty="0"/>
          </a:p>
        </p:txBody>
      </p:sp>
    </p:spTree>
    <p:extLst>
      <p:ext uri="{BB962C8B-B14F-4D97-AF65-F5344CB8AC3E}">
        <p14:creationId xmlns:p14="http://schemas.microsoft.com/office/powerpoint/2010/main" val="245387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4</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457200" y="1927373"/>
            <a:ext cx="8507288" cy="4381947"/>
          </a:xfrm>
        </p:spPr>
        <p:txBody>
          <a:bodyPr/>
          <a:lstStyle/>
          <a:p>
            <a:r>
              <a:rPr lang="fr-FR" sz="1800" dirty="0" smtClean="0"/>
              <a:t>Un entretien de diagnostic et d’orientation pour la coordination des soins de support</a:t>
            </a:r>
          </a:p>
          <a:p>
            <a:r>
              <a:rPr lang="fr-FR" sz="1800" dirty="0" smtClean="0"/>
              <a:t>Un cellule d’urgence pour intervenir en situation de crise</a:t>
            </a:r>
          </a:p>
          <a:p>
            <a:r>
              <a:rPr lang="fr-FR" sz="1800" dirty="0" smtClean="0"/>
              <a:t>Des prestations concernant les pôles santé suivant:</a:t>
            </a:r>
          </a:p>
          <a:p>
            <a:pPr lvl="1"/>
            <a:r>
              <a:rPr lang="fr-FR" sz="1800" dirty="0"/>
              <a:t> </a:t>
            </a:r>
            <a:r>
              <a:rPr lang="fr-FR" sz="1800" dirty="0" smtClean="0"/>
              <a:t>Sommeil</a:t>
            </a:r>
          </a:p>
          <a:p>
            <a:pPr lvl="1"/>
            <a:r>
              <a:rPr lang="fr-FR" sz="1800" dirty="0"/>
              <a:t> </a:t>
            </a:r>
            <a:r>
              <a:rPr lang="fr-FR" sz="1800" dirty="0" smtClean="0"/>
              <a:t>Alimentaire </a:t>
            </a:r>
          </a:p>
          <a:p>
            <a:pPr lvl="1"/>
            <a:r>
              <a:rPr lang="fr-FR" sz="1800" dirty="0"/>
              <a:t> </a:t>
            </a:r>
            <a:r>
              <a:rPr lang="fr-FR" sz="1800" dirty="0" smtClean="0"/>
              <a:t>Addictions</a:t>
            </a:r>
          </a:p>
          <a:p>
            <a:pPr lvl="1"/>
            <a:r>
              <a:rPr lang="fr-FR" sz="1800" dirty="0"/>
              <a:t> </a:t>
            </a:r>
            <a:r>
              <a:rPr lang="fr-FR" sz="1800" dirty="0" smtClean="0"/>
              <a:t>Stress (stress aigus, stress post traumatique, dépression, </a:t>
            </a:r>
            <a:r>
              <a:rPr lang="fr-FR" sz="1800" dirty="0" err="1" smtClean="0"/>
              <a:t>burn</a:t>
            </a:r>
            <a:r>
              <a:rPr lang="fr-FR" sz="1800" dirty="0" smtClean="0"/>
              <a:t> out)</a:t>
            </a:r>
          </a:p>
          <a:p>
            <a:pPr lvl="1"/>
            <a:r>
              <a:rPr lang="fr-FR" sz="1800" dirty="0"/>
              <a:t> </a:t>
            </a:r>
            <a:r>
              <a:rPr lang="fr-FR" sz="1800" dirty="0" smtClean="0"/>
              <a:t>Douleurs chroniques</a:t>
            </a:r>
          </a:p>
          <a:p>
            <a:pPr lvl="1"/>
            <a:r>
              <a:rPr lang="fr-FR" sz="1800" dirty="0"/>
              <a:t> </a:t>
            </a:r>
            <a:r>
              <a:rPr lang="fr-FR" sz="1800" dirty="0" smtClean="0"/>
              <a:t>Périnatalité </a:t>
            </a:r>
          </a:p>
          <a:p>
            <a:pPr lvl="1"/>
            <a:r>
              <a:rPr lang="fr-FR" sz="1800" dirty="0"/>
              <a:t> </a:t>
            </a:r>
            <a:r>
              <a:rPr lang="fr-FR" sz="1800" dirty="0" smtClean="0"/>
              <a:t>Parentalité</a:t>
            </a:r>
          </a:p>
          <a:p>
            <a:pPr lvl="1"/>
            <a:r>
              <a:rPr lang="fr-FR" sz="1800" dirty="0"/>
              <a:t> </a:t>
            </a:r>
            <a:r>
              <a:rPr lang="fr-FR" sz="1800" dirty="0" smtClean="0"/>
              <a:t>Préparation à la retraite</a:t>
            </a:r>
          </a:p>
          <a:p>
            <a:pPr lvl="1"/>
            <a:r>
              <a:rPr lang="fr-FR" sz="1800" dirty="0"/>
              <a:t> </a:t>
            </a:r>
            <a:r>
              <a:rPr lang="fr-FR" sz="1800" dirty="0" smtClean="0"/>
              <a:t>Formation et soutien des collaborateurs devenant aidants familiaux</a:t>
            </a:r>
          </a:p>
          <a:p>
            <a:pPr lvl="1"/>
            <a:r>
              <a:rPr lang="fr-FR" sz="1800" dirty="0"/>
              <a:t> </a:t>
            </a:r>
            <a:r>
              <a:rPr lang="fr-FR" sz="1800" dirty="0" smtClean="0"/>
              <a:t>Concilier vie privée et vie professionnelle</a:t>
            </a:r>
            <a:endParaRPr lang="fr-FR" sz="1800" dirty="0"/>
          </a:p>
          <a:p>
            <a:endParaRPr lang="fr-FR" dirty="0"/>
          </a:p>
        </p:txBody>
      </p:sp>
    </p:spTree>
    <p:extLst>
      <p:ext uri="{BB962C8B-B14F-4D97-AF65-F5344CB8AC3E}">
        <p14:creationId xmlns:p14="http://schemas.microsoft.com/office/powerpoint/2010/main" val="39604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5</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sz="2000" dirty="0" smtClean="0"/>
              <a:t>Des bilans énergétiques </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récupération et du </a:t>
            </a:r>
            <a:r>
              <a:rPr lang="fr-FR" sz="2000" dirty="0" smtClean="0">
                <a:latin typeface="Lobster Two"/>
                <a:cs typeface="Arial" panose="020B0604020202020204" pitchFamily="34" charset="0"/>
              </a:rPr>
              <a:t>sommeil</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concentration et de la </a:t>
            </a:r>
            <a:r>
              <a:rPr lang="fr-FR" sz="2000" dirty="0" smtClean="0">
                <a:latin typeface="Lobster Two"/>
                <a:cs typeface="Arial" panose="020B0604020202020204" pitchFamily="34" charset="0"/>
              </a:rPr>
              <a:t>performance</a:t>
            </a:r>
          </a:p>
          <a:p>
            <a:r>
              <a:rPr lang="fr-FR" sz="2000" dirty="0" smtClean="0">
                <a:latin typeface="Lobster Two"/>
                <a:cs typeface="Arial" panose="020B0604020202020204" pitchFamily="34" charset="0"/>
              </a:rPr>
              <a:t>Des parcours de préparation à la reprise au travail après une absence longue pour maladie, congé de maternité, congé parental</a:t>
            </a:r>
          </a:p>
          <a:p>
            <a:r>
              <a:rPr lang="fr-FR" sz="2000" dirty="0" smtClean="0">
                <a:latin typeface="Lobster Two"/>
                <a:cs typeface="Arial" panose="020B0604020202020204" pitchFamily="34" charset="0"/>
              </a:rPr>
              <a:t>Des formations au personnel d’encadrement (initiation aux risques professionnels)</a:t>
            </a:r>
          </a:p>
          <a:p>
            <a:r>
              <a:rPr lang="fr-FR" sz="2000" dirty="0" smtClean="0">
                <a:latin typeface="Lobster Two"/>
                <a:cs typeface="Arial" panose="020B0604020202020204" pitchFamily="34" charset="0"/>
              </a:rPr>
              <a:t>Des formations aux aidants pour leur éviter anxiété, </a:t>
            </a:r>
            <a:r>
              <a:rPr lang="fr-FR" sz="2000" dirty="0" err="1" smtClean="0">
                <a:latin typeface="Lobster Two"/>
                <a:cs typeface="Arial" panose="020B0604020202020204" pitchFamily="34" charset="0"/>
              </a:rPr>
              <a:t>souffranc</a:t>
            </a:r>
            <a:r>
              <a:rPr lang="fr-FR" sz="2000" dirty="0" smtClean="0">
                <a:latin typeface="Lobster Two"/>
                <a:cs typeface="Arial" panose="020B0604020202020204" pitchFamily="34" charset="0"/>
              </a:rPr>
              <a:t> et perte de temps et ainsi conserver leur mobilisation professionnelle</a:t>
            </a:r>
            <a:endParaRPr lang="fr-FR" sz="2000" dirty="0">
              <a:latin typeface="Lobster Two"/>
              <a:cs typeface="Arial" panose="020B0604020202020204" pitchFamily="34" charset="0"/>
            </a:endParaRPr>
          </a:p>
          <a:p>
            <a:endParaRPr lang="fr-FR" dirty="0"/>
          </a:p>
        </p:txBody>
      </p:sp>
    </p:spTree>
    <p:extLst>
      <p:ext uri="{BB962C8B-B14F-4D97-AF65-F5344CB8AC3E}">
        <p14:creationId xmlns:p14="http://schemas.microsoft.com/office/powerpoint/2010/main" val="6048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0769"/>
            <a:ext cx="9143999" cy="576062"/>
          </a:xfrm>
        </p:spPr>
        <p:txBody>
          <a:bodyPr/>
          <a:lstStyle/>
          <a:p>
            <a:pPr algn="ctr"/>
            <a:r>
              <a:rPr lang="fr-FR" sz="2000" dirty="0" smtClean="0"/>
              <a:t>Liste des pratiques utilisées pour assurer les missions de soutien</a:t>
            </a:r>
            <a:endParaRPr lang="fr-FR" sz="200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6</a:t>
            </a:fld>
            <a:endParaRPr lang="fr-FR" sz="1200" b="0" i="0" u="none" strike="noStrike" cap="none">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07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dirty="0" smtClean="0">
                        <a:latin typeface="Calibri" panose="020F0502020204030204" pitchFamily="34" charset="0"/>
                        <a:cs typeface="Calibri" panose="020F0502020204030204" pitchFamily="34" charset="0"/>
                      </a:endParaRPr>
                    </a:p>
                    <a:p>
                      <a:r>
                        <a:rPr lang="fr-FR" sz="1050" baseline="0" dirty="0" err="1"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7</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endParaRPr lang="fr-FR" dirty="0"/>
          </a:p>
        </p:txBody>
      </p:sp>
    </p:spTree>
    <p:extLst>
      <p:ext uri="{BB962C8B-B14F-4D97-AF65-F5344CB8AC3E}">
        <p14:creationId xmlns:p14="http://schemas.microsoft.com/office/powerpoint/2010/main" val="3656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8</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80 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Tree>
    <p:extLst>
      <p:ext uri="{BB962C8B-B14F-4D97-AF65-F5344CB8AC3E}">
        <p14:creationId xmlns:p14="http://schemas.microsoft.com/office/powerpoint/2010/main" val="15413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D’abord 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lvl="0"/>
            <a:r>
              <a:rPr lang="fr-FR" dirty="0"/>
              <a:t>Un Partenariat entre </a:t>
            </a:r>
            <a:r>
              <a:rPr lang="fr-FR" dirty="0" err="1"/>
              <a:t>Visiapy</a:t>
            </a:r>
            <a:r>
              <a:rPr lang="fr-FR" dirty="0"/>
              <a:t>, plateforme de soins et d’accompagnement à distance de la société </a:t>
            </a:r>
            <a:r>
              <a:rPr lang="fr-FR" dirty="0" err="1"/>
              <a:t>Sophrokhepri</a:t>
            </a:r>
            <a:r>
              <a:rPr lang="fr-FR" dirty="0"/>
              <a:t> et la Mairie de </a:t>
            </a:r>
            <a:r>
              <a:rPr lang="fr-FR" dirty="0" smtClean="0"/>
              <a:t>Nogent,</a:t>
            </a:r>
          </a:p>
          <a:p>
            <a:pPr lvl="0"/>
            <a:r>
              <a:rPr lang="fr-FR" dirty="0" err="1" smtClean="0"/>
              <a:t>Sophrokhepri</a:t>
            </a:r>
            <a:r>
              <a:rPr lang="fr-FR" dirty="0" smtClean="0"/>
              <a:t> propose à la commune de Nogent d’être leur partenaire, en qualité de lieu d’expérimentation dans le cadre d’un appel à projet de la Région Ile de France Intitulé </a:t>
            </a:r>
            <a:r>
              <a:rPr lang="fr-FR" dirty="0" err="1" smtClean="0"/>
              <a:t>Innov’Up</a:t>
            </a:r>
            <a:r>
              <a:rPr lang="fr-FR" dirty="0" smtClean="0"/>
              <a:t> expérimentation.</a:t>
            </a:r>
          </a:p>
          <a:p>
            <a:pPr lvl="0"/>
            <a:r>
              <a:rPr lang="fr-FR" dirty="0" smtClean="0"/>
              <a:t>La volonté de réussite des deux parties pour un succès du programme.</a:t>
            </a:r>
            <a:endParaRPr lang="fr-FR" dirty="0"/>
          </a:p>
          <a:p>
            <a:endParaRPr lang="fr-FR" dirty="0"/>
          </a:p>
        </p:txBody>
      </p:sp>
    </p:spTree>
    <p:extLst>
      <p:ext uri="{BB962C8B-B14F-4D97-AF65-F5344CB8AC3E}">
        <p14:creationId xmlns:p14="http://schemas.microsoft.com/office/powerpoint/2010/main" val="418471722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7518</TotalTime>
  <Words>3077</Words>
  <Application>Microsoft Office PowerPoint</Application>
  <PresentationFormat>Affichage à l'écran (4:3)</PresentationFormat>
  <Paragraphs>422</Paragraphs>
  <Slides>23</Slides>
  <Notes>15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SOMMAIRE: Partie 1</vt:lpstr>
      <vt:lpstr>Un partenariat</vt:lpstr>
      <vt:lpstr>Le pack des prestations, clé en main comprend:</vt:lpstr>
      <vt:lpstr>Les prestations comprennent:</vt:lpstr>
      <vt:lpstr>Liste des pratiques utilisées pour assurer les missions de soutien</vt:lpstr>
      <vt:lpstr>Où et Comment?</vt:lpstr>
      <vt:lpstr>Garanties</vt:lpstr>
      <vt:lpstr>D’abord un partenariat</vt:lpstr>
      <vt:lpstr>Expérimentation in situ et in vivo de projets innovants en Île-de-France</vt:lpstr>
      <vt:lpstr>SOMMAIRE: Partie 2</vt:lpstr>
      <vt:lpstr>Présentation PowerPoint</vt:lpstr>
      <vt:lpstr>Présentation PowerPoint</vt:lpstr>
      <vt:lpstr>La Plateforme Visiapy : un système expert</vt:lpstr>
      <vt:lpstr>Le concept Visiapy: La visiothérapie pourquoi?</vt:lpstr>
      <vt:lpstr>Offre pour les collectivités et les entreprises au regard de la réglementation SQVT</vt:lpstr>
      <vt:lpstr>Pourquoi externaliser l’approche SQVT?</vt:lpstr>
      <vt:lpstr>Pourquoi externaliser l’approche SQVT?</vt:lpstr>
      <vt:lpstr>Notre démarche d’accompagnement du changement</vt:lpstr>
      <vt:lpstr>CV de la dirigeante à la demande</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Dell</cp:lastModifiedBy>
  <cp:revision>69</cp:revision>
  <cp:lastPrinted>2016-11-20T17:08:59Z</cp:lastPrinted>
  <dcterms:modified xsi:type="dcterms:W3CDTF">2017-04-04T06:37:31Z</dcterms:modified>
</cp:coreProperties>
</file>