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1"/>
  </p:notesMasterIdLst>
  <p:handoutMasterIdLst>
    <p:handoutMasterId r:id="rId12"/>
  </p:handoutMasterIdLst>
  <p:sldIdLst>
    <p:sldId id="256" r:id="rId2"/>
    <p:sldId id="257" r:id="rId3"/>
    <p:sldId id="267" r:id="rId4"/>
    <p:sldId id="268" r:id="rId5"/>
    <p:sldId id="270" r:id="rId6"/>
    <p:sldId id="269" r:id="rId7"/>
    <p:sldId id="271" r:id="rId8"/>
    <p:sldId id="272" r:id="rId9"/>
    <p:sldId id="266" r:id="rId10"/>
  </p:sldIdLst>
  <p:sldSz cx="9144000" cy="6858000" type="screen4x3"/>
  <p:notesSz cx="6805613" cy="9939338"/>
  <p:embeddedFontLst>
    <p:embeddedFont>
      <p:font typeface="Calibri" panose="020F0502020204030204" pitchFamily="34" charset="0"/>
      <p:regular r:id="rId13"/>
      <p:bold r:id="rId14"/>
      <p:italic r:id="rId15"/>
      <p:boldItalic r:id="rId16"/>
    </p:embeddedFont>
    <p:embeddedFont>
      <p:font typeface="Roboto Slab" panose="020B0604020202020204" charset="0"/>
      <p:regular r:id="rId17"/>
      <p:bold r:id="rId18"/>
    </p:embeddedFont>
    <p:embeddedFont>
      <p:font typeface="Source Sans Pro"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53B4C1-058D-45E1-95BA-9A53E337D010}">
  <a:tblStyle styleId="{9853B4C1-058D-45E1-95BA-9A53E337D010}"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60F7B-9920-4F24-BE71-F0E4E3B7B934}" type="doc">
      <dgm:prSet loTypeId="urn:microsoft.com/office/officeart/2005/8/layout/radial6" loCatId="cycle" qsTypeId="urn:microsoft.com/office/officeart/2005/8/quickstyle/simple1" qsCatId="simple" csTypeId="urn:microsoft.com/office/officeart/2005/8/colors/accent1_1" csCatId="accent1" phldr="1"/>
      <dgm:spPr/>
      <dgm:t>
        <a:bodyPr rtlCol="0"/>
        <a:lstStyle/>
        <a:p>
          <a:pPr rtl="0"/>
          <a:endParaRPr lang="en-US"/>
        </a:p>
      </dgm:t>
    </dgm:pt>
    <dgm:pt modelId="{AA38CBC9-AC6B-457D-9F63-4D1AB8E7793E}">
      <dgm:prSet phldrT="[Text]"/>
      <dgm:spPr>
        <a:blipFill rotWithShape="0">
          <a:blip xmlns:r="http://schemas.openxmlformats.org/officeDocument/2006/relationships" r:embed="rId1"/>
          <a:stretch>
            <a:fillRect/>
          </a:stretch>
        </a:blipFill>
      </dgm:spPr>
      <dgm:t>
        <a:bodyPr rtlCol="0"/>
        <a:lstStyle/>
        <a:p>
          <a:pPr rtl="0"/>
          <a:endParaRPr lang="fr-FR" noProof="0" dirty="0"/>
        </a:p>
      </dgm:t>
      <dgm:extLst>
        <a:ext uri="{E40237B7-FDA0-4F09-8148-C483321AD2D9}">
          <dgm14:cNvPr xmlns:dgm14="http://schemas.microsoft.com/office/drawing/2010/diagram" id="0" name="" title="Group A"/>
        </a:ext>
      </dgm:extLst>
    </dgm:pt>
    <dgm:pt modelId="{02DFC051-974F-4AF1-85DB-FFF5F1CCD57A}" type="parTrans" cxnId="{F68BA8B4-E5E5-4A12-9338-5CF5693ADCA2}">
      <dgm:prSet/>
      <dgm:spPr/>
      <dgm:t>
        <a:bodyPr rtlCol="0"/>
        <a:lstStyle/>
        <a:p>
          <a:pPr rtl="0"/>
          <a:endParaRPr lang="en-US"/>
        </a:p>
      </dgm:t>
    </dgm:pt>
    <dgm:pt modelId="{7ACF197E-8A7D-4D14-A941-EE15BE87306C}" type="sibTrans" cxnId="{F68BA8B4-E5E5-4A12-9338-5CF5693ADCA2}">
      <dgm:prSet/>
      <dgm:spPr/>
      <dgm:t>
        <a:bodyPr rtlCol="0"/>
        <a:lstStyle/>
        <a:p>
          <a:pPr rtl="0"/>
          <a:endParaRPr lang="en-US"/>
        </a:p>
      </dgm:t>
    </dgm:pt>
    <dgm:pt modelId="{50789F86-D3CE-4C0B-B830-60161BD38E85}">
      <dgm:prSet phldrT="[Text]" custT="1"/>
      <dgm:spPr/>
      <dgm:t>
        <a:bodyPr rtlCol="0"/>
        <a:lstStyle/>
        <a:p>
          <a:pPr rtl="0"/>
          <a:r>
            <a:rPr lang="fr-FR" sz="1600" b="1" noProof="0" dirty="0" smtClean="0">
              <a:solidFill>
                <a:srgbClr val="0070C0"/>
              </a:solidFill>
              <a:latin typeface="Calibri" panose="020F0502020204030204" pitchFamily="34" charset="0"/>
              <a:cs typeface="Calibri" panose="020F0502020204030204" pitchFamily="34" charset="0"/>
            </a:rPr>
            <a:t>Pôle         Santé</a:t>
          </a:r>
        </a:p>
        <a:p>
          <a:pPr rtl="0"/>
          <a:r>
            <a:rPr lang="fr-FR" sz="1600" b="1" noProof="0" dirty="0" smtClean="0">
              <a:solidFill>
                <a:srgbClr val="0070C0"/>
              </a:solidFill>
              <a:latin typeface="Calibri" panose="020F0502020204030204" pitchFamily="34" charset="0"/>
              <a:cs typeface="Calibri" panose="020F0502020204030204" pitchFamily="34" charset="0"/>
            </a:rPr>
            <a:t>Médical</a:t>
          </a:r>
        </a:p>
      </dgm:t>
      <dgm:extLst>
        <a:ext uri="{E40237B7-FDA0-4F09-8148-C483321AD2D9}">
          <dgm14:cNvPr xmlns:dgm14="http://schemas.microsoft.com/office/drawing/2010/diagram" id="0" name="" title="Task 1"/>
        </a:ext>
      </dgm:extLst>
    </dgm:pt>
    <dgm:pt modelId="{6D6B568F-9C4B-44DB-A886-035491FEC9C2}" type="parTrans" cxnId="{1593062C-A63F-4042-94C9-FF0880BD82E8}">
      <dgm:prSet/>
      <dgm:spPr/>
      <dgm:t>
        <a:bodyPr rtlCol="0"/>
        <a:lstStyle/>
        <a:p>
          <a:pPr rtl="0"/>
          <a:endParaRPr lang="en-US"/>
        </a:p>
      </dgm:t>
    </dgm:pt>
    <dgm:pt modelId="{775D1C29-7B88-46A3-9FAD-95EFDC006E81}" type="sibTrans" cxnId="{1593062C-A63F-4042-94C9-FF0880BD82E8}">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87E6D3C0-9C36-4C9B-9EE4-FCB2F172CF62}">
      <dgm:prSet phldrT="[Text]"/>
      <dgm:spPr/>
      <dgm:t>
        <a:bodyPr rtlCol="0"/>
        <a:lstStyle/>
        <a:p>
          <a:pPr rtl="0"/>
          <a:endParaRPr lang="fr-FR" noProof="0" dirty="0" smtClean="0"/>
        </a:p>
      </dgm:t>
      <dgm:extLst>
        <a:ext uri="{E40237B7-FDA0-4F09-8148-C483321AD2D9}">
          <dgm14:cNvPr xmlns:dgm14="http://schemas.microsoft.com/office/drawing/2010/diagram" id="0" name="" title="Task 2"/>
        </a:ext>
      </dgm:extLst>
    </dgm:pt>
    <dgm:pt modelId="{1916856A-C084-48E2-AF18-70269AD79DF2}" type="parTrans" cxnId="{EB3E6C57-F560-450F-B619-F6F67905927D}">
      <dgm:prSet/>
      <dgm:spPr/>
      <dgm:t>
        <a:bodyPr rtlCol="0"/>
        <a:lstStyle/>
        <a:p>
          <a:pPr rtl="0"/>
          <a:endParaRPr lang="en-US"/>
        </a:p>
      </dgm:t>
    </dgm:pt>
    <dgm:pt modelId="{5C1F42F6-070E-4EBA-8EBC-C32D27C49363}" type="sibTrans" cxnId="{EB3E6C57-F560-450F-B619-F6F67905927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20EB584B-A7B7-43D9-BF6A-2C9338C05B4D}">
      <dgm:prSet phldrT="[Text]" custT="1"/>
      <dgm:spPr/>
      <dgm:t>
        <a:bodyPr rtlCol="0"/>
        <a:lstStyle/>
        <a:p>
          <a:pPr rtl="0"/>
          <a:endParaRPr lang="fr-FR" sz="1400" noProof="0" dirty="0" smtClean="0">
            <a:solidFill>
              <a:srgbClr val="0070C0"/>
            </a:solidFill>
          </a:endParaRPr>
        </a:p>
        <a:p>
          <a:pPr rtl="0"/>
          <a:r>
            <a:rPr lang="fr-FR" sz="1600" b="1" noProof="0" dirty="0" err="1" smtClean="0">
              <a:solidFill>
                <a:srgbClr val="0070C0"/>
              </a:solidFill>
              <a:latin typeface="Calibri" panose="020F0502020204030204" pitchFamily="34" charset="0"/>
              <a:cs typeface="Calibri" panose="020F0502020204030204" pitchFamily="34" charset="0"/>
            </a:rPr>
            <a:t>Khépri</a:t>
          </a:r>
          <a:r>
            <a:rPr lang="fr-FR" sz="1600" b="1" noProof="0" dirty="0" smtClean="0">
              <a:solidFill>
                <a:srgbClr val="0070C0"/>
              </a:solidFill>
              <a:latin typeface="Calibri" panose="020F0502020204030204" pitchFamily="34" charset="0"/>
              <a:cs typeface="Calibri" panose="020F0502020204030204" pitchFamily="34" charset="0"/>
            </a:rPr>
            <a:t> Formation </a:t>
          </a:r>
        </a:p>
        <a:p>
          <a:pPr rtl="0"/>
          <a:r>
            <a:rPr lang="fr-FR" sz="1400" noProof="0" dirty="0" smtClean="0"/>
            <a:t> </a:t>
          </a:r>
        </a:p>
      </dgm:t>
      <dgm:extLst>
        <a:ext uri="{E40237B7-FDA0-4F09-8148-C483321AD2D9}">
          <dgm14:cNvPr xmlns:dgm14="http://schemas.microsoft.com/office/drawing/2010/diagram" id="0" name="" title="Task 3"/>
        </a:ext>
      </dgm:extLst>
    </dgm:pt>
    <dgm:pt modelId="{6E0D28F6-A05C-413F-A991-03D9F094F998}" type="parTrans" cxnId="{FBE6BCEA-0F85-486D-B532-D55CCA25A01D}">
      <dgm:prSet/>
      <dgm:spPr/>
      <dgm:t>
        <a:bodyPr rtlCol="0"/>
        <a:lstStyle/>
        <a:p>
          <a:pPr rtl="0"/>
          <a:endParaRPr lang="en-US"/>
        </a:p>
      </dgm:t>
    </dgm:pt>
    <dgm:pt modelId="{B04B74A7-039D-46F2-A30E-0D07E04CAE1A}" type="sibTrans" cxnId="{FBE6BCEA-0F85-486D-B532-D55CCA25A01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7E2B8B4E-293F-43EE-AB7D-6598814ECB3C}">
      <dgm:prSet phldrT="[Text]" custT="1"/>
      <dgm:spPr/>
      <dgm:t>
        <a:bodyPr rtlCol="0"/>
        <a:lstStyle/>
        <a:p>
          <a:pPr rtl="0"/>
          <a:r>
            <a:rPr lang="fr-FR" sz="1600" b="1" noProof="0" dirty="0" smtClean="0">
              <a:solidFill>
                <a:srgbClr val="0070C0"/>
              </a:solidFill>
              <a:latin typeface="Calibri" panose="020F0502020204030204" pitchFamily="34" charset="0"/>
              <a:cs typeface="Calibri" panose="020F0502020204030204" pitchFamily="34" charset="0"/>
            </a:rPr>
            <a:t>Soins de support après cancer</a:t>
          </a:r>
          <a:endParaRPr lang="fr-FR" sz="1600" b="1" noProof="0" dirty="0">
            <a:solidFill>
              <a:srgbClr val="0070C0"/>
            </a:solidFill>
            <a:latin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title="Task 4"/>
        </a:ext>
      </dgm:extLst>
    </dgm:pt>
    <dgm:pt modelId="{C9A52CF1-B2E8-4848-8964-6633294F16CC}" type="parTrans" cxnId="{18D120E8-5826-42E7-A890-F4AFB63D3D78}">
      <dgm:prSet/>
      <dgm:spPr/>
      <dgm:t>
        <a:bodyPr rtlCol="0"/>
        <a:lstStyle/>
        <a:p>
          <a:pPr rtl="0"/>
          <a:endParaRPr lang="en-US"/>
        </a:p>
      </dgm:t>
    </dgm:pt>
    <dgm:pt modelId="{03860152-2A6F-476F-91FD-CBA9D7B26338}" type="sibTrans" cxnId="{18D120E8-5826-42E7-A890-F4AFB63D3D78}">
      <dgm:prSet/>
      <dgm:spPr/>
      <dgm:t>
        <a:bodyPr rtlCol="0"/>
        <a:lstStyle/>
        <a:p>
          <a:pPr rtl="0"/>
          <a:endParaRPr lang="fr-FR" noProof="0" dirty="0"/>
        </a:p>
      </dgm:t>
      <dgm:extLst>
        <a:ext uri="{E40237B7-FDA0-4F09-8148-C483321AD2D9}">
          <dgm14:cNvPr xmlns:dgm14="http://schemas.microsoft.com/office/drawing/2010/diagram" id="0" name="" title="Colored circle connected to tasks"/>
        </a:ext>
      </dgm:extLst>
    </dgm:pt>
    <dgm:pt modelId="{B0C37B97-914B-49F2-84E5-94B39EF2352F}" type="pres">
      <dgm:prSet presAssocID="{B8060F7B-9920-4F24-BE71-F0E4E3B7B934}" presName="Name0" presStyleCnt="0">
        <dgm:presLayoutVars>
          <dgm:chMax val="1"/>
          <dgm:dir/>
          <dgm:animLvl val="ctr"/>
          <dgm:resizeHandles val="exact"/>
        </dgm:presLayoutVars>
      </dgm:prSet>
      <dgm:spPr/>
      <dgm:t>
        <a:bodyPr rtlCol="0"/>
        <a:lstStyle/>
        <a:p>
          <a:pPr rtl="0"/>
          <a:endParaRPr lang="en-US"/>
        </a:p>
      </dgm:t>
    </dgm:pt>
    <dgm:pt modelId="{D2BB9C9C-582A-4226-99A2-A6A4B7AD887A}" type="pres">
      <dgm:prSet presAssocID="{AA38CBC9-AC6B-457D-9F63-4D1AB8E7793E}" presName="centerShape" presStyleLbl="node0" presStyleIdx="0" presStyleCnt="1" custScaleX="41535" custScaleY="41407" custLinFactNeighborX="1231" custLinFactNeighborY="-13955"/>
      <dgm:spPr/>
      <dgm:t>
        <a:bodyPr rtlCol="0"/>
        <a:lstStyle/>
        <a:p>
          <a:pPr rtl="0"/>
          <a:endParaRPr lang="en-US"/>
        </a:p>
      </dgm:t>
    </dgm:pt>
    <dgm:pt modelId="{0B9D5D8D-AE9B-4E3C-8081-7E5A4C702F02}" type="pres">
      <dgm:prSet presAssocID="{50789F86-D3CE-4C0B-B830-60161BD38E85}" presName="node" presStyleLbl="node1" presStyleIdx="0" presStyleCnt="4" custScaleX="114219">
        <dgm:presLayoutVars>
          <dgm:bulletEnabled val="1"/>
        </dgm:presLayoutVars>
      </dgm:prSet>
      <dgm:spPr/>
      <dgm:t>
        <a:bodyPr rtlCol="0"/>
        <a:lstStyle/>
        <a:p>
          <a:pPr rtl="0"/>
          <a:endParaRPr lang="en-US"/>
        </a:p>
      </dgm:t>
    </dgm:pt>
    <dgm:pt modelId="{E8755371-EE00-4D9C-9546-B5D2DEB3691D}" type="pres">
      <dgm:prSet presAssocID="{50789F86-D3CE-4C0B-B830-60161BD38E85}" presName="dummy" presStyleCnt="0"/>
      <dgm:spPr/>
    </dgm:pt>
    <dgm:pt modelId="{65DE7562-7D1C-4B0F-8927-12F8E6C5F5AF}" type="pres">
      <dgm:prSet presAssocID="{775D1C29-7B88-46A3-9FAD-95EFDC006E81}" presName="sibTrans" presStyleLbl="sibTrans2D1" presStyleIdx="0" presStyleCnt="4"/>
      <dgm:spPr/>
      <dgm:t>
        <a:bodyPr rtlCol="0"/>
        <a:lstStyle/>
        <a:p>
          <a:pPr rtl="0"/>
          <a:endParaRPr lang="en-US"/>
        </a:p>
      </dgm:t>
    </dgm:pt>
    <dgm:pt modelId="{1C226D9E-C8BD-43C0-B5A7-66592C02513E}" type="pres">
      <dgm:prSet presAssocID="{87E6D3C0-9C36-4C9B-9EE4-FCB2F172CF62}" presName="node" presStyleLbl="node1" presStyleIdx="1" presStyleCnt="4">
        <dgm:presLayoutVars>
          <dgm:bulletEnabled val="1"/>
        </dgm:presLayoutVars>
      </dgm:prSet>
      <dgm:spPr/>
      <dgm:t>
        <a:bodyPr rtlCol="0"/>
        <a:lstStyle/>
        <a:p>
          <a:pPr rtl="0"/>
          <a:endParaRPr lang="en-US"/>
        </a:p>
      </dgm:t>
    </dgm:pt>
    <dgm:pt modelId="{2E93314B-ED13-4B02-B199-BBF658DCCBEE}" type="pres">
      <dgm:prSet presAssocID="{87E6D3C0-9C36-4C9B-9EE4-FCB2F172CF62}" presName="dummy" presStyleCnt="0"/>
      <dgm:spPr/>
    </dgm:pt>
    <dgm:pt modelId="{22CB3940-637A-4C32-AB7F-CFAD929A59AB}" type="pres">
      <dgm:prSet presAssocID="{5C1F42F6-070E-4EBA-8EBC-C32D27C49363}" presName="sibTrans" presStyleLbl="sibTrans2D1" presStyleIdx="1" presStyleCnt="4"/>
      <dgm:spPr/>
      <dgm:t>
        <a:bodyPr rtlCol="0"/>
        <a:lstStyle/>
        <a:p>
          <a:pPr rtl="0"/>
          <a:endParaRPr lang="en-US"/>
        </a:p>
      </dgm:t>
    </dgm:pt>
    <dgm:pt modelId="{29DFD080-5F1B-4B82-A3B2-DA9D6DF3694E}" type="pres">
      <dgm:prSet presAssocID="{20EB584B-A7B7-43D9-BF6A-2C9338C05B4D}" presName="node" presStyleLbl="node1" presStyleIdx="2" presStyleCnt="4" custScaleX="110104">
        <dgm:presLayoutVars>
          <dgm:bulletEnabled val="1"/>
        </dgm:presLayoutVars>
      </dgm:prSet>
      <dgm:spPr/>
      <dgm:t>
        <a:bodyPr rtlCol="0"/>
        <a:lstStyle/>
        <a:p>
          <a:pPr rtl="0"/>
          <a:endParaRPr lang="en-US"/>
        </a:p>
      </dgm:t>
    </dgm:pt>
    <dgm:pt modelId="{3C0BB87F-E2C7-4D7C-BF8F-45EA9A4A93F1}" type="pres">
      <dgm:prSet presAssocID="{20EB584B-A7B7-43D9-BF6A-2C9338C05B4D}" presName="dummy" presStyleCnt="0"/>
      <dgm:spPr/>
    </dgm:pt>
    <dgm:pt modelId="{53B5DF5F-8B8B-41EF-8531-276CBECDCAB4}" type="pres">
      <dgm:prSet presAssocID="{B04B74A7-039D-46F2-A30E-0D07E04CAE1A}" presName="sibTrans" presStyleLbl="sibTrans2D1" presStyleIdx="2" presStyleCnt="4"/>
      <dgm:spPr/>
      <dgm:t>
        <a:bodyPr rtlCol="0"/>
        <a:lstStyle/>
        <a:p>
          <a:pPr rtl="0"/>
          <a:endParaRPr lang="en-US"/>
        </a:p>
      </dgm:t>
    </dgm:pt>
    <dgm:pt modelId="{B3F8C3C3-65FB-486F-82C0-A8478B7022B9}" type="pres">
      <dgm:prSet presAssocID="{7E2B8B4E-293F-43EE-AB7D-6598814ECB3C}" presName="node" presStyleLbl="node1" presStyleIdx="3" presStyleCnt="4" custScaleX="105845">
        <dgm:presLayoutVars>
          <dgm:bulletEnabled val="1"/>
        </dgm:presLayoutVars>
      </dgm:prSet>
      <dgm:spPr/>
      <dgm:t>
        <a:bodyPr rtlCol="0"/>
        <a:lstStyle/>
        <a:p>
          <a:pPr rtl="0"/>
          <a:endParaRPr lang="en-US"/>
        </a:p>
      </dgm:t>
    </dgm:pt>
    <dgm:pt modelId="{655FDCB9-5F59-4F26-9EF0-749F42DEA7F0}" type="pres">
      <dgm:prSet presAssocID="{7E2B8B4E-293F-43EE-AB7D-6598814ECB3C}" presName="dummy" presStyleCnt="0"/>
      <dgm:spPr/>
    </dgm:pt>
    <dgm:pt modelId="{FADEA337-AD34-4422-B53A-01423AF1AC8F}" type="pres">
      <dgm:prSet presAssocID="{03860152-2A6F-476F-91FD-CBA9D7B26338}" presName="sibTrans" presStyleLbl="sibTrans2D1" presStyleIdx="3" presStyleCnt="4"/>
      <dgm:spPr/>
      <dgm:t>
        <a:bodyPr rtlCol="0"/>
        <a:lstStyle/>
        <a:p>
          <a:pPr rtl="0"/>
          <a:endParaRPr lang="en-US"/>
        </a:p>
      </dgm:t>
    </dgm:pt>
  </dgm:ptLst>
  <dgm:cxnLst>
    <dgm:cxn modelId="{EB3E6C57-F560-450F-B619-F6F67905927D}" srcId="{AA38CBC9-AC6B-457D-9F63-4D1AB8E7793E}" destId="{87E6D3C0-9C36-4C9B-9EE4-FCB2F172CF62}" srcOrd="1" destOrd="0" parTransId="{1916856A-C084-48E2-AF18-70269AD79DF2}" sibTransId="{5C1F42F6-070E-4EBA-8EBC-C32D27C49363}"/>
    <dgm:cxn modelId="{6C3CF95F-E4A9-41E0-8D83-0FD34FCBA1D0}" type="presOf" srcId="{B8060F7B-9920-4F24-BE71-F0E4E3B7B934}" destId="{B0C37B97-914B-49F2-84E5-94B39EF2352F}" srcOrd="0" destOrd="0" presId="urn:microsoft.com/office/officeart/2005/8/layout/radial6"/>
    <dgm:cxn modelId="{B18E46B2-FCAF-46B1-8076-85B9E80ADE74}" type="presOf" srcId="{B04B74A7-039D-46F2-A30E-0D07E04CAE1A}" destId="{53B5DF5F-8B8B-41EF-8531-276CBECDCAB4}" srcOrd="0" destOrd="0" presId="urn:microsoft.com/office/officeart/2005/8/layout/radial6"/>
    <dgm:cxn modelId="{99E9EC2C-51A2-4E5F-AEA7-5299BDF0E36F}" type="presOf" srcId="{03860152-2A6F-476F-91FD-CBA9D7B26338}" destId="{FADEA337-AD34-4422-B53A-01423AF1AC8F}" srcOrd="0" destOrd="0" presId="urn:microsoft.com/office/officeart/2005/8/layout/radial6"/>
    <dgm:cxn modelId="{2AA5B4B1-1555-4D9D-81F4-7CA90AD480D0}" type="presOf" srcId="{20EB584B-A7B7-43D9-BF6A-2C9338C05B4D}" destId="{29DFD080-5F1B-4B82-A3B2-DA9D6DF3694E}" srcOrd="0" destOrd="0" presId="urn:microsoft.com/office/officeart/2005/8/layout/radial6"/>
    <dgm:cxn modelId="{42DDA950-3503-4E41-95EE-93D15D81F691}" type="presOf" srcId="{AA38CBC9-AC6B-457D-9F63-4D1AB8E7793E}" destId="{D2BB9C9C-582A-4226-99A2-A6A4B7AD887A}" srcOrd="0" destOrd="0" presId="urn:microsoft.com/office/officeart/2005/8/layout/radial6"/>
    <dgm:cxn modelId="{C17E704A-BA11-4DDD-A741-C11A9FAE32FF}" type="presOf" srcId="{7E2B8B4E-293F-43EE-AB7D-6598814ECB3C}" destId="{B3F8C3C3-65FB-486F-82C0-A8478B7022B9}" srcOrd="0" destOrd="0" presId="urn:microsoft.com/office/officeart/2005/8/layout/radial6"/>
    <dgm:cxn modelId="{FBE6BCEA-0F85-486D-B532-D55CCA25A01D}" srcId="{AA38CBC9-AC6B-457D-9F63-4D1AB8E7793E}" destId="{20EB584B-A7B7-43D9-BF6A-2C9338C05B4D}" srcOrd="2" destOrd="0" parTransId="{6E0D28F6-A05C-413F-A991-03D9F094F998}" sibTransId="{B04B74A7-039D-46F2-A30E-0D07E04CAE1A}"/>
    <dgm:cxn modelId="{DC186E63-647A-4A88-BE77-7DE175B7F1AC}" type="presOf" srcId="{5C1F42F6-070E-4EBA-8EBC-C32D27C49363}" destId="{22CB3940-637A-4C32-AB7F-CFAD929A59AB}" srcOrd="0" destOrd="0" presId="urn:microsoft.com/office/officeart/2005/8/layout/radial6"/>
    <dgm:cxn modelId="{1593062C-A63F-4042-94C9-FF0880BD82E8}" srcId="{AA38CBC9-AC6B-457D-9F63-4D1AB8E7793E}" destId="{50789F86-D3CE-4C0B-B830-60161BD38E85}" srcOrd="0" destOrd="0" parTransId="{6D6B568F-9C4B-44DB-A886-035491FEC9C2}" sibTransId="{775D1C29-7B88-46A3-9FAD-95EFDC006E81}"/>
    <dgm:cxn modelId="{F68BA8B4-E5E5-4A12-9338-5CF5693ADCA2}" srcId="{B8060F7B-9920-4F24-BE71-F0E4E3B7B934}" destId="{AA38CBC9-AC6B-457D-9F63-4D1AB8E7793E}" srcOrd="0" destOrd="0" parTransId="{02DFC051-974F-4AF1-85DB-FFF5F1CCD57A}" sibTransId="{7ACF197E-8A7D-4D14-A941-EE15BE87306C}"/>
    <dgm:cxn modelId="{3B178FE4-CF3B-4758-BAC2-E1B95F2B6ED6}" type="presOf" srcId="{87E6D3C0-9C36-4C9B-9EE4-FCB2F172CF62}" destId="{1C226D9E-C8BD-43C0-B5A7-66592C02513E}" srcOrd="0" destOrd="0" presId="urn:microsoft.com/office/officeart/2005/8/layout/radial6"/>
    <dgm:cxn modelId="{646449C3-EF33-4E00-9F39-55E7CFB49735}" type="presOf" srcId="{775D1C29-7B88-46A3-9FAD-95EFDC006E81}" destId="{65DE7562-7D1C-4B0F-8927-12F8E6C5F5AF}" srcOrd="0" destOrd="0" presId="urn:microsoft.com/office/officeart/2005/8/layout/radial6"/>
    <dgm:cxn modelId="{18D120E8-5826-42E7-A890-F4AFB63D3D78}" srcId="{AA38CBC9-AC6B-457D-9F63-4D1AB8E7793E}" destId="{7E2B8B4E-293F-43EE-AB7D-6598814ECB3C}" srcOrd="3" destOrd="0" parTransId="{C9A52CF1-B2E8-4848-8964-6633294F16CC}" sibTransId="{03860152-2A6F-476F-91FD-CBA9D7B26338}"/>
    <dgm:cxn modelId="{2942479F-0F41-4E91-89CC-0193272CB3C6}" type="presOf" srcId="{50789F86-D3CE-4C0B-B830-60161BD38E85}" destId="{0B9D5D8D-AE9B-4E3C-8081-7E5A4C702F02}" srcOrd="0" destOrd="0" presId="urn:microsoft.com/office/officeart/2005/8/layout/radial6"/>
    <dgm:cxn modelId="{29FFCABA-4B0D-413F-9C0E-3A5C15DFB472}" type="presParOf" srcId="{B0C37B97-914B-49F2-84E5-94B39EF2352F}" destId="{D2BB9C9C-582A-4226-99A2-A6A4B7AD887A}" srcOrd="0" destOrd="0" presId="urn:microsoft.com/office/officeart/2005/8/layout/radial6"/>
    <dgm:cxn modelId="{44A01E4B-A575-4AF8-B058-179456DEC4EC}" type="presParOf" srcId="{B0C37B97-914B-49F2-84E5-94B39EF2352F}" destId="{0B9D5D8D-AE9B-4E3C-8081-7E5A4C702F02}" srcOrd="1" destOrd="0" presId="urn:microsoft.com/office/officeart/2005/8/layout/radial6"/>
    <dgm:cxn modelId="{9F0D9D82-633E-4F05-8D1B-7273E417B66A}" type="presParOf" srcId="{B0C37B97-914B-49F2-84E5-94B39EF2352F}" destId="{E8755371-EE00-4D9C-9546-B5D2DEB3691D}" srcOrd="2" destOrd="0" presId="urn:microsoft.com/office/officeart/2005/8/layout/radial6"/>
    <dgm:cxn modelId="{074D320B-1958-40C9-A2CF-D3CF80830CA3}" type="presParOf" srcId="{B0C37B97-914B-49F2-84E5-94B39EF2352F}" destId="{65DE7562-7D1C-4B0F-8927-12F8E6C5F5AF}" srcOrd="3" destOrd="0" presId="urn:microsoft.com/office/officeart/2005/8/layout/radial6"/>
    <dgm:cxn modelId="{CB4C47C8-2778-4A68-93B2-944550953139}" type="presParOf" srcId="{B0C37B97-914B-49F2-84E5-94B39EF2352F}" destId="{1C226D9E-C8BD-43C0-B5A7-66592C02513E}" srcOrd="4" destOrd="0" presId="urn:microsoft.com/office/officeart/2005/8/layout/radial6"/>
    <dgm:cxn modelId="{4729FA27-E2F0-420B-8EC0-F125710144EC}" type="presParOf" srcId="{B0C37B97-914B-49F2-84E5-94B39EF2352F}" destId="{2E93314B-ED13-4B02-B199-BBF658DCCBEE}" srcOrd="5" destOrd="0" presId="urn:microsoft.com/office/officeart/2005/8/layout/radial6"/>
    <dgm:cxn modelId="{C7C7B518-1D54-4B1E-A0AC-7D0380ED772A}" type="presParOf" srcId="{B0C37B97-914B-49F2-84E5-94B39EF2352F}" destId="{22CB3940-637A-4C32-AB7F-CFAD929A59AB}" srcOrd="6" destOrd="0" presId="urn:microsoft.com/office/officeart/2005/8/layout/radial6"/>
    <dgm:cxn modelId="{BF838311-92E6-42C3-B38C-E9477DEF719A}" type="presParOf" srcId="{B0C37B97-914B-49F2-84E5-94B39EF2352F}" destId="{29DFD080-5F1B-4B82-A3B2-DA9D6DF3694E}" srcOrd="7" destOrd="0" presId="urn:microsoft.com/office/officeart/2005/8/layout/radial6"/>
    <dgm:cxn modelId="{9DD7C688-A475-43A3-9B38-D258E2D78D19}" type="presParOf" srcId="{B0C37B97-914B-49F2-84E5-94B39EF2352F}" destId="{3C0BB87F-E2C7-4D7C-BF8F-45EA9A4A93F1}" srcOrd="8" destOrd="0" presId="urn:microsoft.com/office/officeart/2005/8/layout/radial6"/>
    <dgm:cxn modelId="{52526354-B734-4C69-81AB-429CACD707F6}" type="presParOf" srcId="{B0C37B97-914B-49F2-84E5-94B39EF2352F}" destId="{53B5DF5F-8B8B-41EF-8531-276CBECDCAB4}" srcOrd="9" destOrd="0" presId="urn:microsoft.com/office/officeart/2005/8/layout/radial6"/>
    <dgm:cxn modelId="{5D9F40DA-4F78-42F1-BE72-219D62C284FA}" type="presParOf" srcId="{B0C37B97-914B-49F2-84E5-94B39EF2352F}" destId="{B3F8C3C3-65FB-486F-82C0-A8478B7022B9}" srcOrd="10" destOrd="0" presId="urn:microsoft.com/office/officeart/2005/8/layout/radial6"/>
    <dgm:cxn modelId="{FBAB729D-2818-4799-B3BE-10870817C2F2}" type="presParOf" srcId="{B0C37B97-914B-49F2-84E5-94B39EF2352F}" destId="{655FDCB9-5F59-4F26-9EF0-749F42DEA7F0}" srcOrd="11" destOrd="0" presId="urn:microsoft.com/office/officeart/2005/8/layout/radial6"/>
    <dgm:cxn modelId="{C7499089-7A26-458A-947F-210168A2685B}" type="presParOf" srcId="{B0C37B97-914B-49F2-84E5-94B39EF2352F}" destId="{FADEA337-AD34-4422-B53A-01423AF1AC8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EA337-AD34-4422-B53A-01423AF1AC8F}">
      <dsp:nvSpPr>
        <dsp:cNvPr id="0" name=""/>
        <dsp:cNvSpPr/>
      </dsp:nvSpPr>
      <dsp:spPr>
        <a:xfrm>
          <a:off x="874381" y="656010"/>
          <a:ext cx="4376610" cy="4376610"/>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5DF5F-8B8B-41EF-8531-276CBECDCAB4}">
      <dsp:nvSpPr>
        <dsp:cNvPr id="0" name=""/>
        <dsp:cNvSpPr/>
      </dsp:nvSpPr>
      <dsp:spPr>
        <a:xfrm>
          <a:off x="874381" y="656010"/>
          <a:ext cx="4376610" cy="4376610"/>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CB3940-637A-4C32-AB7F-CFAD929A59AB}">
      <dsp:nvSpPr>
        <dsp:cNvPr id="0" name=""/>
        <dsp:cNvSpPr/>
      </dsp:nvSpPr>
      <dsp:spPr>
        <a:xfrm>
          <a:off x="874381" y="656010"/>
          <a:ext cx="4376610" cy="4376610"/>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DE7562-7D1C-4B0F-8927-12F8E6C5F5AF}">
      <dsp:nvSpPr>
        <dsp:cNvPr id="0" name=""/>
        <dsp:cNvSpPr/>
      </dsp:nvSpPr>
      <dsp:spPr>
        <a:xfrm>
          <a:off x="874381" y="656010"/>
          <a:ext cx="4376610" cy="4376610"/>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B9C9C-582A-4226-99A2-A6A4B7AD887A}">
      <dsp:nvSpPr>
        <dsp:cNvPr id="0" name=""/>
        <dsp:cNvSpPr/>
      </dsp:nvSpPr>
      <dsp:spPr>
        <a:xfrm>
          <a:off x="2697015" y="1830718"/>
          <a:ext cx="836594" cy="834016"/>
        </a:xfrm>
        <a:prstGeom prst="ellipse">
          <a:avLst/>
        </a:prstGeom>
        <a:blipFill rotWithShape="0">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rtlCol="0" anchor="ctr" anchorCtr="0">
          <a:noAutofit/>
        </a:bodyPr>
        <a:lstStyle/>
        <a:p>
          <a:pPr lvl="0" algn="ctr" defTabSz="1644650" rtl="0">
            <a:lnSpc>
              <a:spcPct val="90000"/>
            </a:lnSpc>
            <a:spcBef>
              <a:spcPct val="0"/>
            </a:spcBef>
            <a:spcAft>
              <a:spcPct val="35000"/>
            </a:spcAft>
          </a:pPr>
          <a:endParaRPr lang="fr-FR" sz="3700" kern="1200" noProof="0" dirty="0"/>
        </a:p>
      </dsp:txBody>
      <dsp:txXfrm>
        <a:off x="2819531" y="1952857"/>
        <a:ext cx="591562" cy="589738"/>
      </dsp:txXfrm>
    </dsp:sp>
    <dsp:sp modelId="{0B9D5D8D-AE9B-4E3C-8081-7E5A4C702F02}">
      <dsp:nvSpPr>
        <dsp:cNvPr id="0" name=""/>
        <dsp:cNvSpPr/>
      </dsp:nvSpPr>
      <dsp:spPr>
        <a:xfrm>
          <a:off x="2257480" y="1801"/>
          <a:ext cx="1610413" cy="1409934"/>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rtlCol="0" anchor="ctr" anchorCtr="0">
          <a:noAutofit/>
        </a:bodyPr>
        <a:lstStyle/>
        <a:p>
          <a:pPr lvl="0" algn="ctr" defTabSz="711200" rtl="0">
            <a:lnSpc>
              <a:spcPct val="90000"/>
            </a:lnSpc>
            <a:spcBef>
              <a:spcPct val="0"/>
            </a:spcBef>
            <a:spcAft>
              <a:spcPct val="35000"/>
            </a:spcAft>
          </a:pPr>
          <a:r>
            <a:rPr lang="fr-FR" sz="1600" b="1" kern="1200" noProof="0" dirty="0" smtClean="0">
              <a:solidFill>
                <a:srgbClr val="0070C0"/>
              </a:solidFill>
              <a:latin typeface="Calibri" panose="020F0502020204030204" pitchFamily="34" charset="0"/>
              <a:cs typeface="Calibri" panose="020F0502020204030204" pitchFamily="34" charset="0"/>
            </a:rPr>
            <a:t>Pôle         Santé</a:t>
          </a:r>
        </a:p>
        <a:p>
          <a:pPr lvl="0" algn="ctr" defTabSz="711200" rtl="0">
            <a:lnSpc>
              <a:spcPct val="90000"/>
            </a:lnSpc>
            <a:spcBef>
              <a:spcPct val="0"/>
            </a:spcBef>
            <a:spcAft>
              <a:spcPct val="35000"/>
            </a:spcAft>
          </a:pPr>
          <a:r>
            <a:rPr lang="fr-FR" sz="1600" b="1" kern="1200" noProof="0" dirty="0" smtClean="0">
              <a:solidFill>
                <a:srgbClr val="0070C0"/>
              </a:solidFill>
              <a:latin typeface="Calibri" panose="020F0502020204030204" pitchFamily="34" charset="0"/>
              <a:cs typeface="Calibri" panose="020F0502020204030204" pitchFamily="34" charset="0"/>
            </a:rPr>
            <a:t>Médical</a:t>
          </a:r>
        </a:p>
      </dsp:txBody>
      <dsp:txXfrm>
        <a:off x="2493320" y="208281"/>
        <a:ext cx="1138733" cy="996974"/>
      </dsp:txXfrm>
    </dsp:sp>
    <dsp:sp modelId="{1C226D9E-C8BD-43C0-B5A7-66592C02513E}">
      <dsp:nvSpPr>
        <dsp:cNvPr id="0" name=""/>
        <dsp:cNvSpPr/>
      </dsp:nvSpPr>
      <dsp:spPr>
        <a:xfrm>
          <a:off x="4495266" y="2139348"/>
          <a:ext cx="1409934" cy="1409934"/>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rtlCol="0" anchor="ctr" anchorCtr="0">
          <a:noAutofit/>
        </a:bodyPr>
        <a:lstStyle/>
        <a:p>
          <a:pPr lvl="0" algn="ctr" defTabSz="2266950" rtl="0">
            <a:lnSpc>
              <a:spcPct val="90000"/>
            </a:lnSpc>
            <a:spcBef>
              <a:spcPct val="0"/>
            </a:spcBef>
            <a:spcAft>
              <a:spcPct val="35000"/>
            </a:spcAft>
          </a:pPr>
          <a:endParaRPr lang="fr-FR" sz="5100" kern="1200" noProof="0" dirty="0" smtClean="0"/>
        </a:p>
      </dsp:txBody>
      <dsp:txXfrm>
        <a:off x="4701746" y="2345828"/>
        <a:ext cx="996974" cy="996974"/>
      </dsp:txXfrm>
    </dsp:sp>
    <dsp:sp modelId="{29DFD080-5F1B-4B82-A3B2-DA9D6DF3694E}">
      <dsp:nvSpPr>
        <dsp:cNvPr id="0" name=""/>
        <dsp:cNvSpPr/>
      </dsp:nvSpPr>
      <dsp:spPr>
        <a:xfrm>
          <a:off x="2286489" y="4276896"/>
          <a:ext cx="1552394" cy="1409934"/>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0" anchor="ctr" anchorCtr="0">
          <a:noAutofit/>
        </a:bodyPr>
        <a:lstStyle/>
        <a:p>
          <a:pPr lvl="0" algn="ctr" defTabSz="622300" rtl="0">
            <a:lnSpc>
              <a:spcPct val="90000"/>
            </a:lnSpc>
            <a:spcBef>
              <a:spcPct val="0"/>
            </a:spcBef>
            <a:spcAft>
              <a:spcPct val="35000"/>
            </a:spcAft>
          </a:pPr>
          <a:endParaRPr lang="fr-FR" sz="1400" kern="1200" noProof="0" dirty="0" smtClean="0">
            <a:solidFill>
              <a:srgbClr val="0070C0"/>
            </a:solidFill>
          </a:endParaRPr>
        </a:p>
        <a:p>
          <a:pPr lvl="0" algn="ctr" defTabSz="622300" rtl="0">
            <a:lnSpc>
              <a:spcPct val="90000"/>
            </a:lnSpc>
            <a:spcBef>
              <a:spcPct val="0"/>
            </a:spcBef>
            <a:spcAft>
              <a:spcPct val="35000"/>
            </a:spcAft>
          </a:pPr>
          <a:r>
            <a:rPr lang="fr-FR" sz="1600" b="1" kern="1200" noProof="0" dirty="0" err="1" smtClean="0">
              <a:solidFill>
                <a:srgbClr val="0070C0"/>
              </a:solidFill>
              <a:latin typeface="Calibri" panose="020F0502020204030204" pitchFamily="34" charset="0"/>
              <a:cs typeface="Calibri" panose="020F0502020204030204" pitchFamily="34" charset="0"/>
            </a:rPr>
            <a:t>Khépri</a:t>
          </a:r>
          <a:r>
            <a:rPr lang="fr-FR" sz="1600" b="1" kern="1200" noProof="0" dirty="0" smtClean="0">
              <a:solidFill>
                <a:srgbClr val="0070C0"/>
              </a:solidFill>
              <a:latin typeface="Calibri" panose="020F0502020204030204" pitchFamily="34" charset="0"/>
              <a:cs typeface="Calibri" panose="020F0502020204030204" pitchFamily="34" charset="0"/>
            </a:rPr>
            <a:t> Formation </a:t>
          </a:r>
        </a:p>
        <a:p>
          <a:pPr lvl="0" algn="ctr" defTabSz="622300" rtl="0">
            <a:lnSpc>
              <a:spcPct val="90000"/>
            </a:lnSpc>
            <a:spcBef>
              <a:spcPct val="0"/>
            </a:spcBef>
            <a:spcAft>
              <a:spcPct val="35000"/>
            </a:spcAft>
          </a:pPr>
          <a:r>
            <a:rPr lang="fr-FR" sz="1400" kern="1200" noProof="0" dirty="0" smtClean="0"/>
            <a:t> </a:t>
          </a:r>
        </a:p>
      </dsp:txBody>
      <dsp:txXfrm>
        <a:off x="2513832" y="4483376"/>
        <a:ext cx="1097708" cy="996974"/>
      </dsp:txXfrm>
    </dsp:sp>
    <dsp:sp modelId="{B3F8C3C3-65FB-486F-82C0-A8478B7022B9}">
      <dsp:nvSpPr>
        <dsp:cNvPr id="0" name=""/>
        <dsp:cNvSpPr/>
      </dsp:nvSpPr>
      <dsp:spPr>
        <a:xfrm>
          <a:off x="178966" y="2139348"/>
          <a:ext cx="1492345" cy="1409934"/>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rtlCol="0" anchor="ctr" anchorCtr="0">
          <a:noAutofit/>
        </a:bodyPr>
        <a:lstStyle/>
        <a:p>
          <a:pPr lvl="0" algn="ctr" defTabSz="711200" rtl="0">
            <a:lnSpc>
              <a:spcPct val="90000"/>
            </a:lnSpc>
            <a:spcBef>
              <a:spcPct val="0"/>
            </a:spcBef>
            <a:spcAft>
              <a:spcPct val="35000"/>
            </a:spcAft>
          </a:pPr>
          <a:r>
            <a:rPr lang="fr-FR" sz="1600" b="1" kern="1200" noProof="0" dirty="0" smtClean="0">
              <a:solidFill>
                <a:srgbClr val="0070C0"/>
              </a:solidFill>
              <a:latin typeface="Calibri" panose="020F0502020204030204" pitchFamily="34" charset="0"/>
              <a:cs typeface="Calibri" panose="020F0502020204030204" pitchFamily="34" charset="0"/>
            </a:rPr>
            <a:t>Soins de support après cancer</a:t>
          </a:r>
          <a:endParaRPr lang="fr-FR" sz="1600" b="1" kern="1200" noProof="0" dirty="0">
            <a:solidFill>
              <a:srgbClr val="0070C0"/>
            </a:solidFill>
            <a:latin typeface="Calibri" panose="020F0502020204030204" pitchFamily="34" charset="0"/>
            <a:cs typeface="Calibri" panose="020F0502020204030204" pitchFamily="34" charset="0"/>
          </a:endParaRPr>
        </a:p>
      </dsp:txBody>
      <dsp:txXfrm>
        <a:off x="397515" y="2345828"/>
        <a:ext cx="1055247" cy="99697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2AD8724D-EA2D-452C-9F26-4E2FC5DA9B71}" type="datetimeFigureOut">
              <a:rPr lang="fr-FR" smtClean="0"/>
              <a:t>11/11/2018</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43AC24B-3D3D-4947-8F33-09E4A87E2012}" type="slidenum">
              <a:rPr lang="fr-FR" smtClean="0"/>
              <a:t>‹N°›</a:t>
            </a:fld>
            <a:endParaRPr lang="fr-FR"/>
          </a:p>
        </p:txBody>
      </p:sp>
    </p:spTree>
    <p:extLst>
      <p:ext uri="{BB962C8B-B14F-4D97-AF65-F5344CB8AC3E}">
        <p14:creationId xmlns:p14="http://schemas.microsoft.com/office/powerpoint/2010/main" val="3732494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0562" y="4721186"/>
            <a:ext cx="5444489" cy="4472702"/>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210832164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0562" y="4721186"/>
            <a:ext cx="5444489" cy="4472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6377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0562" y="4721186"/>
            <a:ext cx="5444489" cy="4472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9155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0562" y="4721186"/>
            <a:ext cx="5444489" cy="4472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3211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700184" y="1360350"/>
            <a:ext cx="5807399" cy="1546500"/>
          </a:xfrm>
          <a:prstGeom prst="rect">
            <a:avLst/>
          </a:prstGeom>
        </p:spPr>
        <p:txBody>
          <a:bodyPr wrap="square" lIns="91425" tIns="91425" rIns="91425" bIns="91425" anchor="t" anchorCtr="0"/>
          <a:lstStyle>
            <a:lvl1pPr lvl="0">
              <a:spcBef>
                <a:spcPts val="0"/>
              </a:spcBef>
              <a:buClr>
                <a:srgbClr val="0091EA"/>
              </a:buClr>
              <a:buSzPct val="100000"/>
              <a:defRPr sz="6000" b="1">
                <a:solidFill>
                  <a:srgbClr val="0091EA"/>
                </a:solidFill>
              </a:defRPr>
            </a:lvl1pPr>
            <a:lvl2pPr lvl="1">
              <a:spcBef>
                <a:spcPts val="0"/>
              </a:spcBef>
              <a:buClr>
                <a:srgbClr val="0091EA"/>
              </a:buClr>
              <a:buSzPct val="100000"/>
              <a:defRPr sz="6000" b="1">
                <a:solidFill>
                  <a:srgbClr val="0091EA"/>
                </a:solidFill>
              </a:defRPr>
            </a:lvl2pPr>
            <a:lvl3pPr lvl="2">
              <a:spcBef>
                <a:spcPts val="0"/>
              </a:spcBef>
              <a:buClr>
                <a:srgbClr val="0091EA"/>
              </a:buClr>
              <a:buSzPct val="100000"/>
              <a:defRPr sz="6000" b="1">
                <a:solidFill>
                  <a:srgbClr val="0091EA"/>
                </a:solidFill>
              </a:defRPr>
            </a:lvl3pPr>
            <a:lvl4pPr lvl="3">
              <a:spcBef>
                <a:spcPts val="0"/>
              </a:spcBef>
              <a:buClr>
                <a:srgbClr val="0091EA"/>
              </a:buClr>
              <a:buSzPct val="100000"/>
              <a:defRPr sz="6000" b="1">
                <a:solidFill>
                  <a:srgbClr val="0091EA"/>
                </a:solidFill>
              </a:defRPr>
            </a:lvl4pPr>
            <a:lvl5pPr lvl="4">
              <a:spcBef>
                <a:spcPts val="0"/>
              </a:spcBef>
              <a:buClr>
                <a:srgbClr val="0091EA"/>
              </a:buClr>
              <a:buSzPct val="100000"/>
              <a:defRPr sz="6000" b="1">
                <a:solidFill>
                  <a:srgbClr val="0091EA"/>
                </a:solidFill>
              </a:defRPr>
            </a:lvl5pPr>
            <a:lvl6pPr lvl="5">
              <a:spcBef>
                <a:spcPts val="0"/>
              </a:spcBef>
              <a:buClr>
                <a:srgbClr val="0091EA"/>
              </a:buClr>
              <a:buSzPct val="100000"/>
              <a:defRPr sz="6000" b="1">
                <a:solidFill>
                  <a:srgbClr val="0091EA"/>
                </a:solidFill>
              </a:defRPr>
            </a:lvl6pPr>
            <a:lvl7pPr lvl="6">
              <a:spcBef>
                <a:spcPts val="0"/>
              </a:spcBef>
              <a:buClr>
                <a:srgbClr val="0091EA"/>
              </a:buClr>
              <a:buSzPct val="100000"/>
              <a:defRPr sz="6000" b="1">
                <a:solidFill>
                  <a:srgbClr val="0091EA"/>
                </a:solidFill>
              </a:defRPr>
            </a:lvl7pPr>
            <a:lvl8pPr lvl="7">
              <a:spcBef>
                <a:spcPts val="0"/>
              </a:spcBef>
              <a:buClr>
                <a:srgbClr val="0091EA"/>
              </a:buClr>
              <a:buSzPct val="100000"/>
              <a:defRPr sz="6000" b="1">
                <a:solidFill>
                  <a:srgbClr val="0091EA"/>
                </a:solidFill>
              </a:defRPr>
            </a:lvl8pPr>
            <a:lvl9pPr lvl="8">
              <a:spcBef>
                <a:spcPts val="0"/>
              </a:spcBef>
              <a:buClr>
                <a:srgbClr val="0091EA"/>
              </a:buClr>
              <a:buSzPct val="100000"/>
              <a:defRPr sz="6000" b="1">
                <a:solidFill>
                  <a:srgbClr val="0091EA"/>
                </a:solidFill>
              </a:defRPr>
            </a:lvl9pPr>
          </a:lstStyle>
          <a:p>
            <a:endParaRPr/>
          </a:p>
        </p:txBody>
      </p:sp>
      <p:sp>
        <p:nvSpPr>
          <p:cNvPr id="10" name="Shape 10"/>
          <p:cNvSpPr/>
          <p:nvPr/>
        </p:nvSpPr>
        <p:spPr>
          <a:xfrm>
            <a:off x="6897625" y="6199950"/>
            <a:ext cx="126900" cy="1269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a:off x="7454375" y="5638800"/>
            <a:ext cx="126900" cy="1269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a:off x="8827727" y="4597553"/>
            <a:ext cx="75899" cy="75899"/>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8677050" y="6577875"/>
            <a:ext cx="126900" cy="1269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4" name="Shape 14"/>
          <p:cNvSpPr/>
          <p:nvPr/>
        </p:nvSpPr>
        <p:spPr>
          <a:xfrm>
            <a:off x="2972225" y="633400"/>
            <a:ext cx="126900" cy="1269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5" name="Shape 15"/>
          <p:cNvSpPr/>
          <p:nvPr/>
        </p:nvSpPr>
        <p:spPr>
          <a:xfrm>
            <a:off x="579634" y="3373478"/>
            <a:ext cx="126900" cy="1269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311843" y="791518"/>
            <a:ext cx="126900" cy="1269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626321" y="1339871"/>
            <a:ext cx="253800" cy="253800"/>
          </a:xfrm>
          <a:prstGeom prst="ellipse">
            <a:avLst/>
          </a:prstGeom>
          <a:noFill/>
          <a:ln w="19050" cap="flat" cmpd="sng">
            <a:solidFill>
              <a:srgbClr val="0091E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 name="Shape 18"/>
          <p:cNvSpPr/>
          <p:nvPr/>
        </p:nvSpPr>
        <p:spPr>
          <a:xfrm>
            <a:off x="8104500" y="4963100"/>
            <a:ext cx="190200" cy="190500"/>
          </a:xfrm>
          <a:prstGeom prst="ellipse">
            <a:avLst/>
          </a:prstGeom>
          <a:noFill/>
          <a:ln w="19050" cap="flat" cmpd="sng">
            <a:solidFill>
              <a:srgbClr val="0091E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 name="Shape 19"/>
          <p:cNvSpPr/>
          <p:nvPr/>
        </p:nvSpPr>
        <p:spPr>
          <a:xfrm>
            <a:off x="8803950" y="5654656"/>
            <a:ext cx="190200" cy="190500"/>
          </a:xfrm>
          <a:prstGeom prst="ellipse">
            <a:avLst/>
          </a:prstGeom>
          <a:noFill/>
          <a:ln w="19050" cap="flat" cmpd="sng">
            <a:solidFill>
              <a:srgbClr val="0091E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196310" y="1990890"/>
            <a:ext cx="75899" cy="75899"/>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1738050" y="271321"/>
            <a:ext cx="253800" cy="253800"/>
          </a:xfrm>
          <a:prstGeom prst="ellipse">
            <a:avLst/>
          </a:prstGeom>
          <a:noFill/>
          <a:ln w="19050" cap="flat" cmpd="sng">
            <a:solidFill>
              <a:srgbClr val="0091E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 name="Shape 22"/>
          <p:cNvSpPr/>
          <p:nvPr/>
        </p:nvSpPr>
        <p:spPr>
          <a:xfrm>
            <a:off x="771658" y="2504485"/>
            <a:ext cx="75899" cy="75899"/>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23" name="Shape 23"/>
          <p:cNvSpPr/>
          <p:nvPr/>
        </p:nvSpPr>
        <p:spPr>
          <a:xfrm>
            <a:off x="4271583" y="474825"/>
            <a:ext cx="75899" cy="75899"/>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a:off x="7729213" y="6127437"/>
            <a:ext cx="253800" cy="254100"/>
          </a:xfrm>
          <a:prstGeom prst="ellipse">
            <a:avLst/>
          </a:prstGeom>
          <a:noFill/>
          <a:ln w="19050" cap="flat" cmpd="sng">
            <a:solidFill>
              <a:srgbClr val="0091E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28"/>
        <p:cNvGrpSpPr/>
        <p:nvPr/>
      </p:nvGrpSpPr>
      <p:grpSpPr>
        <a:xfrm>
          <a:off x="0" y="0"/>
          <a:ext cx="0" cy="0"/>
          <a:chOff x="0" y="0"/>
          <a:chExt cx="0" cy="0"/>
        </a:xfrm>
      </p:grpSpPr>
      <p:pic>
        <p:nvPicPr>
          <p:cNvPr id="29" name="Shape 29" descr="connections-05.png"/>
          <p:cNvPicPr preferRelativeResize="0"/>
          <p:nvPr/>
        </p:nvPicPr>
        <p:blipFill>
          <a:blip r:embed="rId2">
            <a:alphaModFix/>
          </a:blip>
          <a:stretch>
            <a:fillRect/>
          </a:stretch>
        </p:blipFill>
        <p:spPr>
          <a:xfrm rot="10800000" flipH="1">
            <a:off x="5945" y="0"/>
            <a:ext cx="9132108" cy="6857999"/>
          </a:xfrm>
          <a:prstGeom prst="rect">
            <a:avLst/>
          </a:prstGeom>
          <a:noFill/>
          <a:ln>
            <a:noFill/>
          </a:ln>
        </p:spPr>
      </p:pic>
      <p:sp>
        <p:nvSpPr>
          <p:cNvPr id="30" name="Shape 30"/>
          <p:cNvSpPr txBox="1">
            <a:spLocks noGrp="1"/>
          </p:cNvSpPr>
          <p:nvPr>
            <p:ph type="body" idx="1"/>
          </p:nvPr>
        </p:nvSpPr>
        <p:spPr>
          <a:xfrm>
            <a:off x="1215300" y="2501400"/>
            <a:ext cx="6713399" cy="1093199"/>
          </a:xfrm>
          <a:prstGeom prst="rect">
            <a:avLst/>
          </a:prstGeom>
        </p:spPr>
        <p:txBody>
          <a:bodyPr wrap="square" lIns="91425" tIns="91425" rIns="91425" bIns="91425" anchor="t" anchorCtr="0"/>
          <a:lstStyle>
            <a:lvl1pPr lvl="0" algn="ctr" rtl="0">
              <a:spcBef>
                <a:spcPts val="0"/>
              </a:spcBef>
              <a:buClr>
                <a:srgbClr val="263238"/>
              </a:buClr>
              <a:buSzPct val="100000"/>
              <a:defRPr sz="3600" i="1"/>
            </a:lvl1pPr>
            <a:lvl2pPr lvl="1" algn="ctr" rtl="0">
              <a:spcBef>
                <a:spcPts val="0"/>
              </a:spcBef>
              <a:buClr>
                <a:srgbClr val="263238"/>
              </a:buClr>
              <a:buSzPct val="100000"/>
              <a:defRPr sz="3600" i="1"/>
            </a:lvl2pPr>
            <a:lvl3pPr lvl="2" algn="ctr" rtl="0">
              <a:spcBef>
                <a:spcPts val="0"/>
              </a:spcBef>
              <a:buClr>
                <a:srgbClr val="263238"/>
              </a:buClr>
              <a:buSzPct val="100000"/>
              <a:defRPr sz="3600" i="1"/>
            </a:lvl3pPr>
            <a:lvl4pPr lvl="3" algn="ctr" rtl="0">
              <a:spcBef>
                <a:spcPts val="0"/>
              </a:spcBef>
              <a:buClr>
                <a:srgbClr val="263238"/>
              </a:buClr>
              <a:buSzPct val="100000"/>
              <a:defRPr sz="3600" i="1"/>
            </a:lvl4pPr>
            <a:lvl5pPr lvl="4" algn="ctr" rtl="0">
              <a:spcBef>
                <a:spcPts val="0"/>
              </a:spcBef>
              <a:buClr>
                <a:srgbClr val="263238"/>
              </a:buClr>
              <a:buSzPct val="100000"/>
              <a:defRPr sz="3600" i="1"/>
            </a:lvl5pPr>
            <a:lvl6pPr lvl="5" algn="ctr" rtl="0">
              <a:spcBef>
                <a:spcPts val="0"/>
              </a:spcBef>
              <a:buClr>
                <a:srgbClr val="263238"/>
              </a:buClr>
              <a:buSzPct val="100000"/>
              <a:defRPr sz="3600" i="1"/>
            </a:lvl6pPr>
            <a:lvl7pPr lvl="6" algn="ctr" rtl="0">
              <a:spcBef>
                <a:spcPts val="0"/>
              </a:spcBef>
              <a:buClr>
                <a:srgbClr val="263238"/>
              </a:buClr>
              <a:buSzPct val="100000"/>
              <a:defRPr sz="3600" i="1"/>
            </a:lvl7pPr>
            <a:lvl8pPr lvl="7" algn="ctr" rtl="0">
              <a:spcBef>
                <a:spcPts val="0"/>
              </a:spcBef>
              <a:buClr>
                <a:srgbClr val="263238"/>
              </a:buClr>
              <a:buSzPct val="100000"/>
              <a:defRPr sz="3600" i="1"/>
            </a:lvl8pPr>
            <a:lvl9pPr lvl="8" algn="ctr">
              <a:spcBef>
                <a:spcPts val="0"/>
              </a:spcBef>
              <a:buClr>
                <a:srgbClr val="263238"/>
              </a:buClr>
              <a:buSzPct val="100000"/>
              <a:defRPr sz="3600" i="1"/>
            </a:lvl9pPr>
          </a:lstStyle>
          <a:p>
            <a:endParaRPr/>
          </a:p>
        </p:txBody>
      </p:sp>
      <p:grpSp>
        <p:nvGrpSpPr>
          <p:cNvPr id="31" name="Shape 31"/>
          <p:cNvGrpSpPr/>
          <p:nvPr/>
        </p:nvGrpSpPr>
        <p:grpSpPr>
          <a:xfrm>
            <a:off x="3593400" y="1074284"/>
            <a:ext cx="1957200" cy="1093199"/>
            <a:chOff x="3593400" y="1760084"/>
            <a:chExt cx="1957200" cy="1093199"/>
          </a:xfrm>
        </p:grpSpPr>
        <p:sp>
          <p:nvSpPr>
            <p:cNvPr id="32" name="Shape 32"/>
            <p:cNvSpPr txBox="1"/>
            <p:nvPr/>
          </p:nvSpPr>
          <p:spPr>
            <a:xfrm>
              <a:off x="3593400" y="1872096"/>
              <a:ext cx="1957200" cy="871499"/>
            </a:xfrm>
            <a:prstGeom prst="rect">
              <a:avLst/>
            </a:prstGeom>
            <a:noFill/>
            <a:ln>
              <a:noFill/>
            </a:ln>
          </p:spPr>
          <p:txBody>
            <a:bodyPr wrap="square" lIns="91425" tIns="91425" rIns="91425" bIns="91425" anchor="t" anchorCtr="0">
              <a:noAutofit/>
            </a:bodyPr>
            <a:lstStyle/>
            <a:p>
              <a:pPr lvl="0" algn="ctr">
                <a:spcBef>
                  <a:spcPts val="0"/>
                </a:spcBef>
                <a:buNone/>
              </a:pPr>
              <a:r>
                <a:rPr lang="en" sz="6000" b="1">
                  <a:solidFill>
                    <a:srgbClr val="0091EA"/>
                  </a:solidFill>
                  <a:latin typeface="Source Sans Pro"/>
                  <a:ea typeface="Source Sans Pro"/>
                  <a:cs typeface="Source Sans Pro"/>
                  <a:sym typeface="Source Sans Pro"/>
                </a:rPr>
                <a:t>“</a:t>
              </a:r>
            </a:p>
          </p:txBody>
        </p:sp>
        <p:sp>
          <p:nvSpPr>
            <p:cNvPr id="33" name="Shape 33"/>
            <p:cNvSpPr/>
            <p:nvPr/>
          </p:nvSpPr>
          <p:spPr>
            <a:xfrm>
              <a:off x="4025400" y="1760084"/>
              <a:ext cx="1093199" cy="1093199"/>
            </a:xfrm>
            <a:prstGeom prst="ellipse">
              <a:avLst/>
            </a:prstGeom>
            <a:noFill/>
            <a:ln w="9525" cap="flat" cmpd="sng">
              <a:solidFill>
                <a:srgbClr val="CFD8DC"/>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a:off x="4190700" y="1925384"/>
              <a:ext cx="762600" cy="762600"/>
            </a:xfrm>
            <a:prstGeom prst="ellipse">
              <a:avLst/>
            </a:prstGeom>
            <a:noFill/>
            <a:ln w="19050" cap="flat" cmpd="sng">
              <a:solidFill>
                <a:srgbClr val="CFD8DC"/>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cxnSp>
        <p:nvCxnSpPr>
          <p:cNvPr id="35" name="Shape 35"/>
          <p:cNvCxnSpPr>
            <a:endCxn id="33" idx="1"/>
          </p:cNvCxnSpPr>
          <p:nvPr/>
        </p:nvCxnSpPr>
        <p:spPr>
          <a:xfrm>
            <a:off x="3742095" y="871980"/>
            <a:ext cx="443400" cy="362400"/>
          </a:xfrm>
          <a:prstGeom prst="straightConnector1">
            <a:avLst/>
          </a:prstGeom>
          <a:noFill/>
          <a:ln w="9525" cap="flat" cmpd="sng">
            <a:solidFill>
              <a:srgbClr val="CFD8DC"/>
            </a:solidFill>
            <a:prstDash val="solid"/>
            <a:round/>
            <a:headEnd type="none" w="lg" len="lg"/>
            <a:tailEnd type="none" w="lg" len="lg"/>
          </a:ln>
        </p:spPr>
      </p:cxnSp>
      <p:cxnSp>
        <p:nvCxnSpPr>
          <p:cNvPr id="36" name="Shape 36"/>
          <p:cNvCxnSpPr/>
          <p:nvPr/>
        </p:nvCxnSpPr>
        <p:spPr>
          <a:xfrm rot="10800000">
            <a:off x="4114799" y="269684"/>
            <a:ext cx="457200" cy="804600"/>
          </a:xfrm>
          <a:prstGeom prst="straightConnector1">
            <a:avLst/>
          </a:prstGeom>
          <a:noFill/>
          <a:ln w="9525" cap="flat" cmpd="sng">
            <a:solidFill>
              <a:srgbClr val="CFD8DC"/>
            </a:solidFill>
            <a:prstDash val="solid"/>
            <a:round/>
            <a:headEnd type="none" w="lg" len="lg"/>
            <a:tailEnd type="none" w="lg" len="lg"/>
          </a:ln>
        </p:spPr>
      </p:cxnSp>
      <p:cxnSp>
        <p:nvCxnSpPr>
          <p:cNvPr id="37" name="Shape 37"/>
          <p:cNvCxnSpPr/>
          <p:nvPr/>
        </p:nvCxnSpPr>
        <p:spPr>
          <a:xfrm rot="10800000" flipH="1">
            <a:off x="4749075" y="753124"/>
            <a:ext cx="95100" cy="348900"/>
          </a:xfrm>
          <a:prstGeom prst="straightConnector1">
            <a:avLst/>
          </a:prstGeom>
          <a:noFill/>
          <a:ln w="9525" cap="flat" cmpd="sng">
            <a:solidFill>
              <a:srgbClr val="CFD8DC"/>
            </a:solidFill>
            <a:prstDash val="solid"/>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786150" y="410826"/>
            <a:ext cx="7571700" cy="936899"/>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786150" y="1682266"/>
            <a:ext cx="7571700" cy="4764899"/>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86150" y="410826"/>
            <a:ext cx="7571700" cy="936899"/>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3" name="Shape 43"/>
          <p:cNvSpPr txBox="1">
            <a:spLocks noGrp="1"/>
          </p:cNvSpPr>
          <p:nvPr>
            <p:ph type="body" idx="1"/>
          </p:nvPr>
        </p:nvSpPr>
        <p:spPr>
          <a:xfrm>
            <a:off x="786137" y="1600200"/>
            <a:ext cx="3675300" cy="4967700"/>
          </a:xfrm>
          <a:prstGeom prst="rect">
            <a:avLst/>
          </a:prstGeom>
        </p:spPr>
        <p:txBody>
          <a:bodyPr wrap="square"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
        <p:nvSpPr>
          <p:cNvPr id="44" name="Shape 44"/>
          <p:cNvSpPr txBox="1">
            <a:spLocks noGrp="1"/>
          </p:cNvSpPr>
          <p:nvPr>
            <p:ph type="body" idx="2"/>
          </p:nvPr>
        </p:nvSpPr>
        <p:spPr>
          <a:xfrm>
            <a:off x="4682658" y="1600200"/>
            <a:ext cx="3675300" cy="4967700"/>
          </a:xfrm>
          <a:prstGeom prst="rect">
            <a:avLst/>
          </a:prstGeom>
        </p:spPr>
        <p:txBody>
          <a:bodyPr wrap="square"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786150" y="410826"/>
            <a:ext cx="7571700" cy="936899"/>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body" idx="1"/>
          </p:nvPr>
        </p:nvSpPr>
        <p:spPr>
          <a:xfrm>
            <a:off x="786150" y="1600200"/>
            <a:ext cx="2419799" cy="4967700"/>
          </a:xfrm>
          <a:prstGeom prst="rect">
            <a:avLst/>
          </a:prstGeom>
        </p:spPr>
        <p:txBody>
          <a:bodyPr wrap="square"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48" name="Shape 48"/>
          <p:cNvSpPr txBox="1">
            <a:spLocks noGrp="1"/>
          </p:cNvSpPr>
          <p:nvPr>
            <p:ph type="body" idx="2"/>
          </p:nvPr>
        </p:nvSpPr>
        <p:spPr>
          <a:xfrm>
            <a:off x="3329991" y="1600200"/>
            <a:ext cx="2419799" cy="4967700"/>
          </a:xfrm>
          <a:prstGeom prst="rect">
            <a:avLst/>
          </a:prstGeom>
        </p:spPr>
        <p:txBody>
          <a:bodyPr wrap="square"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49" name="Shape 49"/>
          <p:cNvSpPr txBox="1">
            <a:spLocks noGrp="1"/>
          </p:cNvSpPr>
          <p:nvPr>
            <p:ph type="body" idx="3"/>
          </p:nvPr>
        </p:nvSpPr>
        <p:spPr>
          <a:xfrm>
            <a:off x="5873833" y="1600200"/>
            <a:ext cx="2419799" cy="4967700"/>
          </a:xfrm>
          <a:prstGeom prst="rect">
            <a:avLst/>
          </a:prstGeom>
        </p:spPr>
        <p:txBody>
          <a:bodyPr wrap="square"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457200" y="5407123"/>
            <a:ext cx="8229600" cy="491400"/>
          </a:xfrm>
          <a:prstGeom prst="rect">
            <a:avLst/>
          </a:prstGeom>
        </p:spPr>
        <p:txBody>
          <a:bodyPr wrap="square" lIns="91425" tIns="91425" rIns="91425" bIns="91425" anchor="t" anchorCtr="0"/>
          <a:lstStyle>
            <a:lvl1pPr lvl="0" algn="ctr">
              <a:spcBef>
                <a:spcPts val="360"/>
              </a:spcBef>
              <a:buSzPct val="100000"/>
              <a:buNone/>
              <a:defRPr sz="1800"/>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Pr>
        <a:blipFill>
          <a:blip r:embed="rId2">
            <a:alphaModFix/>
          </a:blip>
          <a:stretch>
            <a:fillRect/>
          </a:stretch>
        </a:blipFill>
        <a:effectLst/>
      </p:bgPr>
    </p:bg>
    <p:spTree>
      <p:nvGrpSpPr>
        <p:cNvPr id="1" name="Shape 5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complete pattern">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Shape 56"/>
          <p:cNvSpPr/>
          <p:nvPr/>
        </p:nvSpPr>
        <p:spPr>
          <a:xfrm>
            <a:off x="-26550" y="-19800"/>
            <a:ext cx="9197100" cy="6897600"/>
          </a:xfrm>
          <a:prstGeom prst="rect">
            <a:avLst/>
          </a:prstGeom>
          <a:solidFill>
            <a:srgbClr val="CFD8DC">
              <a:alpha val="49230"/>
            </a:srgbClr>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a:xfrm>
            <a:off x="799118" y="6155268"/>
            <a:ext cx="4240920" cy="273049"/>
          </a:xfrm>
          <a:prstGeom prst="rect">
            <a:avLst/>
          </a:prstGeom>
        </p:spPr>
        <p:txBody>
          <a:bodyPr rtlCol="0"/>
          <a:lstStyle/>
          <a:p>
            <a:pPr rtl="0"/>
            <a:r>
              <a:rPr lang="fr-FR" noProof="0" dirty="0" smtClean="0"/>
              <a:t>Fatima NEHAL : Consultante en Management Commercial et Coach en Prévention de Santé Durable</a:t>
            </a:r>
            <a:endParaRPr lang="fr-FR" noProof="0" dirty="0"/>
          </a:p>
        </p:txBody>
      </p:sp>
      <p:sp>
        <p:nvSpPr>
          <p:cNvPr id="4" name="Espace réservé de la date 3"/>
          <p:cNvSpPr>
            <a:spLocks noGrp="1"/>
          </p:cNvSpPr>
          <p:nvPr>
            <p:ph type="dt" sz="half" idx="10"/>
          </p:nvPr>
        </p:nvSpPr>
        <p:spPr>
          <a:xfrm>
            <a:off x="5200813" y="6155268"/>
            <a:ext cx="1028968" cy="273049"/>
          </a:xfrm>
          <a:prstGeom prst="rect">
            <a:avLst/>
          </a:prstGeom>
        </p:spPr>
        <p:txBody>
          <a:bodyPr rtlCol="0"/>
          <a:lstStyle/>
          <a:p>
            <a:pPr rtl="0"/>
            <a:fld id="{9463970C-4F8F-4473-936F-E53875B77033}" type="datetime1">
              <a:rPr lang="fr-FR" noProof="0" smtClean="0"/>
              <a:pPr rtl="0"/>
              <a:t>11/11/2018</a:t>
            </a:fld>
            <a:endParaRPr lang="fr-FR" noProof="0" dirty="0"/>
          </a:p>
        </p:txBody>
      </p:sp>
      <p:sp>
        <p:nvSpPr>
          <p:cNvPr id="6" name="Espace réservé du numéro de diapositive 5"/>
          <p:cNvSpPr>
            <a:spLocks noGrp="1"/>
          </p:cNvSpPr>
          <p:nvPr>
            <p:ph type="sldNum" sz="quarter" idx="12"/>
          </p:nvPr>
        </p:nvSpPr>
        <p:spPr>
          <a:xfrm>
            <a:off x="6401276" y="6155268"/>
            <a:ext cx="914639" cy="273049"/>
          </a:xfrm>
          <a:prstGeom prst="rect">
            <a:avLst/>
          </a:prstGeom>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65749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86150" y="410826"/>
            <a:ext cx="7571700" cy="936899"/>
          </a:xfrm>
          <a:prstGeom prst="rect">
            <a:avLst/>
          </a:prstGeom>
          <a:noFill/>
          <a:ln>
            <a:noFill/>
          </a:ln>
        </p:spPr>
        <p:txBody>
          <a:bodyPr wrap="square" lIns="91425" tIns="91425" rIns="91425" bIns="91425" anchor="b" anchorCtr="0"/>
          <a:lstStyle>
            <a:lvl1pPr lvl="0">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1pPr>
            <a:lvl2pPr lvl="1">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2pPr>
            <a:lvl3pPr lvl="2">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3pPr>
            <a:lvl4pPr lvl="3">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4pPr>
            <a:lvl5pPr lvl="4">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5pPr>
            <a:lvl6pPr lvl="5">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6pPr>
            <a:lvl7pPr lvl="6">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7pPr>
            <a:lvl8pPr lvl="7">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8pPr>
            <a:lvl9pPr lvl="8">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786150" y="1682266"/>
            <a:ext cx="7571700" cy="4764899"/>
          </a:xfrm>
          <a:prstGeom prst="rect">
            <a:avLst/>
          </a:prstGeom>
          <a:noFill/>
          <a:ln>
            <a:noFill/>
          </a:ln>
        </p:spPr>
        <p:txBody>
          <a:bodyPr wrap="square" lIns="91425" tIns="91425" rIns="91425" bIns="91425" anchor="t" anchorCtr="0"/>
          <a:lstStyle>
            <a:lvl1pPr lvl="0">
              <a:spcBef>
                <a:spcPts val="600"/>
              </a:spcBef>
              <a:buClr>
                <a:srgbClr val="CFD8DC"/>
              </a:buClr>
              <a:buSzPct val="100000"/>
              <a:buFont typeface="Source Sans Pro"/>
              <a:buChar char="◎"/>
              <a:defRPr sz="3000">
                <a:solidFill>
                  <a:srgbClr val="263238"/>
                </a:solidFill>
                <a:latin typeface="Source Sans Pro"/>
                <a:ea typeface="Source Sans Pro"/>
                <a:cs typeface="Source Sans Pro"/>
                <a:sym typeface="Source Sans Pro"/>
              </a:defRPr>
            </a:lvl1pPr>
            <a:lvl2pPr lvl="1">
              <a:spcBef>
                <a:spcPts val="480"/>
              </a:spcBef>
              <a:buClr>
                <a:srgbClr val="CFD8DC"/>
              </a:buClr>
              <a:buSzPct val="100000"/>
              <a:buFont typeface="Source Sans Pro"/>
              <a:buChar char="○"/>
              <a:defRPr sz="2400">
                <a:solidFill>
                  <a:srgbClr val="263238"/>
                </a:solidFill>
                <a:latin typeface="Source Sans Pro"/>
                <a:ea typeface="Source Sans Pro"/>
                <a:cs typeface="Source Sans Pro"/>
                <a:sym typeface="Source Sans Pro"/>
              </a:defRPr>
            </a:lvl2pPr>
            <a:lvl3pPr lvl="2">
              <a:spcBef>
                <a:spcPts val="480"/>
              </a:spcBef>
              <a:buClr>
                <a:srgbClr val="CFD8DC"/>
              </a:buClr>
              <a:buSzPct val="100000"/>
              <a:buFont typeface="Source Sans Pro"/>
              <a:buChar char="◉"/>
              <a:defRPr sz="2400">
                <a:solidFill>
                  <a:srgbClr val="263238"/>
                </a:solidFill>
                <a:latin typeface="Source Sans Pro"/>
                <a:ea typeface="Source Sans Pro"/>
                <a:cs typeface="Source Sans Pro"/>
                <a:sym typeface="Source Sans Pro"/>
              </a:defRPr>
            </a:lvl3pPr>
            <a:lvl4pPr lvl="3">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4pPr>
            <a:lvl5pPr lvl="4">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5pPr>
            <a:lvl6pPr lvl="5">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6pPr>
            <a:lvl7pPr lvl="6">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7pPr>
            <a:lvl8pPr lvl="7">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8pPr>
            <a:lvl9pPr lvl="8">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7" r:id="rId8"/>
    <p:sldLayoutId id="2147483659" r:id="rId9"/>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evelyne.revellat@kheprisante.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mailto:evelyne.revellat@kheprisante.fr"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descr="logo kheprisante+accroche 1000.png"/>
          <p:cNvPicPr preferRelativeResize="0"/>
          <p:nvPr/>
        </p:nvPicPr>
        <p:blipFill>
          <a:blip r:embed="rId3">
            <a:alphaModFix/>
          </a:blip>
          <a:stretch>
            <a:fillRect/>
          </a:stretch>
        </p:blipFill>
        <p:spPr>
          <a:xfrm>
            <a:off x="1668300" y="1764921"/>
            <a:ext cx="5807400" cy="1939676"/>
          </a:xfrm>
          <a:prstGeom prst="rect">
            <a:avLst/>
          </a:prstGeom>
          <a:noFill/>
          <a:ln>
            <a:noFill/>
          </a:ln>
        </p:spPr>
      </p:pic>
      <p:sp>
        <p:nvSpPr>
          <p:cNvPr id="62" name="Shape 62"/>
          <p:cNvSpPr txBox="1">
            <a:spLocks noGrp="1"/>
          </p:cNvSpPr>
          <p:nvPr>
            <p:ph type="subTitle" idx="4294967295"/>
          </p:nvPr>
        </p:nvSpPr>
        <p:spPr>
          <a:xfrm>
            <a:off x="612750" y="4374912"/>
            <a:ext cx="4196400" cy="1862400"/>
          </a:xfrm>
          <a:prstGeom prst="rect">
            <a:avLst/>
          </a:prstGeom>
        </p:spPr>
        <p:txBody>
          <a:bodyPr wrap="square" lIns="91425" tIns="91425" rIns="91425" bIns="91425" anchor="t" anchorCtr="0">
            <a:noAutofit/>
          </a:bodyPr>
          <a:lstStyle/>
          <a:p>
            <a:pPr lvl="0">
              <a:spcBef>
                <a:spcPts val="0"/>
              </a:spcBef>
              <a:buNone/>
            </a:pPr>
            <a:r>
              <a:rPr lang="en" sz="1800" b="1" dirty="0">
                <a:solidFill>
                  <a:srgbClr val="5AB1C9"/>
                </a:solidFill>
              </a:rPr>
              <a:t>Evelyne Revellat</a:t>
            </a:r>
          </a:p>
          <a:p>
            <a:pPr lvl="0">
              <a:spcBef>
                <a:spcPts val="0"/>
              </a:spcBef>
              <a:buNone/>
            </a:pPr>
            <a:r>
              <a:rPr lang="en" sz="1800" b="1" dirty="0">
                <a:solidFill>
                  <a:srgbClr val="5AB1C9"/>
                </a:solidFill>
              </a:rPr>
              <a:t>06 60 47 71 64</a:t>
            </a:r>
          </a:p>
          <a:p>
            <a:pPr lvl="0">
              <a:spcBef>
                <a:spcPts val="0"/>
              </a:spcBef>
              <a:buNone/>
            </a:pPr>
            <a:r>
              <a:rPr lang="en" sz="1800" b="1" dirty="0" smtClean="0">
                <a:solidFill>
                  <a:srgbClr val="5AB1C9"/>
                </a:solidFill>
                <a:hlinkClick r:id="rId4"/>
              </a:rPr>
              <a:t>evelyne.revellat@kheprisante.fr</a:t>
            </a:r>
            <a:endParaRPr lang="en" sz="1800" b="1" dirty="0" smtClean="0">
              <a:solidFill>
                <a:srgbClr val="5AB1C9"/>
              </a:solidFill>
            </a:endParaRPr>
          </a:p>
          <a:p>
            <a:pPr lvl="0">
              <a:spcBef>
                <a:spcPts val="0"/>
              </a:spcBef>
              <a:buNone/>
            </a:pPr>
            <a:r>
              <a:rPr lang="en" sz="1800" b="1" dirty="0" smtClean="0">
                <a:solidFill>
                  <a:srgbClr val="5AB1C9"/>
                </a:solidFill>
              </a:rPr>
              <a:t>www.kheprisante.fr</a:t>
            </a:r>
            <a:endParaRPr lang="en" sz="1800" b="1" dirty="0">
              <a:solidFill>
                <a:srgbClr val="5AB1C9"/>
              </a:solidFill>
            </a:endParaRPr>
          </a:p>
          <a:p>
            <a:pPr lvl="0" rtl="0">
              <a:spcBef>
                <a:spcPts val="0"/>
              </a:spcBef>
              <a:buNone/>
            </a:pPr>
            <a:r>
              <a:rPr lang="en" sz="1800" b="1" dirty="0">
                <a:solidFill>
                  <a:srgbClr val="5AB1C9"/>
                </a:solidFill>
              </a:rPr>
              <a:t>188 Grande rue Charles de Gaulle 94130 Nogent-sur-Marne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p:nvPr/>
        </p:nvSpPr>
        <p:spPr>
          <a:xfrm>
            <a:off x="4860600" y="1212825"/>
            <a:ext cx="2470200" cy="2470200"/>
          </a:xfrm>
          <a:prstGeom prst="ellipse">
            <a:avLst/>
          </a:prstGeom>
          <a:noFill/>
          <a:ln w="19050" cap="flat" cmpd="sng">
            <a:solidFill>
              <a:srgbClr val="0091EA"/>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68" name="Shape 68"/>
          <p:cNvCxnSpPr/>
          <p:nvPr/>
        </p:nvCxnSpPr>
        <p:spPr>
          <a:xfrm rot="10800000" flipH="1">
            <a:off x="6282450" y="705374"/>
            <a:ext cx="121500" cy="518700"/>
          </a:xfrm>
          <a:prstGeom prst="straightConnector1">
            <a:avLst/>
          </a:prstGeom>
          <a:noFill/>
          <a:ln w="9525" cap="flat" cmpd="sng">
            <a:solidFill>
              <a:srgbClr val="CFD8DC"/>
            </a:solidFill>
            <a:prstDash val="solid"/>
            <a:round/>
            <a:headEnd type="none" w="lg" len="lg"/>
            <a:tailEnd type="none" w="lg" len="lg"/>
          </a:ln>
        </p:spPr>
      </p:cxnSp>
      <p:cxnSp>
        <p:nvCxnSpPr>
          <p:cNvPr id="69" name="Shape 69"/>
          <p:cNvCxnSpPr/>
          <p:nvPr/>
        </p:nvCxnSpPr>
        <p:spPr>
          <a:xfrm flipH="1">
            <a:off x="7133575" y="1483475"/>
            <a:ext cx="332399" cy="267599"/>
          </a:xfrm>
          <a:prstGeom prst="straightConnector1">
            <a:avLst/>
          </a:prstGeom>
          <a:noFill/>
          <a:ln w="9525" cap="flat" cmpd="sng">
            <a:solidFill>
              <a:srgbClr val="CFD8DC"/>
            </a:solidFill>
            <a:prstDash val="solid"/>
            <a:round/>
            <a:headEnd type="none" w="lg" len="lg"/>
            <a:tailEnd type="none" w="lg" len="lg"/>
          </a:ln>
        </p:spPr>
      </p:cxnSp>
      <p:cxnSp>
        <p:nvCxnSpPr>
          <p:cNvPr id="70" name="Shape 70"/>
          <p:cNvCxnSpPr>
            <a:endCxn id="67" idx="6"/>
          </p:cNvCxnSpPr>
          <p:nvPr/>
        </p:nvCxnSpPr>
        <p:spPr>
          <a:xfrm flipH="1">
            <a:off x="7330800" y="2440125"/>
            <a:ext cx="1124100" cy="7800"/>
          </a:xfrm>
          <a:prstGeom prst="straightConnector1">
            <a:avLst/>
          </a:prstGeom>
          <a:noFill/>
          <a:ln w="9525" cap="flat" cmpd="sng">
            <a:solidFill>
              <a:srgbClr val="CFD8DC"/>
            </a:solidFill>
            <a:prstDash val="solid"/>
            <a:round/>
            <a:headEnd type="none" w="lg" len="lg"/>
            <a:tailEnd type="none" w="lg" len="lg"/>
          </a:ln>
        </p:spPr>
      </p:cxnSp>
      <p:sp>
        <p:nvSpPr>
          <p:cNvPr id="71" name="Shape 71"/>
          <p:cNvSpPr/>
          <p:nvPr/>
        </p:nvSpPr>
        <p:spPr>
          <a:xfrm>
            <a:off x="5057850" y="1410075"/>
            <a:ext cx="2075700" cy="2075700"/>
          </a:xfrm>
          <a:prstGeom prst="ellipse">
            <a:avLst/>
          </a:prstGeom>
          <a:noFill/>
          <a:ln w="38100" cap="flat" cmpd="sng">
            <a:solidFill>
              <a:srgbClr val="CFD8DC"/>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2" name="Shape 72"/>
          <p:cNvSpPr txBox="1">
            <a:spLocks noGrp="1"/>
          </p:cNvSpPr>
          <p:nvPr>
            <p:ph type="ctrTitle" idx="4294967295"/>
          </p:nvPr>
        </p:nvSpPr>
        <p:spPr>
          <a:xfrm>
            <a:off x="342750" y="1388600"/>
            <a:ext cx="5832600" cy="1546500"/>
          </a:xfrm>
          <a:prstGeom prst="rect">
            <a:avLst/>
          </a:prstGeom>
        </p:spPr>
        <p:txBody>
          <a:bodyPr wrap="square" lIns="91425" tIns="91425" rIns="91425" bIns="91425" anchor="b" anchorCtr="0">
            <a:noAutofit/>
          </a:bodyPr>
          <a:lstStyle/>
          <a:p>
            <a:pPr lvl="0" rtl="0">
              <a:spcBef>
                <a:spcPts val="0"/>
              </a:spcBef>
              <a:buNone/>
            </a:pPr>
            <a:r>
              <a:rPr lang="en" sz="6000" b="1">
                <a:solidFill>
                  <a:srgbClr val="5AB1C9"/>
                </a:solidFill>
              </a:rPr>
              <a:t>Le Concept</a:t>
            </a:r>
          </a:p>
        </p:txBody>
      </p:sp>
      <p:sp>
        <p:nvSpPr>
          <p:cNvPr id="73" name="Shape 73"/>
          <p:cNvSpPr txBox="1">
            <a:spLocks noGrp="1"/>
          </p:cNvSpPr>
          <p:nvPr>
            <p:ph type="subTitle" idx="4294967295"/>
          </p:nvPr>
        </p:nvSpPr>
        <p:spPr>
          <a:xfrm>
            <a:off x="513075" y="3257150"/>
            <a:ext cx="4623300" cy="1311600"/>
          </a:xfrm>
          <a:prstGeom prst="rect">
            <a:avLst/>
          </a:prstGeom>
        </p:spPr>
        <p:txBody>
          <a:bodyPr wrap="square" lIns="91425" tIns="91425" rIns="91425" bIns="91425" anchor="t" anchorCtr="0">
            <a:noAutofit/>
          </a:bodyPr>
          <a:lstStyle/>
          <a:p>
            <a:pPr lvl="0" rtl="0">
              <a:spcBef>
                <a:spcPts val="0"/>
              </a:spcBef>
              <a:buNone/>
            </a:pPr>
            <a:r>
              <a:rPr lang="en" dirty="0"/>
              <a:t>Centre de </a:t>
            </a:r>
            <a:r>
              <a:rPr lang="en" dirty="0" smtClean="0"/>
              <a:t>santé </a:t>
            </a:r>
            <a:r>
              <a:rPr lang="en" dirty="0" smtClean="0"/>
              <a:t>intégrative</a:t>
            </a:r>
            <a:endParaRPr lang="en" dirty="0"/>
          </a:p>
        </p:txBody>
      </p:sp>
      <p:sp>
        <p:nvSpPr>
          <p:cNvPr id="74" name="Shape 74"/>
          <p:cNvSpPr txBox="1">
            <a:spLocks noGrp="1"/>
          </p:cNvSpPr>
          <p:nvPr>
            <p:ph type="subTitle" idx="4294967295"/>
          </p:nvPr>
        </p:nvSpPr>
        <p:spPr>
          <a:xfrm>
            <a:off x="3099000" y="4442475"/>
            <a:ext cx="5832600" cy="1387800"/>
          </a:xfrm>
          <a:prstGeom prst="rect">
            <a:avLst/>
          </a:prstGeom>
        </p:spPr>
        <p:txBody>
          <a:bodyPr wrap="square" lIns="91425" tIns="91425" rIns="91425" bIns="91425" anchor="t" anchorCtr="0">
            <a:noAutofit/>
          </a:bodyPr>
          <a:lstStyle/>
          <a:p>
            <a:pPr lvl="0" rtl="0">
              <a:spcBef>
                <a:spcPts val="0"/>
              </a:spcBef>
              <a:buNone/>
            </a:pPr>
            <a:r>
              <a:rPr lang="en" dirty="0"/>
              <a:t>Un espace de coworking dédié aux professionnels de santé</a:t>
            </a:r>
          </a:p>
        </p:txBody>
      </p:sp>
      <p:grpSp>
        <p:nvGrpSpPr>
          <p:cNvPr id="75" name="Shape 75"/>
          <p:cNvGrpSpPr/>
          <p:nvPr/>
        </p:nvGrpSpPr>
        <p:grpSpPr>
          <a:xfrm>
            <a:off x="5654409" y="1702241"/>
            <a:ext cx="882597" cy="1554909"/>
            <a:chOff x="6718575" y="2318625"/>
            <a:chExt cx="256950" cy="407375"/>
          </a:xfrm>
        </p:grpSpPr>
        <p:sp>
          <p:nvSpPr>
            <p:cNvPr id="76" name="Shape 76"/>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solidFill>
              <a:srgbClr val="000000"/>
            </a:solidFill>
            <a:ln w="38100" cap="rnd" cmpd="sng">
              <a:solidFill>
                <a:srgbClr val="5AB1C9"/>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b="1"/>
            </a:p>
          </p:txBody>
        </p:sp>
        <p:sp>
          <p:nvSpPr>
            <p:cNvPr id="77" name="Shape 77"/>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solidFill>
              <a:srgbClr val="000000"/>
            </a:solidFill>
            <a:ln w="38100" cap="rnd" cmpd="sng">
              <a:solidFill>
                <a:srgbClr val="5AB1C9"/>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b="1"/>
            </a:p>
          </p:txBody>
        </p:sp>
        <p:sp>
          <p:nvSpPr>
            <p:cNvPr id="78" name="Shape 78"/>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solidFill>
              <a:srgbClr val="000000"/>
            </a:solidFill>
            <a:ln w="38100" cap="rnd" cmpd="sng">
              <a:solidFill>
                <a:srgbClr val="5AB1C9"/>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b="1"/>
            </a:p>
          </p:txBody>
        </p:sp>
        <p:sp>
          <p:nvSpPr>
            <p:cNvPr id="79" name="Shape 79"/>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solidFill>
              <a:srgbClr val="000000"/>
            </a:solidFill>
            <a:ln w="38100" cap="rnd" cmpd="sng">
              <a:solidFill>
                <a:srgbClr val="5AB1C9"/>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b="1"/>
            </a:p>
          </p:txBody>
        </p:sp>
        <p:sp>
          <p:nvSpPr>
            <p:cNvPr id="80" name="Shape 80"/>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solidFill>
              <a:srgbClr val="000000"/>
            </a:solidFill>
            <a:ln w="38100" cap="rnd" cmpd="sng">
              <a:solidFill>
                <a:srgbClr val="5AB1C9"/>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b="1"/>
            </a:p>
          </p:txBody>
        </p:sp>
        <p:sp>
          <p:nvSpPr>
            <p:cNvPr id="81" name="Shape 81"/>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solidFill>
              <a:srgbClr val="000000"/>
            </a:solidFill>
            <a:ln w="38100" cap="rnd" cmpd="sng">
              <a:solidFill>
                <a:srgbClr val="5AB1C9"/>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b="1"/>
            </a:p>
          </p:txBody>
        </p:sp>
        <p:sp>
          <p:nvSpPr>
            <p:cNvPr id="82" name="Shape 82"/>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solidFill>
              <a:srgbClr val="000000"/>
            </a:solidFill>
            <a:ln w="38100" cap="rnd" cmpd="sng">
              <a:solidFill>
                <a:srgbClr val="5AB1C9"/>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b="1"/>
            </a:p>
          </p:txBody>
        </p:sp>
        <p:sp>
          <p:nvSpPr>
            <p:cNvPr id="83" name="Shape 83"/>
            <p:cNvSpPr/>
            <p:nvPr/>
          </p:nvSpPr>
          <p:spPr>
            <a:xfrm>
              <a:off x="6795900" y="2628550"/>
              <a:ext cx="102300" cy="25"/>
            </a:xfrm>
            <a:custGeom>
              <a:avLst/>
              <a:gdLst/>
              <a:ahLst/>
              <a:cxnLst/>
              <a:rect l="0" t="0" r="0" b="0"/>
              <a:pathLst>
                <a:path w="4092" h="1" fill="none" extrusionOk="0">
                  <a:moveTo>
                    <a:pt x="0" y="1"/>
                  </a:moveTo>
                  <a:lnTo>
                    <a:pt x="4092" y="1"/>
                  </a:lnTo>
                </a:path>
              </a:pathLst>
            </a:custGeom>
            <a:solidFill>
              <a:srgbClr val="000000"/>
            </a:solidFill>
            <a:ln w="38100" cap="rnd" cmpd="sng">
              <a:solidFill>
                <a:srgbClr val="5AB1C9"/>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b="1"/>
            </a:p>
          </p:txBody>
        </p:sp>
      </p:grpSp>
      <p:pic>
        <p:nvPicPr>
          <p:cNvPr id="84" name="Shape 84" descr="logo_kheprisante 500.png"/>
          <p:cNvPicPr preferRelativeResize="0"/>
          <p:nvPr/>
        </p:nvPicPr>
        <p:blipFill>
          <a:blip r:embed="rId3">
            <a:alphaModFix/>
          </a:blip>
          <a:stretch>
            <a:fillRect/>
          </a:stretch>
        </p:blipFill>
        <p:spPr>
          <a:xfrm>
            <a:off x="76200" y="6206075"/>
            <a:ext cx="1723725" cy="5757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729" y="856580"/>
            <a:ext cx="8805271" cy="951818"/>
          </a:xfrm>
        </p:spPr>
        <p:txBody>
          <a:bodyPr>
            <a:normAutofit fontScale="90000"/>
          </a:bodyPr>
          <a:lstStyle/>
          <a:p>
            <a:r>
              <a:rPr lang="en-US" dirty="0" smtClean="0"/>
              <a:t/>
            </a:r>
            <a:br>
              <a:rPr lang="en-US" dirty="0" smtClean="0"/>
            </a:br>
            <a:r>
              <a:rPr lang="en-US" sz="3100" b="1" dirty="0" err="1" smtClean="0">
                <a:latin typeface="Calibri" panose="020F0502020204030204" pitchFamily="34" charset="0"/>
                <a:cs typeface="Calibri" panose="020F0502020204030204" pitchFamily="34" charset="0"/>
              </a:rPr>
              <a:t>Khépri</a:t>
            </a:r>
            <a:r>
              <a:rPr lang="en-US" sz="3100" b="1" dirty="0" smtClean="0">
                <a:latin typeface="Calibri" panose="020F0502020204030204" pitchFamily="34" charset="0"/>
                <a:cs typeface="Calibri" panose="020F0502020204030204" pitchFamily="34" charset="0"/>
              </a:rPr>
              <a:t> Santé = 1 expertise</a:t>
            </a:r>
            <a:br>
              <a:rPr lang="en-US" sz="3100" b="1" dirty="0" smtClean="0">
                <a:latin typeface="Calibri" panose="020F0502020204030204" pitchFamily="34" charset="0"/>
                <a:cs typeface="Calibri" panose="020F0502020204030204" pitchFamily="34" charset="0"/>
              </a:rPr>
            </a:br>
            <a:r>
              <a:rPr lang="en-US" sz="3100" b="1" dirty="0" smtClean="0">
                <a:latin typeface="Calibri" panose="020F0502020204030204" pitchFamily="34" charset="0"/>
                <a:cs typeface="Calibri" panose="020F0502020204030204" pitchFamily="34" charset="0"/>
              </a:rPr>
              <a:t>et 4 Solutions </a:t>
            </a:r>
            <a:r>
              <a:rPr lang="en-US" sz="3100" b="1" dirty="0" err="1" smtClean="0">
                <a:latin typeface="Calibri" panose="020F0502020204030204" pitchFamily="34" charset="0"/>
                <a:cs typeface="Calibri" panose="020F0502020204030204" pitchFamily="34" charset="0"/>
              </a:rPr>
              <a:t>intégrées</a:t>
            </a:r>
            <a:endParaRPr lang="en-US" sz="3100" b="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394579" y="2026302"/>
            <a:ext cx="3673365" cy="4139002"/>
          </a:xfrm>
        </p:spPr>
        <p:txBody>
          <a:bodyPr>
            <a:normAutofit/>
          </a:bodyPr>
          <a:lstStyle/>
          <a:p>
            <a:pPr>
              <a:buNone/>
            </a:pPr>
            <a:r>
              <a:rPr lang="fr-FR" sz="1800" dirty="0">
                <a:latin typeface="Calibri" panose="020F0502020204030204" pitchFamily="34" charset="0"/>
                <a:cs typeface="Calibri" panose="020F0502020204030204" pitchFamily="34" charset="0"/>
              </a:rPr>
              <a:t>Une expertise en coordination de soins dans un espace de </a:t>
            </a:r>
            <a:r>
              <a:rPr lang="fr-FR" sz="1800" dirty="0" err="1">
                <a:latin typeface="Calibri" panose="020F0502020204030204" pitchFamily="34" charset="0"/>
                <a:cs typeface="Calibri" panose="020F0502020204030204" pitchFamily="34" charset="0"/>
              </a:rPr>
              <a:t>co-working</a:t>
            </a:r>
            <a:r>
              <a:rPr lang="fr-FR" sz="1800" dirty="0">
                <a:latin typeface="Calibri" panose="020F0502020204030204" pitchFamily="34" charset="0"/>
                <a:cs typeface="Calibri" panose="020F0502020204030204" pitchFamily="34" charset="0"/>
              </a:rPr>
              <a:t> dédié aux praticiens et</a:t>
            </a:r>
          </a:p>
          <a:p>
            <a:pPr>
              <a:buNone/>
            </a:pPr>
            <a:r>
              <a:rPr lang="fr-FR" sz="1800" b="1" dirty="0">
                <a:solidFill>
                  <a:srgbClr val="0070C0"/>
                </a:solidFill>
                <a:latin typeface="Calibri" panose="020F0502020204030204" pitchFamily="34" charset="0"/>
                <a:cs typeface="Calibri" panose="020F0502020204030204" pitchFamily="34" charset="0"/>
              </a:rPr>
              <a:t>4 solutions intégrées :</a:t>
            </a:r>
          </a:p>
          <a:p>
            <a:pPr>
              <a:buNone/>
            </a:pPr>
            <a:r>
              <a:rPr lang="fr-FR" sz="1800" b="1" dirty="0" smtClean="0">
                <a:latin typeface="Calibri" panose="020F0502020204030204" pitchFamily="34" charset="0"/>
                <a:cs typeface="Calibri" panose="020F0502020204030204" pitchFamily="34" charset="0"/>
              </a:rPr>
              <a:t>- </a:t>
            </a:r>
            <a:r>
              <a:rPr lang="fr-FR" sz="1800" b="1" dirty="0" err="1" smtClean="0">
                <a:latin typeface="Calibri" panose="020F0502020204030204" pitchFamily="34" charset="0"/>
                <a:cs typeface="Calibri" panose="020F0502020204030204" pitchFamily="34" charset="0"/>
              </a:rPr>
              <a:t>Khépri</a:t>
            </a:r>
            <a:r>
              <a:rPr lang="fr-FR" sz="1800" b="1" dirty="0" smtClean="0">
                <a:latin typeface="Calibri" panose="020F0502020204030204" pitchFamily="34" charset="0"/>
                <a:cs typeface="Calibri" panose="020F0502020204030204" pitchFamily="34" charset="0"/>
              </a:rPr>
              <a:t> Formation</a:t>
            </a:r>
            <a:endParaRPr lang="fr-FR" sz="1800" b="1" dirty="0">
              <a:latin typeface="Calibri" panose="020F0502020204030204" pitchFamily="34" charset="0"/>
              <a:cs typeface="Calibri" panose="020F0502020204030204" pitchFamily="34" charset="0"/>
            </a:endParaRPr>
          </a:p>
          <a:p>
            <a:pPr>
              <a:buNone/>
            </a:pPr>
            <a:r>
              <a:rPr lang="fr-FR" sz="1800" b="1" dirty="0" smtClean="0">
                <a:latin typeface="Calibri" panose="020F0502020204030204" pitchFamily="34" charset="0"/>
                <a:cs typeface="Calibri" panose="020F0502020204030204" pitchFamily="34" charset="0"/>
              </a:rPr>
              <a:t>- Pôle </a:t>
            </a:r>
            <a:r>
              <a:rPr lang="fr-FR" sz="1800" b="1" dirty="0">
                <a:latin typeface="Calibri" panose="020F0502020204030204" pitchFamily="34" charset="0"/>
                <a:cs typeface="Calibri" panose="020F0502020204030204" pitchFamily="34" charset="0"/>
              </a:rPr>
              <a:t>Santé </a:t>
            </a:r>
            <a:r>
              <a:rPr lang="fr-FR" sz="1800" b="1" dirty="0" smtClean="0">
                <a:latin typeface="Calibri" panose="020F0502020204030204" pitchFamily="34" charset="0"/>
                <a:cs typeface="Calibri" panose="020F0502020204030204" pitchFamily="34" charset="0"/>
              </a:rPr>
              <a:t>Pluridisciplinaire</a:t>
            </a:r>
          </a:p>
          <a:p>
            <a:pPr>
              <a:buNone/>
            </a:pPr>
            <a:r>
              <a:rPr lang="fr-FR" sz="1800" dirty="0" smtClean="0">
                <a:latin typeface="Calibri" panose="020F0502020204030204" pitchFamily="34" charset="0"/>
                <a:cs typeface="Calibri" panose="020F0502020204030204" pitchFamily="34" charset="0"/>
              </a:rPr>
              <a:t>  Paris </a:t>
            </a:r>
            <a:r>
              <a:rPr lang="fr-FR" sz="1800" dirty="0">
                <a:latin typeface="Calibri" panose="020F0502020204030204" pitchFamily="34" charset="0"/>
                <a:cs typeface="Calibri" panose="020F0502020204030204" pitchFamily="34" charset="0"/>
              </a:rPr>
              <a:t>Est (PSP Paris Est)</a:t>
            </a:r>
          </a:p>
          <a:p>
            <a:pPr>
              <a:buNone/>
            </a:pPr>
            <a:r>
              <a:rPr lang="fr-FR" sz="1800" b="1" dirty="0" smtClean="0">
                <a:latin typeface="Calibri" panose="020F0502020204030204" pitchFamily="34" charset="0"/>
                <a:cs typeface="Calibri" panose="020F0502020204030204" pitchFamily="34" charset="0"/>
              </a:rPr>
              <a:t>- </a:t>
            </a:r>
            <a:r>
              <a:rPr lang="fr-FR" sz="1800" b="1" dirty="0" smtClean="0">
                <a:latin typeface="Calibri" panose="020F0502020204030204" pitchFamily="34" charset="0"/>
                <a:cs typeface="Calibri" panose="020F0502020204030204" pitchFamily="34" charset="0"/>
              </a:rPr>
              <a:t>Coordination de soins de support </a:t>
            </a:r>
            <a:br>
              <a:rPr lang="fr-FR" sz="1800" b="1" dirty="0" smtClean="0">
                <a:latin typeface="Calibri" panose="020F0502020204030204" pitchFamily="34" charset="0"/>
                <a:cs typeface="Calibri" panose="020F0502020204030204" pitchFamily="34" charset="0"/>
              </a:rPr>
            </a:br>
            <a:r>
              <a:rPr lang="fr-FR" sz="1800" b="1" dirty="0" smtClean="0">
                <a:latin typeface="Calibri" panose="020F0502020204030204" pitchFamily="34" charset="0"/>
                <a:cs typeface="Calibri" panose="020F0502020204030204" pitchFamily="34" charset="0"/>
              </a:rPr>
              <a:t>  aprè</a:t>
            </a:r>
            <a:r>
              <a:rPr lang="fr-FR" sz="1800" b="1" dirty="0" smtClean="0">
                <a:latin typeface="Calibri" panose="020F0502020204030204" pitchFamily="34" charset="0"/>
                <a:cs typeface="Calibri" panose="020F0502020204030204" pitchFamily="34" charset="0"/>
              </a:rPr>
              <a:t>s cancer</a:t>
            </a:r>
            <a:endParaRPr lang="fr-FR" sz="1800" dirty="0">
              <a:latin typeface="Calibri" panose="020F0502020204030204" pitchFamily="34" charset="0"/>
              <a:cs typeface="Calibri" panose="020F0502020204030204" pitchFamily="34" charset="0"/>
            </a:endParaRPr>
          </a:p>
          <a:p>
            <a:pPr>
              <a:buNone/>
            </a:pPr>
            <a:r>
              <a:rPr lang="fr-FR" sz="1800" b="1" dirty="0" smtClean="0">
                <a:latin typeface="Calibri" panose="020F0502020204030204" pitchFamily="34" charset="0"/>
                <a:cs typeface="Calibri" panose="020F0502020204030204" pitchFamily="34" charset="0"/>
              </a:rPr>
              <a:t>- Elite </a:t>
            </a:r>
            <a:r>
              <a:rPr lang="fr-FR" sz="1800" b="1" dirty="0" smtClean="0">
                <a:latin typeface="Calibri" panose="020F0502020204030204" pitchFamily="34" charset="0"/>
                <a:cs typeface="Calibri" panose="020F0502020204030204" pitchFamily="34" charset="0"/>
              </a:rPr>
              <a:t>Développement </a:t>
            </a:r>
            <a:r>
              <a:rPr lang="fr-FR" sz="1800" dirty="0" smtClean="0">
                <a:latin typeface="Calibri" panose="020F0502020204030204" pitchFamily="34" charset="0"/>
                <a:cs typeface="Calibri" panose="020F0502020204030204" pitchFamily="34" charset="0"/>
              </a:rPr>
              <a:t>(Collectif </a:t>
            </a:r>
            <a:br>
              <a:rPr lang="fr-FR" sz="1800" dirty="0" smtClean="0">
                <a:latin typeface="Calibri" panose="020F0502020204030204" pitchFamily="34" charset="0"/>
                <a:cs typeface="Calibri" panose="020F0502020204030204" pitchFamily="34" charset="0"/>
              </a:rPr>
            </a:br>
            <a:r>
              <a:rPr lang="fr-FR" sz="1800" dirty="0" smtClean="0">
                <a:latin typeface="Calibri" panose="020F0502020204030204" pitchFamily="34" charset="0"/>
                <a:cs typeface="Calibri" panose="020F0502020204030204" pitchFamily="34" charset="0"/>
              </a:rPr>
              <a:t>  participatif)</a:t>
            </a:r>
            <a:endParaRPr lang="fr-FR" sz="1800" b="1" dirty="0"/>
          </a:p>
          <a:p>
            <a:endParaRPr lang="en-US" sz="1800" dirty="0"/>
          </a:p>
        </p:txBody>
      </p:sp>
      <p:graphicFrame>
        <p:nvGraphicFramePr>
          <p:cNvPr id="5" name="Espace réservé du contenu 7" descr="Un cycle radial montre la relation entre 4 tâches et un groupe"/>
          <p:cNvGraphicFramePr>
            <a:graphicFrameLocks/>
          </p:cNvGraphicFramePr>
          <p:nvPr>
            <p:extLst>
              <p:ext uri="{D42A27DB-BD31-4B8C-83A1-F6EECF244321}">
                <p14:modId xmlns:p14="http://schemas.microsoft.com/office/powerpoint/2010/main" val="2670914140"/>
              </p:ext>
            </p:extLst>
          </p:nvPr>
        </p:nvGraphicFramePr>
        <p:xfrm>
          <a:off x="3059832" y="620688"/>
          <a:ext cx="608416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3</a:t>
            </a:fld>
            <a:endParaRPr lang="fr-FR" noProof="0" dirty="0"/>
          </a:p>
        </p:txBody>
      </p:sp>
      <p:sp>
        <p:nvSpPr>
          <p:cNvPr id="4" name="Ellipse 3"/>
          <p:cNvSpPr/>
          <p:nvPr/>
        </p:nvSpPr>
        <p:spPr>
          <a:xfrm>
            <a:off x="4932041" y="2204864"/>
            <a:ext cx="2520280" cy="24482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lvl="0" algn="ctr"/>
            <a:endParaRPr lang="fr-FR" sz="1050" dirty="0">
              <a:solidFill>
                <a:srgbClr val="0070C0"/>
              </a:solidFill>
            </a:endParaRPr>
          </a:p>
          <a:p>
            <a:pPr lvl="0" algn="ctr"/>
            <a:endParaRPr lang="fr-FR" sz="1050" dirty="0">
              <a:solidFill>
                <a:srgbClr val="0070C0"/>
              </a:solidFill>
            </a:endParaRPr>
          </a:p>
          <a:p>
            <a:pPr lvl="0" algn="ctr"/>
            <a:endParaRPr lang="fr-FR" sz="1050" dirty="0">
              <a:solidFill>
                <a:srgbClr val="0070C0"/>
              </a:solidFill>
            </a:endParaRPr>
          </a:p>
          <a:p>
            <a:pPr lvl="0" algn="ctr"/>
            <a:endParaRPr lang="fr-FR" sz="1050" dirty="0">
              <a:solidFill>
                <a:srgbClr val="0070C0"/>
              </a:solidFill>
            </a:endParaRPr>
          </a:p>
          <a:p>
            <a:pPr lvl="0" algn="ctr"/>
            <a:r>
              <a:rPr lang="fr-FR" b="1" dirty="0">
                <a:solidFill>
                  <a:srgbClr val="0070C0"/>
                </a:solidFill>
                <a:latin typeface="Calibri" panose="020F0502020204030204" pitchFamily="34" charset="0"/>
                <a:cs typeface="Calibri" panose="020F0502020204030204" pitchFamily="34" charset="0"/>
              </a:rPr>
              <a:t>16 Unités </a:t>
            </a:r>
            <a:r>
              <a:rPr lang="fr-FR" b="1" dirty="0" smtClean="0">
                <a:solidFill>
                  <a:srgbClr val="0070C0"/>
                </a:solidFill>
                <a:latin typeface="Calibri" panose="020F0502020204030204" pitchFamily="34" charset="0"/>
                <a:cs typeface="Calibri" panose="020F0502020204030204" pitchFamily="34" charset="0"/>
              </a:rPr>
              <a:t>spécialisées</a:t>
            </a:r>
          </a:p>
          <a:p>
            <a:pPr lvl="0" algn="ctr"/>
            <a:r>
              <a:rPr lang="fr-FR" b="1" dirty="0" smtClean="0">
                <a:solidFill>
                  <a:srgbClr val="0070C0"/>
                </a:solidFill>
                <a:latin typeface="Calibri" panose="020F0502020204030204" pitchFamily="34" charset="0"/>
                <a:cs typeface="Calibri" panose="020F0502020204030204" pitchFamily="34" charset="0"/>
              </a:rPr>
              <a:t>Dans un</a:t>
            </a:r>
            <a:endParaRPr lang="fr-FR" b="1" dirty="0">
              <a:solidFill>
                <a:srgbClr val="0070C0"/>
              </a:solidFill>
              <a:latin typeface="Calibri" panose="020F0502020204030204" pitchFamily="34" charset="0"/>
              <a:cs typeface="Calibri" panose="020F0502020204030204" pitchFamily="34" charset="0"/>
            </a:endParaRPr>
          </a:p>
          <a:p>
            <a:pPr lvl="0" algn="ctr"/>
            <a:r>
              <a:rPr lang="fr-FR" b="1" dirty="0" smtClean="0">
                <a:solidFill>
                  <a:srgbClr val="0070C0"/>
                </a:solidFill>
                <a:latin typeface="Calibri" panose="020F0502020204030204" pitchFamily="34" charset="0"/>
                <a:cs typeface="Calibri" panose="020F0502020204030204" pitchFamily="34" charset="0"/>
              </a:rPr>
              <a:t>Espace Co-</a:t>
            </a:r>
            <a:r>
              <a:rPr lang="fr-FR" b="1" dirty="0" err="1" smtClean="0">
                <a:solidFill>
                  <a:srgbClr val="0070C0"/>
                </a:solidFill>
                <a:latin typeface="Calibri" panose="020F0502020204030204" pitchFamily="34" charset="0"/>
                <a:cs typeface="Calibri" panose="020F0502020204030204" pitchFamily="34" charset="0"/>
              </a:rPr>
              <a:t>working</a:t>
            </a:r>
            <a:endParaRPr lang="fr-FR" b="1" dirty="0">
              <a:solidFill>
                <a:srgbClr val="0070C0"/>
              </a:solidFill>
              <a:latin typeface="Calibri" panose="020F0502020204030204" pitchFamily="34" charset="0"/>
              <a:cs typeface="Calibri" panose="020F0502020204030204" pitchFamily="34" charset="0"/>
            </a:endParaRPr>
          </a:p>
          <a:p>
            <a:pPr lvl="0" algn="ctr"/>
            <a:r>
              <a:rPr lang="fr-FR" b="1" dirty="0" smtClean="0">
                <a:solidFill>
                  <a:srgbClr val="0070C0"/>
                </a:solidFill>
                <a:latin typeface="Calibri" panose="020F0502020204030204" pitchFamily="34" charset="0"/>
                <a:cs typeface="Calibri" panose="020F0502020204030204" pitchFamily="34" charset="0"/>
              </a:rPr>
              <a:t>dédié </a:t>
            </a:r>
            <a:r>
              <a:rPr lang="fr-FR" b="1" dirty="0">
                <a:solidFill>
                  <a:srgbClr val="0070C0"/>
                </a:solidFill>
                <a:latin typeface="Calibri" panose="020F0502020204030204" pitchFamily="34" charset="0"/>
                <a:cs typeface="Calibri" panose="020F0502020204030204" pitchFamily="34" charset="0"/>
              </a:rPr>
              <a:t>à la santé</a:t>
            </a:r>
          </a:p>
        </p:txBody>
      </p:sp>
      <p:sp>
        <p:nvSpPr>
          <p:cNvPr id="6" name="ZoneTexte 5"/>
          <p:cNvSpPr txBox="1"/>
          <p:nvPr/>
        </p:nvSpPr>
        <p:spPr>
          <a:xfrm>
            <a:off x="7528096" y="3064017"/>
            <a:ext cx="1552028" cy="584775"/>
          </a:xfrm>
          <a:prstGeom prst="rect">
            <a:avLst/>
          </a:prstGeom>
          <a:noFill/>
        </p:spPr>
        <p:txBody>
          <a:bodyPr wrap="none" rtlCol="0">
            <a:spAutoFit/>
          </a:bodyPr>
          <a:lstStyle/>
          <a:p>
            <a:pPr algn="ctr"/>
            <a:r>
              <a:rPr lang="fr-FR" sz="1600" b="1" dirty="0">
                <a:solidFill>
                  <a:srgbClr val="0070C0"/>
                </a:solidFill>
                <a:latin typeface="Calibri" panose="020F0502020204030204" pitchFamily="34" charset="0"/>
                <a:cs typeface="Calibri" panose="020F0502020204030204" pitchFamily="34" charset="0"/>
              </a:rPr>
              <a:t>Elite</a:t>
            </a:r>
          </a:p>
          <a:p>
            <a:pPr algn="ctr"/>
            <a:r>
              <a:rPr lang="fr-FR" sz="1600" b="1" dirty="0">
                <a:solidFill>
                  <a:srgbClr val="0070C0"/>
                </a:solidFill>
                <a:latin typeface="Calibri" panose="020F0502020204030204" pitchFamily="34" charset="0"/>
                <a:cs typeface="Calibri" panose="020F0502020204030204" pitchFamily="34" charset="0"/>
              </a:rPr>
              <a:t>Développement</a:t>
            </a:r>
          </a:p>
        </p:txBody>
      </p:sp>
    </p:spTree>
    <p:extLst>
      <p:ext uri="{BB962C8B-B14F-4D97-AF65-F5344CB8AC3E}">
        <p14:creationId xmlns:p14="http://schemas.microsoft.com/office/powerpoint/2010/main" val="364912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729" y="332656"/>
            <a:ext cx="8805271" cy="951818"/>
          </a:xfrm>
        </p:spPr>
        <p:txBody>
          <a:bodyPr>
            <a:normAutofit/>
          </a:bodyPr>
          <a:lstStyle/>
          <a:p>
            <a:r>
              <a:rPr lang="en-US" sz="3100" b="1" dirty="0" smtClean="0">
                <a:latin typeface="Calibri" panose="020F0502020204030204" pitchFamily="34" charset="0"/>
                <a:cs typeface="Calibri" panose="020F0502020204030204" pitchFamily="34" charset="0"/>
              </a:rPr>
              <a:t>SAS </a:t>
            </a:r>
            <a:r>
              <a:rPr lang="en-US" sz="3100" b="1" dirty="0" err="1" smtClean="0">
                <a:latin typeface="Calibri" panose="020F0502020204030204" pitchFamily="34" charset="0"/>
                <a:cs typeface="Calibri" panose="020F0502020204030204" pitchFamily="34" charset="0"/>
              </a:rPr>
              <a:t>Sophrokhépri</a:t>
            </a:r>
            <a:endParaRPr lang="en-US" sz="3100" b="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467544" y="1412776"/>
            <a:ext cx="8064896" cy="4464496"/>
          </a:xfrm>
        </p:spPr>
        <p:txBody>
          <a:bodyPr>
            <a:normAutofit/>
          </a:bodyPr>
          <a:lstStyle/>
          <a:p>
            <a:pPr>
              <a:buNone/>
            </a:pPr>
            <a:r>
              <a:rPr lang="fr-FR" sz="1600" dirty="0">
                <a:latin typeface="Calibri" panose="020F0502020204030204" pitchFamily="34" charset="0"/>
                <a:cs typeface="Calibri" panose="020F0502020204030204" pitchFamily="34" charset="0"/>
              </a:rPr>
              <a:t>Une expertise en coordination de soins dans un espace de </a:t>
            </a:r>
            <a:r>
              <a:rPr lang="fr-FR" sz="1600" dirty="0" err="1">
                <a:latin typeface="Calibri" panose="020F0502020204030204" pitchFamily="34" charset="0"/>
                <a:cs typeface="Calibri" panose="020F0502020204030204" pitchFamily="34" charset="0"/>
              </a:rPr>
              <a:t>co-working</a:t>
            </a:r>
            <a:r>
              <a:rPr lang="fr-FR" sz="1600" dirty="0">
                <a:latin typeface="Calibri" panose="020F0502020204030204" pitchFamily="34" charset="0"/>
                <a:cs typeface="Calibri" panose="020F0502020204030204" pitchFamily="34" charset="0"/>
              </a:rPr>
              <a:t> dédié aux </a:t>
            </a:r>
            <a:r>
              <a:rPr lang="fr-FR" sz="1600" dirty="0" smtClean="0">
                <a:latin typeface="Calibri" panose="020F0502020204030204" pitchFamily="34" charset="0"/>
                <a:cs typeface="Calibri" panose="020F0502020204030204" pitchFamily="34" charset="0"/>
              </a:rPr>
              <a:t>praticiens: </a:t>
            </a:r>
            <a:endParaRPr lang="fr-FR" sz="1600" dirty="0">
              <a:latin typeface="Calibri" panose="020F0502020204030204" pitchFamily="34" charset="0"/>
              <a:cs typeface="Calibri" panose="020F0502020204030204" pitchFamily="34" charset="0"/>
            </a:endParaRPr>
          </a:p>
          <a:p>
            <a:pPr>
              <a:buNone/>
            </a:pPr>
            <a:r>
              <a:rPr lang="fr-FR" sz="1600" b="1" dirty="0" smtClean="0">
                <a:solidFill>
                  <a:srgbClr val="0070C0"/>
                </a:solidFill>
                <a:latin typeface="Calibri" panose="020F0502020204030204" pitchFamily="34" charset="0"/>
                <a:cs typeface="Calibri" panose="020F0502020204030204" pitchFamily="34" charset="0"/>
              </a:rPr>
              <a:t>Des </a:t>
            </a:r>
            <a:r>
              <a:rPr lang="fr-FR" sz="1600" b="1" dirty="0">
                <a:solidFill>
                  <a:srgbClr val="0070C0"/>
                </a:solidFill>
                <a:latin typeface="Calibri" panose="020F0502020204030204" pitchFamily="34" charset="0"/>
                <a:cs typeface="Calibri" panose="020F0502020204030204" pitchFamily="34" charset="0"/>
              </a:rPr>
              <a:t>solutions intégrées </a:t>
            </a:r>
            <a:r>
              <a:rPr lang="fr-FR" sz="1600" b="1" dirty="0" smtClean="0">
                <a:solidFill>
                  <a:srgbClr val="0070C0"/>
                </a:solidFill>
                <a:latin typeface="Calibri" panose="020F0502020204030204" pitchFamily="34" charset="0"/>
                <a:cs typeface="Calibri" panose="020F0502020204030204" pitchFamily="34" charset="0"/>
              </a:rPr>
              <a:t>:</a:t>
            </a:r>
          </a:p>
          <a:p>
            <a:pPr>
              <a:buNone/>
            </a:pPr>
            <a:r>
              <a:rPr lang="fr-FR" sz="1600" b="1" dirty="0" smtClean="0">
                <a:solidFill>
                  <a:srgbClr val="0070C0"/>
                </a:solidFill>
                <a:latin typeface="Calibri" panose="020F0502020204030204" pitchFamily="34" charset="0"/>
                <a:cs typeface="Calibri" panose="020F0502020204030204" pitchFamily="34" charset="0"/>
              </a:rPr>
              <a:t>- </a:t>
            </a:r>
            <a:r>
              <a:rPr lang="fr-FR" sz="1600" b="1" dirty="0" err="1" smtClean="0">
                <a:solidFill>
                  <a:srgbClr val="0070C0"/>
                </a:solidFill>
                <a:latin typeface="Calibri" panose="020F0502020204030204" pitchFamily="34" charset="0"/>
                <a:cs typeface="Calibri" panose="020F0502020204030204" pitchFamily="34" charset="0"/>
              </a:rPr>
              <a:t>Khépri</a:t>
            </a:r>
            <a:r>
              <a:rPr lang="fr-FR" sz="1600" b="1" dirty="0" smtClean="0">
                <a:solidFill>
                  <a:srgbClr val="0070C0"/>
                </a:solidFill>
                <a:latin typeface="Calibri" panose="020F0502020204030204" pitchFamily="34" charset="0"/>
                <a:cs typeface="Calibri" panose="020F0502020204030204" pitchFamily="34" charset="0"/>
              </a:rPr>
              <a:t> Santé = marque déposée </a:t>
            </a:r>
            <a:endParaRPr lang="fr-FR" sz="1600" b="1" dirty="0">
              <a:solidFill>
                <a:srgbClr val="0070C0"/>
              </a:solidFill>
              <a:latin typeface="Calibri" panose="020F0502020204030204" pitchFamily="34" charset="0"/>
              <a:cs typeface="Calibri" panose="020F0502020204030204" pitchFamily="34" charset="0"/>
            </a:endParaRPr>
          </a:p>
          <a:p>
            <a:pPr>
              <a:buNone/>
            </a:pPr>
            <a:r>
              <a:rPr lang="fr-FR" sz="1600" b="1" dirty="0" smtClean="0">
                <a:latin typeface="Calibri" panose="020F0502020204030204" pitchFamily="34" charset="0"/>
                <a:cs typeface="Calibri" panose="020F0502020204030204" pitchFamily="34" charset="0"/>
              </a:rPr>
              <a:t>- </a:t>
            </a:r>
            <a:r>
              <a:rPr lang="fr-FR" sz="1600" b="1" dirty="0" err="1" smtClean="0">
                <a:latin typeface="Calibri" panose="020F0502020204030204" pitchFamily="34" charset="0"/>
                <a:cs typeface="Calibri" panose="020F0502020204030204" pitchFamily="34" charset="0"/>
              </a:rPr>
              <a:t>Khépri</a:t>
            </a:r>
            <a:r>
              <a:rPr lang="fr-FR" sz="1600" b="1" dirty="0" smtClean="0">
                <a:latin typeface="Calibri" panose="020F0502020204030204" pitchFamily="34" charset="0"/>
                <a:cs typeface="Calibri" panose="020F0502020204030204" pitchFamily="34" charset="0"/>
              </a:rPr>
              <a:t> Formation </a:t>
            </a:r>
            <a:r>
              <a:rPr lang="fr-FR" sz="1600" dirty="0" smtClean="0">
                <a:latin typeface="Calibri" panose="020F0502020204030204" pitchFamily="34" charset="0"/>
                <a:cs typeface="Calibri" panose="020F0502020204030204" pitchFamily="34" charset="0"/>
              </a:rPr>
              <a:t>= </a:t>
            </a:r>
            <a:r>
              <a:rPr lang="fr-FR" sz="1600" dirty="0" err="1" smtClean="0">
                <a:latin typeface="Calibri" panose="020F0502020204030204" pitchFamily="34" charset="0"/>
                <a:cs typeface="Calibri" panose="020F0502020204030204" pitchFamily="34" charset="0"/>
              </a:rPr>
              <a:t>SophroKhépri</a:t>
            </a:r>
            <a:r>
              <a:rPr lang="fr-FR" sz="1600" dirty="0">
                <a:latin typeface="Calibri" panose="020F0502020204030204" pitchFamily="34" charset="0"/>
                <a:cs typeface="Calibri" panose="020F0502020204030204" pitchFamily="34" charset="0"/>
              </a:rPr>
              <a:t> </a:t>
            </a:r>
            <a:r>
              <a:rPr lang="fr-FR" sz="1600" dirty="0" smtClean="0">
                <a:latin typeface="Calibri" panose="020F0502020204030204" pitchFamily="34" charset="0"/>
                <a:cs typeface="Calibri" panose="020F0502020204030204" pitchFamily="34" charset="0"/>
              </a:rPr>
              <a:t>détient toutes les habilitations et le </a:t>
            </a:r>
            <a:r>
              <a:rPr lang="fr-FR" sz="1600" dirty="0" err="1" smtClean="0">
                <a:latin typeface="Calibri" panose="020F0502020204030204" pitchFamily="34" charset="0"/>
                <a:cs typeface="Calibri" panose="020F0502020204030204" pitchFamily="34" charset="0"/>
              </a:rPr>
              <a:t>datadock</a:t>
            </a:r>
            <a:r>
              <a:rPr lang="fr-FR" sz="1600" dirty="0">
                <a:latin typeface="Calibri" panose="020F0502020204030204" pitchFamily="34" charset="0"/>
                <a:cs typeface="Calibri" panose="020F0502020204030204" pitchFamily="34" charset="0"/>
              </a:rPr>
              <a:t> </a:t>
            </a:r>
            <a:r>
              <a:rPr lang="fr-FR" sz="1600" dirty="0" smtClean="0">
                <a:latin typeface="Calibri" panose="020F0502020204030204" pitchFamily="34" charset="0"/>
                <a:cs typeface="Calibri" panose="020F0502020204030204" pitchFamily="34" charset="0"/>
              </a:rPr>
              <a:t>de la marque   </a:t>
            </a:r>
            <a:br>
              <a:rPr lang="fr-FR" sz="1600" dirty="0" smtClean="0">
                <a:latin typeface="Calibri" panose="020F0502020204030204" pitchFamily="34" charset="0"/>
                <a:cs typeface="Calibri" panose="020F0502020204030204" pitchFamily="34" charset="0"/>
              </a:rPr>
            </a:br>
            <a:r>
              <a:rPr lang="fr-FR" sz="1600" dirty="0" smtClean="0">
                <a:latin typeface="Calibri" panose="020F0502020204030204" pitchFamily="34" charset="0"/>
                <a:cs typeface="Calibri" panose="020F0502020204030204" pitchFamily="34" charset="0"/>
              </a:rPr>
              <a:t>  </a:t>
            </a:r>
            <a:r>
              <a:rPr lang="fr-FR" sz="1600" dirty="0" err="1" smtClean="0">
                <a:latin typeface="Calibri" panose="020F0502020204030204" pitchFamily="34" charset="0"/>
                <a:cs typeface="Calibri" panose="020F0502020204030204" pitchFamily="34" charset="0"/>
              </a:rPr>
              <a:t>Khépri</a:t>
            </a:r>
            <a:r>
              <a:rPr lang="fr-FR" sz="1600" dirty="0" smtClean="0">
                <a:latin typeface="Calibri" panose="020F0502020204030204" pitchFamily="34" charset="0"/>
                <a:cs typeface="Calibri" panose="020F0502020204030204" pitchFamily="34" charset="0"/>
              </a:rPr>
              <a:t> Formation. Partenariat en cours ADN Formation Direction pédagogique.</a:t>
            </a:r>
            <a:endParaRPr lang="fr-FR" sz="1600" dirty="0">
              <a:latin typeface="Calibri" panose="020F0502020204030204" pitchFamily="34" charset="0"/>
              <a:cs typeface="Calibri" panose="020F0502020204030204" pitchFamily="34" charset="0"/>
            </a:endParaRPr>
          </a:p>
          <a:p>
            <a:pPr>
              <a:buNone/>
            </a:pPr>
            <a:r>
              <a:rPr lang="fr-FR" sz="1600" b="1" dirty="0" smtClean="0">
                <a:latin typeface="Calibri" panose="020F0502020204030204" pitchFamily="34" charset="0"/>
                <a:cs typeface="Calibri" panose="020F0502020204030204" pitchFamily="34" charset="0"/>
              </a:rPr>
              <a:t>- Pôle </a:t>
            </a:r>
            <a:r>
              <a:rPr lang="fr-FR" sz="1600" b="1" dirty="0">
                <a:latin typeface="Calibri" panose="020F0502020204030204" pitchFamily="34" charset="0"/>
                <a:cs typeface="Calibri" panose="020F0502020204030204" pitchFamily="34" charset="0"/>
              </a:rPr>
              <a:t>Santé </a:t>
            </a:r>
            <a:r>
              <a:rPr lang="fr-FR" sz="1600" b="1" dirty="0" smtClean="0">
                <a:latin typeface="Calibri" panose="020F0502020204030204" pitchFamily="34" charset="0"/>
                <a:cs typeface="Calibri" panose="020F0502020204030204" pitchFamily="34" charset="0"/>
              </a:rPr>
              <a:t>Pluridisciplinaire Paris </a:t>
            </a:r>
            <a:r>
              <a:rPr lang="fr-FR" sz="1600" b="1" dirty="0">
                <a:latin typeface="Calibri" panose="020F0502020204030204" pitchFamily="34" charset="0"/>
                <a:cs typeface="Calibri" panose="020F0502020204030204" pitchFamily="34" charset="0"/>
              </a:rPr>
              <a:t>Est </a:t>
            </a:r>
            <a:r>
              <a:rPr lang="fr-FR" sz="1600" dirty="0">
                <a:latin typeface="Calibri" panose="020F0502020204030204" pitchFamily="34" charset="0"/>
                <a:cs typeface="Calibri" panose="020F0502020204030204" pitchFamily="34" charset="0"/>
              </a:rPr>
              <a:t>(PSP Paris Est</a:t>
            </a:r>
            <a:r>
              <a:rPr lang="fr-FR" sz="1600" dirty="0" smtClean="0">
                <a:latin typeface="Calibri" panose="020F0502020204030204" pitchFamily="34" charset="0"/>
                <a:cs typeface="Calibri" panose="020F0502020204030204" pitchFamily="34" charset="0"/>
              </a:rPr>
              <a:t>) Association</a:t>
            </a:r>
            <a:endParaRPr lang="fr-FR" sz="1600" dirty="0">
              <a:latin typeface="Calibri" panose="020F0502020204030204" pitchFamily="34" charset="0"/>
              <a:cs typeface="Calibri" panose="020F0502020204030204" pitchFamily="34" charset="0"/>
            </a:endParaRPr>
          </a:p>
          <a:p>
            <a:pPr>
              <a:buNone/>
            </a:pPr>
            <a:r>
              <a:rPr lang="fr-FR" sz="1600" b="1" dirty="0" smtClean="0">
                <a:latin typeface="Calibri" panose="020F0502020204030204" pitchFamily="34" charset="0"/>
                <a:cs typeface="Calibri" panose="020F0502020204030204" pitchFamily="34" charset="0"/>
              </a:rPr>
              <a:t>- </a:t>
            </a:r>
            <a:r>
              <a:rPr lang="fr-FR" sz="1600" b="1" dirty="0" smtClean="0">
                <a:latin typeface="Calibri" panose="020F0502020204030204" pitchFamily="34" charset="0"/>
                <a:cs typeface="Calibri" panose="020F0502020204030204" pitchFamily="34" charset="0"/>
              </a:rPr>
              <a:t>Elite </a:t>
            </a:r>
            <a:r>
              <a:rPr lang="fr-FR" sz="1600" b="1" dirty="0">
                <a:latin typeface="Calibri" panose="020F0502020204030204" pitchFamily="34" charset="0"/>
                <a:cs typeface="Calibri" panose="020F0502020204030204" pitchFamily="34" charset="0"/>
              </a:rPr>
              <a:t>Développement </a:t>
            </a:r>
            <a:r>
              <a:rPr lang="fr-FR" sz="1600" dirty="0" smtClean="0">
                <a:latin typeface="Calibri" panose="020F0502020204030204" pitchFamily="34" charset="0"/>
                <a:cs typeface="Calibri" panose="020F0502020204030204" pitchFamily="34" charset="0"/>
              </a:rPr>
              <a:t>(SCOP ou groupement de prof: délégation et portage salarial)</a:t>
            </a:r>
          </a:p>
          <a:p>
            <a:pPr marL="285750" indent="-285750">
              <a:buFontTx/>
              <a:buChar char="-"/>
            </a:pPr>
            <a:endParaRPr lang="fr-FR" sz="1600" dirty="0">
              <a:latin typeface="Calibri" panose="020F0502020204030204" pitchFamily="34" charset="0"/>
              <a:cs typeface="Calibri" panose="020F0502020204030204" pitchFamily="34" charset="0"/>
            </a:endParaRPr>
          </a:p>
          <a:p>
            <a:pPr marL="285750" indent="-285750">
              <a:buFontTx/>
              <a:buChar char="-"/>
            </a:pPr>
            <a:r>
              <a:rPr lang="fr-FR" sz="1600" b="1" dirty="0" smtClean="0">
                <a:latin typeface="Calibri" panose="020F0502020204030204" pitchFamily="34" charset="0"/>
                <a:cs typeface="Calibri" panose="020F0502020204030204" pitchFamily="34" charset="0"/>
              </a:rPr>
              <a:t>Objectif : </a:t>
            </a:r>
            <a:r>
              <a:rPr lang="fr-FR" sz="1600" dirty="0" smtClean="0">
                <a:latin typeface="Calibri" panose="020F0502020204030204" pitchFamily="34" charset="0"/>
                <a:cs typeface="Calibri" panose="020F0502020204030204" pitchFamily="34" charset="0"/>
              </a:rPr>
              <a:t>Avoir des structures autonomes juridiquement et interdépendantes dans le concept en terme de fonctionnement </a:t>
            </a:r>
            <a:r>
              <a:rPr lang="fr-FR" sz="1600" dirty="0" smtClean="0">
                <a:latin typeface="Calibri" panose="020F0502020204030204" pitchFamily="34" charset="0"/>
                <a:cs typeface="Calibri" panose="020F0502020204030204" pitchFamily="34" charset="0"/>
                <a:sym typeface="Wingdings" panose="05000000000000000000" pitchFamily="2" charset="2"/>
              </a:rPr>
              <a:t> trouver l’articulation juridique</a:t>
            </a:r>
            <a:endParaRPr lang="fr-FR" sz="1600" dirty="0">
              <a:latin typeface="Calibri" panose="020F0502020204030204" pitchFamily="34" charset="0"/>
              <a:cs typeface="Calibri" panose="020F0502020204030204" pitchFamily="34" charset="0"/>
            </a:endParaRPr>
          </a:p>
        </p:txBody>
      </p:sp>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4</a:t>
            </a:fld>
            <a:endParaRPr lang="fr-FR" noProof="0" dirty="0"/>
          </a:p>
        </p:txBody>
      </p:sp>
    </p:spTree>
    <p:extLst>
      <p:ext uri="{BB962C8B-B14F-4D97-AF65-F5344CB8AC3E}">
        <p14:creationId xmlns:p14="http://schemas.microsoft.com/office/powerpoint/2010/main" val="332852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729" y="332656"/>
            <a:ext cx="8805271" cy="951818"/>
          </a:xfrm>
        </p:spPr>
        <p:txBody>
          <a:bodyPr>
            <a:normAutofit/>
          </a:bodyPr>
          <a:lstStyle/>
          <a:p>
            <a:r>
              <a:rPr lang="en-US" sz="3100" b="1" dirty="0" smtClean="0">
                <a:latin typeface="Calibri" panose="020F0502020204030204" pitchFamily="34" charset="0"/>
                <a:cs typeface="Calibri" panose="020F0502020204030204" pitchFamily="34" charset="0"/>
              </a:rPr>
              <a:t>SAS </a:t>
            </a:r>
            <a:r>
              <a:rPr lang="en-US" sz="3100" b="1" dirty="0" err="1" smtClean="0">
                <a:latin typeface="Calibri" panose="020F0502020204030204" pitchFamily="34" charset="0"/>
                <a:cs typeface="Calibri" panose="020F0502020204030204" pitchFamily="34" charset="0"/>
              </a:rPr>
              <a:t>Sophrokhépri</a:t>
            </a:r>
            <a:endParaRPr lang="en-US" sz="3100" b="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755576" y="1556420"/>
            <a:ext cx="7632848" cy="4320852"/>
          </a:xfrm>
        </p:spPr>
        <p:txBody>
          <a:bodyPr>
            <a:normAutofit/>
          </a:bodyPr>
          <a:lstStyle/>
          <a:p>
            <a:r>
              <a:rPr lang="fr-FR" sz="1800" b="1" dirty="0" smtClean="0"/>
              <a:t> Concept </a:t>
            </a:r>
            <a:r>
              <a:rPr lang="fr-FR" sz="1800" b="1" dirty="0" err="1" smtClean="0"/>
              <a:t>Khépri</a:t>
            </a:r>
            <a:r>
              <a:rPr lang="fr-FR" sz="1800" b="1" dirty="0" smtClean="0"/>
              <a:t> Santé </a:t>
            </a:r>
            <a:r>
              <a:rPr lang="fr-FR" sz="1800" b="1" dirty="0" err="1" smtClean="0"/>
              <a:t>duplicable</a:t>
            </a:r>
            <a:r>
              <a:rPr lang="fr-FR" sz="1800" b="1" dirty="0" smtClean="0"/>
              <a:t> sur le plan :</a:t>
            </a:r>
            <a:endParaRPr lang="fr-FR" sz="1800" b="1" dirty="0"/>
          </a:p>
          <a:p>
            <a:pPr>
              <a:buNone/>
            </a:pPr>
            <a:endParaRPr lang="fr-FR" sz="1800" dirty="0" smtClean="0"/>
          </a:p>
          <a:p>
            <a:pPr marL="285750" indent="-285750">
              <a:buFont typeface="Wingdings" panose="05000000000000000000" pitchFamily="2" charset="2"/>
              <a:buChar char="Ø"/>
            </a:pPr>
            <a:r>
              <a:rPr lang="fr-FR" sz="1800" dirty="0" smtClean="0"/>
              <a:t> Informatique : gestion des réservations automatiques,</a:t>
            </a:r>
          </a:p>
          <a:p>
            <a:pPr marL="285750" indent="-285750">
              <a:buFont typeface="Wingdings" panose="05000000000000000000" pitchFamily="2" charset="2"/>
              <a:buChar char="Ø"/>
            </a:pPr>
            <a:r>
              <a:rPr lang="fr-FR" sz="1800" dirty="0"/>
              <a:t> </a:t>
            </a:r>
            <a:r>
              <a:rPr lang="fr-FR" sz="1800" dirty="0" smtClean="0"/>
              <a:t>Sécurisation des accès,</a:t>
            </a:r>
          </a:p>
          <a:p>
            <a:pPr marL="285750" indent="-285750">
              <a:buFont typeface="Wingdings" panose="05000000000000000000" pitchFamily="2" charset="2"/>
              <a:buChar char="Ø"/>
            </a:pPr>
            <a:r>
              <a:rPr lang="fr-FR" sz="1800" dirty="0"/>
              <a:t> </a:t>
            </a:r>
            <a:r>
              <a:rPr lang="fr-FR" sz="1800" dirty="0" smtClean="0"/>
              <a:t>Modèle économique de paiement des salles,</a:t>
            </a:r>
          </a:p>
          <a:p>
            <a:pPr marL="285750" indent="-285750">
              <a:buFont typeface="Wingdings" panose="05000000000000000000" pitchFamily="2" charset="2"/>
              <a:buChar char="Ø"/>
            </a:pPr>
            <a:r>
              <a:rPr lang="fr-FR" sz="1800" dirty="0"/>
              <a:t> </a:t>
            </a:r>
            <a:r>
              <a:rPr lang="fr-FR" sz="1800" dirty="0" smtClean="0"/>
              <a:t>Marketing avec une </a:t>
            </a:r>
            <a:r>
              <a:rPr lang="fr-FR" sz="1800" dirty="0" smtClean="0"/>
              <a:t>Enseigne </a:t>
            </a:r>
            <a:r>
              <a:rPr lang="fr-FR" sz="1800" dirty="0" err="1" smtClean="0"/>
              <a:t>Khépri</a:t>
            </a:r>
            <a:r>
              <a:rPr lang="fr-FR" sz="1800" dirty="0" smtClean="0"/>
              <a:t> Santé</a:t>
            </a:r>
            <a:endParaRPr lang="fr-FR" sz="1800" dirty="0" smtClean="0"/>
          </a:p>
          <a:p>
            <a:pPr>
              <a:buNone/>
            </a:pPr>
            <a:endParaRPr lang="fr-FR" sz="1800" dirty="0" smtClean="0"/>
          </a:p>
          <a:p>
            <a:pPr>
              <a:buNone/>
            </a:pPr>
            <a:r>
              <a:rPr lang="fr-FR" sz="1800" dirty="0" smtClean="0"/>
              <a:t>A terme un réseau de Centres au niveau national (une quinzaine d’emplacements)</a:t>
            </a:r>
          </a:p>
          <a:p>
            <a:pPr>
              <a:buNone/>
            </a:pPr>
            <a:endParaRPr lang="fr-FR" sz="1800" dirty="0"/>
          </a:p>
          <a:p>
            <a:pPr>
              <a:buNone/>
            </a:pPr>
            <a:r>
              <a:rPr lang="fr-FR" sz="1800" dirty="0" smtClean="0">
                <a:sym typeface="Wingdings" panose="05000000000000000000" pitchFamily="2" charset="2"/>
              </a:rPr>
              <a:t> Vendre de la formation, du savoir-faire, de l’installation, du recrutement, de l’informatique, des produits…</a:t>
            </a:r>
            <a:endParaRPr lang="fr-FR" sz="1800" dirty="0"/>
          </a:p>
        </p:txBody>
      </p:sp>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5</a:t>
            </a:fld>
            <a:endParaRPr lang="fr-FR" noProof="0" dirty="0"/>
          </a:p>
        </p:txBody>
      </p:sp>
    </p:spTree>
    <p:extLst>
      <p:ext uri="{BB962C8B-B14F-4D97-AF65-F5344CB8AC3E}">
        <p14:creationId xmlns:p14="http://schemas.microsoft.com/office/powerpoint/2010/main" val="412439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729" y="332656"/>
            <a:ext cx="8805271" cy="951818"/>
          </a:xfrm>
        </p:spPr>
        <p:txBody>
          <a:bodyPr>
            <a:normAutofit/>
          </a:bodyPr>
          <a:lstStyle/>
          <a:p>
            <a:r>
              <a:rPr lang="en-US" sz="3100" b="1" dirty="0" smtClean="0">
                <a:latin typeface="Calibri" panose="020F0502020204030204" pitchFamily="34" charset="0"/>
                <a:cs typeface="Calibri" panose="020F0502020204030204" pitchFamily="34" charset="0"/>
              </a:rPr>
              <a:t>SAS </a:t>
            </a:r>
            <a:r>
              <a:rPr lang="en-US" sz="3100" b="1" dirty="0" err="1" smtClean="0">
                <a:latin typeface="Calibri" panose="020F0502020204030204" pitchFamily="34" charset="0"/>
                <a:cs typeface="Calibri" panose="020F0502020204030204" pitchFamily="34" charset="0"/>
              </a:rPr>
              <a:t>Sophrokhépri</a:t>
            </a:r>
            <a:endParaRPr lang="en-US" sz="3100" b="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755576" y="1556420"/>
            <a:ext cx="7632848" cy="4320852"/>
          </a:xfrm>
        </p:spPr>
        <p:txBody>
          <a:bodyPr>
            <a:normAutofit/>
          </a:bodyPr>
          <a:lstStyle/>
          <a:p>
            <a:r>
              <a:rPr lang="fr-FR" sz="1800" b="1" dirty="0" smtClean="0"/>
              <a:t> Objectifs</a:t>
            </a:r>
            <a:r>
              <a:rPr lang="fr-FR" sz="1800" b="1" dirty="0"/>
              <a:t> pour les deux ans à venir :</a:t>
            </a:r>
          </a:p>
          <a:p>
            <a:pPr>
              <a:buNone/>
            </a:pPr>
            <a:endParaRPr lang="fr-FR" sz="1800" dirty="0"/>
          </a:p>
          <a:p>
            <a:pPr lvl="0"/>
            <a:r>
              <a:rPr lang="fr-FR" sz="1800" dirty="0" smtClean="0"/>
              <a:t> Agrandir </a:t>
            </a:r>
            <a:r>
              <a:rPr lang="fr-FR" sz="1800" dirty="0"/>
              <a:t>le Centre de Nogent si opportunité immobilière (immeuble avec vitrine en </a:t>
            </a:r>
            <a:r>
              <a:rPr lang="fr-FR" sz="1800" dirty="0" err="1"/>
              <a:t>RdC</a:t>
            </a:r>
            <a:r>
              <a:rPr lang="fr-FR" sz="1800" dirty="0"/>
              <a:t>) pour un maximum de visibilité en plein du centre ville au pied du RER E, </a:t>
            </a:r>
            <a:r>
              <a:rPr lang="fr-FR" sz="1800" dirty="0" smtClean="0"/>
              <a:t>et </a:t>
            </a:r>
            <a:r>
              <a:rPr lang="fr-FR" sz="1800" dirty="0"/>
              <a:t>avoir la place de créer un lieu pour le Pôle Santé médical. Pour l’instant le siège du Pôle est officiellement au Centre </a:t>
            </a:r>
            <a:r>
              <a:rPr lang="fr-FR" sz="1800" dirty="0" err="1"/>
              <a:t>Khépri</a:t>
            </a:r>
            <a:r>
              <a:rPr lang="fr-FR" sz="1800" dirty="0"/>
              <a:t> Santé.</a:t>
            </a:r>
          </a:p>
          <a:p>
            <a:pPr lvl="0"/>
            <a:r>
              <a:rPr lang="fr-FR" sz="1800" dirty="0" smtClean="0"/>
              <a:t> Ouvrir </a:t>
            </a:r>
            <a:r>
              <a:rPr lang="fr-FR" sz="1800" dirty="0"/>
              <a:t>un second Centre avec tout le concept </a:t>
            </a:r>
            <a:r>
              <a:rPr lang="fr-FR" sz="1800" dirty="0" smtClean="0"/>
              <a:t>aujourd’hui </a:t>
            </a:r>
            <a:r>
              <a:rPr lang="fr-FR" sz="1800" u="sng" dirty="0" err="1" smtClean="0"/>
              <a:t>duplicable</a:t>
            </a:r>
            <a:r>
              <a:rPr lang="fr-FR" sz="1800" dirty="0" smtClean="0"/>
              <a:t> </a:t>
            </a:r>
            <a:r>
              <a:rPr lang="fr-FR" sz="1800" dirty="0" smtClean="0"/>
              <a:t>dans Paris à </a:t>
            </a:r>
            <a:r>
              <a:rPr lang="fr-FR" sz="1800" dirty="0"/>
              <a:t>Olympiade, proche des hôpitaux</a:t>
            </a:r>
            <a:r>
              <a:rPr lang="fr-FR" sz="1800" dirty="0" smtClean="0"/>
              <a:t>, ou dans le 8</a:t>
            </a:r>
            <a:r>
              <a:rPr lang="fr-FR" sz="1800" baseline="30000" dirty="0" smtClean="0"/>
              <a:t>ème</a:t>
            </a:r>
            <a:r>
              <a:rPr lang="fr-FR" sz="1800" dirty="0" smtClean="0"/>
              <a:t> arrondissement.</a:t>
            </a:r>
            <a:endParaRPr lang="fr-FR" sz="1800" dirty="0"/>
          </a:p>
          <a:p>
            <a:pPr lvl="0"/>
            <a:r>
              <a:rPr lang="fr-FR" sz="1800" dirty="0" smtClean="0"/>
              <a:t> Créer </a:t>
            </a:r>
            <a:r>
              <a:rPr lang="fr-FR" sz="1800" dirty="0"/>
              <a:t>un Comité scientifique pour démontrer l’efficacité des thérapies complémentaires,</a:t>
            </a:r>
          </a:p>
          <a:p>
            <a:pPr lvl="0"/>
            <a:r>
              <a:rPr lang="fr-FR" sz="1800" dirty="0" smtClean="0"/>
              <a:t> Créer </a:t>
            </a:r>
            <a:r>
              <a:rPr lang="fr-FR" sz="1800" dirty="0"/>
              <a:t>une </a:t>
            </a:r>
            <a:r>
              <a:rPr lang="fr-FR" sz="1800" dirty="0" smtClean="0"/>
              <a:t>Fédération Française </a:t>
            </a:r>
            <a:r>
              <a:rPr lang="fr-FR" sz="1800" dirty="0"/>
              <a:t>de la </a:t>
            </a:r>
            <a:r>
              <a:rPr lang="fr-FR" sz="1800" dirty="0" smtClean="0"/>
              <a:t>santé </a:t>
            </a:r>
            <a:r>
              <a:rPr lang="fr-FR" sz="1800" dirty="0"/>
              <a:t>intégrative, </a:t>
            </a:r>
          </a:p>
        </p:txBody>
      </p:sp>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6</a:t>
            </a:fld>
            <a:endParaRPr lang="fr-FR" noProof="0" dirty="0"/>
          </a:p>
        </p:txBody>
      </p:sp>
    </p:spTree>
    <p:extLst>
      <p:ext uri="{BB962C8B-B14F-4D97-AF65-F5344CB8AC3E}">
        <p14:creationId xmlns:p14="http://schemas.microsoft.com/office/powerpoint/2010/main" val="387225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729" y="332656"/>
            <a:ext cx="8805271" cy="951818"/>
          </a:xfrm>
        </p:spPr>
        <p:txBody>
          <a:bodyPr>
            <a:normAutofit/>
          </a:bodyPr>
          <a:lstStyle/>
          <a:p>
            <a:r>
              <a:rPr lang="en-US" sz="3100" b="1" dirty="0" smtClean="0">
                <a:latin typeface="Calibri" panose="020F0502020204030204" pitchFamily="34" charset="0"/>
                <a:cs typeface="Calibri" panose="020F0502020204030204" pitchFamily="34" charset="0"/>
              </a:rPr>
              <a:t>SAS </a:t>
            </a:r>
            <a:r>
              <a:rPr lang="en-US" sz="3100" b="1" dirty="0" err="1" smtClean="0">
                <a:latin typeface="Calibri" panose="020F0502020204030204" pitchFamily="34" charset="0"/>
                <a:cs typeface="Calibri" panose="020F0502020204030204" pitchFamily="34" charset="0"/>
              </a:rPr>
              <a:t>Sophrokhépri</a:t>
            </a:r>
            <a:endParaRPr lang="en-US" sz="3100" b="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755576" y="1556420"/>
            <a:ext cx="7632848" cy="4320852"/>
          </a:xfrm>
        </p:spPr>
        <p:txBody>
          <a:bodyPr>
            <a:normAutofit/>
          </a:bodyPr>
          <a:lstStyle/>
          <a:p>
            <a:r>
              <a:rPr lang="fr-FR" sz="1800" b="1" dirty="0" smtClean="0"/>
              <a:t> Objectifs</a:t>
            </a:r>
            <a:r>
              <a:rPr lang="fr-FR" sz="1800" b="1" dirty="0"/>
              <a:t> </a:t>
            </a:r>
            <a:r>
              <a:rPr lang="fr-FR" sz="1800" b="1" dirty="0" smtClean="0"/>
              <a:t>du Comité scientifique </a:t>
            </a:r>
            <a:r>
              <a:rPr lang="fr-FR" sz="1800" b="1" dirty="0"/>
              <a:t>:</a:t>
            </a:r>
          </a:p>
          <a:p>
            <a:pPr>
              <a:buNone/>
            </a:pPr>
            <a:endParaRPr lang="fr-FR" sz="1800" dirty="0"/>
          </a:p>
          <a:p>
            <a:pPr lvl="0"/>
            <a:r>
              <a:rPr lang="fr-FR" sz="1800" dirty="0" smtClean="0"/>
              <a:t>  Démontrer l’efficacité des thérapies complémentaires dans le cadre de la coordination de soins de support en médecine intégrative,</a:t>
            </a:r>
          </a:p>
          <a:p>
            <a:pPr lvl="0"/>
            <a:r>
              <a:rPr lang="fr-FR" sz="1800" dirty="0"/>
              <a:t> </a:t>
            </a:r>
            <a:r>
              <a:rPr lang="fr-FR" sz="1800" dirty="0" smtClean="0"/>
              <a:t>De l’annonce de la maladie en passant par la convalescence jusqu’à la résilience,</a:t>
            </a:r>
          </a:p>
          <a:p>
            <a:pPr lvl="0"/>
            <a:r>
              <a:rPr lang="fr-FR" sz="1800" dirty="0"/>
              <a:t> </a:t>
            </a:r>
            <a:r>
              <a:rPr lang="fr-FR" sz="1800" dirty="0" smtClean="0"/>
              <a:t>Avec une coordination de soins de thérapies complémentaires classifiées selon les 4 piliers de la médecine intégrative, à savoir des pratiques thérapeutiques liées : au corps Physiques et à la nutrition, à l’énergétique, à l’émotionnel et au mental,</a:t>
            </a:r>
          </a:p>
          <a:p>
            <a:pPr lvl="0"/>
            <a:r>
              <a:rPr lang="fr-FR" sz="1800" dirty="0" smtClean="0"/>
              <a:t> Visant à diminuer la période de convalescence, favoriser la récupération poste opératoire, prévenir les risques de récidive, de dépression, de décrochage professionnel et d’isolement liés aux pathologies longues.</a:t>
            </a:r>
          </a:p>
          <a:p>
            <a:pPr lvl="2">
              <a:buNone/>
            </a:pPr>
            <a:endParaRPr lang="fr-FR" sz="1200" dirty="0" smtClean="0"/>
          </a:p>
          <a:p>
            <a:pPr lvl="0"/>
            <a:endParaRPr lang="fr-FR" sz="1800" dirty="0"/>
          </a:p>
        </p:txBody>
      </p:sp>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7</a:t>
            </a:fld>
            <a:endParaRPr lang="fr-FR" noProof="0" dirty="0"/>
          </a:p>
        </p:txBody>
      </p:sp>
    </p:spTree>
    <p:extLst>
      <p:ext uri="{BB962C8B-B14F-4D97-AF65-F5344CB8AC3E}">
        <p14:creationId xmlns:p14="http://schemas.microsoft.com/office/powerpoint/2010/main" val="138016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729" y="332656"/>
            <a:ext cx="8805271" cy="951818"/>
          </a:xfrm>
        </p:spPr>
        <p:txBody>
          <a:bodyPr>
            <a:normAutofit/>
          </a:bodyPr>
          <a:lstStyle/>
          <a:p>
            <a:r>
              <a:rPr lang="en-US" sz="3100" b="1" dirty="0" smtClean="0">
                <a:latin typeface="Calibri" panose="020F0502020204030204" pitchFamily="34" charset="0"/>
                <a:cs typeface="Calibri" panose="020F0502020204030204" pitchFamily="34" charset="0"/>
              </a:rPr>
              <a:t>SAS </a:t>
            </a:r>
            <a:r>
              <a:rPr lang="en-US" sz="3100" b="1" dirty="0" err="1" smtClean="0">
                <a:latin typeface="Calibri" panose="020F0502020204030204" pitchFamily="34" charset="0"/>
                <a:cs typeface="Calibri" panose="020F0502020204030204" pitchFamily="34" charset="0"/>
              </a:rPr>
              <a:t>Sophrokhépri</a:t>
            </a:r>
            <a:endParaRPr lang="en-US" sz="3100" b="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755576" y="1556420"/>
            <a:ext cx="7632848" cy="4320852"/>
          </a:xfrm>
        </p:spPr>
        <p:txBody>
          <a:bodyPr>
            <a:normAutofit/>
          </a:bodyPr>
          <a:lstStyle/>
          <a:p>
            <a:r>
              <a:rPr lang="fr-FR" sz="1800" b="1" dirty="0" smtClean="0"/>
              <a:t> Objectifs</a:t>
            </a:r>
            <a:r>
              <a:rPr lang="fr-FR" sz="1800" b="1" dirty="0"/>
              <a:t> </a:t>
            </a:r>
            <a:r>
              <a:rPr lang="fr-FR" sz="1800" b="1" dirty="0" smtClean="0"/>
              <a:t>d’une Fédération Française de la Santé Intégrative :</a:t>
            </a:r>
            <a:endParaRPr lang="fr-FR" sz="1800" b="1" dirty="0"/>
          </a:p>
          <a:p>
            <a:pPr>
              <a:buNone/>
            </a:pPr>
            <a:r>
              <a:rPr lang="fr-FR" sz="1800" dirty="0" smtClean="0"/>
              <a:t>Une fédération pluri-professionnelle et transdisciplinaire des professionnels de santé pour une santé intégrative pour:</a:t>
            </a:r>
            <a:endParaRPr lang="fr-FR" sz="1800" dirty="0"/>
          </a:p>
          <a:p>
            <a:pPr lvl="0"/>
            <a:r>
              <a:rPr lang="fr-FR" sz="1800" dirty="0" smtClean="0"/>
              <a:t>  Soutenir le développement de la prise en charge de la douleur tant physique que psychique</a:t>
            </a:r>
          </a:p>
          <a:p>
            <a:pPr lvl="0"/>
            <a:r>
              <a:rPr lang="fr-FR" sz="1800" dirty="0" smtClean="0"/>
              <a:t> Diminuer les risques de rupture de soins entre les différents professionnels de santé. Cette rupture étant préjudiciable aux patients qui se trouvent souvent dans une errance médicale pour des pathologies chroniques ou complexes.</a:t>
            </a:r>
          </a:p>
          <a:p>
            <a:pPr lvl="0"/>
            <a:r>
              <a:rPr lang="fr-FR" sz="1800" dirty="0"/>
              <a:t> </a:t>
            </a:r>
            <a:r>
              <a:rPr lang="fr-FR" sz="1800" dirty="0" smtClean="0"/>
              <a:t>Faire en sorte que les professionnels travaillent ensemble</a:t>
            </a:r>
          </a:p>
          <a:p>
            <a:pPr lvl="0"/>
            <a:r>
              <a:rPr lang="fr-FR" sz="1800" dirty="0"/>
              <a:t> </a:t>
            </a:r>
            <a:r>
              <a:rPr lang="fr-FR" sz="1800" dirty="0" smtClean="0"/>
              <a:t>Protéger et promouvoir les thérapies complémentaires,</a:t>
            </a:r>
          </a:p>
          <a:p>
            <a:pPr lvl="0"/>
            <a:r>
              <a:rPr lang="fr-FR" sz="1800" dirty="0"/>
              <a:t> </a:t>
            </a:r>
            <a:r>
              <a:rPr lang="fr-FR" sz="1800" dirty="0" smtClean="0"/>
              <a:t>Défendre, organiser, légitimer, être force de proposition pour la reconnaissance de la médecine intégrative en France.</a:t>
            </a:r>
            <a:endParaRPr lang="fr-FR" sz="1800" dirty="0"/>
          </a:p>
        </p:txBody>
      </p:sp>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8</a:t>
            </a:fld>
            <a:endParaRPr lang="fr-FR" noProof="0" dirty="0"/>
          </a:p>
        </p:txBody>
      </p:sp>
    </p:spTree>
    <p:extLst>
      <p:ext uri="{BB962C8B-B14F-4D97-AF65-F5344CB8AC3E}">
        <p14:creationId xmlns:p14="http://schemas.microsoft.com/office/powerpoint/2010/main" val="362114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pic>
        <p:nvPicPr>
          <p:cNvPr id="151" name="Shape 151" descr="Emmanuel lhoste-10.jpg"/>
          <p:cNvPicPr preferRelativeResize="0"/>
          <p:nvPr/>
        </p:nvPicPr>
        <p:blipFill rotWithShape="1">
          <a:blip r:embed="rId4">
            <a:alphaModFix/>
          </a:blip>
          <a:srcRect l="11913" t="2589" r="16616" b="26838"/>
          <a:stretch/>
        </p:blipFill>
        <p:spPr>
          <a:xfrm>
            <a:off x="5865750" y="3424125"/>
            <a:ext cx="1843547" cy="1820702"/>
          </a:xfrm>
          <a:prstGeom prst="rect">
            <a:avLst/>
          </a:prstGeom>
          <a:noFill/>
          <a:ln>
            <a:noFill/>
          </a:ln>
        </p:spPr>
      </p:pic>
      <p:sp>
        <p:nvSpPr>
          <p:cNvPr id="152" name="Shape 152"/>
          <p:cNvSpPr/>
          <p:nvPr/>
        </p:nvSpPr>
        <p:spPr>
          <a:xfrm>
            <a:off x="5049450" y="2608725"/>
            <a:ext cx="3453300" cy="3435300"/>
          </a:xfrm>
          <a:prstGeom prst="donut">
            <a:avLst>
              <a:gd name="adj" fmla="val 23861"/>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53" name="Shape 153"/>
          <p:cNvSpPr/>
          <p:nvPr/>
        </p:nvSpPr>
        <p:spPr>
          <a:xfrm>
            <a:off x="5865747" y="3416025"/>
            <a:ext cx="1820700" cy="1820700"/>
          </a:xfrm>
          <a:prstGeom prst="ellipse">
            <a:avLst/>
          </a:prstGeom>
          <a:noFill/>
          <a:ln w="9525" cap="flat" cmpd="sng">
            <a:solidFill>
              <a:srgbClr val="CFD8DC"/>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4" name="Shape 154"/>
          <p:cNvSpPr txBox="1">
            <a:spLocks noGrp="1"/>
          </p:cNvSpPr>
          <p:nvPr>
            <p:ph type="ctrTitle" idx="4294967295"/>
          </p:nvPr>
        </p:nvSpPr>
        <p:spPr>
          <a:xfrm>
            <a:off x="2500625" y="1343700"/>
            <a:ext cx="3052800" cy="992699"/>
          </a:xfrm>
          <a:prstGeom prst="rect">
            <a:avLst/>
          </a:prstGeom>
        </p:spPr>
        <p:txBody>
          <a:bodyPr wrap="square" lIns="91425" tIns="91425" rIns="91425" bIns="91425" anchor="b" anchorCtr="0">
            <a:noAutofit/>
          </a:bodyPr>
          <a:lstStyle/>
          <a:p>
            <a:pPr lvl="0">
              <a:spcBef>
                <a:spcPts val="0"/>
              </a:spcBef>
              <a:buNone/>
            </a:pPr>
            <a:r>
              <a:rPr lang="en" sz="6000" b="1"/>
              <a:t>Merci !</a:t>
            </a:r>
          </a:p>
        </p:txBody>
      </p:sp>
      <p:sp>
        <p:nvSpPr>
          <p:cNvPr id="156" name="Shape 156"/>
          <p:cNvSpPr txBox="1">
            <a:spLocks noGrp="1"/>
          </p:cNvSpPr>
          <p:nvPr>
            <p:ph type="body" idx="4294967295"/>
          </p:nvPr>
        </p:nvSpPr>
        <p:spPr>
          <a:xfrm>
            <a:off x="735950" y="4365104"/>
            <a:ext cx="4753500" cy="1947600"/>
          </a:xfrm>
          <a:prstGeom prst="rect">
            <a:avLst/>
          </a:prstGeom>
        </p:spPr>
        <p:txBody>
          <a:bodyPr wrap="square" lIns="91425" tIns="91425" rIns="91425" bIns="91425" anchor="t" anchorCtr="0">
            <a:noAutofit/>
          </a:bodyPr>
          <a:lstStyle/>
          <a:p>
            <a:pPr lvl="0">
              <a:spcBef>
                <a:spcPts val="0"/>
              </a:spcBef>
              <a:buNone/>
            </a:pPr>
            <a:r>
              <a:rPr lang="en" sz="2600" dirty="0">
                <a:solidFill>
                  <a:srgbClr val="5AB1C9"/>
                </a:solidFill>
              </a:rPr>
              <a:t>Evelyne Revellat</a:t>
            </a:r>
          </a:p>
          <a:p>
            <a:pPr lvl="0">
              <a:spcBef>
                <a:spcPts val="0"/>
              </a:spcBef>
              <a:buNone/>
            </a:pPr>
            <a:r>
              <a:rPr lang="en" sz="2600" dirty="0">
                <a:solidFill>
                  <a:srgbClr val="5AB1C9"/>
                </a:solidFill>
              </a:rPr>
              <a:t>06 60 47 71 64</a:t>
            </a:r>
          </a:p>
          <a:p>
            <a:pPr lvl="0">
              <a:spcBef>
                <a:spcPts val="0"/>
              </a:spcBef>
              <a:buNone/>
            </a:pPr>
            <a:r>
              <a:rPr lang="en" sz="2600" dirty="0" smtClean="0">
                <a:solidFill>
                  <a:srgbClr val="5AB1C9"/>
                </a:solidFill>
                <a:hlinkClick r:id="rId5"/>
              </a:rPr>
              <a:t>evelyne.revellat@kheprisante.fr</a:t>
            </a:r>
            <a:endParaRPr lang="en" sz="2600" dirty="0" smtClean="0">
              <a:solidFill>
                <a:srgbClr val="5AB1C9"/>
              </a:solidFill>
            </a:endParaRPr>
          </a:p>
          <a:p>
            <a:pPr lvl="0">
              <a:spcBef>
                <a:spcPts val="0"/>
              </a:spcBef>
              <a:buNone/>
            </a:pPr>
            <a:r>
              <a:rPr lang="en" sz="2600" dirty="0" smtClean="0">
                <a:solidFill>
                  <a:srgbClr val="5AB1C9"/>
                </a:solidFill>
              </a:rPr>
              <a:t>www.kheprisante.fr</a:t>
            </a:r>
            <a:endParaRPr lang="en" sz="2600" dirty="0">
              <a:solidFill>
                <a:srgbClr val="5AB1C9"/>
              </a:solidFill>
            </a:endParaRPr>
          </a:p>
          <a:p>
            <a:pPr lvl="0">
              <a:spcBef>
                <a:spcPts val="0"/>
              </a:spcBef>
              <a:buNone/>
            </a:pPr>
            <a:endParaRPr sz="2600" dirty="0"/>
          </a:p>
        </p:txBody>
      </p:sp>
      <p:cxnSp>
        <p:nvCxnSpPr>
          <p:cNvPr id="157" name="Shape 157"/>
          <p:cNvCxnSpPr/>
          <p:nvPr/>
        </p:nvCxnSpPr>
        <p:spPr>
          <a:xfrm>
            <a:off x="7636225" y="4669275"/>
            <a:ext cx="802500" cy="259499"/>
          </a:xfrm>
          <a:prstGeom prst="straightConnector1">
            <a:avLst/>
          </a:prstGeom>
          <a:noFill/>
          <a:ln w="9525" cap="flat" cmpd="sng">
            <a:solidFill>
              <a:srgbClr val="CFD8DC"/>
            </a:solidFill>
            <a:prstDash val="solid"/>
            <a:round/>
            <a:headEnd type="none" w="lg" len="lg"/>
            <a:tailEnd type="none" w="lg" len="lg"/>
          </a:ln>
        </p:spPr>
      </p:cxnSp>
      <p:cxnSp>
        <p:nvCxnSpPr>
          <p:cNvPr id="158" name="Shape 158"/>
          <p:cNvCxnSpPr/>
          <p:nvPr/>
        </p:nvCxnSpPr>
        <p:spPr>
          <a:xfrm>
            <a:off x="7073500" y="5197375"/>
            <a:ext cx="722100" cy="810900"/>
          </a:xfrm>
          <a:prstGeom prst="straightConnector1">
            <a:avLst/>
          </a:prstGeom>
          <a:noFill/>
          <a:ln w="9525" cap="flat" cmpd="sng">
            <a:solidFill>
              <a:srgbClr val="CFD8DC"/>
            </a:solidFill>
            <a:prstDash val="solid"/>
            <a:round/>
            <a:headEnd type="none" w="lg" len="lg"/>
            <a:tailEnd type="none" w="lg" len="lg"/>
          </a:ln>
        </p:spPr>
      </p:cxnSp>
      <p:cxnSp>
        <p:nvCxnSpPr>
          <p:cNvPr id="159" name="Shape 159"/>
          <p:cNvCxnSpPr/>
          <p:nvPr/>
        </p:nvCxnSpPr>
        <p:spPr>
          <a:xfrm flipH="1">
            <a:off x="8341100" y="5057925"/>
            <a:ext cx="139500" cy="532500"/>
          </a:xfrm>
          <a:prstGeom prst="straightConnector1">
            <a:avLst/>
          </a:prstGeom>
          <a:noFill/>
          <a:ln w="9525" cap="flat" cmpd="sng">
            <a:solidFill>
              <a:srgbClr val="CFD8DC"/>
            </a:solidFill>
            <a:prstDash val="solid"/>
            <a:round/>
            <a:headEnd type="none" w="lg" len="lg"/>
            <a:tailEnd type="none" w="lg" len="lg"/>
          </a:ln>
        </p:spPr>
      </p:cxnSp>
      <p:cxnSp>
        <p:nvCxnSpPr>
          <p:cNvPr id="160" name="Shape 160"/>
          <p:cNvCxnSpPr>
            <a:endCxn id="153" idx="4"/>
          </p:cNvCxnSpPr>
          <p:nvPr/>
        </p:nvCxnSpPr>
        <p:spPr>
          <a:xfrm rot="10800000">
            <a:off x="6776097" y="5236725"/>
            <a:ext cx="170700" cy="1050900"/>
          </a:xfrm>
          <a:prstGeom prst="straightConnector1">
            <a:avLst/>
          </a:prstGeom>
          <a:noFill/>
          <a:ln w="9525" cap="flat" cmpd="sng">
            <a:solidFill>
              <a:srgbClr val="CFD8DC"/>
            </a:solidFill>
            <a:prstDash val="solid"/>
            <a:round/>
            <a:headEnd type="none" w="lg" len="lg"/>
            <a:tailEnd type="none" w="lg" len="lg"/>
          </a:ln>
        </p:spPr>
      </p:cxnSp>
      <p:pic>
        <p:nvPicPr>
          <p:cNvPr id="161" name="Shape 161" descr="logo_kheprisante 500.png"/>
          <p:cNvPicPr preferRelativeResize="0"/>
          <p:nvPr/>
        </p:nvPicPr>
        <p:blipFill>
          <a:blip r:embed="rId6">
            <a:alphaModFix/>
          </a:blip>
          <a:stretch>
            <a:fillRect/>
          </a:stretch>
        </p:blipFill>
        <p:spPr>
          <a:xfrm>
            <a:off x="76200" y="6206075"/>
            <a:ext cx="1723725" cy="575724"/>
          </a:xfrm>
          <a:prstGeom prst="rect">
            <a:avLst/>
          </a:prstGeom>
          <a:noFill/>
          <a:ln>
            <a:noFill/>
          </a:ln>
        </p:spPr>
      </p:pic>
    </p:spTree>
  </p:cSld>
  <p:clrMapOvr>
    <a:masterClrMapping/>
  </p:clrMapOvr>
</p:sld>
</file>

<file path=ppt/theme/theme1.xml><?xml version="1.0" encoding="utf-8"?>
<a:theme xmlns:a="http://schemas.openxmlformats.org/drawingml/2006/main"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6325</TotalTime>
  <Words>241</Words>
  <Application>Microsoft Office PowerPoint</Application>
  <PresentationFormat>Affichage à l'écran (4:3)</PresentationFormat>
  <Paragraphs>85</Paragraphs>
  <Slides>9</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Calibri</vt:lpstr>
      <vt:lpstr>Wingdings</vt:lpstr>
      <vt:lpstr>Roboto Slab</vt:lpstr>
      <vt:lpstr>Source Sans Pro</vt:lpstr>
      <vt:lpstr>Arial</vt:lpstr>
      <vt:lpstr>Cordelia template</vt:lpstr>
      <vt:lpstr>Présentation PowerPoint</vt:lpstr>
      <vt:lpstr>Le Concept</vt:lpstr>
      <vt:lpstr> Khépri Santé = 1 expertise et 4 Solutions intégrées</vt:lpstr>
      <vt:lpstr>SAS Sophrokhépri</vt:lpstr>
      <vt:lpstr>SAS Sophrokhépri</vt:lpstr>
      <vt:lpstr>SAS Sophrokhépri</vt:lpstr>
      <vt:lpstr>SAS Sophrokhépri</vt:lpstr>
      <vt:lpstr>SAS Sophrokhépri</vt:lpstr>
      <vt:lpstr>Merci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Utilisateur Windows</cp:lastModifiedBy>
  <cp:revision>36</cp:revision>
  <cp:lastPrinted>2018-10-01T08:23:08Z</cp:lastPrinted>
  <dcterms:modified xsi:type="dcterms:W3CDTF">2018-11-11T18:57:13Z</dcterms:modified>
</cp:coreProperties>
</file>