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7" r:id="rId4"/>
    <p:sldId id="273" r:id="rId5"/>
    <p:sldId id="271" r:id="rId6"/>
    <p:sldId id="261" r:id="rId7"/>
    <p:sldId id="260" r:id="rId8"/>
    <p:sldId id="265" r:id="rId9"/>
    <p:sldId id="270" r:id="rId10"/>
    <p:sldId id="268" r:id="rId11"/>
    <p:sldId id="258" r:id="rId12"/>
    <p:sldId id="259" r:id="rId13"/>
    <p:sldId id="269" r:id="rId14"/>
    <p:sldId id="262" r:id="rId15"/>
    <p:sldId id="263" r:id="rId16"/>
    <p:sldId id="264" r:id="rId17"/>
    <p:sldId id="266" r:id="rId18"/>
    <p:sldId id="272" r:id="rId19"/>
  </p:sldIdLst>
  <p:sldSz cx="9144000" cy="6858000" type="screen4x3"/>
  <p:notesSz cx="6805613" cy="99393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ource Sans Pro" panose="020B0604020202020204" charset="0"/>
      <p:regular r:id="rId26"/>
      <p:bold r:id="rId27"/>
      <p:italic r:id="rId28"/>
      <p:boldItalic r:id="rId29"/>
    </p:embeddedFont>
    <p:embeddedFont>
      <p:font typeface="Roboto Slab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53B4C1-058D-45E1-95BA-9A53E337D010}">
  <a:tblStyle styleId="{9853B4C1-058D-45E1-95BA-9A53E337D0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1" autoAdjust="0"/>
    <p:restoredTop sz="94712" autoAdjust="0"/>
  </p:normalViewPr>
  <p:slideViewPr>
    <p:cSldViewPr>
      <p:cViewPr varScale="1">
        <p:scale>
          <a:sx n="80" d="100"/>
          <a:sy n="80" d="100"/>
        </p:scale>
        <p:origin x="9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724D-EA2D-452C-9F26-4E2FC5DA9B71}" type="datetimeFigureOut">
              <a:rPr lang="fr-FR" smtClean="0"/>
              <a:t>30/12/2019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C24B-3D3D-4947-8F33-09E4A87E2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94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3216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779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56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722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290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1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55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81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69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20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83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81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926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mplete patter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 smtClean="0"/>
              <a:t>Cliquez pour 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799118" y="6155268"/>
            <a:ext cx="4240920" cy="2730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 smtClean="0"/>
              <a:t>Fatima NEHAL : Consultante en Management Commercial et Coach en Prévention de Santé Durable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5200813" y="6155268"/>
            <a:ext cx="1028968" cy="273049"/>
          </a:xfrm>
          <a:prstGeom prst="rect">
            <a:avLst/>
          </a:prstGeom>
        </p:spPr>
        <p:txBody>
          <a:bodyPr rtlCol="0"/>
          <a:lstStyle/>
          <a:p>
            <a:pPr rtl="0"/>
            <a:fld id="{9463970C-4F8F-4473-936F-E53875B77033}" type="datetime1">
              <a:rPr lang="fr-FR" noProof="0" smtClean="0"/>
              <a:pPr rtl="0"/>
              <a:t>30/12/2019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6401276" y="6155268"/>
            <a:ext cx="914639" cy="273049"/>
          </a:xfrm>
          <a:prstGeom prst="rect">
            <a:avLst/>
          </a:prstGeom>
        </p:spPr>
        <p:txBody>
          <a:bodyPr rtlCol="0"/>
          <a:lstStyle/>
          <a:p>
            <a:pPr rtl="0"/>
            <a:fld id="{AAEAE4A8-A6E5-453E-B946-FB774B73F48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574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 b="1"/>
            </a:lvl1pPr>
            <a:lvl2pPr lvl="1" rtl="0">
              <a:spcBef>
                <a:spcPts val="0"/>
              </a:spcBef>
              <a:buSzPct val="100000"/>
              <a:defRPr sz="4800" b="1"/>
            </a:lvl2pPr>
            <a:lvl3pPr lvl="2" rtl="0">
              <a:spcBef>
                <a:spcPts val="0"/>
              </a:spcBef>
              <a:buSzPct val="100000"/>
              <a:defRPr sz="4800" b="1"/>
            </a:lvl3pPr>
            <a:lvl4pPr lvl="3" rtl="0">
              <a:spcBef>
                <a:spcPts val="0"/>
              </a:spcBef>
              <a:buSzPct val="100000"/>
              <a:defRPr sz="4800" b="1"/>
            </a:lvl4pPr>
            <a:lvl5pPr lvl="4" rtl="0">
              <a:spcBef>
                <a:spcPts val="0"/>
              </a:spcBef>
              <a:buSzPct val="100000"/>
              <a:defRPr sz="4800" b="1"/>
            </a:lvl5pPr>
            <a:lvl6pPr lvl="5" rtl="0">
              <a:spcBef>
                <a:spcPts val="0"/>
              </a:spcBef>
              <a:buSzPct val="100000"/>
              <a:defRPr sz="4800" b="1"/>
            </a:lvl6pPr>
            <a:lvl7pPr lvl="6" rtl="0">
              <a:spcBef>
                <a:spcPts val="0"/>
              </a:spcBef>
              <a:buSzPct val="100000"/>
              <a:defRPr sz="4800" b="1"/>
            </a:lvl7pPr>
            <a:lvl8pPr lvl="7" rtl="0">
              <a:spcBef>
                <a:spcPts val="0"/>
              </a:spcBef>
              <a:buSzPct val="100000"/>
              <a:defRPr sz="4800" b="1"/>
            </a:lvl8pPr>
            <a:lvl9pPr lvl="8" rtl="0">
              <a:spcBef>
                <a:spcPts val="0"/>
              </a:spcBef>
              <a:buSzPct val="100000"/>
              <a:defRPr sz="4800" b="1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546025" y="3710548"/>
            <a:ext cx="58326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607D8B"/>
              </a:buClr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 descr="connections-0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45" y="0"/>
            <a:ext cx="913210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215300" y="2501400"/>
            <a:ext cx="6713399" cy="10931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1pPr>
            <a:lvl2pPr lvl="1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2pPr>
            <a:lvl3pPr lvl="2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3pPr>
            <a:lvl4pPr lvl="3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4pPr>
            <a:lvl5pPr lvl="4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5pPr>
            <a:lvl6pPr lvl="5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6pPr>
            <a:lvl7pPr lvl="6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7pPr>
            <a:lvl8pPr lvl="7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8pPr>
            <a:lvl9pPr lvl="8" algn="ctr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9pPr>
          </a:lstStyle>
          <a:p>
            <a:endParaRPr/>
          </a:p>
        </p:txBody>
      </p:sp>
      <p:grpSp>
        <p:nvGrpSpPr>
          <p:cNvPr id="31" name="Shape 31"/>
          <p:cNvGrpSpPr/>
          <p:nvPr/>
        </p:nvGrpSpPr>
        <p:grpSpPr>
          <a:xfrm>
            <a:off x="3593400" y="1074284"/>
            <a:ext cx="1957200" cy="1093199"/>
            <a:chOff x="3593400" y="1760084"/>
            <a:chExt cx="1957200" cy="1093199"/>
          </a:xfrm>
        </p:grpSpPr>
        <p:sp>
          <p:nvSpPr>
            <p:cNvPr id="32" name="Shape 32"/>
            <p:cNvSpPr txBox="1"/>
            <p:nvPr/>
          </p:nvSpPr>
          <p:spPr>
            <a:xfrm>
              <a:off x="3593400" y="1872096"/>
              <a:ext cx="1957200" cy="871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6000" b="1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</a:p>
          </p:txBody>
        </p:sp>
        <p:sp>
          <p:nvSpPr>
            <p:cNvPr id="33" name="Shape 33"/>
            <p:cNvSpPr/>
            <p:nvPr/>
          </p:nvSpPr>
          <p:spPr>
            <a:xfrm>
              <a:off x="4025400" y="1760084"/>
              <a:ext cx="1093199" cy="1093199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4190700" y="1925384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5" name="Shape 35"/>
          <p:cNvCxnSpPr>
            <a:endCxn id="33" idx="1"/>
          </p:cNvCxnSpPr>
          <p:nvPr/>
        </p:nvCxnSpPr>
        <p:spPr>
          <a:xfrm>
            <a:off x="3742095" y="871980"/>
            <a:ext cx="443400" cy="3624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" name="Shape 36"/>
          <p:cNvCxnSpPr/>
          <p:nvPr/>
        </p:nvCxnSpPr>
        <p:spPr>
          <a:xfrm rot="10800000">
            <a:off x="4114799" y="269684"/>
            <a:ext cx="457200" cy="80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" name="Shape 37"/>
          <p:cNvCxnSpPr/>
          <p:nvPr/>
        </p:nvCxnSpPr>
        <p:spPr>
          <a:xfrm rot="10800000" flipH="1">
            <a:off x="4749075" y="753124"/>
            <a:ext cx="95100" cy="348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82658" y="1600200"/>
            <a:ext cx="36753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86150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329991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873833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5407123"/>
            <a:ext cx="8229600" cy="49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velyne.revellat@kheprisante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hyperlink" Target="mailto:evelyne.revellat@kheprisante.fr" TargetMode="Externa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ubTitle" idx="4294967295"/>
          </p:nvPr>
        </p:nvSpPr>
        <p:spPr>
          <a:xfrm>
            <a:off x="612750" y="4374912"/>
            <a:ext cx="4196400" cy="1862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Evelyne Revellat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06 60 47 71 64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5AB1C9"/>
                </a:solidFill>
                <a:hlinkClick r:id="rId3"/>
              </a:rPr>
              <a:t>evelyne.revellat@kheprisante.fr</a:t>
            </a:r>
            <a:endParaRPr lang="en" sz="1800" b="1" dirty="0" smtClean="0">
              <a:solidFill>
                <a:srgbClr val="5AB1C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chemeClr val="accent4"/>
                </a:solidFill>
              </a:rPr>
              <a:t>www.kheprisante.fr</a:t>
            </a:r>
            <a:endParaRPr lang="en" sz="1800" b="1" dirty="0">
              <a:solidFill>
                <a:schemeClr val="accent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188 Grande rue Charles de Gaulle 94130 Nogent-sur-Marne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37" y="2132856"/>
            <a:ext cx="6527225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 smtClean="0">
                <a:solidFill>
                  <a:srgbClr val="5AB1C9"/>
                </a:solidFill>
              </a:rPr>
              <a:t>Objectifs pour les 2 ans à venir</a:t>
            </a:r>
            <a:endParaRPr lang="en" sz="4000" dirty="0">
              <a:solidFill>
                <a:srgbClr val="5AB1C9"/>
              </a:solidFill>
            </a:endParaRP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331639" y="1412776"/>
            <a:ext cx="7351685" cy="4793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err="1"/>
              <a:t>Visiapy</a:t>
            </a:r>
            <a:r>
              <a:rPr lang="fr-FR" sz="1800" b="1" dirty="0"/>
              <a:t> :</a:t>
            </a:r>
            <a:r>
              <a:rPr lang="fr-FR" sz="1800" dirty="0"/>
              <a:t> Ouvrir la plateforme de téléconsultation </a:t>
            </a:r>
            <a:r>
              <a:rPr lang="fr-FR" sz="1800" dirty="0" err="1" smtClean="0"/>
              <a:t>Visiapy</a:t>
            </a:r>
            <a:endParaRPr lang="fr-FR" sz="1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Création d’une marque</a:t>
            </a:r>
            <a:r>
              <a:rPr lang="fr-FR" sz="1800" dirty="0" smtClean="0"/>
              <a:t> de produits de compléments alimentaire vendus sur notre </a:t>
            </a:r>
            <a:r>
              <a:rPr lang="fr-FR" sz="1800" b="1" dirty="0" smtClean="0"/>
              <a:t>boutique en ligne </a:t>
            </a:r>
            <a:r>
              <a:rPr lang="fr-FR" sz="1800" dirty="0" smtClean="0"/>
              <a:t>de </a:t>
            </a:r>
            <a:r>
              <a:rPr lang="fr-FR" sz="1800" dirty="0" err="1" smtClean="0"/>
              <a:t>Khépri</a:t>
            </a:r>
            <a:r>
              <a:rPr lang="fr-FR" sz="1800" dirty="0" smtClean="0"/>
              <a:t> Santé</a:t>
            </a:r>
            <a:endParaRPr lang="fr-FR" sz="1800" b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Un lieu pour le Pôle Santé :</a:t>
            </a:r>
            <a:r>
              <a:rPr lang="fr-FR" sz="1800" dirty="0" smtClean="0"/>
              <a:t> Agrandir </a:t>
            </a:r>
            <a:r>
              <a:rPr lang="fr-FR" sz="1800" dirty="0"/>
              <a:t>le Centre de Nogent si opportunité immobilière (immeuble avec vitrine en </a:t>
            </a:r>
            <a:r>
              <a:rPr lang="fr-FR" sz="1800" dirty="0" err="1"/>
              <a:t>RdC</a:t>
            </a:r>
            <a:r>
              <a:rPr lang="fr-FR" sz="1800" dirty="0"/>
              <a:t>) pour un maximum de visibilité en plein du centre ville au pied du RER E, </a:t>
            </a:r>
            <a:r>
              <a:rPr lang="fr-FR" sz="1800" dirty="0" smtClean="0"/>
              <a:t>et </a:t>
            </a:r>
            <a:r>
              <a:rPr lang="fr-FR" sz="1800" dirty="0"/>
              <a:t>avoir la place de créer un lieu pour le Pôle Santé médical. </a:t>
            </a:r>
            <a:r>
              <a:rPr lang="fr-FR" sz="1800" i="1" dirty="0"/>
              <a:t>Pour l’instant le siège du Pôle est officiellement au Centre </a:t>
            </a:r>
            <a:r>
              <a:rPr lang="fr-FR" sz="1800" i="1" dirty="0" err="1"/>
              <a:t>Khépri</a:t>
            </a:r>
            <a:r>
              <a:rPr lang="fr-FR" sz="1800" i="1" dirty="0"/>
              <a:t> </a:t>
            </a:r>
            <a:r>
              <a:rPr lang="fr-FR" sz="1800" i="1" dirty="0" smtClean="0"/>
              <a:t>Santé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Développement de </a:t>
            </a:r>
            <a:r>
              <a:rPr lang="fr-FR" sz="1800" b="1" dirty="0" err="1" smtClean="0"/>
              <a:t>Khépri</a:t>
            </a:r>
            <a:r>
              <a:rPr lang="fr-FR" sz="1800" b="1" dirty="0" smtClean="0"/>
              <a:t> Formation</a:t>
            </a:r>
            <a:endParaRPr lang="fr-FR" sz="1800" i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Dupliquer le Centre pilote </a:t>
            </a:r>
            <a:r>
              <a:rPr lang="fr-FR" sz="1800" b="1" dirty="0" err="1" smtClean="0"/>
              <a:t>Khépri</a:t>
            </a:r>
            <a:r>
              <a:rPr lang="fr-FR" sz="1800" b="1" dirty="0" smtClean="0"/>
              <a:t> Santé </a:t>
            </a:r>
            <a:r>
              <a:rPr lang="fr-FR" sz="1800" dirty="0" smtClean="0"/>
              <a:t>à plusieurs endroits en région parisienne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Comité </a:t>
            </a:r>
            <a:r>
              <a:rPr lang="fr-FR" sz="1800" b="1" dirty="0"/>
              <a:t>scientifique </a:t>
            </a:r>
            <a:r>
              <a:rPr lang="fr-FR" sz="1800" b="1" dirty="0" smtClean="0"/>
              <a:t>: </a:t>
            </a:r>
            <a:r>
              <a:rPr lang="fr-FR" sz="1800" dirty="0" smtClean="0"/>
              <a:t>Créer </a:t>
            </a:r>
            <a:r>
              <a:rPr lang="fr-FR" sz="1800" dirty="0"/>
              <a:t>un </a:t>
            </a:r>
            <a:r>
              <a:rPr lang="fr-FR" sz="1800" b="1" dirty="0" smtClean="0"/>
              <a:t>Comité scientifique </a:t>
            </a:r>
            <a:r>
              <a:rPr lang="fr-FR" sz="1800" dirty="0" smtClean="0"/>
              <a:t>pour </a:t>
            </a:r>
            <a:r>
              <a:rPr lang="fr-FR" sz="1800" dirty="0"/>
              <a:t>démontrer l’efficacité des thérapies </a:t>
            </a:r>
            <a:r>
              <a:rPr lang="fr-FR" sz="1800" dirty="0" smtClean="0"/>
              <a:t>complémentaires dans le cadre de l’observance des traitements en oncologie</a:t>
            </a:r>
            <a:endParaRPr lang="fr-FR" sz="1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dirty="0"/>
              <a:t>Créer </a:t>
            </a:r>
            <a:r>
              <a:rPr lang="fr-FR" sz="1800" dirty="0" smtClean="0"/>
              <a:t>la </a:t>
            </a:r>
            <a:r>
              <a:rPr lang="fr-FR" sz="1800" b="1" dirty="0"/>
              <a:t>Fédération </a:t>
            </a:r>
            <a:r>
              <a:rPr lang="fr-FR" sz="1800" dirty="0" smtClean="0"/>
              <a:t>de la santé</a:t>
            </a:r>
            <a:r>
              <a:rPr lang="fr-FR" sz="1800" b="1" dirty="0" smtClean="0"/>
              <a:t> intégrative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1431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Besoins des clients</a:t>
            </a:r>
            <a:endParaRPr lang="en" dirty="0">
              <a:solidFill>
                <a:srgbClr val="5AB1C9"/>
              </a:solidFill>
            </a:endParaRPr>
          </a:p>
        </p:txBody>
      </p:sp>
      <p:pic>
        <p:nvPicPr>
          <p:cNvPr id="90" name="Shape 90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body" idx="4294967295"/>
          </p:nvPr>
        </p:nvSpPr>
        <p:spPr>
          <a:xfrm>
            <a:off x="1278474" y="1600200"/>
            <a:ext cx="3868800" cy="4967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5AB1C9"/>
                </a:solidFill>
              </a:rPr>
              <a:t>Professionnels</a:t>
            </a: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607D8B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dirty="0"/>
              <a:t>Les thérapeutes ne réalisant pas suffisamment de chiffre </a:t>
            </a:r>
            <a:r>
              <a:rPr lang="en" sz="1600" dirty="0" smtClean="0"/>
              <a:t>d’affaires </a:t>
            </a:r>
            <a:r>
              <a:rPr lang="en" sz="1600" dirty="0"/>
              <a:t>pour se permettre de louer un cabinet au mois, en recherche de nouveaux clients.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Les jeunes diplômés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Ceux qui ont un emplois à côté de leur activité (reconversion professionnelle)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Ceux qui continuent d’exercer en fin de </a:t>
            </a:r>
            <a:r>
              <a:rPr lang="en" sz="1600" dirty="0" smtClean="0"/>
              <a:t>carrière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Ceux qui préfèrent travailler dans le cadre d’un collectif participatif</a:t>
            </a: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4294967295"/>
          </p:nvPr>
        </p:nvSpPr>
        <p:spPr>
          <a:xfrm>
            <a:off x="5139849" y="1600200"/>
            <a:ext cx="3530100" cy="502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5AB1C9"/>
                </a:solidFill>
              </a:rPr>
              <a:t>Particuliers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Trouver en un seul lieu une trentaine de pratiques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Se faire orienter afin de trouver la pratique la plus adaptée à leur </a:t>
            </a:r>
            <a:r>
              <a:rPr lang="en" sz="1600" dirty="0" smtClean="0"/>
              <a:t>besoin</a:t>
            </a: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Une demande croissante concernant les médecines </a:t>
            </a:r>
            <a:r>
              <a:rPr lang="en" sz="1600" dirty="0" smtClean="0"/>
              <a:t>douces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Trouver un thérapeute validé par nos soins afin de se sentir en confiance.</a:t>
            </a:r>
            <a:endParaRPr lang="en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827584" y="-217274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Solution</a:t>
            </a:r>
          </a:p>
        </p:txBody>
      </p:sp>
      <p:pic>
        <p:nvPicPr>
          <p:cNvPr id="98" name="Shape 98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1115616" y="701241"/>
            <a:ext cx="6891900" cy="45999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 </a:t>
            </a: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Salles accessibles 7j/7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(189 m2)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Système de réservation en ligne 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Services visant à améliorer la visibilité des intervenants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Apport de clients aux intervenants grâce à la notoriété du centre</a:t>
            </a: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Evènements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récurrents dans l’optique de faire découvrir nos pratiques aux particuliers </a:t>
            </a: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Plus que des salles, un environnement…</a:t>
            </a:r>
            <a:endParaRPr lang="en" sz="2000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4570013"/>
            <a:ext cx="2677593" cy="17850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0" y="4581128"/>
            <a:ext cx="2665931" cy="17739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02" y="4581128"/>
            <a:ext cx="2999486" cy="1773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526"/>
            <a:ext cx="2880320" cy="19710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51" y="3411489"/>
            <a:ext cx="2622309" cy="1475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71382"/>
            <a:ext cx="2776308" cy="15616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91" y="4995039"/>
            <a:ext cx="2848556" cy="16023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98" y="4293097"/>
            <a:ext cx="2816310" cy="15841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4"/>
            <a:ext cx="2592288" cy="14581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2904323" cy="16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Le marché</a:t>
            </a:r>
          </a:p>
        </p:txBody>
      </p:sp>
      <p:pic>
        <p:nvPicPr>
          <p:cNvPr id="122" name="Shape 122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1371750" y="2839625"/>
            <a:ext cx="2785200" cy="28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398BA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Code APE 86.90F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90600" lvl="0" indent="0" rtl="0">
              <a:spcBef>
                <a:spcPts val="0"/>
              </a:spcBef>
              <a:buNone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activités pour la santé humaine exercées hors d’un cadre réglementé représentent 32840 Entreprises et 939 M€ CA HT en 2014</a:t>
            </a:r>
            <a:r>
              <a:rPr lang="en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(INSEE)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4850350" y="30513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Psychothérapie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Psychanalyse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Hypnose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Sophrologie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Acupuncture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Homéopathie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Naturopathie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Ostéopathie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Iridologie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Coaching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Chiropraxie</a:t>
            </a:r>
          </a:p>
        </p:txBody>
      </p:sp>
      <p:sp>
        <p:nvSpPr>
          <p:cNvPr id="125" name="Shape 125"/>
          <p:cNvSpPr/>
          <p:nvPr/>
        </p:nvSpPr>
        <p:spPr>
          <a:xfrm>
            <a:off x="4216600" y="2980475"/>
            <a:ext cx="303300" cy="30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AB1C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1647950" y="1673725"/>
            <a:ext cx="5730600" cy="93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42 % des français ont recours aux médecines douces</a:t>
            </a:r>
          </a:p>
          <a:p>
            <a:pPr marL="4572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75 % y ont déjà eu recours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Shape 131"/>
          <p:cNvGraphicFramePr/>
          <p:nvPr/>
        </p:nvGraphicFramePr>
        <p:xfrm>
          <a:off x="1260000" y="2107400"/>
          <a:ext cx="6624000" cy="3194650"/>
        </p:xfrm>
        <a:graphic>
          <a:graphicData uri="http://schemas.openxmlformats.org/drawingml/2006/table">
            <a:tbl>
              <a:tblPr>
                <a:noFill/>
                <a:tableStyleId>{9853B4C1-058D-45E1-95BA-9A53E337D010}</a:tableStyleId>
              </a:tblPr>
              <a:tblGrid>
                <a:gridCol w="1656000"/>
                <a:gridCol w="1656000"/>
                <a:gridCol w="1656000"/>
                <a:gridCol w="1656000"/>
              </a:tblGrid>
              <a:tr h="17391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>
                        <a:solidFill>
                          <a:srgbClr val="607D8B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 d’habitants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% de personnes consultant un psychologue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 de patients potentiels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13 communes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voisines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482 000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33 740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</a:tr>
            </a:tbl>
          </a:graphicData>
        </a:graphic>
      </p:graphicFrame>
      <p:sp>
        <p:nvSpPr>
          <p:cNvPr id="132" name="Shape 132"/>
          <p:cNvSpPr txBox="1">
            <a:spLocks noGrp="1"/>
          </p:cNvSpPr>
          <p:nvPr>
            <p:ph type="ctrTitle" idx="4294967295"/>
          </p:nvPr>
        </p:nvSpPr>
        <p:spPr>
          <a:xfrm>
            <a:off x="1655700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5AB1C9"/>
                </a:solidFill>
              </a:rPr>
              <a:t>Zone de chalandise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Concurrence</a:t>
            </a:r>
          </a:p>
        </p:txBody>
      </p:sp>
      <p:pic>
        <p:nvPicPr>
          <p:cNvPr id="138" name="Shape 138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1126050" y="2336825"/>
            <a:ext cx="6891900" cy="3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Pas de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concurrents direct sur un positionnement identique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dans le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Val-de-Marne.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Atelier Sérénité (Vincennes 94)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MaxSenss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(Seine &amp; Marne 77)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fr-FR" sz="2000" dirty="0" smtClean="0">
                <a:latin typeface="Source Sans Pro" panose="020B0604020202020204" charset="0"/>
              </a:rPr>
              <a:t>C.E.P.M.P </a:t>
            </a:r>
            <a:r>
              <a:rPr lang="fr-FR" sz="2000" dirty="0">
                <a:latin typeface="Source Sans Pro" panose="020B0604020202020204" charset="0"/>
              </a:rPr>
              <a:t>(Centre d'Excellence </a:t>
            </a:r>
            <a:r>
              <a:rPr lang="fr-FR" sz="2000" dirty="0" err="1">
                <a:latin typeface="Source Sans Pro" panose="020B0604020202020204" charset="0"/>
              </a:rPr>
              <a:t>Paramedical</a:t>
            </a:r>
            <a:r>
              <a:rPr lang="fr-FR" sz="2000" dirty="0">
                <a:latin typeface="Source Sans Pro" panose="020B0604020202020204" charset="0"/>
              </a:rPr>
              <a:t> &amp; </a:t>
            </a:r>
            <a:r>
              <a:rPr lang="fr-FR" sz="2000" dirty="0" err="1">
                <a:latin typeface="Source Sans Pro" panose="020B0604020202020204" charset="0"/>
              </a:rPr>
              <a:t>Medical</a:t>
            </a:r>
            <a:r>
              <a:rPr lang="fr-FR" sz="2000" dirty="0">
                <a:latin typeface="Source Sans Pro" panose="020B0604020202020204" charset="0"/>
              </a:rPr>
              <a:t> de Paris)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Centre Sésame (Paris)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Médoucines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concurrents parisiens offrent seulement la location d’espaces de travail sans services liés au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développement et aux prestations pour les particuliers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Khépri Santé est le seul à proposer des services aux intervenants et à créer une image qui attire directement les patients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 descr="Emmanuel lhoste-10.jpg"/>
          <p:cNvPicPr preferRelativeResize="0"/>
          <p:nvPr/>
        </p:nvPicPr>
        <p:blipFill rotWithShape="1">
          <a:blip r:embed="rId4">
            <a:alphaModFix/>
          </a:blip>
          <a:srcRect l="11913" t="2589" r="16616" b="26838"/>
          <a:stretch/>
        </p:blipFill>
        <p:spPr>
          <a:xfrm>
            <a:off x="5865750" y="3424125"/>
            <a:ext cx="1843547" cy="182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5049450" y="2608725"/>
            <a:ext cx="3453300" cy="3435300"/>
          </a:xfrm>
          <a:prstGeom prst="donut">
            <a:avLst>
              <a:gd name="adj" fmla="val 23861"/>
            </a:avLst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5865747" y="3416025"/>
            <a:ext cx="1820700" cy="18207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ctrTitle" idx="4294967295"/>
          </p:nvPr>
        </p:nvSpPr>
        <p:spPr>
          <a:xfrm>
            <a:off x="2500625" y="1343700"/>
            <a:ext cx="3052800" cy="9926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b="1" dirty="0">
                <a:solidFill>
                  <a:schemeClr val="accent4"/>
                </a:solidFill>
              </a:rPr>
              <a:t>Merci !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4294967295"/>
          </p:nvPr>
        </p:nvSpPr>
        <p:spPr>
          <a:xfrm>
            <a:off x="735950" y="4365104"/>
            <a:ext cx="4753500" cy="1947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 dirty="0">
                <a:solidFill>
                  <a:schemeClr val="accent4"/>
                </a:solidFill>
              </a:rPr>
              <a:t>Evelyne Revellat</a:t>
            </a:r>
          </a:p>
          <a:p>
            <a:pPr lvl="0">
              <a:spcBef>
                <a:spcPts val="0"/>
              </a:spcBef>
              <a:buNone/>
            </a:pPr>
            <a:r>
              <a:rPr lang="en" sz="2600" dirty="0">
                <a:solidFill>
                  <a:schemeClr val="accent4"/>
                </a:solidFill>
              </a:rPr>
              <a:t>06 60 47 71 64</a:t>
            </a:r>
          </a:p>
          <a:p>
            <a:pPr lvl="0">
              <a:spcBef>
                <a:spcPts val="0"/>
              </a:spcBef>
              <a:buNone/>
            </a:pPr>
            <a:r>
              <a:rPr lang="en" sz="2600" dirty="0" smtClean="0">
                <a:solidFill>
                  <a:srgbClr val="5AB1C9"/>
                </a:solidFill>
                <a:hlinkClick r:id="rId5"/>
              </a:rPr>
              <a:t>evelyne.revellat@kheprisante.fr</a:t>
            </a:r>
            <a:endParaRPr lang="en" sz="2600" dirty="0" smtClean="0">
              <a:solidFill>
                <a:srgbClr val="5AB1C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600" dirty="0" smtClean="0">
                <a:solidFill>
                  <a:schemeClr val="accent4"/>
                </a:solidFill>
              </a:rPr>
              <a:t>www.kheprisante.fr</a:t>
            </a:r>
            <a:endParaRPr lang="en" sz="2600" dirty="0">
              <a:solidFill>
                <a:schemeClr val="accent4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600" dirty="0"/>
          </a:p>
        </p:txBody>
      </p:sp>
      <p:cxnSp>
        <p:nvCxnSpPr>
          <p:cNvPr id="157" name="Shape 157"/>
          <p:cNvCxnSpPr/>
          <p:nvPr/>
        </p:nvCxnSpPr>
        <p:spPr>
          <a:xfrm>
            <a:off x="7636225" y="4669275"/>
            <a:ext cx="802500" cy="2594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8" name="Shape 158"/>
          <p:cNvCxnSpPr/>
          <p:nvPr/>
        </p:nvCxnSpPr>
        <p:spPr>
          <a:xfrm>
            <a:off x="7073500" y="5197375"/>
            <a:ext cx="722100" cy="81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9" name="Shape 159"/>
          <p:cNvCxnSpPr/>
          <p:nvPr/>
        </p:nvCxnSpPr>
        <p:spPr>
          <a:xfrm flipH="1">
            <a:off x="8341100" y="5057925"/>
            <a:ext cx="139500" cy="5325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0" name="Shape 160"/>
          <p:cNvCxnSpPr>
            <a:endCxn id="153" idx="4"/>
          </p:cNvCxnSpPr>
          <p:nvPr/>
        </p:nvCxnSpPr>
        <p:spPr>
          <a:xfrm rot="10800000">
            <a:off x="6776097" y="5236725"/>
            <a:ext cx="170700" cy="105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1" name="Shape 161" descr="logo_kheprisante 50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050051" cy="4824536"/>
          </a:xfrm>
          <a:prstGeom prst="rect">
            <a:avLst/>
          </a:prstGeom>
        </p:spPr>
      </p:pic>
      <p:sp>
        <p:nvSpPr>
          <p:cNvPr id="10" name="Shape 137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Plan du Centre</a:t>
            </a:r>
            <a:endParaRPr lang="en" dirty="0">
              <a:solidFill>
                <a:srgbClr val="5AB1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860600" y="1212825"/>
            <a:ext cx="2470200" cy="24702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8" name="Shape 68"/>
          <p:cNvCxnSpPr/>
          <p:nvPr/>
        </p:nvCxnSpPr>
        <p:spPr>
          <a:xfrm rot="10800000" flipH="1">
            <a:off x="6282450" y="705374"/>
            <a:ext cx="121500" cy="5187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" name="Shape 69"/>
          <p:cNvCxnSpPr/>
          <p:nvPr/>
        </p:nvCxnSpPr>
        <p:spPr>
          <a:xfrm flipH="1">
            <a:off x="7133575" y="1483475"/>
            <a:ext cx="332399" cy="2675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" name="Shape 70"/>
          <p:cNvCxnSpPr>
            <a:endCxn id="67" idx="6"/>
          </p:cNvCxnSpPr>
          <p:nvPr/>
        </p:nvCxnSpPr>
        <p:spPr>
          <a:xfrm flipH="1">
            <a:off x="7330800" y="2440125"/>
            <a:ext cx="1124100" cy="7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" name="Shape 71"/>
          <p:cNvSpPr/>
          <p:nvPr/>
        </p:nvSpPr>
        <p:spPr>
          <a:xfrm>
            <a:off x="5057850" y="1410075"/>
            <a:ext cx="2075700" cy="2075700"/>
          </a:xfrm>
          <a:prstGeom prst="ellipse">
            <a:avLst/>
          </a:prstGeom>
          <a:noFill/>
          <a:ln w="38100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ctrTitle" idx="4294967295"/>
          </p:nvPr>
        </p:nvSpPr>
        <p:spPr>
          <a:xfrm>
            <a:off x="342750" y="1388600"/>
            <a:ext cx="5832600" cy="1546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b="1" dirty="0">
                <a:solidFill>
                  <a:schemeClr val="accent4"/>
                </a:solidFill>
              </a:rPr>
              <a:t>Le Concept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4294967295"/>
          </p:nvPr>
        </p:nvSpPr>
        <p:spPr>
          <a:xfrm>
            <a:off x="513075" y="3180950"/>
            <a:ext cx="4623300" cy="138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Centre de </a:t>
            </a:r>
            <a:r>
              <a:rPr lang="en" dirty="0" smtClean="0"/>
              <a:t>santé intégrative</a:t>
            </a:r>
            <a:endParaRPr lang="en" dirty="0"/>
          </a:p>
        </p:txBody>
      </p:sp>
      <p:sp>
        <p:nvSpPr>
          <p:cNvPr id="74" name="Shape 74"/>
          <p:cNvSpPr txBox="1">
            <a:spLocks noGrp="1"/>
          </p:cNvSpPr>
          <p:nvPr>
            <p:ph type="subTitle" idx="4294967295"/>
          </p:nvPr>
        </p:nvSpPr>
        <p:spPr>
          <a:xfrm>
            <a:off x="3099000" y="4442475"/>
            <a:ext cx="5832600" cy="138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Un espace de coworking dédié aux professionnels de santé</a:t>
            </a:r>
          </a:p>
        </p:txBody>
      </p:sp>
      <p:grpSp>
        <p:nvGrpSpPr>
          <p:cNvPr id="75" name="Shape 75"/>
          <p:cNvGrpSpPr/>
          <p:nvPr/>
        </p:nvGrpSpPr>
        <p:grpSpPr>
          <a:xfrm>
            <a:off x="5654409" y="1702241"/>
            <a:ext cx="882597" cy="1554909"/>
            <a:chOff x="6718575" y="2318625"/>
            <a:chExt cx="256950" cy="407375"/>
          </a:xfrm>
        </p:grpSpPr>
        <p:sp>
          <p:nvSpPr>
            <p:cNvPr id="76" name="Shape 7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7" name="Shape 7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8" name="Shape 7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9" name="Shape 7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0" name="Shape 8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1" name="Shape 8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2" name="Shape 8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3" name="Shape 8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75" y="5635019"/>
            <a:ext cx="1376682" cy="95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856580"/>
            <a:ext cx="8805271" cy="9518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 = 1 expertise</a:t>
            </a:r>
            <a:b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4 Solutions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intégrées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579" y="2026302"/>
            <a:ext cx="3673365" cy="41390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Une expertise en coordination de soins dans un espace de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co-working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dédié aux praticiens et</a:t>
            </a:r>
          </a:p>
          <a:p>
            <a:pPr>
              <a:buNone/>
            </a:pPr>
            <a:r>
              <a:rPr lang="fr-FR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solutions intégrées :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Médicale : Pôle Santé  </a:t>
            </a:r>
            <a:b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Pluridisciplinaire</a:t>
            </a:r>
          </a:p>
          <a:p>
            <a:pPr>
              <a:buNone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Paris Est (PSP Paris Est)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Visiapy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pour les entreprises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Santé Coordination de soins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(16 unités spécialisées)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fr-FR" sz="1800" dirty="0"/>
          </a:p>
          <a:p>
            <a:endParaRPr lang="en-US" sz="1800" dirty="0"/>
          </a:p>
        </p:txBody>
      </p:sp>
      <p:grpSp>
        <p:nvGrpSpPr>
          <p:cNvPr id="7" name="Groupe 6" descr="Un cycle radial montre la relation entre 4 tâches et un groupe"/>
          <p:cNvGrpSpPr/>
          <p:nvPr/>
        </p:nvGrpSpPr>
        <p:grpSpPr>
          <a:xfrm>
            <a:off x="3201738" y="622489"/>
            <a:ext cx="5800354" cy="5685029"/>
            <a:chOff x="3201738" y="622489"/>
            <a:chExt cx="5800354" cy="5685029"/>
          </a:xfrm>
        </p:grpSpPr>
        <p:sp>
          <p:nvSpPr>
            <p:cNvPr id="9" name="Arc plein 8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10800000"/>
                <a:gd name="adj2" fmla="val 162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Arc plein 9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5400000"/>
                <a:gd name="adj2" fmla="val 108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Arc plein 10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0"/>
                <a:gd name="adj2" fmla="val 54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Arc plein 11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16200000"/>
                <a:gd name="adj2" fmla="val 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e libre 13" title="Task 1"/>
            <p:cNvSpPr/>
            <p:nvPr/>
          </p:nvSpPr>
          <p:spPr>
            <a:xfrm>
              <a:off x="5354372" y="622489"/>
              <a:ext cx="1610413" cy="1409934"/>
            </a:xfrm>
            <a:custGeom>
              <a:avLst/>
              <a:gdLst>
                <a:gd name="connsiteX0" fmla="*/ 0 w 1610413"/>
                <a:gd name="connsiteY0" fmla="*/ 704967 h 1409934"/>
                <a:gd name="connsiteX1" fmla="*/ 805207 w 1610413"/>
                <a:gd name="connsiteY1" fmla="*/ 0 h 1409934"/>
                <a:gd name="connsiteX2" fmla="*/ 1610414 w 1610413"/>
                <a:gd name="connsiteY2" fmla="*/ 704967 h 1409934"/>
                <a:gd name="connsiteX3" fmla="*/ 805207 w 1610413"/>
                <a:gd name="connsiteY3" fmla="*/ 1409934 h 1409934"/>
                <a:gd name="connsiteX4" fmla="*/ 0 w 1610413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0413" h="1409934">
                  <a:moveTo>
                    <a:pt x="0" y="704967"/>
                  </a:moveTo>
                  <a:cubicBezTo>
                    <a:pt x="0" y="315624"/>
                    <a:pt x="360503" y="0"/>
                    <a:pt x="805207" y="0"/>
                  </a:cubicBezTo>
                  <a:cubicBezTo>
                    <a:pt x="1249911" y="0"/>
                    <a:pt x="1610414" y="315624"/>
                    <a:pt x="1610414" y="704967"/>
                  </a:cubicBezTo>
                  <a:cubicBezTo>
                    <a:pt x="1610414" y="1094310"/>
                    <a:pt x="1249911" y="1409934"/>
                    <a:pt x="805207" y="1409934"/>
                  </a:cubicBezTo>
                  <a:cubicBezTo>
                    <a:pt x="360503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160" tIns="226800" rIns="256160" bIns="226800" numCol="1" spcCol="1270" rtlCol="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b="1" kern="1200" noProof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orme libre 14" title="Task 2"/>
            <p:cNvSpPr/>
            <p:nvPr/>
          </p:nvSpPr>
          <p:spPr>
            <a:xfrm>
              <a:off x="7592158" y="2760036"/>
              <a:ext cx="1409934" cy="1409934"/>
            </a:xfrm>
            <a:custGeom>
              <a:avLst/>
              <a:gdLst>
                <a:gd name="connsiteX0" fmla="*/ 0 w 1409934"/>
                <a:gd name="connsiteY0" fmla="*/ 704967 h 1409934"/>
                <a:gd name="connsiteX1" fmla="*/ 704967 w 1409934"/>
                <a:gd name="connsiteY1" fmla="*/ 0 h 1409934"/>
                <a:gd name="connsiteX2" fmla="*/ 1409934 w 1409934"/>
                <a:gd name="connsiteY2" fmla="*/ 704967 h 1409934"/>
                <a:gd name="connsiteX3" fmla="*/ 704967 w 1409934"/>
                <a:gd name="connsiteY3" fmla="*/ 1409934 h 1409934"/>
                <a:gd name="connsiteX4" fmla="*/ 0 w 1409934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934" h="1409934">
                  <a:moveTo>
                    <a:pt x="0" y="704967"/>
                  </a:moveTo>
                  <a:cubicBezTo>
                    <a:pt x="0" y="315624"/>
                    <a:pt x="315624" y="0"/>
                    <a:pt x="704967" y="0"/>
                  </a:cubicBezTo>
                  <a:cubicBezTo>
                    <a:pt x="1094310" y="0"/>
                    <a:pt x="1409934" y="315624"/>
                    <a:pt x="1409934" y="704967"/>
                  </a:cubicBezTo>
                  <a:cubicBezTo>
                    <a:pt x="1409934" y="1094310"/>
                    <a:pt x="1094310" y="1409934"/>
                    <a:pt x="704967" y="1409934"/>
                  </a:cubicBezTo>
                  <a:cubicBezTo>
                    <a:pt x="315624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1250" tIns="271250" rIns="271250" bIns="271250" numCol="1" spcCol="1270" rtlCol="0" anchor="ctr" anchorCtr="0">
              <a:noAutofit/>
            </a:bodyPr>
            <a:lstStyle/>
            <a:p>
              <a:pPr lvl="0" algn="ctr" defTabSz="2266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5100" kern="1200" noProof="0" dirty="0" smtClean="0"/>
            </a:p>
          </p:txBody>
        </p:sp>
        <p:sp>
          <p:nvSpPr>
            <p:cNvPr id="16" name="Forme libre 15" title="Task 3"/>
            <p:cNvSpPr/>
            <p:nvPr/>
          </p:nvSpPr>
          <p:spPr>
            <a:xfrm>
              <a:off x="5383381" y="4897584"/>
              <a:ext cx="1552394" cy="1409934"/>
            </a:xfrm>
            <a:custGeom>
              <a:avLst/>
              <a:gdLst>
                <a:gd name="connsiteX0" fmla="*/ 0 w 1552394"/>
                <a:gd name="connsiteY0" fmla="*/ 704967 h 1409934"/>
                <a:gd name="connsiteX1" fmla="*/ 776197 w 1552394"/>
                <a:gd name="connsiteY1" fmla="*/ 0 h 1409934"/>
                <a:gd name="connsiteX2" fmla="*/ 1552394 w 1552394"/>
                <a:gd name="connsiteY2" fmla="*/ 704967 h 1409934"/>
                <a:gd name="connsiteX3" fmla="*/ 776197 w 1552394"/>
                <a:gd name="connsiteY3" fmla="*/ 1409934 h 1409934"/>
                <a:gd name="connsiteX4" fmla="*/ 0 w 1552394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394" h="1409934">
                  <a:moveTo>
                    <a:pt x="0" y="704967"/>
                  </a:moveTo>
                  <a:cubicBezTo>
                    <a:pt x="0" y="315624"/>
                    <a:pt x="347515" y="0"/>
                    <a:pt x="776197" y="0"/>
                  </a:cubicBezTo>
                  <a:cubicBezTo>
                    <a:pt x="1204879" y="0"/>
                    <a:pt x="1552394" y="315624"/>
                    <a:pt x="1552394" y="704967"/>
                  </a:cubicBezTo>
                  <a:cubicBezTo>
                    <a:pt x="1552394" y="1094310"/>
                    <a:pt x="1204879" y="1409934"/>
                    <a:pt x="776197" y="1409934"/>
                  </a:cubicBezTo>
                  <a:cubicBezTo>
                    <a:pt x="347515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5123" tIns="224260" rIns="245123" bIns="224260" numCol="1" spcCol="1270" rtlCol="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400" kern="1200" noProof="0" dirty="0" smtClean="0">
                <a:solidFill>
                  <a:schemeClr val="accent4"/>
                </a:solidFill>
              </a:endParaRP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err="1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Khépri</a:t>
              </a: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Formation </a:t>
              </a: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noProof="0" dirty="0" smtClean="0">
                  <a:solidFill>
                    <a:schemeClr val="accent4"/>
                  </a:solidFill>
                </a:rPr>
                <a:t> </a:t>
              </a:r>
            </a:p>
          </p:txBody>
        </p:sp>
        <p:sp>
          <p:nvSpPr>
            <p:cNvPr id="17" name="Forme libre 16" title="Task 4"/>
            <p:cNvSpPr/>
            <p:nvPr/>
          </p:nvSpPr>
          <p:spPr>
            <a:xfrm>
              <a:off x="3201738" y="2760036"/>
              <a:ext cx="1640585" cy="1409934"/>
            </a:xfrm>
            <a:custGeom>
              <a:avLst/>
              <a:gdLst>
                <a:gd name="connsiteX0" fmla="*/ 0 w 1640585"/>
                <a:gd name="connsiteY0" fmla="*/ 704967 h 1409934"/>
                <a:gd name="connsiteX1" fmla="*/ 820293 w 1640585"/>
                <a:gd name="connsiteY1" fmla="*/ 0 h 1409934"/>
                <a:gd name="connsiteX2" fmla="*/ 1640586 w 1640585"/>
                <a:gd name="connsiteY2" fmla="*/ 704967 h 1409934"/>
                <a:gd name="connsiteX3" fmla="*/ 820293 w 1640585"/>
                <a:gd name="connsiteY3" fmla="*/ 1409934 h 1409934"/>
                <a:gd name="connsiteX4" fmla="*/ 0 w 1640585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0585" h="1409934">
                  <a:moveTo>
                    <a:pt x="0" y="704967"/>
                  </a:moveTo>
                  <a:cubicBezTo>
                    <a:pt x="0" y="315624"/>
                    <a:pt x="367258" y="0"/>
                    <a:pt x="820293" y="0"/>
                  </a:cubicBezTo>
                  <a:cubicBezTo>
                    <a:pt x="1273328" y="0"/>
                    <a:pt x="1640586" y="315624"/>
                    <a:pt x="1640586" y="704967"/>
                  </a:cubicBezTo>
                  <a:cubicBezTo>
                    <a:pt x="1640586" y="1094310"/>
                    <a:pt x="1273328" y="1409934"/>
                    <a:pt x="820293" y="1409934"/>
                  </a:cubicBezTo>
                  <a:cubicBezTo>
                    <a:pt x="367258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0578" tIns="226800" rIns="260578" bIns="226800" numCol="1" spcCol="1270" rtlCol="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b="1" kern="1200" noProof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Entreprises</a:t>
              </a:r>
              <a:endParaRPr lang="fr-FR" sz="1600" b="1" kern="1200" noProof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3</a:t>
            </a:fld>
            <a:endParaRPr lang="fr-FR" noProof="0" dirty="0"/>
          </a:p>
        </p:txBody>
      </p:sp>
      <p:sp>
        <p:nvSpPr>
          <p:cNvPr id="4" name="Ellipse 3"/>
          <p:cNvSpPr/>
          <p:nvPr/>
        </p:nvSpPr>
        <p:spPr>
          <a:xfrm>
            <a:off x="4932885" y="2182672"/>
            <a:ext cx="2520280" cy="2448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200" b="1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100" b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1100" b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Espace de Santé Intégrative</a:t>
            </a:r>
          </a:p>
          <a:p>
            <a:pPr lvl="0" algn="ctr"/>
            <a:endParaRPr lang="fr-FR" sz="1100" b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1100" b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Co-working </a:t>
            </a:r>
            <a:r>
              <a:rPr lang="fr-FR" sz="11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dédiés à la </a:t>
            </a:r>
            <a:r>
              <a:rPr lang="fr-FR" sz="1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santé</a:t>
            </a:r>
          </a:p>
          <a:p>
            <a:pPr lvl="0" algn="ctr"/>
            <a:r>
              <a:rPr lang="fr-FR" sz="1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lvl="0" algn="ctr"/>
            <a:r>
              <a:rPr lang="fr-FR" sz="1100" b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 de soins de support</a:t>
            </a:r>
            <a:endParaRPr lang="fr-FR" sz="1100" b="1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68676" y="313661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6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</a:t>
            </a:r>
          </a:p>
          <a:p>
            <a:pPr algn="ctr"/>
            <a:r>
              <a:rPr lang="fr-FR" sz="1600" b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Intégrative 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15" y="2276872"/>
            <a:ext cx="1505870" cy="1011358"/>
          </a:xfrm>
          <a:prstGeom prst="rect">
            <a:avLst/>
          </a:prstGeom>
        </p:spPr>
      </p:pic>
      <p:pic>
        <p:nvPicPr>
          <p:cNvPr id="1026" name="Picture 2" descr="LogoParisEst v2 rvb 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50" y="562327"/>
            <a:ext cx="3559905" cy="156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972328" y="709214"/>
            <a:ext cx="2029764" cy="139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35" y="3072693"/>
            <a:ext cx="1440065" cy="60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2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856580"/>
            <a:ext cx="8805271" cy="9518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 = 1 expertise</a:t>
            </a:r>
            <a:b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4 Solutions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intégrées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579" y="2026302"/>
            <a:ext cx="3673365" cy="41390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Une expertise en coordination de soins dans un espace de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co-working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dédié aux praticiens et</a:t>
            </a:r>
          </a:p>
          <a:p>
            <a:pPr>
              <a:buNone/>
            </a:pPr>
            <a:r>
              <a:rPr lang="fr-FR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solutions intégrées :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Médicale : Pôle Santé  </a:t>
            </a:r>
            <a:b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Pluridisciplinaire</a:t>
            </a:r>
          </a:p>
          <a:p>
            <a:pPr>
              <a:buNone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Paris Est (PSP Paris Est)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Visiapy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pour les entreprises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Santé Coordination de soins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(16 unités spécialisées)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fr-FR" sz="1800" dirty="0"/>
          </a:p>
          <a:p>
            <a:endParaRPr lang="en-US" sz="1800" dirty="0"/>
          </a:p>
        </p:txBody>
      </p:sp>
      <p:grpSp>
        <p:nvGrpSpPr>
          <p:cNvPr id="7" name="Groupe 6" descr="Un cycle radial montre la relation entre 4 tâches et un groupe"/>
          <p:cNvGrpSpPr/>
          <p:nvPr/>
        </p:nvGrpSpPr>
        <p:grpSpPr>
          <a:xfrm>
            <a:off x="3201738" y="622489"/>
            <a:ext cx="5800354" cy="5685029"/>
            <a:chOff x="3201738" y="622489"/>
            <a:chExt cx="5800354" cy="5685029"/>
          </a:xfrm>
        </p:grpSpPr>
        <p:sp>
          <p:nvSpPr>
            <p:cNvPr id="9" name="Arc plein 8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10800000"/>
                <a:gd name="adj2" fmla="val 162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Arc plein 9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5400000"/>
                <a:gd name="adj2" fmla="val 108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Arc plein 10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0"/>
                <a:gd name="adj2" fmla="val 54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Arc plein 11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16200000"/>
                <a:gd name="adj2" fmla="val 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e libre 13" title="Task 1"/>
            <p:cNvSpPr/>
            <p:nvPr/>
          </p:nvSpPr>
          <p:spPr>
            <a:xfrm>
              <a:off x="5354372" y="622489"/>
              <a:ext cx="1610413" cy="1409934"/>
            </a:xfrm>
            <a:custGeom>
              <a:avLst/>
              <a:gdLst>
                <a:gd name="connsiteX0" fmla="*/ 0 w 1610413"/>
                <a:gd name="connsiteY0" fmla="*/ 704967 h 1409934"/>
                <a:gd name="connsiteX1" fmla="*/ 805207 w 1610413"/>
                <a:gd name="connsiteY1" fmla="*/ 0 h 1409934"/>
                <a:gd name="connsiteX2" fmla="*/ 1610414 w 1610413"/>
                <a:gd name="connsiteY2" fmla="*/ 704967 h 1409934"/>
                <a:gd name="connsiteX3" fmla="*/ 805207 w 1610413"/>
                <a:gd name="connsiteY3" fmla="*/ 1409934 h 1409934"/>
                <a:gd name="connsiteX4" fmla="*/ 0 w 1610413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0413" h="1409934">
                  <a:moveTo>
                    <a:pt x="0" y="704967"/>
                  </a:moveTo>
                  <a:cubicBezTo>
                    <a:pt x="0" y="315624"/>
                    <a:pt x="360503" y="0"/>
                    <a:pt x="805207" y="0"/>
                  </a:cubicBezTo>
                  <a:cubicBezTo>
                    <a:pt x="1249911" y="0"/>
                    <a:pt x="1610414" y="315624"/>
                    <a:pt x="1610414" y="704967"/>
                  </a:cubicBezTo>
                  <a:cubicBezTo>
                    <a:pt x="1610414" y="1094310"/>
                    <a:pt x="1249911" y="1409934"/>
                    <a:pt x="805207" y="1409934"/>
                  </a:cubicBezTo>
                  <a:cubicBezTo>
                    <a:pt x="360503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160" tIns="226800" rIns="256160" bIns="226800" numCol="1" spcCol="1270" rtlCol="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b="1" kern="1200" noProof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orme libre 14" title="Task 2"/>
            <p:cNvSpPr/>
            <p:nvPr/>
          </p:nvSpPr>
          <p:spPr>
            <a:xfrm>
              <a:off x="7592158" y="2760036"/>
              <a:ext cx="1409934" cy="1409934"/>
            </a:xfrm>
            <a:custGeom>
              <a:avLst/>
              <a:gdLst>
                <a:gd name="connsiteX0" fmla="*/ 0 w 1409934"/>
                <a:gd name="connsiteY0" fmla="*/ 704967 h 1409934"/>
                <a:gd name="connsiteX1" fmla="*/ 704967 w 1409934"/>
                <a:gd name="connsiteY1" fmla="*/ 0 h 1409934"/>
                <a:gd name="connsiteX2" fmla="*/ 1409934 w 1409934"/>
                <a:gd name="connsiteY2" fmla="*/ 704967 h 1409934"/>
                <a:gd name="connsiteX3" fmla="*/ 704967 w 1409934"/>
                <a:gd name="connsiteY3" fmla="*/ 1409934 h 1409934"/>
                <a:gd name="connsiteX4" fmla="*/ 0 w 1409934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934" h="1409934">
                  <a:moveTo>
                    <a:pt x="0" y="704967"/>
                  </a:moveTo>
                  <a:cubicBezTo>
                    <a:pt x="0" y="315624"/>
                    <a:pt x="315624" y="0"/>
                    <a:pt x="704967" y="0"/>
                  </a:cubicBezTo>
                  <a:cubicBezTo>
                    <a:pt x="1094310" y="0"/>
                    <a:pt x="1409934" y="315624"/>
                    <a:pt x="1409934" y="704967"/>
                  </a:cubicBezTo>
                  <a:cubicBezTo>
                    <a:pt x="1409934" y="1094310"/>
                    <a:pt x="1094310" y="1409934"/>
                    <a:pt x="704967" y="1409934"/>
                  </a:cubicBezTo>
                  <a:cubicBezTo>
                    <a:pt x="315624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1250" tIns="271250" rIns="271250" bIns="271250" numCol="1" spcCol="1270" rtlCol="0" anchor="ctr" anchorCtr="0">
              <a:noAutofit/>
            </a:bodyPr>
            <a:lstStyle/>
            <a:p>
              <a:pPr lvl="0" algn="ctr" defTabSz="2266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5100" kern="1200" noProof="0" dirty="0" smtClean="0"/>
            </a:p>
          </p:txBody>
        </p:sp>
        <p:sp>
          <p:nvSpPr>
            <p:cNvPr id="16" name="Forme libre 15" title="Task 3"/>
            <p:cNvSpPr/>
            <p:nvPr/>
          </p:nvSpPr>
          <p:spPr>
            <a:xfrm>
              <a:off x="5383381" y="4897584"/>
              <a:ext cx="1552394" cy="1409934"/>
            </a:xfrm>
            <a:custGeom>
              <a:avLst/>
              <a:gdLst>
                <a:gd name="connsiteX0" fmla="*/ 0 w 1552394"/>
                <a:gd name="connsiteY0" fmla="*/ 704967 h 1409934"/>
                <a:gd name="connsiteX1" fmla="*/ 776197 w 1552394"/>
                <a:gd name="connsiteY1" fmla="*/ 0 h 1409934"/>
                <a:gd name="connsiteX2" fmla="*/ 1552394 w 1552394"/>
                <a:gd name="connsiteY2" fmla="*/ 704967 h 1409934"/>
                <a:gd name="connsiteX3" fmla="*/ 776197 w 1552394"/>
                <a:gd name="connsiteY3" fmla="*/ 1409934 h 1409934"/>
                <a:gd name="connsiteX4" fmla="*/ 0 w 1552394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394" h="1409934">
                  <a:moveTo>
                    <a:pt x="0" y="704967"/>
                  </a:moveTo>
                  <a:cubicBezTo>
                    <a:pt x="0" y="315624"/>
                    <a:pt x="347515" y="0"/>
                    <a:pt x="776197" y="0"/>
                  </a:cubicBezTo>
                  <a:cubicBezTo>
                    <a:pt x="1204879" y="0"/>
                    <a:pt x="1552394" y="315624"/>
                    <a:pt x="1552394" y="704967"/>
                  </a:cubicBezTo>
                  <a:cubicBezTo>
                    <a:pt x="1552394" y="1094310"/>
                    <a:pt x="1204879" y="1409934"/>
                    <a:pt x="776197" y="1409934"/>
                  </a:cubicBezTo>
                  <a:cubicBezTo>
                    <a:pt x="347515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5123" tIns="224260" rIns="245123" bIns="224260" numCol="1" spcCol="1270" rtlCol="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400" kern="1200" noProof="0" dirty="0" smtClean="0">
                <a:solidFill>
                  <a:schemeClr val="accent4"/>
                </a:solidFill>
              </a:endParaRP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err="1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Khépri</a:t>
              </a: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Formation </a:t>
              </a: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noProof="0" dirty="0" smtClean="0">
                  <a:solidFill>
                    <a:schemeClr val="accent4"/>
                  </a:solidFill>
                </a:rPr>
                <a:t> </a:t>
              </a:r>
            </a:p>
          </p:txBody>
        </p:sp>
        <p:sp>
          <p:nvSpPr>
            <p:cNvPr id="17" name="Forme libre 16" title="Task 4"/>
            <p:cNvSpPr/>
            <p:nvPr/>
          </p:nvSpPr>
          <p:spPr>
            <a:xfrm>
              <a:off x="3201738" y="2760036"/>
              <a:ext cx="1640585" cy="1409934"/>
            </a:xfrm>
            <a:custGeom>
              <a:avLst/>
              <a:gdLst>
                <a:gd name="connsiteX0" fmla="*/ 0 w 1640585"/>
                <a:gd name="connsiteY0" fmla="*/ 704967 h 1409934"/>
                <a:gd name="connsiteX1" fmla="*/ 820293 w 1640585"/>
                <a:gd name="connsiteY1" fmla="*/ 0 h 1409934"/>
                <a:gd name="connsiteX2" fmla="*/ 1640586 w 1640585"/>
                <a:gd name="connsiteY2" fmla="*/ 704967 h 1409934"/>
                <a:gd name="connsiteX3" fmla="*/ 820293 w 1640585"/>
                <a:gd name="connsiteY3" fmla="*/ 1409934 h 1409934"/>
                <a:gd name="connsiteX4" fmla="*/ 0 w 1640585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0585" h="1409934">
                  <a:moveTo>
                    <a:pt x="0" y="704967"/>
                  </a:moveTo>
                  <a:cubicBezTo>
                    <a:pt x="0" y="315624"/>
                    <a:pt x="367258" y="0"/>
                    <a:pt x="820293" y="0"/>
                  </a:cubicBezTo>
                  <a:cubicBezTo>
                    <a:pt x="1273328" y="0"/>
                    <a:pt x="1640586" y="315624"/>
                    <a:pt x="1640586" y="704967"/>
                  </a:cubicBezTo>
                  <a:cubicBezTo>
                    <a:pt x="1640586" y="1094310"/>
                    <a:pt x="1273328" y="1409934"/>
                    <a:pt x="820293" y="1409934"/>
                  </a:cubicBezTo>
                  <a:cubicBezTo>
                    <a:pt x="367258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0578" tIns="226800" rIns="260578" bIns="226800" numCol="1" spcCol="1270" rtlCol="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b="1" kern="1200" noProof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Entreprises</a:t>
              </a:r>
              <a:endParaRPr lang="fr-FR" sz="1600" b="1" kern="1200" noProof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4</a:t>
            </a:fld>
            <a:endParaRPr lang="fr-FR" noProof="0" dirty="0"/>
          </a:p>
        </p:txBody>
      </p:sp>
      <p:sp>
        <p:nvSpPr>
          <p:cNvPr id="4" name="Ellipse 3"/>
          <p:cNvSpPr/>
          <p:nvPr/>
        </p:nvSpPr>
        <p:spPr>
          <a:xfrm>
            <a:off x="4932885" y="2182672"/>
            <a:ext cx="2520280" cy="2448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200" b="1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100" b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1100" b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Espace de Santé Intégrative</a:t>
            </a:r>
          </a:p>
          <a:p>
            <a:pPr lvl="0" algn="ctr"/>
            <a:endParaRPr lang="fr-FR" sz="1100" b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1100" b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Co-working </a:t>
            </a:r>
            <a:r>
              <a:rPr lang="fr-FR" sz="11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dédiés à la </a:t>
            </a:r>
            <a:r>
              <a:rPr lang="fr-FR" sz="1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santé</a:t>
            </a:r>
          </a:p>
          <a:p>
            <a:pPr lvl="0" algn="ctr"/>
            <a:r>
              <a:rPr lang="fr-FR" sz="1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lvl="0" algn="ctr"/>
            <a:r>
              <a:rPr lang="fr-FR" sz="1100" b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 de soins de support</a:t>
            </a:r>
            <a:endParaRPr lang="fr-FR" sz="1100" b="1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68676" y="313661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6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</a:t>
            </a:r>
          </a:p>
          <a:p>
            <a:pPr algn="ctr"/>
            <a:r>
              <a:rPr lang="fr-FR" sz="1600" b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Intégrative 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15" y="2276872"/>
            <a:ext cx="1505870" cy="1011358"/>
          </a:xfrm>
          <a:prstGeom prst="rect">
            <a:avLst/>
          </a:prstGeom>
        </p:spPr>
      </p:pic>
      <p:pic>
        <p:nvPicPr>
          <p:cNvPr id="1026" name="Picture 2" descr="LogoParisEst v2 rvb 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50" y="562327"/>
            <a:ext cx="3559905" cy="156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972328" y="709214"/>
            <a:ext cx="2029764" cy="139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35" y="3072693"/>
            <a:ext cx="1440065" cy="60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332656"/>
            <a:ext cx="8805271" cy="951818"/>
          </a:xfrm>
        </p:spPr>
        <p:txBody>
          <a:bodyPr>
            <a:normAutofit/>
          </a:bodyPr>
          <a:lstStyle/>
          <a:p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556420"/>
            <a:ext cx="7632848" cy="4320852"/>
          </a:xfrm>
        </p:spPr>
        <p:txBody>
          <a:bodyPr>
            <a:normAutofit/>
          </a:bodyPr>
          <a:lstStyle/>
          <a:p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chemeClr val="accent4"/>
                </a:solidFill>
              </a:rPr>
              <a:t>Un concept aujourd’hui </a:t>
            </a:r>
            <a:r>
              <a:rPr lang="fr-FR" sz="1800" b="1" dirty="0" err="1" smtClean="0">
                <a:solidFill>
                  <a:schemeClr val="accent4"/>
                </a:solidFill>
              </a:rPr>
              <a:t>duplicable</a:t>
            </a:r>
            <a:r>
              <a:rPr lang="fr-FR" sz="1800" b="1" dirty="0" smtClean="0">
                <a:solidFill>
                  <a:schemeClr val="accent4"/>
                </a:solidFill>
              </a:rPr>
              <a:t> sur le plan :</a:t>
            </a:r>
            <a:endParaRPr lang="fr-FR" sz="1800" b="1" dirty="0">
              <a:solidFill>
                <a:schemeClr val="accent4"/>
              </a:solidFill>
            </a:endParaRPr>
          </a:p>
          <a:p>
            <a:pPr>
              <a:buNone/>
            </a:pPr>
            <a:endParaRPr lang="fr-FR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 Informatique : gestion des réservations automatiques,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Sécurisation des accès,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Modèle économique de paiement des salles,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Marketing avec une Enseigne </a:t>
            </a:r>
            <a:r>
              <a:rPr lang="fr-FR" sz="1800" dirty="0" err="1" smtClean="0"/>
              <a:t>Khépri</a:t>
            </a:r>
            <a:r>
              <a:rPr lang="fr-FR" sz="1800" dirty="0" smtClean="0"/>
              <a:t> Santé</a:t>
            </a:r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r>
              <a:rPr lang="fr-FR" sz="1800" dirty="0" smtClean="0"/>
              <a:t>A terme un réseau de Centres au niveau national (une quinzaine d’emplacements)</a:t>
            </a:r>
          </a:p>
          <a:p>
            <a:pPr>
              <a:buNone/>
            </a:pPr>
            <a:endParaRPr lang="fr-FR" sz="1800" dirty="0"/>
          </a:p>
          <a:p>
            <a:pPr>
              <a:buNone/>
            </a:pPr>
            <a:r>
              <a:rPr lang="fr-FR" sz="1800" dirty="0" smtClean="0">
                <a:sym typeface="Wingdings" panose="05000000000000000000" pitchFamily="2" charset="2"/>
              </a:rPr>
              <a:t> Vendre de la formation, du savoir-faire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sym typeface="Wingdings" panose="05000000000000000000" pitchFamily="2" charset="2"/>
              </a:rPr>
              <a:t>à l’installation, du recrutement, le système informatique, des produits…</a:t>
            </a:r>
            <a:endParaRPr lang="fr-FR" sz="18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194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76200" y="44624"/>
            <a:ext cx="8888288" cy="1044085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Chiffres clés</a:t>
            </a:r>
          </a:p>
        </p:txBody>
      </p:sp>
      <p:pic>
        <p:nvPicPr>
          <p:cNvPr id="112" name="Shape 112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body" idx="4294967295"/>
          </p:nvPr>
        </p:nvSpPr>
        <p:spPr>
          <a:xfrm>
            <a:off x="519725" y="908720"/>
            <a:ext cx="3726900" cy="210831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	Le </a:t>
            </a:r>
            <a:r>
              <a:rPr lang="en" sz="1800" b="1" dirty="0" smtClean="0">
                <a:solidFill>
                  <a:srgbClr val="398BA2"/>
                </a:solidFill>
              </a:rPr>
              <a:t>centre</a:t>
            </a:r>
          </a:p>
          <a:p>
            <a:pPr lvl="0" rtl="0">
              <a:spcBef>
                <a:spcPts val="0"/>
              </a:spcBef>
              <a:buNone/>
            </a:pPr>
            <a:endParaRPr lang="en" sz="800" b="1" dirty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60 </a:t>
            </a:r>
            <a:r>
              <a:rPr lang="en" sz="1600" dirty="0"/>
              <a:t>intervenants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50 </a:t>
            </a:r>
            <a:r>
              <a:rPr lang="en" sz="1600" dirty="0"/>
              <a:t>abonnements mensuels de 49€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36 </a:t>
            </a:r>
            <a:r>
              <a:rPr lang="en" sz="1600" dirty="0"/>
              <a:t>pratiques différentes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4 </a:t>
            </a:r>
            <a:r>
              <a:rPr lang="en" sz="1600" dirty="0"/>
              <a:t>salles à temps plein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7 salles en coworking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Plus de 5 000 patients </a:t>
            </a:r>
            <a:endParaRPr lang="en" sz="1600" dirty="0"/>
          </a:p>
        </p:txBody>
      </p:sp>
      <p:sp>
        <p:nvSpPr>
          <p:cNvPr id="114" name="Shape 114"/>
          <p:cNvSpPr txBox="1">
            <a:spLocks noGrp="1"/>
          </p:cNvSpPr>
          <p:nvPr>
            <p:ph type="body" idx="4294967295"/>
          </p:nvPr>
        </p:nvSpPr>
        <p:spPr>
          <a:xfrm>
            <a:off x="4589100" y="980728"/>
            <a:ext cx="4554900" cy="1176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Taux de remplissage : </a:t>
            </a:r>
            <a:endParaRPr lang="en" sz="1800" b="1" dirty="0" smtClean="0">
              <a:solidFill>
                <a:srgbClr val="398BA2"/>
              </a:solidFill>
            </a:endParaRPr>
          </a:p>
          <a:p>
            <a:pPr lvl="0" indent="457200" rt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398BA2"/>
                </a:solidFill>
              </a:rPr>
              <a:t>60 % en 2019 contre 27,7 % en 2017</a:t>
            </a:r>
          </a:p>
          <a:p>
            <a:pPr lvl="0" indent="457200" rtl="0">
              <a:spcBef>
                <a:spcPts val="0"/>
              </a:spcBef>
              <a:buNone/>
            </a:pPr>
            <a:endParaRPr lang="en" sz="800" b="1" dirty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 </a:t>
            </a:r>
            <a:r>
              <a:rPr lang="en" sz="1600" dirty="0" smtClean="0"/>
              <a:t>    1 000 h/mois </a:t>
            </a:r>
            <a:r>
              <a:rPr lang="en" sz="1600" dirty="0"/>
              <a:t>sur 1728h </a:t>
            </a:r>
            <a:r>
              <a:rPr lang="en" sz="1600" dirty="0" smtClean="0"/>
              <a:t>disponibles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12 000 h/an </a:t>
            </a:r>
            <a:r>
              <a:rPr lang="en" sz="1600" dirty="0"/>
              <a:t>sur 19000h disponibles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4294967295"/>
          </p:nvPr>
        </p:nvSpPr>
        <p:spPr>
          <a:xfrm>
            <a:off x="4644008" y="2420888"/>
            <a:ext cx="4176464" cy="26724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	</a:t>
            </a:r>
            <a:r>
              <a:rPr lang="en" sz="1800" b="1" dirty="0" smtClean="0">
                <a:solidFill>
                  <a:srgbClr val="398BA2"/>
                </a:solidFill>
              </a:rPr>
              <a:t>Finances 2018</a:t>
            </a:r>
          </a:p>
          <a:p>
            <a:pPr lvl="0" rtl="0">
              <a:spcBef>
                <a:spcPts val="0"/>
              </a:spcBef>
              <a:buNone/>
            </a:pPr>
            <a:endParaRPr lang="en" sz="800" b="1" dirty="0" smtClean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Capital : 10 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CA 2017 : 63 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CA 2018 </a:t>
            </a:r>
            <a:r>
              <a:rPr lang="en" sz="1600" dirty="0"/>
              <a:t>: </a:t>
            </a:r>
            <a:r>
              <a:rPr lang="en" sz="1600" dirty="0" smtClean="0"/>
              <a:t>104 </a:t>
            </a:r>
            <a:r>
              <a:rPr lang="en" sz="1600" dirty="0"/>
              <a:t>k</a:t>
            </a:r>
            <a:r>
              <a:rPr lang="en" sz="1600" dirty="0" smtClean="0"/>
              <a:t>€ </a:t>
            </a: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Soit 50% de croissance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Prévision CA 2019 : 150k€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Tendance d’augmentation sur 2019 : </a:t>
            </a:r>
          </a:p>
          <a:p>
            <a:pPr marL="127000" lvl="0" rtl="0">
              <a:spcBef>
                <a:spcPts val="0"/>
              </a:spcBef>
              <a:buClr>
                <a:srgbClr val="263238"/>
              </a:buClr>
              <a:buSzPct val="100000"/>
              <a:buNone/>
            </a:pPr>
            <a:r>
              <a:rPr lang="en" sz="1600" dirty="0"/>
              <a:t> </a:t>
            </a:r>
            <a:r>
              <a:rPr lang="en" sz="1600" dirty="0" smtClean="0"/>
              <a:t>        43% sur le 1er Trimestre (oct, nov, déc)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REX </a:t>
            </a:r>
            <a:r>
              <a:rPr lang="en" sz="1600" dirty="0"/>
              <a:t>:  </a:t>
            </a:r>
            <a:r>
              <a:rPr lang="en" sz="1600" dirty="0" smtClean="0"/>
              <a:t>20 </a:t>
            </a:r>
            <a:r>
              <a:rPr lang="en" sz="1600" dirty="0"/>
              <a:t>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Dette en cours : 36 k</a:t>
            </a:r>
            <a:r>
              <a:rPr lang="en" sz="1600" dirty="0"/>
              <a:t>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Charges : 83k€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fr-FR" sz="1600" dirty="0" smtClean="0"/>
              <a:t>Dont </a:t>
            </a:r>
            <a:r>
              <a:rPr lang="en" sz="1600" dirty="0"/>
              <a:t>l</a:t>
            </a:r>
            <a:r>
              <a:rPr lang="en" sz="1600" dirty="0" smtClean="0"/>
              <a:t>oyer : 40 </a:t>
            </a:r>
            <a:r>
              <a:rPr lang="en" sz="1600" dirty="0"/>
              <a:t>k</a:t>
            </a:r>
            <a:r>
              <a:rPr lang="en" sz="1600" dirty="0" smtClean="0"/>
              <a:t>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Soutien initial : Prêt d’honneur 10k€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Prêt bancaire : 62k€</a:t>
            </a:r>
            <a:endParaRPr lang="en" sz="1600" dirty="0"/>
          </a:p>
          <a:p>
            <a:pPr marL="127000" lvl="0" rtl="0">
              <a:spcBef>
                <a:spcPts val="0"/>
              </a:spcBef>
              <a:buClr>
                <a:srgbClr val="263238"/>
              </a:buClr>
              <a:buSzPct val="100000"/>
              <a:buNone/>
            </a:pP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8" name="Shape 114"/>
          <p:cNvSpPr txBox="1">
            <a:spLocks/>
          </p:cNvSpPr>
          <p:nvPr/>
        </p:nvSpPr>
        <p:spPr>
          <a:xfrm>
            <a:off x="518670" y="2852936"/>
            <a:ext cx="4125338" cy="3115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 algn="ctr">
              <a:buNone/>
            </a:pPr>
            <a:r>
              <a:rPr lang="en" sz="1800" b="1" dirty="0">
                <a:solidFill>
                  <a:srgbClr val="398BA2"/>
                </a:solidFill>
              </a:rPr>
              <a:t>Investissement 2019</a:t>
            </a:r>
          </a:p>
          <a:p>
            <a:pPr indent="457200">
              <a:spcBef>
                <a:spcPts val="0"/>
              </a:spcBef>
              <a:buFont typeface="Source Sans Pro"/>
              <a:buNone/>
            </a:pPr>
            <a:endParaRPr lang="fr-FR" sz="800" b="1" dirty="0" smtClean="0">
              <a:solidFill>
                <a:srgbClr val="398BA2"/>
              </a:solidFill>
            </a:endParaRP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fr-FR" sz="1600" b="1" dirty="0" smtClean="0">
                <a:latin typeface="Source Sans Pro" panose="020B0604020202020204" charset="0"/>
              </a:rPr>
              <a:t>50 </a:t>
            </a:r>
            <a:r>
              <a:rPr lang="fr-FR" sz="1600" b="1" dirty="0">
                <a:latin typeface="Source Sans Pro" panose="020B0604020202020204" charset="0"/>
              </a:rPr>
              <a:t>000 €  pour :</a:t>
            </a:r>
            <a:r>
              <a:rPr lang="fr-FR" sz="1600" dirty="0">
                <a:latin typeface="Source Sans Pro" panose="020B0604020202020204" charset="0"/>
              </a:rPr>
              <a:t> 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 Site </a:t>
            </a:r>
            <a:r>
              <a:rPr lang="fr-FR" sz="1600" dirty="0">
                <a:latin typeface="Source Sans Pro" panose="020B0604020202020204" charset="0"/>
              </a:rPr>
              <a:t>Web + communication </a:t>
            </a:r>
            <a:r>
              <a:rPr lang="fr-FR" sz="1600" dirty="0" smtClean="0">
                <a:latin typeface="Source Sans Pro" panose="020B0604020202020204" charset="0"/>
              </a:rPr>
              <a:t>15 </a:t>
            </a:r>
            <a:r>
              <a:rPr lang="fr-FR" sz="1600" dirty="0">
                <a:latin typeface="Source Sans Pro" panose="020B0604020202020204" charset="0"/>
              </a:rPr>
              <a:t>000 €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 Honoraires </a:t>
            </a:r>
            <a:r>
              <a:rPr lang="fr-FR" sz="1600" dirty="0">
                <a:latin typeface="Source Sans Pro" panose="020B0604020202020204" charset="0"/>
              </a:rPr>
              <a:t>conseil en juridique 12 000 €</a:t>
            </a:r>
          </a:p>
          <a:p>
            <a:r>
              <a:rPr lang="fr-FR" sz="1600" dirty="0" smtClean="0">
                <a:latin typeface="Source Sans Pro" panose="020B0604020202020204" charset="0"/>
              </a:rPr>
              <a:t>  </a:t>
            </a:r>
            <a:r>
              <a:rPr lang="fr-FR" sz="1600" dirty="0" err="1">
                <a:latin typeface="Source Sans Pro" panose="020B0604020202020204" charset="0"/>
              </a:rPr>
              <a:t>Visiapy</a:t>
            </a:r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11 </a:t>
            </a:r>
            <a:r>
              <a:rPr lang="fr-FR" sz="1600" dirty="0">
                <a:latin typeface="Source Sans Pro" panose="020B0604020202020204" charset="0"/>
              </a:rPr>
              <a:t>000 €</a:t>
            </a:r>
          </a:p>
          <a:p>
            <a:r>
              <a:rPr lang="fr-FR" sz="1600" dirty="0" smtClean="0">
                <a:latin typeface="Source Sans Pro" panose="020B0604020202020204" charset="0"/>
              </a:rPr>
              <a:t>  Composé :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1 </a:t>
            </a:r>
            <a:r>
              <a:rPr lang="fr-FR" sz="1600" dirty="0">
                <a:latin typeface="Source Sans Pro" panose="020B0604020202020204" charset="0"/>
              </a:rPr>
              <a:t>emprunt bancaire pour un montant nominal de </a:t>
            </a:r>
            <a:r>
              <a:rPr lang="fr-FR" sz="1600" dirty="0" smtClean="0">
                <a:latin typeface="Source Sans Pro" panose="020B0604020202020204" charset="0"/>
              </a:rPr>
              <a:t>50 </a:t>
            </a:r>
            <a:r>
              <a:rPr lang="fr-FR" sz="1600" dirty="0">
                <a:latin typeface="Source Sans Pro" panose="020B0604020202020204" charset="0"/>
              </a:rPr>
              <a:t>000 € remboursable en 60 mensualités au taux de </a:t>
            </a:r>
            <a:r>
              <a:rPr lang="fr-FR" sz="1600" dirty="0" smtClean="0">
                <a:latin typeface="Source Sans Pro" panose="020B0604020202020204" charset="0"/>
              </a:rPr>
              <a:t>2%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Second prêt de croissance </a:t>
            </a:r>
            <a:r>
              <a:rPr lang="fr-FR" sz="1600" dirty="0">
                <a:latin typeface="Source Sans Pro" panose="020B0604020202020204" charset="0"/>
              </a:rPr>
              <a:t>VMAPI </a:t>
            </a:r>
            <a:r>
              <a:rPr lang="fr-FR" sz="1600" dirty="0" smtClean="0">
                <a:latin typeface="Source Sans Pro" panose="020B0604020202020204" charset="0"/>
              </a:rPr>
              <a:t>de 10k€ également remboursable </a:t>
            </a:r>
            <a:r>
              <a:rPr lang="fr-FR" sz="1600" dirty="0">
                <a:latin typeface="Source Sans Pro" panose="020B0604020202020204" charset="0"/>
              </a:rPr>
              <a:t>en 60 mensualités</a:t>
            </a:r>
            <a:r>
              <a:rPr lang="fr-FR" sz="1600" dirty="0" smtClean="0">
                <a:latin typeface="Source Sans Pro" panose="020B0604020202020204" charset="0"/>
              </a:rPr>
              <a:t>.</a:t>
            </a:r>
            <a:endParaRPr lang="fr-FR" sz="1600" dirty="0" smtClean="0"/>
          </a:p>
          <a:p>
            <a:pPr>
              <a:spcBef>
                <a:spcPts val="0"/>
              </a:spcBef>
              <a:buFont typeface="Source Sans Pro"/>
              <a:buNone/>
            </a:pP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Business Model</a:t>
            </a:r>
          </a:p>
        </p:txBody>
      </p:sp>
      <p:pic>
        <p:nvPicPr>
          <p:cNvPr id="105" name="Shape 10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26050" y="1390236"/>
            <a:ext cx="7262374" cy="506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d’espaces : 15€ / h en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moyenne la salle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480"/>
              </a:spcBef>
              <a:buNone/>
            </a:pPr>
            <a:endParaRPr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4 salles </a:t>
            </a: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 mois : 600 à 1000€/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mois la salle (2500€)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480"/>
              </a:spcBef>
              <a:buNone/>
            </a:pPr>
            <a:endParaRPr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Abonnement au centre : 49€ /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mois </a:t>
            </a:r>
            <a:b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(professionnels uniquement)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Panier moyen des intervenants = 15h/mois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 intervenants travaillent régulièrement entre 30h et 5h/mois</a:t>
            </a: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Leviers de déploiement</a:t>
            </a: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403648" y="1556792"/>
            <a:ext cx="7046350" cy="4464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Digitalisation de l’entreprise par des prestataires experts:</a:t>
            </a: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Refonte du site web </a:t>
            </a:r>
            <a:r>
              <a:rPr lang="fr-FR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actuel</a:t>
            </a:r>
            <a:r>
              <a:rPr lang="fr-FR" sz="8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K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hépri Santé (réel développement)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Référencement SEO expert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Stratégie complète growthhacking sur Facebook, Instagram et Linked In (acquisition de traffic gratuit)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Mise en place d’un Chat Bot Facebook Messenger 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Community Management régulier, 1 publication par jour postée sur tous les réseaux où Khépri Santé est présent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Mise en place d’un autorépondeur d’emailing dont Khépri Santé sera le propriétaire (mailling de masse)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Campagnes AdWords pour le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Pôle Santé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 (Budget de $10.000/mois offert par Google aux associations)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Gestion de campagne publicitaires Facebook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Leviers de déploiement</a:t>
            </a: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403648" y="1556792"/>
            <a:ext cx="7046350" cy="4464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permanence des recrutements en coworking</a:t>
            </a:r>
            <a:endParaRPr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formation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officiel Datadocké pour les professionnels et les entreprises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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Khépri Formation</a:t>
            </a:r>
            <a:endParaRPr sz="8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Coordination de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soins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supports en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cancérologie</a:t>
            </a:r>
            <a:endParaRPr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Offre entreprise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pour la Santé et Qualité de Vie au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Travail grâce à la création d’une application et d’un site dédié aux entreprises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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Enseigne VISIAPY</a:t>
            </a: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Développement du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Pôle Santé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pour renforcer le positionnement santé et avoir une communication directe avec les municipalité pour agir sur les déserts médicaux.</a:t>
            </a: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732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65538</TotalTime>
  <Words>1012</Words>
  <Application>Microsoft Office PowerPoint</Application>
  <PresentationFormat>Affichage à l'écran (4:3)</PresentationFormat>
  <Paragraphs>239</Paragraphs>
  <Slides>18</Slides>
  <Notes>13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Calibri</vt:lpstr>
      <vt:lpstr>Source Sans Pro</vt:lpstr>
      <vt:lpstr>Wingdings</vt:lpstr>
      <vt:lpstr>Roboto Slab</vt:lpstr>
      <vt:lpstr>Arial</vt:lpstr>
      <vt:lpstr>Cordelia template</vt:lpstr>
      <vt:lpstr>Présentation PowerPoint</vt:lpstr>
      <vt:lpstr>Le Concept</vt:lpstr>
      <vt:lpstr> Khépri Santé = 1 expertise et 4 Solutions intégrées</vt:lpstr>
      <vt:lpstr> Khépri Santé = 1 expertise et 4 Solutions intégrées</vt:lpstr>
      <vt:lpstr>Centre Khépri Santé</vt:lpstr>
      <vt:lpstr>Chiffres clés</vt:lpstr>
      <vt:lpstr>Business Model</vt:lpstr>
      <vt:lpstr>Leviers de déploiement</vt:lpstr>
      <vt:lpstr>Leviers de déploiement</vt:lpstr>
      <vt:lpstr>Objectifs pour les 2 ans à venir</vt:lpstr>
      <vt:lpstr>Besoins des clients</vt:lpstr>
      <vt:lpstr>Solution</vt:lpstr>
      <vt:lpstr>Présentation PowerPoint</vt:lpstr>
      <vt:lpstr>Le marché</vt:lpstr>
      <vt:lpstr>Zone de chalandise</vt:lpstr>
      <vt:lpstr>Concurrence</vt:lpstr>
      <vt:lpstr>Merci !</vt:lpstr>
      <vt:lpstr>Plan du Centre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evelyne</dc:creator>
  <cp:lastModifiedBy>Utilisateur Windows</cp:lastModifiedBy>
  <cp:revision>73</cp:revision>
  <cp:lastPrinted>2017-09-20T23:27:17Z</cp:lastPrinted>
  <dcterms:modified xsi:type="dcterms:W3CDTF">2019-12-30T12:17:38Z</dcterms:modified>
</cp:coreProperties>
</file>