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6" r:id="rId14"/>
  </p:sldIdLst>
  <p:sldSz cx="9144000" cy="6858000" type="screen4x3"/>
  <p:notesSz cx="6805613" cy="9939338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Source Sans Pro" panose="020B0604020202020204" charset="0"/>
      <p:regular r:id="rId21"/>
      <p:bold r:id="rId22"/>
      <p:italic r:id="rId23"/>
      <p:boldItalic r:id="rId24"/>
    </p:embeddedFont>
    <p:embeddedFont>
      <p:font typeface="Roboto Slab" panose="020B0604020202020204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53B4C1-058D-45E1-95BA-9A53E337D010}">
  <a:tblStyle styleId="{9853B4C1-058D-45E1-95BA-9A53E337D01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060F7B-9920-4F24-BE71-F0E4E3B7B934}" type="doc">
      <dgm:prSet loTypeId="urn:microsoft.com/office/officeart/2005/8/layout/radial6" loCatId="cycle" qsTypeId="urn:microsoft.com/office/officeart/2005/8/quickstyle/simple1" qsCatId="simple" csTypeId="urn:microsoft.com/office/officeart/2005/8/colors/accent1_1" csCatId="accent1" phldr="1"/>
      <dgm:spPr/>
      <dgm:t>
        <a:bodyPr rtlCol="0"/>
        <a:lstStyle/>
        <a:p>
          <a:pPr rtl="0"/>
          <a:endParaRPr lang="en-US"/>
        </a:p>
      </dgm:t>
    </dgm:pt>
    <dgm:pt modelId="{AA38CBC9-AC6B-457D-9F63-4D1AB8E7793E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 rtlCol="0"/>
        <a:lstStyle/>
        <a:p>
          <a:pPr rtl="0"/>
          <a:endParaRPr lang="fr-FR" noProof="0" dirty="0"/>
        </a:p>
      </dgm:t>
      <dgm:extLst>
        <a:ext uri="{E40237B7-FDA0-4F09-8148-C483321AD2D9}">
          <dgm14:cNvPr xmlns:dgm14="http://schemas.microsoft.com/office/drawing/2010/diagram" id="0" name="" title="Group A"/>
        </a:ext>
      </dgm:extLst>
    </dgm:pt>
    <dgm:pt modelId="{02DFC051-974F-4AF1-85DB-FFF5F1CCD57A}" type="parTrans" cxnId="{F68BA8B4-E5E5-4A12-9338-5CF5693ADCA2}">
      <dgm:prSet/>
      <dgm:spPr/>
      <dgm:t>
        <a:bodyPr rtlCol="0"/>
        <a:lstStyle/>
        <a:p>
          <a:pPr rtl="0"/>
          <a:endParaRPr lang="en-US"/>
        </a:p>
      </dgm:t>
    </dgm:pt>
    <dgm:pt modelId="{7ACF197E-8A7D-4D14-A941-EE15BE87306C}" type="sibTrans" cxnId="{F68BA8B4-E5E5-4A12-9338-5CF5693ADCA2}">
      <dgm:prSet/>
      <dgm:spPr/>
      <dgm:t>
        <a:bodyPr rtlCol="0"/>
        <a:lstStyle/>
        <a:p>
          <a:pPr rtl="0"/>
          <a:endParaRPr lang="en-US"/>
        </a:p>
      </dgm:t>
    </dgm:pt>
    <dgm:pt modelId="{50789F86-D3CE-4C0B-B830-60161BD38E85}">
      <dgm:prSet phldrT="[Text]" custT="1"/>
      <dgm:spPr/>
      <dgm:t>
        <a:bodyPr rtlCol="0"/>
        <a:lstStyle/>
        <a:p>
          <a:pPr rtl="0"/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Pôle         Santé</a:t>
          </a:r>
        </a:p>
        <a:p>
          <a:pPr rtl="0"/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Médical</a:t>
          </a:r>
        </a:p>
      </dgm:t>
      <dgm:extLst>
        <a:ext uri="{E40237B7-FDA0-4F09-8148-C483321AD2D9}">
          <dgm14:cNvPr xmlns:dgm14="http://schemas.microsoft.com/office/drawing/2010/diagram" id="0" name="" title="Task 1"/>
        </a:ext>
      </dgm:extLst>
    </dgm:pt>
    <dgm:pt modelId="{6D6B568F-9C4B-44DB-A886-035491FEC9C2}" type="parTrans" cxnId="{1593062C-A63F-4042-94C9-FF0880BD82E8}">
      <dgm:prSet/>
      <dgm:spPr/>
      <dgm:t>
        <a:bodyPr rtlCol="0"/>
        <a:lstStyle/>
        <a:p>
          <a:pPr rtl="0"/>
          <a:endParaRPr lang="en-US"/>
        </a:p>
      </dgm:t>
    </dgm:pt>
    <dgm:pt modelId="{775D1C29-7B88-46A3-9FAD-95EFDC006E81}" type="sibTrans" cxnId="{1593062C-A63F-4042-94C9-FF0880BD82E8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87E6D3C0-9C36-4C9B-9EE4-FCB2F172CF62}">
      <dgm:prSet phldrT="[Text]"/>
      <dgm:spPr/>
      <dgm:t>
        <a:bodyPr rtlCol="0"/>
        <a:lstStyle/>
        <a:p>
          <a:pPr rtl="0"/>
          <a:endParaRPr lang="fr-FR" noProof="0" dirty="0" smtClean="0"/>
        </a:p>
      </dgm:t>
      <dgm:extLst>
        <a:ext uri="{E40237B7-FDA0-4F09-8148-C483321AD2D9}">
          <dgm14:cNvPr xmlns:dgm14="http://schemas.microsoft.com/office/drawing/2010/diagram" id="0" name="" title="Task 2"/>
        </a:ext>
      </dgm:extLst>
    </dgm:pt>
    <dgm:pt modelId="{1916856A-C084-48E2-AF18-70269AD79DF2}" type="parTrans" cxnId="{EB3E6C57-F560-450F-B619-F6F67905927D}">
      <dgm:prSet/>
      <dgm:spPr/>
      <dgm:t>
        <a:bodyPr rtlCol="0"/>
        <a:lstStyle/>
        <a:p>
          <a:pPr rtl="0"/>
          <a:endParaRPr lang="en-US"/>
        </a:p>
      </dgm:t>
    </dgm:pt>
    <dgm:pt modelId="{5C1F42F6-070E-4EBA-8EBC-C32D27C49363}" type="sibTrans" cxnId="{EB3E6C57-F560-450F-B619-F6F67905927D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20EB584B-A7B7-43D9-BF6A-2C9338C05B4D}">
      <dgm:prSet phldrT="[Text]" custT="1"/>
      <dgm:spPr/>
      <dgm:t>
        <a:bodyPr rtlCol="0"/>
        <a:lstStyle/>
        <a:p>
          <a:pPr rtl="0"/>
          <a:endParaRPr lang="fr-FR" sz="1400" noProof="0" dirty="0" smtClean="0">
            <a:solidFill>
              <a:srgbClr val="0070C0"/>
            </a:solidFill>
          </a:endParaRPr>
        </a:p>
        <a:p>
          <a:pPr rtl="0"/>
          <a:r>
            <a:rPr lang="fr-FR" sz="1600" b="1" noProof="0" dirty="0" err="1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Khépri</a:t>
          </a:r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 Formation </a:t>
          </a:r>
        </a:p>
        <a:p>
          <a:pPr rtl="0"/>
          <a:r>
            <a:rPr lang="fr-FR" sz="1400" noProof="0" dirty="0" smtClean="0"/>
            <a:t> </a:t>
          </a:r>
        </a:p>
      </dgm:t>
      <dgm:extLst>
        <a:ext uri="{E40237B7-FDA0-4F09-8148-C483321AD2D9}">
          <dgm14:cNvPr xmlns:dgm14="http://schemas.microsoft.com/office/drawing/2010/diagram" id="0" name="" title="Task 3"/>
        </a:ext>
      </dgm:extLst>
    </dgm:pt>
    <dgm:pt modelId="{6E0D28F6-A05C-413F-A991-03D9F094F998}" type="parTrans" cxnId="{FBE6BCEA-0F85-486D-B532-D55CCA25A01D}">
      <dgm:prSet/>
      <dgm:spPr/>
      <dgm:t>
        <a:bodyPr rtlCol="0"/>
        <a:lstStyle/>
        <a:p>
          <a:pPr rtl="0"/>
          <a:endParaRPr lang="en-US"/>
        </a:p>
      </dgm:t>
    </dgm:pt>
    <dgm:pt modelId="{B04B74A7-039D-46F2-A30E-0D07E04CAE1A}" type="sibTrans" cxnId="{FBE6BCEA-0F85-486D-B532-D55CCA25A01D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7E2B8B4E-293F-43EE-AB7D-6598814ECB3C}">
      <dgm:prSet phldrT="[Text]" custT="1"/>
      <dgm:spPr/>
      <dgm:t>
        <a:bodyPr rtlCol="0"/>
        <a:lstStyle/>
        <a:p>
          <a:pPr rtl="0"/>
          <a:r>
            <a:rPr lang="fr-FR" sz="1600" b="1" noProof="0" dirty="0" err="1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Visiapy</a:t>
          </a:r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    </a:t>
          </a:r>
        </a:p>
        <a:p>
          <a:pPr rtl="0"/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Entreprises</a:t>
          </a:r>
          <a:endParaRPr lang="fr-FR" sz="1600" b="1" noProof="0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title="Task 4"/>
        </a:ext>
      </dgm:extLst>
    </dgm:pt>
    <dgm:pt modelId="{C9A52CF1-B2E8-4848-8964-6633294F16CC}" type="parTrans" cxnId="{18D120E8-5826-42E7-A890-F4AFB63D3D78}">
      <dgm:prSet/>
      <dgm:spPr/>
      <dgm:t>
        <a:bodyPr rtlCol="0"/>
        <a:lstStyle/>
        <a:p>
          <a:pPr rtl="0"/>
          <a:endParaRPr lang="en-US"/>
        </a:p>
      </dgm:t>
    </dgm:pt>
    <dgm:pt modelId="{03860152-2A6F-476F-91FD-CBA9D7B26338}" type="sibTrans" cxnId="{18D120E8-5826-42E7-A890-F4AFB63D3D78}">
      <dgm:prSet/>
      <dgm:spPr/>
      <dgm:t>
        <a:bodyPr rtlCol="0"/>
        <a:lstStyle/>
        <a:p>
          <a:pPr rtl="0"/>
          <a:endParaRPr lang="fr-FR" noProof="0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B0C37B97-914B-49F2-84E5-94B39EF2352F}" type="pres">
      <dgm:prSet presAssocID="{B8060F7B-9920-4F24-BE71-F0E4E3B7B93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D2BB9C9C-582A-4226-99A2-A6A4B7AD887A}" type="pres">
      <dgm:prSet presAssocID="{AA38CBC9-AC6B-457D-9F63-4D1AB8E7793E}" presName="centerShape" presStyleLbl="node0" presStyleIdx="0" presStyleCnt="1" custScaleX="41535" custScaleY="41407" custLinFactNeighborX="1231" custLinFactNeighborY="-13955"/>
      <dgm:spPr/>
      <dgm:t>
        <a:bodyPr rtlCol="0"/>
        <a:lstStyle/>
        <a:p>
          <a:pPr rtl="0"/>
          <a:endParaRPr lang="en-US"/>
        </a:p>
      </dgm:t>
    </dgm:pt>
    <dgm:pt modelId="{0B9D5D8D-AE9B-4E3C-8081-7E5A4C702F02}" type="pres">
      <dgm:prSet presAssocID="{50789F86-D3CE-4C0B-B830-60161BD38E85}" presName="node" presStyleLbl="node1" presStyleIdx="0" presStyleCnt="4" custScaleX="114219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E8755371-EE00-4D9C-9546-B5D2DEB3691D}" type="pres">
      <dgm:prSet presAssocID="{50789F86-D3CE-4C0B-B830-60161BD38E85}" presName="dummy" presStyleCnt="0"/>
      <dgm:spPr/>
    </dgm:pt>
    <dgm:pt modelId="{65DE7562-7D1C-4B0F-8927-12F8E6C5F5AF}" type="pres">
      <dgm:prSet presAssocID="{775D1C29-7B88-46A3-9FAD-95EFDC006E81}" presName="sibTrans" presStyleLbl="sibTrans2D1" presStyleIdx="0" presStyleCnt="4"/>
      <dgm:spPr/>
      <dgm:t>
        <a:bodyPr rtlCol="0"/>
        <a:lstStyle/>
        <a:p>
          <a:pPr rtl="0"/>
          <a:endParaRPr lang="en-US"/>
        </a:p>
      </dgm:t>
    </dgm:pt>
    <dgm:pt modelId="{1C226D9E-C8BD-43C0-B5A7-66592C02513E}" type="pres">
      <dgm:prSet presAssocID="{87E6D3C0-9C36-4C9B-9EE4-FCB2F172CF62}" presName="node" presStyleLbl="node1" presStyleIdx="1" presStyleCnt="4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2E93314B-ED13-4B02-B199-BBF658DCCBEE}" type="pres">
      <dgm:prSet presAssocID="{87E6D3C0-9C36-4C9B-9EE4-FCB2F172CF62}" presName="dummy" presStyleCnt="0"/>
      <dgm:spPr/>
    </dgm:pt>
    <dgm:pt modelId="{22CB3940-637A-4C32-AB7F-CFAD929A59AB}" type="pres">
      <dgm:prSet presAssocID="{5C1F42F6-070E-4EBA-8EBC-C32D27C49363}" presName="sibTrans" presStyleLbl="sibTrans2D1" presStyleIdx="1" presStyleCnt="4"/>
      <dgm:spPr/>
      <dgm:t>
        <a:bodyPr rtlCol="0"/>
        <a:lstStyle/>
        <a:p>
          <a:pPr rtl="0"/>
          <a:endParaRPr lang="en-US"/>
        </a:p>
      </dgm:t>
    </dgm:pt>
    <dgm:pt modelId="{29DFD080-5F1B-4B82-A3B2-DA9D6DF3694E}" type="pres">
      <dgm:prSet presAssocID="{20EB584B-A7B7-43D9-BF6A-2C9338C05B4D}" presName="node" presStyleLbl="node1" presStyleIdx="2" presStyleCnt="4" custScaleX="110104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3C0BB87F-E2C7-4D7C-BF8F-45EA9A4A93F1}" type="pres">
      <dgm:prSet presAssocID="{20EB584B-A7B7-43D9-BF6A-2C9338C05B4D}" presName="dummy" presStyleCnt="0"/>
      <dgm:spPr/>
    </dgm:pt>
    <dgm:pt modelId="{53B5DF5F-8B8B-41EF-8531-276CBECDCAB4}" type="pres">
      <dgm:prSet presAssocID="{B04B74A7-039D-46F2-A30E-0D07E04CAE1A}" presName="sibTrans" presStyleLbl="sibTrans2D1" presStyleIdx="2" presStyleCnt="4"/>
      <dgm:spPr/>
      <dgm:t>
        <a:bodyPr rtlCol="0"/>
        <a:lstStyle/>
        <a:p>
          <a:pPr rtl="0"/>
          <a:endParaRPr lang="en-US"/>
        </a:p>
      </dgm:t>
    </dgm:pt>
    <dgm:pt modelId="{B3F8C3C3-65FB-486F-82C0-A8478B7022B9}" type="pres">
      <dgm:prSet presAssocID="{7E2B8B4E-293F-43EE-AB7D-6598814ECB3C}" presName="node" presStyleLbl="node1" presStyleIdx="3" presStyleCnt="4" custScaleX="116359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655FDCB9-5F59-4F26-9EF0-749F42DEA7F0}" type="pres">
      <dgm:prSet presAssocID="{7E2B8B4E-293F-43EE-AB7D-6598814ECB3C}" presName="dummy" presStyleCnt="0"/>
      <dgm:spPr/>
    </dgm:pt>
    <dgm:pt modelId="{FADEA337-AD34-4422-B53A-01423AF1AC8F}" type="pres">
      <dgm:prSet presAssocID="{03860152-2A6F-476F-91FD-CBA9D7B26338}" presName="sibTrans" presStyleLbl="sibTrans2D1" presStyleIdx="3" presStyleCnt="4"/>
      <dgm:spPr/>
      <dgm:t>
        <a:bodyPr rtlCol="0"/>
        <a:lstStyle/>
        <a:p>
          <a:pPr rtl="0"/>
          <a:endParaRPr lang="en-US"/>
        </a:p>
      </dgm:t>
    </dgm:pt>
  </dgm:ptLst>
  <dgm:cxnLst>
    <dgm:cxn modelId="{EB3E6C57-F560-450F-B619-F6F67905927D}" srcId="{AA38CBC9-AC6B-457D-9F63-4D1AB8E7793E}" destId="{87E6D3C0-9C36-4C9B-9EE4-FCB2F172CF62}" srcOrd="1" destOrd="0" parTransId="{1916856A-C084-48E2-AF18-70269AD79DF2}" sibTransId="{5C1F42F6-070E-4EBA-8EBC-C32D27C49363}"/>
    <dgm:cxn modelId="{6C3CF95F-E4A9-41E0-8D83-0FD34FCBA1D0}" type="presOf" srcId="{B8060F7B-9920-4F24-BE71-F0E4E3B7B934}" destId="{B0C37B97-914B-49F2-84E5-94B39EF2352F}" srcOrd="0" destOrd="0" presId="urn:microsoft.com/office/officeart/2005/8/layout/radial6"/>
    <dgm:cxn modelId="{B18E46B2-FCAF-46B1-8076-85B9E80ADE74}" type="presOf" srcId="{B04B74A7-039D-46F2-A30E-0D07E04CAE1A}" destId="{53B5DF5F-8B8B-41EF-8531-276CBECDCAB4}" srcOrd="0" destOrd="0" presId="urn:microsoft.com/office/officeart/2005/8/layout/radial6"/>
    <dgm:cxn modelId="{99E9EC2C-51A2-4E5F-AEA7-5299BDF0E36F}" type="presOf" srcId="{03860152-2A6F-476F-91FD-CBA9D7B26338}" destId="{FADEA337-AD34-4422-B53A-01423AF1AC8F}" srcOrd="0" destOrd="0" presId="urn:microsoft.com/office/officeart/2005/8/layout/radial6"/>
    <dgm:cxn modelId="{2AA5B4B1-1555-4D9D-81F4-7CA90AD480D0}" type="presOf" srcId="{20EB584B-A7B7-43D9-BF6A-2C9338C05B4D}" destId="{29DFD080-5F1B-4B82-A3B2-DA9D6DF3694E}" srcOrd="0" destOrd="0" presId="urn:microsoft.com/office/officeart/2005/8/layout/radial6"/>
    <dgm:cxn modelId="{42DDA950-3503-4E41-95EE-93D15D81F691}" type="presOf" srcId="{AA38CBC9-AC6B-457D-9F63-4D1AB8E7793E}" destId="{D2BB9C9C-582A-4226-99A2-A6A4B7AD887A}" srcOrd="0" destOrd="0" presId="urn:microsoft.com/office/officeart/2005/8/layout/radial6"/>
    <dgm:cxn modelId="{C17E704A-BA11-4DDD-A741-C11A9FAE32FF}" type="presOf" srcId="{7E2B8B4E-293F-43EE-AB7D-6598814ECB3C}" destId="{B3F8C3C3-65FB-486F-82C0-A8478B7022B9}" srcOrd="0" destOrd="0" presId="urn:microsoft.com/office/officeart/2005/8/layout/radial6"/>
    <dgm:cxn modelId="{FBE6BCEA-0F85-486D-B532-D55CCA25A01D}" srcId="{AA38CBC9-AC6B-457D-9F63-4D1AB8E7793E}" destId="{20EB584B-A7B7-43D9-BF6A-2C9338C05B4D}" srcOrd="2" destOrd="0" parTransId="{6E0D28F6-A05C-413F-A991-03D9F094F998}" sibTransId="{B04B74A7-039D-46F2-A30E-0D07E04CAE1A}"/>
    <dgm:cxn modelId="{DC186E63-647A-4A88-BE77-7DE175B7F1AC}" type="presOf" srcId="{5C1F42F6-070E-4EBA-8EBC-C32D27C49363}" destId="{22CB3940-637A-4C32-AB7F-CFAD929A59AB}" srcOrd="0" destOrd="0" presId="urn:microsoft.com/office/officeart/2005/8/layout/radial6"/>
    <dgm:cxn modelId="{1593062C-A63F-4042-94C9-FF0880BD82E8}" srcId="{AA38CBC9-AC6B-457D-9F63-4D1AB8E7793E}" destId="{50789F86-D3CE-4C0B-B830-60161BD38E85}" srcOrd="0" destOrd="0" parTransId="{6D6B568F-9C4B-44DB-A886-035491FEC9C2}" sibTransId="{775D1C29-7B88-46A3-9FAD-95EFDC006E81}"/>
    <dgm:cxn modelId="{F68BA8B4-E5E5-4A12-9338-5CF5693ADCA2}" srcId="{B8060F7B-9920-4F24-BE71-F0E4E3B7B934}" destId="{AA38CBC9-AC6B-457D-9F63-4D1AB8E7793E}" srcOrd="0" destOrd="0" parTransId="{02DFC051-974F-4AF1-85DB-FFF5F1CCD57A}" sibTransId="{7ACF197E-8A7D-4D14-A941-EE15BE87306C}"/>
    <dgm:cxn modelId="{3B178FE4-CF3B-4758-BAC2-E1B95F2B6ED6}" type="presOf" srcId="{87E6D3C0-9C36-4C9B-9EE4-FCB2F172CF62}" destId="{1C226D9E-C8BD-43C0-B5A7-66592C02513E}" srcOrd="0" destOrd="0" presId="urn:microsoft.com/office/officeart/2005/8/layout/radial6"/>
    <dgm:cxn modelId="{646449C3-EF33-4E00-9F39-55E7CFB49735}" type="presOf" srcId="{775D1C29-7B88-46A3-9FAD-95EFDC006E81}" destId="{65DE7562-7D1C-4B0F-8927-12F8E6C5F5AF}" srcOrd="0" destOrd="0" presId="urn:microsoft.com/office/officeart/2005/8/layout/radial6"/>
    <dgm:cxn modelId="{18D120E8-5826-42E7-A890-F4AFB63D3D78}" srcId="{AA38CBC9-AC6B-457D-9F63-4D1AB8E7793E}" destId="{7E2B8B4E-293F-43EE-AB7D-6598814ECB3C}" srcOrd="3" destOrd="0" parTransId="{C9A52CF1-B2E8-4848-8964-6633294F16CC}" sibTransId="{03860152-2A6F-476F-91FD-CBA9D7B26338}"/>
    <dgm:cxn modelId="{2942479F-0F41-4E91-89CC-0193272CB3C6}" type="presOf" srcId="{50789F86-D3CE-4C0B-B830-60161BD38E85}" destId="{0B9D5D8D-AE9B-4E3C-8081-7E5A4C702F02}" srcOrd="0" destOrd="0" presId="urn:microsoft.com/office/officeart/2005/8/layout/radial6"/>
    <dgm:cxn modelId="{29FFCABA-4B0D-413F-9C0E-3A5C15DFB472}" type="presParOf" srcId="{B0C37B97-914B-49F2-84E5-94B39EF2352F}" destId="{D2BB9C9C-582A-4226-99A2-A6A4B7AD887A}" srcOrd="0" destOrd="0" presId="urn:microsoft.com/office/officeart/2005/8/layout/radial6"/>
    <dgm:cxn modelId="{44A01E4B-A575-4AF8-B058-179456DEC4EC}" type="presParOf" srcId="{B0C37B97-914B-49F2-84E5-94B39EF2352F}" destId="{0B9D5D8D-AE9B-4E3C-8081-7E5A4C702F02}" srcOrd="1" destOrd="0" presId="urn:microsoft.com/office/officeart/2005/8/layout/radial6"/>
    <dgm:cxn modelId="{9F0D9D82-633E-4F05-8D1B-7273E417B66A}" type="presParOf" srcId="{B0C37B97-914B-49F2-84E5-94B39EF2352F}" destId="{E8755371-EE00-4D9C-9546-B5D2DEB3691D}" srcOrd="2" destOrd="0" presId="urn:microsoft.com/office/officeart/2005/8/layout/radial6"/>
    <dgm:cxn modelId="{074D320B-1958-40C9-A2CF-D3CF80830CA3}" type="presParOf" srcId="{B0C37B97-914B-49F2-84E5-94B39EF2352F}" destId="{65DE7562-7D1C-4B0F-8927-12F8E6C5F5AF}" srcOrd="3" destOrd="0" presId="urn:microsoft.com/office/officeart/2005/8/layout/radial6"/>
    <dgm:cxn modelId="{CB4C47C8-2778-4A68-93B2-944550953139}" type="presParOf" srcId="{B0C37B97-914B-49F2-84E5-94B39EF2352F}" destId="{1C226D9E-C8BD-43C0-B5A7-66592C02513E}" srcOrd="4" destOrd="0" presId="urn:microsoft.com/office/officeart/2005/8/layout/radial6"/>
    <dgm:cxn modelId="{4729FA27-E2F0-420B-8EC0-F125710144EC}" type="presParOf" srcId="{B0C37B97-914B-49F2-84E5-94B39EF2352F}" destId="{2E93314B-ED13-4B02-B199-BBF658DCCBEE}" srcOrd="5" destOrd="0" presId="urn:microsoft.com/office/officeart/2005/8/layout/radial6"/>
    <dgm:cxn modelId="{C7C7B518-1D54-4B1E-A0AC-7D0380ED772A}" type="presParOf" srcId="{B0C37B97-914B-49F2-84E5-94B39EF2352F}" destId="{22CB3940-637A-4C32-AB7F-CFAD929A59AB}" srcOrd="6" destOrd="0" presId="urn:microsoft.com/office/officeart/2005/8/layout/radial6"/>
    <dgm:cxn modelId="{BF838311-92E6-42C3-B38C-E9477DEF719A}" type="presParOf" srcId="{B0C37B97-914B-49F2-84E5-94B39EF2352F}" destId="{29DFD080-5F1B-4B82-A3B2-DA9D6DF3694E}" srcOrd="7" destOrd="0" presId="urn:microsoft.com/office/officeart/2005/8/layout/radial6"/>
    <dgm:cxn modelId="{9DD7C688-A475-43A3-9B38-D258E2D78D19}" type="presParOf" srcId="{B0C37B97-914B-49F2-84E5-94B39EF2352F}" destId="{3C0BB87F-E2C7-4D7C-BF8F-45EA9A4A93F1}" srcOrd="8" destOrd="0" presId="urn:microsoft.com/office/officeart/2005/8/layout/radial6"/>
    <dgm:cxn modelId="{52526354-B734-4C69-81AB-429CACD707F6}" type="presParOf" srcId="{B0C37B97-914B-49F2-84E5-94B39EF2352F}" destId="{53B5DF5F-8B8B-41EF-8531-276CBECDCAB4}" srcOrd="9" destOrd="0" presId="urn:microsoft.com/office/officeart/2005/8/layout/radial6"/>
    <dgm:cxn modelId="{5D9F40DA-4F78-42F1-BE72-219D62C284FA}" type="presParOf" srcId="{B0C37B97-914B-49F2-84E5-94B39EF2352F}" destId="{B3F8C3C3-65FB-486F-82C0-A8478B7022B9}" srcOrd="10" destOrd="0" presId="urn:microsoft.com/office/officeart/2005/8/layout/radial6"/>
    <dgm:cxn modelId="{FBAB729D-2818-4799-B3BE-10870817C2F2}" type="presParOf" srcId="{B0C37B97-914B-49F2-84E5-94B39EF2352F}" destId="{655FDCB9-5F59-4F26-9EF0-749F42DEA7F0}" srcOrd="11" destOrd="0" presId="urn:microsoft.com/office/officeart/2005/8/layout/radial6"/>
    <dgm:cxn modelId="{C7499089-7A26-458A-947F-210168A2685B}" type="presParOf" srcId="{B0C37B97-914B-49F2-84E5-94B39EF2352F}" destId="{FADEA337-AD34-4422-B53A-01423AF1AC8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EA337-AD34-4422-B53A-01423AF1AC8F}">
      <dsp:nvSpPr>
        <dsp:cNvPr id="0" name=""/>
        <dsp:cNvSpPr/>
      </dsp:nvSpPr>
      <dsp:spPr>
        <a:xfrm>
          <a:off x="911441" y="656010"/>
          <a:ext cx="4376610" cy="4376610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5DF5F-8B8B-41EF-8531-276CBECDCAB4}">
      <dsp:nvSpPr>
        <dsp:cNvPr id="0" name=""/>
        <dsp:cNvSpPr/>
      </dsp:nvSpPr>
      <dsp:spPr>
        <a:xfrm>
          <a:off x="911441" y="656010"/>
          <a:ext cx="4376610" cy="4376610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B3940-637A-4C32-AB7F-CFAD929A59AB}">
      <dsp:nvSpPr>
        <dsp:cNvPr id="0" name=""/>
        <dsp:cNvSpPr/>
      </dsp:nvSpPr>
      <dsp:spPr>
        <a:xfrm>
          <a:off x="911441" y="656010"/>
          <a:ext cx="4376610" cy="4376610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DE7562-7D1C-4B0F-8927-12F8E6C5F5AF}">
      <dsp:nvSpPr>
        <dsp:cNvPr id="0" name=""/>
        <dsp:cNvSpPr/>
      </dsp:nvSpPr>
      <dsp:spPr>
        <a:xfrm>
          <a:off x="911441" y="656010"/>
          <a:ext cx="4376610" cy="4376610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B9C9C-582A-4226-99A2-A6A4B7AD887A}">
      <dsp:nvSpPr>
        <dsp:cNvPr id="0" name=""/>
        <dsp:cNvSpPr/>
      </dsp:nvSpPr>
      <dsp:spPr>
        <a:xfrm>
          <a:off x="2734075" y="1830718"/>
          <a:ext cx="836594" cy="83401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rtlCol="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700" kern="1200" noProof="0" dirty="0"/>
        </a:p>
      </dsp:txBody>
      <dsp:txXfrm>
        <a:off x="2856591" y="1952857"/>
        <a:ext cx="591562" cy="589738"/>
      </dsp:txXfrm>
    </dsp:sp>
    <dsp:sp modelId="{0B9D5D8D-AE9B-4E3C-8081-7E5A4C702F02}">
      <dsp:nvSpPr>
        <dsp:cNvPr id="0" name=""/>
        <dsp:cNvSpPr/>
      </dsp:nvSpPr>
      <dsp:spPr>
        <a:xfrm>
          <a:off x="2294540" y="1801"/>
          <a:ext cx="1610413" cy="1409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Pôle         Santé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Médical</a:t>
          </a:r>
        </a:p>
      </dsp:txBody>
      <dsp:txXfrm>
        <a:off x="2530380" y="208281"/>
        <a:ext cx="1138733" cy="996974"/>
      </dsp:txXfrm>
    </dsp:sp>
    <dsp:sp modelId="{1C226D9E-C8BD-43C0-B5A7-66592C02513E}">
      <dsp:nvSpPr>
        <dsp:cNvPr id="0" name=""/>
        <dsp:cNvSpPr/>
      </dsp:nvSpPr>
      <dsp:spPr>
        <a:xfrm>
          <a:off x="4532326" y="2139348"/>
          <a:ext cx="1409934" cy="1409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lvl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100" kern="1200" noProof="0" dirty="0" smtClean="0"/>
        </a:p>
      </dsp:txBody>
      <dsp:txXfrm>
        <a:off x="4738806" y="2345828"/>
        <a:ext cx="996974" cy="996974"/>
      </dsp:txXfrm>
    </dsp:sp>
    <dsp:sp modelId="{29DFD080-5F1B-4B82-A3B2-DA9D6DF3694E}">
      <dsp:nvSpPr>
        <dsp:cNvPr id="0" name=""/>
        <dsp:cNvSpPr/>
      </dsp:nvSpPr>
      <dsp:spPr>
        <a:xfrm>
          <a:off x="2323549" y="4276896"/>
          <a:ext cx="1552394" cy="1409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rtlCol="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noProof="0" dirty="0" smtClean="0">
            <a:solidFill>
              <a:srgbClr val="0070C0"/>
            </a:solidFill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err="1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Khépri</a:t>
          </a: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 Formation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noProof="0" dirty="0" smtClean="0"/>
            <a:t> </a:t>
          </a:r>
        </a:p>
      </dsp:txBody>
      <dsp:txXfrm>
        <a:off x="2550892" y="4483376"/>
        <a:ext cx="1097708" cy="996974"/>
      </dsp:txXfrm>
    </dsp:sp>
    <dsp:sp modelId="{B3F8C3C3-65FB-486F-82C0-A8478B7022B9}">
      <dsp:nvSpPr>
        <dsp:cNvPr id="0" name=""/>
        <dsp:cNvSpPr/>
      </dsp:nvSpPr>
      <dsp:spPr>
        <a:xfrm>
          <a:off x="141906" y="2139348"/>
          <a:ext cx="1640585" cy="1409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err="1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Visiapy</a:t>
          </a: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   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Entreprises</a:t>
          </a:r>
          <a:endParaRPr lang="fr-FR" sz="1600" b="1" kern="1200" noProof="0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82164" y="2345828"/>
        <a:ext cx="1160069" cy="996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8724D-EA2D-452C-9F26-4E2FC5DA9B71}" type="datetimeFigureOut">
              <a:rPr lang="fr-FR" smtClean="0"/>
              <a:t>16/01/2019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AC24B-3D3D-4947-8F33-09E4A87E2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494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832164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3779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9204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8810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211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1559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2926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3384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5694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5813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4567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0722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1290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700184" y="1360350"/>
            <a:ext cx="5807399" cy="1546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6897625" y="619995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7454375" y="56388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8827727" y="4597553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8677050" y="6577875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2972225" y="6334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579634" y="337347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311843" y="79151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626321" y="133987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8104500" y="4963100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8803950" y="5654656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96310" y="1990890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1738050" y="27132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771658" y="250448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4271583" y="47482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7729213" y="6127437"/>
            <a:ext cx="253800" cy="2541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mplete patter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26550" y="-19800"/>
            <a:ext cx="9197100" cy="6897600"/>
          </a:xfrm>
          <a:prstGeom prst="rect">
            <a:avLst/>
          </a:prstGeom>
          <a:solidFill>
            <a:srgbClr val="CFD8DC">
              <a:alpha val="4923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noProof="0" smtClean="0"/>
              <a:t>Cliquez pour modifier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>
          <a:xfrm>
            <a:off x="799118" y="6155268"/>
            <a:ext cx="4240920" cy="2730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fr-FR" noProof="0" dirty="0" smtClean="0"/>
              <a:t>Fatima NEHAL : Consultante en Management Commercial et Coach en Prévention de Santé Durable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>
          <a:xfrm>
            <a:off x="5200813" y="6155268"/>
            <a:ext cx="1028968" cy="273049"/>
          </a:xfrm>
          <a:prstGeom prst="rect">
            <a:avLst/>
          </a:prstGeom>
        </p:spPr>
        <p:txBody>
          <a:bodyPr rtlCol="0"/>
          <a:lstStyle/>
          <a:p>
            <a:pPr rtl="0"/>
            <a:fld id="{9463970C-4F8F-4473-936F-E53875B77033}" type="datetime1">
              <a:rPr lang="fr-FR" noProof="0" smtClean="0"/>
              <a:pPr rtl="0"/>
              <a:t>16/01/2019</a:t>
            </a:fld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</p:spPr>
        <p:txBody>
          <a:bodyPr rtlCol="0"/>
          <a:lstStyle/>
          <a:p>
            <a:pPr rtl="0"/>
            <a:fld id="{AAEAE4A8-A6E5-453E-B946-FB774B73F48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65749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ctrTitle"/>
          </p:nvPr>
        </p:nvSpPr>
        <p:spPr>
          <a:xfrm>
            <a:off x="1546025" y="2034925"/>
            <a:ext cx="5832600" cy="1546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800" b="1"/>
            </a:lvl1pPr>
            <a:lvl2pPr lvl="1" rtl="0">
              <a:spcBef>
                <a:spcPts val="0"/>
              </a:spcBef>
              <a:buSzPct val="100000"/>
              <a:defRPr sz="4800" b="1"/>
            </a:lvl2pPr>
            <a:lvl3pPr lvl="2" rtl="0">
              <a:spcBef>
                <a:spcPts val="0"/>
              </a:spcBef>
              <a:buSzPct val="100000"/>
              <a:defRPr sz="4800" b="1"/>
            </a:lvl3pPr>
            <a:lvl4pPr lvl="3" rtl="0">
              <a:spcBef>
                <a:spcPts val="0"/>
              </a:spcBef>
              <a:buSzPct val="100000"/>
              <a:defRPr sz="4800" b="1"/>
            </a:lvl4pPr>
            <a:lvl5pPr lvl="4" rtl="0">
              <a:spcBef>
                <a:spcPts val="0"/>
              </a:spcBef>
              <a:buSzPct val="100000"/>
              <a:defRPr sz="4800" b="1"/>
            </a:lvl5pPr>
            <a:lvl6pPr lvl="5" rtl="0">
              <a:spcBef>
                <a:spcPts val="0"/>
              </a:spcBef>
              <a:buSzPct val="100000"/>
              <a:defRPr sz="4800" b="1"/>
            </a:lvl6pPr>
            <a:lvl7pPr lvl="6" rtl="0">
              <a:spcBef>
                <a:spcPts val="0"/>
              </a:spcBef>
              <a:buSzPct val="100000"/>
              <a:defRPr sz="4800" b="1"/>
            </a:lvl7pPr>
            <a:lvl8pPr lvl="7" rtl="0">
              <a:spcBef>
                <a:spcPts val="0"/>
              </a:spcBef>
              <a:buSzPct val="100000"/>
              <a:defRPr sz="4800" b="1"/>
            </a:lvl8pPr>
            <a:lvl9pPr lvl="8" rtl="0">
              <a:spcBef>
                <a:spcPts val="0"/>
              </a:spcBef>
              <a:buSzPct val="100000"/>
              <a:defRPr sz="4800" b="1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1546025" y="3710548"/>
            <a:ext cx="5832600" cy="104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607D8B"/>
              </a:buClr>
              <a:buNone/>
              <a:defRPr>
                <a:solidFill>
                  <a:srgbClr val="607D8B"/>
                </a:solidFill>
              </a:defRPr>
            </a:lvl1pPr>
            <a:lvl2pPr lvl="1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2pPr>
            <a:lvl3pPr lvl="2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3pPr>
            <a:lvl4pPr lvl="3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4pPr>
            <a:lvl5pPr lvl="4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5pPr>
            <a:lvl6pPr lvl="5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6pPr>
            <a:lvl7pPr lvl="6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7pPr>
            <a:lvl8pPr lvl="7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8pPr>
            <a:lvl9pPr lvl="8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hape 29" descr="connections-05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5945" y="0"/>
            <a:ext cx="913210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215300" y="2501400"/>
            <a:ext cx="6713399" cy="10931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1pPr>
            <a:lvl2pPr lvl="1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2pPr>
            <a:lvl3pPr lvl="2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3pPr>
            <a:lvl4pPr lvl="3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4pPr>
            <a:lvl5pPr lvl="4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5pPr>
            <a:lvl6pPr lvl="5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6pPr>
            <a:lvl7pPr lvl="6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7pPr>
            <a:lvl8pPr lvl="7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8pPr>
            <a:lvl9pPr lvl="8" algn="ctr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9pPr>
          </a:lstStyle>
          <a:p>
            <a:endParaRPr/>
          </a:p>
        </p:txBody>
      </p:sp>
      <p:grpSp>
        <p:nvGrpSpPr>
          <p:cNvPr id="31" name="Shape 31"/>
          <p:cNvGrpSpPr/>
          <p:nvPr/>
        </p:nvGrpSpPr>
        <p:grpSpPr>
          <a:xfrm>
            <a:off x="3593400" y="1074284"/>
            <a:ext cx="1957200" cy="1093199"/>
            <a:chOff x="3593400" y="1760084"/>
            <a:chExt cx="1957200" cy="1093199"/>
          </a:xfrm>
        </p:grpSpPr>
        <p:sp>
          <p:nvSpPr>
            <p:cNvPr id="32" name="Shape 32"/>
            <p:cNvSpPr txBox="1"/>
            <p:nvPr/>
          </p:nvSpPr>
          <p:spPr>
            <a:xfrm>
              <a:off x="3593400" y="1872096"/>
              <a:ext cx="1957200" cy="8714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6000" b="1">
                  <a:solidFill>
                    <a:srgbClr val="0091EA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</a:p>
          </p:txBody>
        </p:sp>
        <p:sp>
          <p:nvSpPr>
            <p:cNvPr id="33" name="Shape 33"/>
            <p:cNvSpPr/>
            <p:nvPr/>
          </p:nvSpPr>
          <p:spPr>
            <a:xfrm>
              <a:off x="4025400" y="1760084"/>
              <a:ext cx="1093199" cy="1093199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4190700" y="1925384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35" name="Shape 35"/>
          <p:cNvCxnSpPr>
            <a:endCxn id="33" idx="1"/>
          </p:cNvCxnSpPr>
          <p:nvPr/>
        </p:nvCxnSpPr>
        <p:spPr>
          <a:xfrm>
            <a:off x="3742095" y="871980"/>
            <a:ext cx="443400" cy="3624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6" name="Shape 36"/>
          <p:cNvCxnSpPr/>
          <p:nvPr/>
        </p:nvCxnSpPr>
        <p:spPr>
          <a:xfrm rot="10800000">
            <a:off x="4114799" y="269684"/>
            <a:ext cx="457200" cy="804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7" name="Shape 37"/>
          <p:cNvCxnSpPr/>
          <p:nvPr/>
        </p:nvCxnSpPr>
        <p:spPr>
          <a:xfrm rot="10800000" flipH="1">
            <a:off x="4749075" y="753124"/>
            <a:ext cx="95100" cy="348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86137" y="1600200"/>
            <a:ext cx="36753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82658" y="1600200"/>
            <a:ext cx="36753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786150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3329991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5873833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5407123"/>
            <a:ext cx="8229600" cy="491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CFD8DC"/>
              </a:buClr>
              <a:buSzPct val="100000"/>
              <a:buFont typeface="Source Sans Pro"/>
              <a:buChar char="◎"/>
              <a:defRPr sz="30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CFD8DC"/>
              </a:buClr>
              <a:buSzPct val="100000"/>
              <a:buFont typeface="Source Sans Pro"/>
              <a:buChar char="◉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evelyne.revellat@kheprisante.f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hyperlink" Target="mailto:evelyne.revellat@kheprisante.fr" TargetMode="Externa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 descr="logo kheprisante+accroche 10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8300" y="1764921"/>
            <a:ext cx="5807400" cy="193967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>
            <a:spLocks noGrp="1"/>
          </p:cNvSpPr>
          <p:nvPr>
            <p:ph type="subTitle" idx="4294967295"/>
          </p:nvPr>
        </p:nvSpPr>
        <p:spPr>
          <a:xfrm>
            <a:off x="612750" y="4374912"/>
            <a:ext cx="4196400" cy="1862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 dirty="0">
                <a:solidFill>
                  <a:srgbClr val="5AB1C9"/>
                </a:solidFill>
              </a:rPr>
              <a:t>Evelyne Revellat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b="1" dirty="0">
                <a:solidFill>
                  <a:srgbClr val="5AB1C9"/>
                </a:solidFill>
              </a:rPr>
              <a:t>06 60 47 71 64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rgbClr val="5AB1C9"/>
                </a:solidFill>
                <a:hlinkClick r:id="rId4"/>
              </a:rPr>
              <a:t>evelyne.revellat@kheprisante.fr</a:t>
            </a:r>
            <a:endParaRPr lang="en" sz="1800" b="1" dirty="0" smtClean="0">
              <a:solidFill>
                <a:srgbClr val="5AB1C9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rgbClr val="5AB1C9"/>
                </a:solidFill>
              </a:rPr>
              <a:t>www.kheprisante.fr</a:t>
            </a:r>
            <a:endParaRPr lang="en" sz="1800" b="1" dirty="0">
              <a:solidFill>
                <a:srgbClr val="5AB1C9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 b="1" dirty="0">
                <a:solidFill>
                  <a:srgbClr val="5AB1C9"/>
                </a:solidFill>
              </a:rPr>
              <a:t>188 Grande rue Charles de Gaulle 94130 Nogent-sur-Marne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5AB1C9"/>
                </a:solidFill>
              </a:rPr>
              <a:t>Concurrence</a:t>
            </a:r>
          </a:p>
        </p:txBody>
      </p:sp>
      <p:pic>
        <p:nvPicPr>
          <p:cNvPr id="138" name="Shape 138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1126050" y="2336825"/>
            <a:ext cx="6891900" cy="324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Pas de concurrents dans le Val-de-Marne</a:t>
            </a:r>
          </a:p>
          <a:p>
            <a:pPr lvl="0" rtl="0">
              <a:spcBef>
                <a:spcPts val="480"/>
              </a:spcBef>
              <a:buNone/>
            </a:pPr>
            <a:endParaRPr sz="2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Les concurrents parisiens offrent seulement la location d’espaces de travail sans services liés au développement</a:t>
            </a:r>
          </a:p>
          <a:p>
            <a:pPr lvl="0" rtl="0">
              <a:spcBef>
                <a:spcPts val="480"/>
              </a:spcBef>
              <a:buNone/>
            </a:pPr>
            <a:endParaRPr sz="2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Khépri Santé est le seul à proposer des services aux intervenants et à créer une image qui attire directement les patients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71373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5AB1C9"/>
                </a:solidFill>
              </a:rPr>
              <a:t>Leviers de déploiement</a:t>
            </a:r>
          </a:p>
        </p:txBody>
      </p:sp>
      <p:pic>
        <p:nvPicPr>
          <p:cNvPr id="145" name="Shape 145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1403648" y="1556792"/>
            <a:ext cx="7046350" cy="446449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igitalisation 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 l’entreprise</a:t>
            </a:r>
            <a:endParaRPr lang="en" sz="8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 permanence des recrutements en coworking</a:t>
            </a:r>
            <a:endParaRPr sz="8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Refonte et r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éférencement du site web khépri santé actuel</a:t>
            </a:r>
            <a:endParaRPr sz="8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Centre de formation 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officiel Datadocké pour les professionnels et les entreprises 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 </a:t>
            </a:r>
            <a:r>
              <a:rPr lang="en" sz="2000" b="1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Khépri Formation</a:t>
            </a:r>
            <a:endParaRPr sz="800" b="1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Coordination de soin de supports en 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cancérologie</a:t>
            </a:r>
            <a:endParaRPr sz="8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Offre entreprise </a:t>
            </a: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pour la Santé et Qualité de Vie au 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Travail grâce à la création 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d’une application et d’un 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site dédié aux 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entreprises 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 </a:t>
            </a:r>
            <a:r>
              <a:rPr lang="en" sz="2000" b="1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Enseigne VISIAPY</a:t>
            </a:r>
          </a:p>
          <a:p>
            <a:pPr marL="457200" lvl="0" indent="-355600" rtl="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Développement du </a:t>
            </a:r>
            <a:r>
              <a:rPr lang="en" sz="2000" b="1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Pôle Santé 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pour renforcer le positionnement santé et avoir une communication directe avec les municipalité pour agir sur les déserts médicaux.</a:t>
            </a: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endParaRPr lang="en"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71373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5AB1C9"/>
                </a:solidFill>
              </a:rPr>
              <a:t>Objectifs pour les 2 ans à venir</a:t>
            </a:r>
            <a:endParaRPr lang="en" dirty="0">
              <a:solidFill>
                <a:srgbClr val="5AB1C9"/>
              </a:solidFill>
            </a:endParaRPr>
          </a:p>
        </p:txBody>
      </p:sp>
      <p:pic>
        <p:nvPicPr>
          <p:cNvPr id="145" name="Shape 145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1331639" y="1412776"/>
            <a:ext cx="7351685" cy="4793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2000" b="1" dirty="0" smtClean="0"/>
              <a:t>Un 2</a:t>
            </a:r>
            <a:r>
              <a:rPr lang="fr-FR" sz="2000" b="1" baseline="30000" dirty="0" smtClean="0"/>
              <a:t>ème</a:t>
            </a:r>
            <a:r>
              <a:rPr lang="fr-FR" sz="2000" b="1" dirty="0" smtClean="0"/>
              <a:t> lieu pour le Pôle Santé :</a:t>
            </a:r>
            <a:r>
              <a:rPr lang="fr-FR" sz="2000" dirty="0" smtClean="0"/>
              <a:t> Agrandir </a:t>
            </a:r>
            <a:r>
              <a:rPr lang="fr-FR" sz="2000" dirty="0"/>
              <a:t>le Centre de Nogent si opportunité immobilière (immeuble avec vitrine en </a:t>
            </a:r>
            <a:r>
              <a:rPr lang="fr-FR" sz="2000" dirty="0" err="1"/>
              <a:t>RdC</a:t>
            </a:r>
            <a:r>
              <a:rPr lang="fr-FR" sz="2000" dirty="0"/>
              <a:t>) pour un maximum de visibilité en plein du centre ville au pied du RER E, </a:t>
            </a:r>
            <a:r>
              <a:rPr lang="fr-FR" sz="2000" dirty="0" smtClean="0"/>
              <a:t>et </a:t>
            </a:r>
            <a:r>
              <a:rPr lang="fr-FR" sz="2000" dirty="0"/>
              <a:t>avoir la place de créer un lieu pour le Pôle Santé médical. </a:t>
            </a:r>
            <a:r>
              <a:rPr lang="fr-FR" sz="1600" i="1" dirty="0"/>
              <a:t>Pour l’instant le siège du Pôle est officiellement au Centre </a:t>
            </a:r>
            <a:r>
              <a:rPr lang="fr-FR" sz="1600" i="1" dirty="0" err="1"/>
              <a:t>Khépri</a:t>
            </a:r>
            <a:r>
              <a:rPr lang="fr-FR" sz="1600" i="1" dirty="0"/>
              <a:t> Santé.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2000" b="1" dirty="0" smtClean="0"/>
              <a:t>Dupliquer le Centre pilote </a:t>
            </a:r>
            <a:r>
              <a:rPr lang="fr-FR" sz="2000" b="1" dirty="0" err="1" smtClean="0"/>
              <a:t>Khépri</a:t>
            </a:r>
            <a:r>
              <a:rPr lang="fr-FR" sz="2000" b="1" dirty="0" smtClean="0"/>
              <a:t> Santé </a:t>
            </a:r>
            <a:r>
              <a:rPr lang="fr-FR" sz="2000" dirty="0" smtClean="0"/>
              <a:t>à plusieurs endroits en région parisienne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2000" b="1" dirty="0" smtClean="0"/>
              <a:t>Comité </a:t>
            </a:r>
            <a:r>
              <a:rPr lang="fr-FR" sz="2000" b="1" dirty="0"/>
              <a:t>scientifique </a:t>
            </a:r>
            <a:r>
              <a:rPr lang="fr-FR" sz="2000" b="1" dirty="0" smtClean="0"/>
              <a:t>: </a:t>
            </a:r>
            <a:r>
              <a:rPr lang="fr-FR" sz="2000" dirty="0" smtClean="0"/>
              <a:t>Créer </a:t>
            </a:r>
            <a:r>
              <a:rPr lang="fr-FR" sz="2000" dirty="0"/>
              <a:t>un </a:t>
            </a:r>
            <a:r>
              <a:rPr lang="fr-FR" sz="2000" b="1" dirty="0" smtClean="0"/>
              <a:t>Comité scientifique </a:t>
            </a:r>
            <a:r>
              <a:rPr lang="fr-FR" sz="2000" dirty="0" smtClean="0"/>
              <a:t>pour </a:t>
            </a:r>
            <a:r>
              <a:rPr lang="fr-FR" sz="2000" dirty="0"/>
              <a:t>démontrer l’efficacité des thérapies </a:t>
            </a:r>
            <a:r>
              <a:rPr lang="fr-FR" sz="2000" dirty="0" smtClean="0"/>
              <a:t>complémentaires,</a:t>
            </a:r>
            <a:endParaRPr lang="fr-FR" sz="20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2000" dirty="0"/>
              <a:t>Créer </a:t>
            </a:r>
            <a:r>
              <a:rPr lang="fr-FR" sz="2000" dirty="0" smtClean="0"/>
              <a:t>la</a:t>
            </a:r>
            <a:r>
              <a:rPr lang="fr-FR" sz="2000" dirty="0" smtClean="0"/>
              <a:t> </a:t>
            </a:r>
            <a:r>
              <a:rPr lang="fr-FR" sz="2000" b="1" dirty="0"/>
              <a:t>Fédération </a:t>
            </a:r>
            <a:r>
              <a:rPr lang="fr-FR" sz="2000" dirty="0" smtClean="0"/>
              <a:t>de la santé</a:t>
            </a:r>
            <a:r>
              <a:rPr lang="fr-FR" sz="2000" b="1" dirty="0" smtClean="0"/>
              <a:t> </a:t>
            </a:r>
            <a:r>
              <a:rPr lang="fr-FR" sz="2000" b="1" dirty="0"/>
              <a:t>intégrative</a:t>
            </a:r>
            <a:r>
              <a:rPr lang="fr-FR" sz="2000" dirty="0"/>
              <a:t>,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dirty="0" err="1"/>
              <a:t>Visiapy</a:t>
            </a:r>
            <a:r>
              <a:rPr lang="fr-FR" sz="2000" b="1" dirty="0"/>
              <a:t> </a:t>
            </a:r>
            <a:r>
              <a:rPr lang="fr-FR" sz="2000" b="1" dirty="0" smtClean="0"/>
              <a:t>:</a:t>
            </a:r>
            <a:r>
              <a:rPr lang="fr-FR" sz="2000" dirty="0" smtClean="0"/>
              <a:t> Ouvrir </a:t>
            </a:r>
            <a:r>
              <a:rPr lang="fr-FR" sz="2000" dirty="0"/>
              <a:t>la plateforme de </a:t>
            </a:r>
            <a:r>
              <a:rPr lang="fr-FR" sz="2000" dirty="0" smtClean="0"/>
              <a:t>téléconsultation </a:t>
            </a:r>
            <a:r>
              <a:rPr lang="fr-FR" sz="2000" dirty="0" err="1"/>
              <a:t>Visiapy</a:t>
            </a:r>
            <a:r>
              <a:rPr lang="fr-FR" sz="2000" dirty="0"/>
              <a:t> à l’international.</a:t>
            </a:r>
            <a:endParaRPr lang="en"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143112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 descr="Emmanuel lhoste-10.jpg"/>
          <p:cNvPicPr preferRelativeResize="0"/>
          <p:nvPr/>
        </p:nvPicPr>
        <p:blipFill rotWithShape="1">
          <a:blip r:embed="rId4">
            <a:alphaModFix/>
          </a:blip>
          <a:srcRect l="11913" t="2589" r="16616" b="26838"/>
          <a:stretch/>
        </p:blipFill>
        <p:spPr>
          <a:xfrm>
            <a:off x="5865750" y="3424125"/>
            <a:ext cx="1843547" cy="182070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/>
          <p:nvPr/>
        </p:nvSpPr>
        <p:spPr>
          <a:xfrm>
            <a:off x="5049450" y="2608725"/>
            <a:ext cx="3453300" cy="3435300"/>
          </a:xfrm>
          <a:prstGeom prst="donut">
            <a:avLst>
              <a:gd name="adj" fmla="val 23861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5865747" y="3416025"/>
            <a:ext cx="1820700" cy="18207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ctrTitle" idx="4294967295"/>
          </p:nvPr>
        </p:nvSpPr>
        <p:spPr>
          <a:xfrm>
            <a:off x="2500625" y="1343700"/>
            <a:ext cx="3052800" cy="9926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 b="1"/>
              <a:t>Merci !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4294967295"/>
          </p:nvPr>
        </p:nvSpPr>
        <p:spPr>
          <a:xfrm>
            <a:off x="735950" y="4365104"/>
            <a:ext cx="4753500" cy="1947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600" dirty="0">
                <a:solidFill>
                  <a:srgbClr val="5AB1C9"/>
                </a:solidFill>
              </a:rPr>
              <a:t>Evelyne Revellat</a:t>
            </a:r>
          </a:p>
          <a:p>
            <a:pPr lvl="0">
              <a:spcBef>
                <a:spcPts val="0"/>
              </a:spcBef>
              <a:buNone/>
            </a:pPr>
            <a:r>
              <a:rPr lang="en" sz="2600" dirty="0">
                <a:solidFill>
                  <a:srgbClr val="5AB1C9"/>
                </a:solidFill>
              </a:rPr>
              <a:t>06 60 47 71 64</a:t>
            </a:r>
          </a:p>
          <a:p>
            <a:pPr lvl="0">
              <a:spcBef>
                <a:spcPts val="0"/>
              </a:spcBef>
              <a:buNone/>
            </a:pPr>
            <a:r>
              <a:rPr lang="en" sz="2600" dirty="0" smtClean="0">
                <a:solidFill>
                  <a:srgbClr val="5AB1C9"/>
                </a:solidFill>
                <a:hlinkClick r:id="rId5"/>
              </a:rPr>
              <a:t>evelyne.revellat@kheprisante.fr</a:t>
            </a:r>
            <a:endParaRPr lang="en" sz="2600" dirty="0" smtClean="0">
              <a:solidFill>
                <a:srgbClr val="5AB1C9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2600" dirty="0" smtClean="0">
                <a:solidFill>
                  <a:srgbClr val="5AB1C9"/>
                </a:solidFill>
              </a:rPr>
              <a:t>www.kheprisante.fr</a:t>
            </a:r>
            <a:endParaRPr lang="en" sz="2600" dirty="0">
              <a:solidFill>
                <a:srgbClr val="5AB1C9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2600" dirty="0"/>
          </a:p>
        </p:txBody>
      </p:sp>
      <p:cxnSp>
        <p:nvCxnSpPr>
          <p:cNvPr id="157" name="Shape 157"/>
          <p:cNvCxnSpPr/>
          <p:nvPr/>
        </p:nvCxnSpPr>
        <p:spPr>
          <a:xfrm>
            <a:off x="7636225" y="4669275"/>
            <a:ext cx="802500" cy="259499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8" name="Shape 158"/>
          <p:cNvCxnSpPr/>
          <p:nvPr/>
        </p:nvCxnSpPr>
        <p:spPr>
          <a:xfrm>
            <a:off x="7073500" y="5197375"/>
            <a:ext cx="722100" cy="810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9" name="Shape 159"/>
          <p:cNvCxnSpPr/>
          <p:nvPr/>
        </p:nvCxnSpPr>
        <p:spPr>
          <a:xfrm flipH="1">
            <a:off x="8341100" y="5057925"/>
            <a:ext cx="139500" cy="5325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60" name="Shape 160"/>
          <p:cNvCxnSpPr>
            <a:endCxn id="153" idx="4"/>
          </p:cNvCxnSpPr>
          <p:nvPr/>
        </p:nvCxnSpPr>
        <p:spPr>
          <a:xfrm rot="10800000">
            <a:off x="6776097" y="5236725"/>
            <a:ext cx="170700" cy="1050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61" name="Shape 161" descr="logo_kheprisante 500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4860600" y="1212825"/>
            <a:ext cx="2470200" cy="24702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8" name="Shape 68"/>
          <p:cNvCxnSpPr/>
          <p:nvPr/>
        </p:nvCxnSpPr>
        <p:spPr>
          <a:xfrm rot="10800000" flipH="1">
            <a:off x="6282450" y="705374"/>
            <a:ext cx="121500" cy="5187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9" name="Shape 69"/>
          <p:cNvCxnSpPr/>
          <p:nvPr/>
        </p:nvCxnSpPr>
        <p:spPr>
          <a:xfrm flipH="1">
            <a:off x="7133575" y="1483475"/>
            <a:ext cx="332399" cy="267599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0" name="Shape 70"/>
          <p:cNvCxnSpPr>
            <a:endCxn id="67" idx="6"/>
          </p:cNvCxnSpPr>
          <p:nvPr/>
        </p:nvCxnSpPr>
        <p:spPr>
          <a:xfrm flipH="1">
            <a:off x="7330800" y="2440125"/>
            <a:ext cx="1124100" cy="78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1" name="Shape 71"/>
          <p:cNvSpPr/>
          <p:nvPr/>
        </p:nvSpPr>
        <p:spPr>
          <a:xfrm>
            <a:off x="5057850" y="1410075"/>
            <a:ext cx="2075700" cy="2075700"/>
          </a:xfrm>
          <a:prstGeom prst="ellipse">
            <a:avLst/>
          </a:prstGeom>
          <a:noFill/>
          <a:ln w="38100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ctrTitle" idx="4294967295"/>
          </p:nvPr>
        </p:nvSpPr>
        <p:spPr>
          <a:xfrm>
            <a:off x="342750" y="1388600"/>
            <a:ext cx="5832600" cy="1546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 b="1">
                <a:solidFill>
                  <a:srgbClr val="5AB1C9"/>
                </a:solidFill>
              </a:rPr>
              <a:t>Le Concept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subTitle" idx="4294967295"/>
          </p:nvPr>
        </p:nvSpPr>
        <p:spPr>
          <a:xfrm>
            <a:off x="513075" y="3180950"/>
            <a:ext cx="4623300" cy="1387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Centre de </a:t>
            </a:r>
            <a:r>
              <a:rPr lang="en" dirty="0" smtClean="0"/>
              <a:t>médecine intégrative</a:t>
            </a:r>
            <a:endParaRPr lang="en" dirty="0"/>
          </a:p>
        </p:txBody>
      </p:sp>
      <p:sp>
        <p:nvSpPr>
          <p:cNvPr id="74" name="Shape 74"/>
          <p:cNvSpPr txBox="1">
            <a:spLocks noGrp="1"/>
          </p:cNvSpPr>
          <p:nvPr>
            <p:ph type="subTitle" idx="4294967295"/>
          </p:nvPr>
        </p:nvSpPr>
        <p:spPr>
          <a:xfrm>
            <a:off x="3099000" y="4442475"/>
            <a:ext cx="5832600" cy="1387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Un espace de coworking dédié aux professionnels de santé</a:t>
            </a:r>
          </a:p>
        </p:txBody>
      </p:sp>
      <p:grpSp>
        <p:nvGrpSpPr>
          <p:cNvPr id="75" name="Shape 75"/>
          <p:cNvGrpSpPr/>
          <p:nvPr/>
        </p:nvGrpSpPr>
        <p:grpSpPr>
          <a:xfrm>
            <a:off x="5654409" y="1702241"/>
            <a:ext cx="882597" cy="1554909"/>
            <a:chOff x="6718575" y="2318625"/>
            <a:chExt cx="256950" cy="407375"/>
          </a:xfrm>
        </p:grpSpPr>
        <p:sp>
          <p:nvSpPr>
            <p:cNvPr id="76" name="Shape 7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77" name="Shape 7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78" name="Shape 7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79" name="Shape 7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80" name="Shape 8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81" name="Shape 8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82" name="Shape 8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83" name="Shape 8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</p:grpSp>
      <p:pic>
        <p:nvPicPr>
          <p:cNvPr id="84" name="Shape 84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8729" y="856580"/>
            <a:ext cx="8805271" cy="9518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1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Khépri</a:t>
            </a:r>
            <a:r>
              <a:rPr lang="en-US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Santé = 1 expertise</a:t>
            </a:r>
            <a:br>
              <a:rPr lang="en-US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et 4 Solutions </a:t>
            </a:r>
            <a:r>
              <a:rPr lang="en-US" sz="31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intégrées</a:t>
            </a:r>
            <a:endParaRPr lang="en-US" sz="3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579" y="2026302"/>
            <a:ext cx="3673365" cy="41390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Une expertise en coordination de soins dans un espace de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co-working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dédié aux praticiens et</a:t>
            </a:r>
          </a:p>
          <a:p>
            <a:pPr>
              <a:buNone/>
            </a:pPr>
            <a:r>
              <a:rPr lang="fr-FR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solutions intégrées :</a:t>
            </a:r>
          </a:p>
          <a:p>
            <a:pPr>
              <a:buNone/>
            </a:pP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Khépri</a:t>
            </a: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Formation</a:t>
            </a:r>
          </a:p>
          <a:p>
            <a:pPr>
              <a:buNone/>
            </a:pP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Pôle </a:t>
            </a:r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Santé </a:t>
            </a: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Pluridisciplinaire</a:t>
            </a:r>
          </a:p>
          <a:p>
            <a:pPr>
              <a:buNone/>
            </a:pP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Paris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Est (PSP Paris Est)</a:t>
            </a:r>
          </a:p>
          <a:p>
            <a:pPr>
              <a:buNone/>
            </a:pP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Visiapy</a:t>
            </a: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pour les entreprises</a:t>
            </a:r>
          </a:p>
          <a:p>
            <a:pPr>
              <a:buNone/>
            </a:pP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Elite </a:t>
            </a:r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Développement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(groupement pour la </a:t>
            </a: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santé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intégrative)</a:t>
            </a:r>
          </a:p>
          <a:p>
            <a:pPr>
              <a:buFontTx/>
              <a:buChar char="-"/>
            </a:pPr>
            <a:endParaRPr lang="fr-FR" sz="1800" dirty="0"/>
          </a:p>
          <a:p>
            <a:endParaRPr lang="en-US" sz="1800" dirty="0"/>
          </a:p>
        </p:txBody>
      </p:sp>
      <p:graphicFrame>
        <p:nvGraphicFramePr>
          <p:cNvPr id="5" name="Espace réservé du contenu 7" descr="Un cycle radial montre la relation entre 4 tâches et un group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0964325"/>
              </p:ext>
            </p:extLst>
          </p:nvPr>
        </p:nvGraphicFramePr>
        <p:xfrm>
          <a:off x="3059832" y="620688"/>
          <a:ext cx="608416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fr-FR" noProof="0" smtClean="0"/>
              <a:pPr rtl="0"/>
              <a:t>3</a:t>
            </a:fld>
            <a:endParaRPr lang="fr-FR" noProof="0" dirty="0"/>
          </a:p>
        </p:txBody>
      </p:sp>
      <p:sp>
        <p:nvSpPr>
          <p:cNvPr id="4" name="Ellipse 3"/>
          <p:cNvSpPr/>
          <p:nvPr/>
        </p:nvSpPr>
        <p:spPr>
          <a:xfrm>
            <a:off x="4932041" y="2204864"/>
            <a:ext cx="2520280" cy="24482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98" tIns="34299" rIns="68598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 sz="1050" dirty="0">
              <a:solidFill>
                <a:srgbClr val="0070C0"/>
              </a:solidFill>
            </a:endParaRPr>
          </a:p>
          <a:p>
            <a:pPr lvl="0" algn="ctr"/>
            <a:endParaRPr lang="fr-FR" sz="1050" dirty="0">
              <a:solidFill>
                <a:srgbClr val="0070C0"/>
              </a:solidFill>
            </a:endParaRPr>
          </a:p>
          <a:p>
            <a:pPr lvl="0" algn="ctr"/>
            <a:endParaRPr lang="fr-FR" sz="1050" dirty="0">
              <a:solidFill>
                <a:srgbClr val="0070C0"/>
              </a:solidFill>
            </a:endParaRPr>
          </a:p>
          <a:p>
            <a:pPr lvl="0" algn="ctr"/>
            <a:endParaRPr lang="fr-FR" sz="1050" dirty="0">
              <a:solidFill>
                <a:srgbClr val="0070C0"/>
              </a:solidFill>
            </a:endParaRPr>
          </a:p>
          <a:p>
            <a:pPr lvl="0" algn="ctr"/>
            <a:r>
              <a:rPr lang="fr-FR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 Unités spécialisées</a:t>
            </a:r>
          </a:p>
          <a:p>
            <a:pPr lvl="0" algn="ctr"/>
            <a:r>
              <a:rPr lang="fr-FR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coordination de soins</a:t>
            </a:r>
          </a:p>
          <a:p>
            <a:pPr lvl="0" algn="ctr"/>
            <a:r>
              <a:rPr lang="fr-FR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Espaces Co-</a:t>
            </a:r>
            <a:r>
              <a:rPr lang="fr-FR" sz="1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</a:t>
            </a:r>
            <a:r>
              <a:rPr lang="fr-FR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dédiés à la santé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541744" y="3064017"/>
            <a:ext cx="1552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Elite</a:t>
            </a:r>
          </a:p>
          <a:p>
            <a:pPr algn="ctr"/>
            <a:r>
              <a:rPr lang="fr-FR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Développement</a:t>
            </a:r>
          </a:p>
        </p:txBody>
      </p:sp>
    </p:spTree>
    <p:extLst>
      <p:ext uri="{BB962C8B-B14F-4D97-AF65-F5344CB8AC3E}">
        <p14:creationId xmlns:p14="http://schemas.microsoft.com/office/powerpoint/2010/main" val="364912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5AB1C9"/>
                </a:solidFill>
              </a:rPr>
              <a:t>Besoins</a:t>
            </a:r>
            <a:endParaRPr lang="en" dirty="0">
              <a:solidFill>
                <a:srgbClr val="5AB1C9"/>
              </a:solidFill>
            </a:endParaRPr>
          </a:p>
        </p:txBody>
      </p:sp>
      <p:pic>
        <p:nvPicPr>
          <p:cNvPr id="90" name="Shape 90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>
            <a:spLocks noGrp="1"/>
          </p:cNvSpPr>
          <p:nvPr>
            <p:ph type="body" idx="4294967295"/>
          </p:nvPr>
        </p:nvSpPr>
        <p:spPr>
          <a:xfrm>
            <a:off x="1278474" y="1600200"/>
            <a:ext cx="3868800" cy="4967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>
                <a:solidFill>
                  <a:srgbClr val="5AB1C9"/>
                </a:solidFill>
              </a:rPr>
              <a:t>Professionnels</a:t>
            </a:r>
          </a:p>
          <a:p>
            <a:pPr lvl="0">
              <a:spcBef>
                <a:spcPts val="0"/>
              </a:spcBef>
              <a:buNone/>
            </a:pPr>
            <a:endParaRPr sz="2400" dirty="0">
              <a:solidFill>
                <a:srgbClr val="607D8B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600" dirty="0"/>
              <a:t>Les thérapeutes ne réalisant pas suffisamment de chiffre </a:t>
            </a:r>
            <a:r>
              <a:rPr lang="en" sz="1600" dirty="0" smtClean="0"/>
              <a:t>d’affaires </a:t>
            </a:r>
            <a:r>
              <a:rPr lang="en" sz="1600" dirty="0"/>
              <a:t>pour se permettre de louer un cabinet au mois, en recherche de nouveaux clients.</a:t>
            </a:r>
          </a:p>
          <a:p>
            <a:pPr lvl="0" rtl="0">
              <a:spcBef>
                <a:spcPts val="0"/>
              </a:spcBef>
              <a:buNone/>
            </a:pPr>
            <a:endParaRPr sz="1600" dirty="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/>
              <a:t>Les jeunes diplômés</a:t>
            </a:r>
          </a:p>
          <a:p>
            <a:pPr lvl="0" rtl="0">
              <a:spcBef>
                <a:spcPts val="0"/>
              </a:spcBef>
              <a:buNone/>
            </a:pPr>
            <a:endParaRPr sz="1600" dirty="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/>
              <a:t>Ceux qui ont un emplois à côté de leur activité (reconversion professionnelle)</a:t>
            </a:r>
          </a:p>
          <a:p>
            <a:pPr lvl="0" rtl="0">
              <a:spcBef>
                <a:spcPts val="0"/>
              </a:spcBef>
              <a:buNone/>
            </a:pPr>
            <a:endParaRPr sz="1600" dirty="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/>
              <a:t>Ceux qui continuent d’exercer en fin de carrière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</p:txBody>
      </p:sp>
      <p:sp>
        <p:nvSpPr>
          <p:cNvPr id="92" name="Shape 92"/>
          <p:cNvSpPr txBox="1">
            <a:spLocks noGrp="1"/>
          </p:cNvSpPr>
          <p:nvPr>
            <p:ph type="body" idx="4294967295"/>
          </p:nvPr>
        </p:nvSpPr>
        <p:spPr>
          <a:xfrm>
            <a:off x="5139849" y="1600200"/>
            <a:ext cx="3530100" cy="5021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5AB1C9"/>
                </a:solidFill>
              </a:rPr>
              <a:t>Particuliers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Trouver en un seul lieu une trentaine de pratiques</a:t>
            </a:r>
          </a:p>
          <a:p>
            <a:pPr lvl="0" rtl="0">
              <a:spcBef>
                <a:spcPts val="0"/>
              </a:spcBef>
              <a:buNone/>
            </a:pPr>
            <a:endParaRPr sz="160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Se faire orienter afin de trouver la pratique la plus adaptée à leur besoin.</a:t>
            </a:r>
          </a:p>
          <a:p>
            <a:pPr lvl="0" rtl="0">
              <a:spcBef>
                <a:spcPts val="0"/>
              </a:spcBef>
              <a:buNone/>
            </a:pPr>
            <a:endParaRPr sz="160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Une demande croissante concernant les médecines douces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5AB1C9"/>
                </a:solidFill>
              </a:rPr>
              <a:t>Solution</a:t>
            </a:r>
          </a:p>
        </p:txBody>
      </p:sp>
      <p:pic>
        <p:nvPicPr>
          <p:cNvPr id="98" name="Shape 98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1126050" y="1142975"/>
            <a:ext cx="6891900" cy="506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10 Salles accessibles 7j/7 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Système de réservation en ligne 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Services visant à améliorer la visibilité des intervenants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Apport de clients aux intervenants grâce à la notoriété du centre</a:t>
            </a:r>
          </a:p>
          <a:p>
            <a:pPr marL="457200" lvl="0" indent="-355600" rtl="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Evènements </a:t>
            </a: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récurrents dans l’optique de faire découvrir nos pratiques aux particuliers </a:t>
            </a: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Plus que des salles, un environnement..</a:t>
            </a:r>
            <a:endParaRPr lang="en" sz="2000" dirty="0">
              <a:solidFill>
                <a:schemeClr val="tx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500204"/>
            <a:ext cx="1440159" cy="98553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068" y="5445224"/>
            <a:ext cx="1567475" cy="104237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445415"/>
            <a:ext cx="1567187" cy="104217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417" y="5445415"/>
            <a:ext cx="1579183" cy="105015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5AB1C9"/>
                </a:solidFill>
              </a:rPr>
              <a:t>Business Model</a:t>
            </a:r>
          </a:p>
        </p:txBody>
      </p:sp>
      <p:pic>
        <p:nvPicPr>
          <p:cNvPr id="105" name="Shape 105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1126050" y="1390236"/>
            <a:ext cx="7262374" cy="506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Location d’espaces : 15€ / h en </a:t>
            </a:r>
            <a:r>
              <a:rPr lang="en" sz="20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moyenne la salle</a:t>
            </a:r>
            <a:endParaRPr lang="en" sz="2000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 rtl="0">
              <a:spcBef>
                <a:spcPts val="480"/>
              </a:spcBef>
              <a:buNone/>
            </a:pPr>
            <a:endParaRPr sz="2000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Location d’espace au mois : 600 à 1000€/</a:t>
            </a:r>
            <a:r>
              <a:rPr lang="en" sz="20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mois la salle</a:t>
            </a:r>
            <a:endParaRPr lang="en" sz="2000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 rtl="0">
              <a:spcBef>
                <a:spcPts val="480"/>
              </a:spcBef>
              <a:buNone/>
            </a:pPr>
            <a:endParaRPr sz="2000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Abonnement au centre : 49€ / mois</a:t>
            </a:r>
          </a:p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endParaRPr lang="en"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Panier moyen des intervenants = 11h/mois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8 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intervenants travaillent régulièrement entre 30h et 5h/mois</a:t>
            </a:r>
            <a:endParaRPr lang="en"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5AB1C9"/>
                </a:solidFill>
              </a:rPr>
              <a:t>Chiffres clés</a:t>
            </a:r>
          </a:p>
        </p:txBody>
      </p:sp>
      <p:pic>
        <p:nvPicPr>
          <p:cNvPr id="112" name="Shape 112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>
            <a:spLocks noGrp="1"/>
          </p:cNvSpPr>
          <p:nvPr>
            <p:ph type="body" idx="4294967295"/>
          </p:nvPr>
        </p:nvSpPr>
        <p:spPr>
          <a:xfrm>
            <a:off x="519725" y="1587075"/>
            <a:ext cx="3726900" cy="2332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dirty="0">
                <a:solidFill>
                  <a:srgbClr val="398BA2"/>
                </a:solidFill>
              </a:rPr>
              <a:t>	Le centre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 smtClean="0"/>
              <a:t>58</a:t>
            </a:r>
            <a:r>
              <a:rPr lang="en" sz="1600" dirty="0" smtClean="0"/>
              <a:t> </a:t>
            </a:r>
            <a:r>
              <a:rPr lang="en" sz="1600" dirty="0"/>
              <a:t>intervenants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 smtClean="0"/>
              <a:t>4</a:t>
            </a:r>
            <a:r>
              <a:rPr lang="en" sz="1600" dirty="0" smtClean="0"/>
              <a:t>9 </a:t>
            </a:r>
            <a:r>
              <a:rPr lang="en" sz="1600" dirty="0"/>
              <a:t>abonnements mensuels de 49€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 smtClean="0"/>
              <a:t>36 </a:t>
            </a:r>
            <a:r>
              <a:rPr lang="en" sz="1600" dirty="0"/>
              <a:t>pratiques différentes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 smtClean="0"/>
              <a:t>4 </a:t>
            </a:r>
            <a:r>
              <a:rPr lang="en" sz="1600" dirty="0"/>
              <a:t>salles à temps plein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/>
              <a:t>7 salles en coworking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/>
              <a:t>3</a:t>
            </a:r>
            <a:r>
              <a:rPr lang="en" sz="1600" dirty="0" smtClean="0"/>
              <a:t> </a:t>
            </a:r>
            <a:r>
              <a:rPr lang="en" sz="1600" dirty="0"/>
              <a:t>7</a:t>
            </a:r>
            <a:r>
              <a:rPr lang="en" sz="1600" dirty="0" smtClean="0"/>
              <a:t>00 usagers</a:t>
            </a:r>
            <a:endParaRPr lang="en" sz="1600" dirty="0"/>
          </a:p>
        </p:txBody>
      </p:sp>
      <p:sp>
        <p:nvSpPr>
          <p:cNvPr id="114" name="Shape 114"/>
          <p:cNvSpPr txBox="1">
            <a:spLocks noGrp="1"/>
          </p:cNvSpPr>
          <p:nvPr>
            <p:ph type="body" idx="4294967295"/>
          </p:nvPr>
        </p:nvSpPr>
        <p:spPr>
          <a:xfrm>
            <a:off x="4589100" y="1587075"/>
            <a:ext cx="4554900" cy="1176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indent="457200" rtl="0">
              <a:spcBef>
                <a:spcPts val="0"/>
              </a:spcBef>
              <a:buNone/>
            </a:pPr>
            <a:r>
              <a:rPr lang="en" sz="1800" b="1" dirty="0">
                <a:solidFill>
                  <a:srgbClr val="398BA2"/>
                </a:solidFill>
              </a:rPr>
              <a:t>Taux de remplissage : </a:t>
            </a:r>
            <a:r>
              <a:rPr lang="en" sz="1800" b="1" dirty="0" smtClean="0">
                <a:solidFill>
                  <a:srgbClr val="398BA2"/>
                </a:solidFill>
              </a:rPr>
              <a:t>49 </a:t>
            </a:r>
            <a:r>
              <a:rPr lang="en" sz="1800" b="1" dirty="0" smtClean="0">
                <a:solidFill>
                  <a:srgbClr val="398BA2"/>
                </a:solidFill>
              </a:rPr>
              <a:t>% en 2018 contre 27,7 % en 2017</a:t>
            </a:r>
            <a:endParaRPr lang="en" sz="1800" b="1" dirty="0">
              <a:solidFill>
                <a:srgbClr val="398BA2"/>
              </a:solidFill>
            </a:endParaRP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/>
              <a:t> </a:t>
            </a:r>
            <a:r>
              <a:rPr lang="en" sz="1600" dirty="0" smtClean="0"/>
              <a:t>        h/mois </a:t>
            </a:r>
            <a:r>
              <a:rPr lang="en" sz="1600" dirty="0"/>
              <a:t>sur 1728h disponibles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/>
              <a:t> </a:t>
            </a:r>
            <a:r>
              <a:rPr lang="en" sz="1600" dirty="0" smtClean="0"/>
              <a:t>        h/an </a:t>
            </a:r>
            <a:r>
              <a:rPr lang="en" sz="1600" dirty="0"/>
              <a:t>sur 19000h disponibles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</p:txBody>
      </p:sp>
      <p:sp>
        <p:nvSpPr>
          <p:cNvPr id="115" name="Shape 115"/>
          <p:cNvSpPr txBox="1">
            <a:spLocks noGrp="1"/>
          </p:cNvSpPr>
          <p:nvPr>
            <p:ph type="body" idx="4294967295"/>
          </p:nvPr>
        </p:nvSpPr>
        <p:spPr>
          <a:xfrm>
            <a:off x="4644008" y="3204848"/>
            <a:ext cx="3093000" cy="245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dirty="0">
                <a:solidFill>
                  <a:srgbClr val="398BA2"/>
                </a:solidFill>
              </a:rPr>
              <a:t>	</a:t>
            </a:r>
            <a:r>
              <a:rPr lang="en" sz="1800" b="1" dirty="0" smtClean="0">
                <a:solidFill>
                  <a:srgbClr val="398BA2"/>
                </a:solidFill>
              </a:rPr>
              <a:t>Finances </a:t>
            </a:r>
            <a:r>
              <a:rPr lang="en" sz="1800" b="1" dirty="0" smtClean="0">
                <a:solidFill>
                  <a:srgbClr val="398BA2"/>
                </a:solidFill>
              </a:rPr>
              <a:t>2018</a:t>
            </a:r>
            <a:endParaRPr lang="en" sz="1800" b="1" dirty="0">
              <a:solidFill>
                <a:srgbClr val="398BA2"/>
              </a:solidFill>
            </a:endParaRP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/>
              <a:t>Capital : 10 k€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/>
              <a:t>CA : </a:t>
            </a:r>
            <a:r>
              <a:rPr lang="en" sz="1600" dirty="0" smtClean="0"/>
              <a:t>104 </a:t>
            </a:r>
            <a:r>
              <a:rPr lang="en" sz="1600" dirty="0"/>
              <a:t>k</a:t>
            </a:r>
            <a:r>
              <a:rPr lang="en" sz="1600" dirty="0" smtClean="0"/>
              <a:t>€ </a:t>
            </a:r>
            <a:endParaRPr lang="en" sz="1600" dirty="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 smtClean="0"/>
              <a:t>CA 2017 : 63 k€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 smtClean="0"/>
              <a:t>Charges </a:t>
            </a:r>
            <a:r>
              <a:rPr lang="en" sz="1600" dirty="0"/>
              <a:t>: </a:t>
            </a:r>
            <a:r>
              <a:rPr lang="en" sz="1600" dirty="0" smtClean="0"/>
              <a:t> </a:t>
            </a:r>
            <a:endParaRPr lang="en" sz="1600" dirty="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/>
              <a:t>EBIT :  </a:t>
            </a:r>
            <a:r>
              <a:rPr lang="en" sz="1600" dirty="0" smtClean="0"/>
              <a:t>20</a:t>
            </a:r>
            <a:r>
              <a:rPr lang="en" sz="1600" dirty="0" smtClean="0"/>
              <a:t> </a:t>
            </a:r>
            <a:r>
              <a:rPr lang="en" sz="1600" dirty="0"/>
              <a:t>k€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 smtClean="0"/>
              <a:t>Capitaux </a:t>
            </a:r>
            <a:r>
              <a:rPr lang="en" sz="1600" dirty="0"/>
              <a:t>propres : </a:t>
            </a:r>
            <a:r>
              <a:rPr lang="en" sz="1600" dirty="0" smtClean="0"/>
              <a:t>10 </a:t>
            </a:r>
            <a:r>
              <a:rPr lang="en" sz="1600" dirty="0"/>
              <a:t>k€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/>
              <a:t>Dette : </a:t>
            </a:r>
            <a:r>
              <a:rPr lang="en" sz="1600" dirty="0" smtClean="0"/>
              <a:t>36</a:t>
            </a:r>
            <a:r>
              <a:rPr lang="en" sz="1600" dirty="0" smtClean="0"/>
              <a:t> </a:t>
            </a:r>
            <a:r>
              <a:rPr lang="en" sz="1600" dirty="0" smtClean="0"/>
              <a:t>k</a:t>
            </a:r>
            <a:r>
              <a:rPr lang="en" sz="1600" dirty="0"/>
              <a:t>€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/>
              <a:t>Loyer du Centre: 43,3 k€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</p:txBody>
      </p:sp>
      <p:sp>
        <p:nvSpPr>
          <p:cNvPr id="116" name="Shape 116"/>
          <p:cNvSpPr txBox="1"/>
          <p:nvPr/>
        </p:nvSpPr>
        <p:spPr>
          <a:xfrm>
            <a:off x="539552" y="3573016"/>
            <a:ext cx="3744416" cy="250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1800" b="1" dirty="0">
                <a:solidFill>
                  <a:srgbClr val="398BA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Soutien</a:t>
            </a:r>
          </a:p>
          <a:p>
            <a:pPr marL="457200" lvl="0" indent="-330200" rtl="0">
              <a:spcBef>
                <a:spcPts val="60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 prêt d’honneur : 10 k€</a:t>
            </a:r>
          </a:p>
          <a:p>
            <a:pPr marL="457200" lvl="0" indent="-330200" rtl="0">
              <a:spcBef>
                <a:spcPts val="60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Garantie bancaire à hauteur de </a:t>
            </a: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l’emprunt i</a:t>
            </a: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nitial de 62 000€</a:t>
            </a:r>
            <a:endParaRPr lang="en" sz="1600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30200" rtl="0">
              <a:spcBef>
                <a:spcPts val="60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Dossiers de subventions </a:t>
            </a: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éligibles : </a:t>
            </a:r>
            <a:endParaRPr lang="en" sz="1600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1" indent="-330200" rtl="0">
              <a:spcBef>
                <a:spcPts val="600"/>
              </a:spcBef>
              <a:buClr>
                <a:srgbClr val="263238"/>
              </a:buClr>
              <a:buSzPct val="100000"/>
              <a:buFont typeface="Source Sans Pro"/>
              <a:buChar char="○"/>
            </a:pPr>
            <a:r>
              <a:rPr lang="en" sz="16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Innovation EXPE</a:t>
            </a:r>
          </a:p>
          <a:p>
            <a:pPr marL="914400" lvl="1" indent="-330200" rtl="0">
              <a:spcBef>
                <a:spcPts val="600"/>
              </a:spcBef>
              <a:buClr>
                <a:srgbClr val="263238"/>
              </a:buClr>
              <a:buSzPct val="100000"/>
              <a:buFont typeface="Source Sans Pro"/>
              <a:buChar char="○"/>
            </a:pPr>
            <a:r>
              <a:rPr lang="en" sz="16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TP Up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5AB1C9"/>
                </a:solidFill>
              </a:rPr>
              <a:t>Le marché</a:t>
            </a:r>
          </a:p>
        </p:txBody>
      </p:sp>
      <p:pic>
        <p:nvPicPr>
          <p:cNvPr id="122" name="Shape 122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1371750" y="2839625"/>
            <a:ext cx="2785200" cy="282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398BA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Code APE 86.90F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90600" lvl="0" indent="0" rtl="0">
              <a:spcBef>
                <a:spcPts val="0"/>
              </a:spcBef>
              <a:buNone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Les activités pour la santé humaine exercées hors d’un cadre réglementé représentent 32840 Entreprises et 939 M€ CA HT en 2014</a:t>
            </a:r>
            <a:r>
              <a:rPr lang="en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(INSEE)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4850350" y="30513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marR="906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◇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Psychothérapie</a:t>
            </a:r>
          </a:p>
          <a:p>
            <a:pPr marL="457200" marR="906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◇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Psychanalyse</a:t>
            </a:r>
          </a:p>
          <a:p>
            <a:pPr marL="457200" marR="906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◇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Hypnose</a:t>
            </a:r>
          </a:p>
          <a:p>
            <a:pPr marL="457200" marR="906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◇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Sophrologie</a:t>
            </a:r>
          </a:p>
          <a:p>
            <a:pPr marL="457200" marR="906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◇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Acupuncture</a:t>
            </a:r>
          </a:p>
          <a:p>
            <a:pPr marL="457200" marR="906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◇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Homéopathie</a:t>
            </a:r>
          </a:p>
          <a:p>
            <a:pPr marL="457200" marR="906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◇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Naturopathie</a:t>
            </a:r>
          </a:p>
          <a:p>
            <a:pPr marL="457200" marR="906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◇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Ostéopathie</a:t>
            </a:r>
          </a:p>
          <a:p>
            <a:pPr marL="457200" marR="906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◇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Iridologie</a:t>
            </a:r>
          </a:p>
          <a:p>
            <a:pPr marL="457200" marR="906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◇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Coaching</a:t>
            </a:r>
          </a:p>
          <a:p>
            <a:pPr marL="457200" marR="906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◇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Chiropraxie</a:t>
            </a:r>
          </a:p>
        </p:txBody>
      </p:sp>
      <p:sp>
        <p:nvSpPr>
          <p:cNvPr id="125" name="Shape 125"/>
          <p:cNvSpPr/>
          <p:nvPr/>
        </p:nvSpPr>
        <p:spPr>
          <a:xfrm>
            <a:off x="4216600" y="2980475"/>
            <a:ext cx="303300" cy="30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AB1C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 txBox="1"/>
          <p:nvPr/>
        </p:nvSpPr>
        <p:spPr>
          <a:xfrm>
            <a:off x="1647950" y="1673725"/>
            <a:ext cx="5730600" cy="93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42 % des français ont recours aux médecines douces</a:t>
            </a:r>
          </a:p>
          <a:p>
            <a:pPr marL="4572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75 % y ont déjà eu recours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" name="Shape 131"/>
          <p:cNvGraphicFramePr/>
          <p:nvPr/>
        </p:nvGraphicFramePr>
        <p:xfrm>
          <a:off x="1260000" y="2107400"/>
          <a:ext cx="6624000" cy="3194650"/>
        </p:xfrm>
        <a:graphic>
          <a:graphicData uri="http://schemas.openxmlformats.org/drawingml/2006/table">
            <a:tbl>
              <a:tblPr>
                <a:noFill/>
                <a:tableStyleId>{9853B4C1-058D-45E1-95BA-9A53E337D010}</a:tableStyleId>
              </a:tblPr>
              <a:tblGrid>
                <a:gridCol w="1656000"/>
                <a:gridCol w="1656000"/>
                <a:gridCol w="1656000"/>
                <a:gridCol w="1656000"/>
              </a:tblGrid>
              <a:tr h="17391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solidFill>
                          <a:srgbClr val="607D8B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07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607D8B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Nombre d’habitants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07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607D8B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% de personnes consultant un psychologue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07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607D8B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Nombre de patients potentiels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07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5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607D8B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13 communes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607D8B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voisines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rgbClr val="263238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482 000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rgbClr val="263238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7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rgbClr val="263238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33 740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FF1"/>
                    </a:solidFill>
                  </a:tcPr>
                </a:tc>
              </a:tr>
            </a:tbl>
          </a:graphicData>
        </a:graphic>
      </p:graphicFrame>
      <p:sp>
        <p:nvSpPr>
          <p:cNvPr id="132" name="Shape 132"/>
          <p:cNvSpPr txBox="1">
            <a:spLocks noGrp="1"/>
          </p:cNvSpPr>
          <p:nvPr>
            <p:ph type="ctrTitle" idx="4294967295"/>
          </p:nvPr>
        </p:nvSpPr>
        <p:spPr>
          <a:xfrm>
            <a:off x="1655700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 b="1">
                <a:solidFill>
                  <a:srgbClr val="5AB1C9"/>
                </a:solidFill>
              </a:rPr>
              <a:t>Zone de chalandise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8061</TotalTime>
  <Words>655</Words>
  <Application>Microsoft Office PowerPoint</Application>
  <PresentationFormat>Affichage à l'écran (4:3)</PresentationFormat>
  <Paragraphs>144</Paragraphs>
  <Slides>13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Calibri</vt:lpstr>
      <vt:lpstr>Wingdings</vt:lpstr>
      <vt:lpstr>Source Sans Pro</vt:lpstr>
      <vt:lpstr>Roboto Slab</vt:lpstr>
      <vt:lpstr>Arial</vt:lpstr>
      <vt:lpstr>Cordelia template</vt:lpstr>
      <vt:lpstr>Présentation PowerPoint</vt:lpstr>
      <vt:lpstr>Le Concept</vt:lpstr>
      <vt:lpstr> Khépri Santé = 1 expertise et 4 Solutions intégrées</vt:lpstr>
      <vt:lpstr>Besoins</vt:lpstr>
      <vt:lpstr>Solution</vt:lpstr>
      <vt:lpstr>Business Model</vt:lpstr>
      <vt:lpstr>Chiffres clés</vt:lpstr>
      <vt:lpstr>Le marché</vt:lpstr>
      <vt:lpstr>Zone de chalandise</vt:lpstr>
      <vt:lpstr>Concurrence</vt:lpstr>
      <vt:lpstr>Leviers de déploiement</vt:lpstr>
      <vt:lpstr>Objectifs pour les 2 ans à venir</vt:lpstr>
      <vt:lpstr>Merci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evelyne</dc:creator>
  <cp:lastModifiedBy>Utilisateur Windows</cp:lastModifiedBy>
  <cp:revision>22</cp:revision>
  <cp:lastPrinted>2017-09-20T23:27:17Z</cp:lastPrinted>
  <dcterms:modified xsi:type="dcterms:W3CDTF">2019-01-16T18:22:30Z</dcterms:modified>
</cp:coreProperties>
</file>