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05613" cy="9939338"/>
  <p:embeddedFontLst>
    <p:embeddedFont>
      <p:font typeface="Roboto Slab" panose="020B0604020202020204" charset="0"/>
      <p:regular r:id="rId19"/>
      <p:bold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69701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1953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5748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49332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49526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0174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28648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1383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78966" y="2139348"/>
          <a:ext cx="149234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7515" y="2345828"/>
        <a:ext cx="1055247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0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8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81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56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2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2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10/10/2018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Chiffres clés</a:t>
            </a:r>
          </a:p>
        </p:txBody>
      </p:sp>
      <p:pic>
        <p:nvPicPr>
          <p:cNvPr id="112" name="Shape 11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519725" y="1587075"/>
            <a:ext cx="3726900" cy="233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90 intervenants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39 abonnements mensuels de 49€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36 </a:t>
            </a:r>
            <a:r>
              <a:rPr lang="en" sz="1600" dirty="0"/>
              <a:t>pratiques différentes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20 raisons de consulter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4</a:t>
            </a:r>
            <a:r>
              <a:rPr lang="en" sz="1600" dirty="0" smtClean="0"/>
              <a:t> </a:t>
            </a:r>
            <a:r>
              <a:rPr lang="en" sz="1600" dirty="0"/>
              <a:t>salles à temps plein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7 salles en coworking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3</a:t>
            </a:r>
            <a:r>
              <a:rPr lang="en" sz="1600" dirty="0" smtClean="0"/>
              <a:t> </a:t>
            </a:r>
            <a:r>
              <a:rPr lang="en" sz="1600" dirty="0"/>
              <a:t>7</a:t>
            </a:r>
            <a:r>
              <a:rPr lang="en" sz="1600" dirty="0" smtClean="0"/>
              <a:t>00 usagers</a:t>
            </a:r>
            <a:endParaRPr lang="en" sz="16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89100" y="1587075"/>
            <a:ext cx="4554900" cy="117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r>
              <a:rPr lang="en" sz="1800" b="1" dirty="0" smtClean="0">
                <a:solidFill>
                  <a:srgbClr val="398BA2"/>
                </a:solidFill>
              </a:rPr>
              <a:t>47,57 </a:t>
            </a:r>
            <a:r>
              <a:rPr lang="en" sz="1800" b="1" dirty="0">
                <a:solidFill>
                  <a:srgbClr val="398BA2"/>
                </a:solidFill>
              </a:rPr>
              <a:t>%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918h/mois </a:t>
            </a:r>
            <a:r>
              <a:rPr lang="en" sz="1600" dirty="0"/>
              <a:t>sur 1728h disponibles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11016h/an </a:t>
            </a:r>
            <a:r>
              <a:rPr lang="en" sz="1600" dirty="0"/>
              <a:t>sur 19000h disponibles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5320050" y="2996952"/>
            <a:ext cx="3093000" cy="24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Capital : 10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CA : 83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Charges : 117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EBIT : -33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Point mort : 90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Capitaux propres : 150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Dette : 62,7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Loyer du Centre: 43,3 k€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16" name="Shape 116"/>
          <p:cNvSpPr txBox="1"/>
          <p:nvPr/>
        </p:nvSpPr>
        <p:spPr>
          <a:xfrm>
            <a:off x="1799925" y="3789040"/>
            <a:ext cx="3000000" cy="25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Soutien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prêt d’honneur : 10 k€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Garantie bancaire à hauteur de l’emprunt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Dossiers de subventions en cours : 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 EXPE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TP 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 marché</a:t>
            </a:r>
          </a:p>
        </p:txBody>
      </p:sp>
      <p:pic>
        <p:nvPicPr>
          <p:cNvPr id="122" name="Shape 12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</a:p>
        </p:txBody>
      </p:sp>
      <p:sp>
        <p:nvSpPr>
          <p:cNvPr id="125" name="Shape 125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</a:p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1260000" y="2107400"/>
          <a:ext cx="6624000" cy="3194650"/>
        </p:xfrm>
        <a:graphic>
          <a:graphicData uri="http://schemas.openxmlformats.org/drawingml/2006/table">
            <a:tbl>
              <a:tblPr>
                <a:noFill/>
                <a:tableStyleId>{9853B4C1-058D-45E1-95BA-9A53E337D010}</a:tableStyleId>
              </a:tblPr>
              <a:tblGrid>
                <a:gridCol w="1656000"/>
                <a:gridCol w="1656000"/>
                <a:gridCol w="1656000"/>
                <a:gridCol w="1656000"/>
              </a:tblGrid>
              <a:tr h="1739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d’habitants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% de personnes consultant un psychologue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de patients potentiels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 communes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voisines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482 000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33 740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1655700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5AB1C9"/>
                </a:solidFill>
              </a:rPr>
              <a:t>Zone de chalandise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Concurrence</a:t>
            </a:r>
          </a:p>
        </p:txBody>
      </p:sp>
      <p:pic>
        <p:nvPicPr>
          <p:cNvPr id="138" name="Shape 13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 de concurrents dans le Val-de-Marne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concurrents parisiens offrent seulement la location d’espaces de travail sans services liés au développement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Khépri Santé est le seul à proposer des services aux intervenants et à créer une image qui attire directement les patients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Leviers de déploiement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Acquisition de deux nouveaux clients à temps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plein en développant la digitalisation de l’entreprise</a:t>
            </a: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permanence des recrutements en coworking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 deux stagiaires en community management, qui s’occuperont aussi de la visibilité de chacun des intervenants sur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référencement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officiel pour les professionnels et les entreprises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Coordination de soin de supports en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cancérologie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Offre entreprise pour la Santé et Qualité de Vie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Travail grâce à la création d’un site dédié aux entreprises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4294967295"/>
          </p:nvPr>
        </p:nvSpPr>
        <p:spPr>
          <a:xfrm>
            <a:off x="1193825" y="3012175"/>
            <a:ext cx="40290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398BA2"/>
                </a:solidFill>
              </a:rPr>
              <a:t>Des questions 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Concept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180950"/>
            <a:ext cx="46233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médecine intégrative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(groupement pour la médecine intégrative)</a:t>
            </a:r>
          </a:p>
          <a:p>
            <a:pPr>
              <a:buFontTx/>
              <a:buChar char="-"/>
            </a:pPr>
            <a:r>
              <a:rPr lang="fr-FR" sz="1800" dirty="0" smtClean="0"/>
              <a:t>- Tanagra</a:t>
            </a: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115370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spécialisées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coordination de soins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Espaces Co-</a:t>
            </a:r>
            <a:r>
              <a:rPr lang="fr-FR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28096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dédié aux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praticiens: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intégrées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 = marque déposée 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détient toutes les habilitations et le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datadock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la marque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Formation. Partenariat en cours ADN Formation Direction pédagogique.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 Paris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(PSP Paris Est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Association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: SAS P. Revellat et Danielle Estrade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(dépôt de brevet ou enveloppe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soleau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(SCOP ou groupement de prof: délégation et portage salarial)</a:t>
            </a:r>
          </a:p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Agence de </a:t>
            </a:r>
            <a:r>
              <a:rPr lang="fr-F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E-Digital (SASU Féline)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Tanagra Recherche et Innovation =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n’a pas encore de structure juridique</a:t>
            </a:r>
          </a:p>
          <a:p>
            <a:pPr marL="285750" indent="-285750">
              <a:buFontTx/>
              <a:buChar char="-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Objectif :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Avoir des structures autonomes juridiquement et interdépendant dans le concept en terme de fonctionnement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trouver l’articulation juridique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85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Objectifs</a:t>
            </a:r>
            <a:r>
              <a:rPr lang="fr-FR" sz="1800" b="1" dirty="0"/>
              <a:t> pour les deux ans à venir :</a:t>
            </a:r>
          </a:p>
          <a:p>
            <a:pPr>
              <a:buNone/>
            </a:pPr>
            <a:endParaRPr lang="fr-FR" sz="1800" dirty="0"/>
          </a:p>
          <a:p>
            <a:pPr lvl="0"/>
            <a:r>
              <a:rPr lang="fr-FR" sz="1800" dirty="0"/>
              <a:t>Agrandir le Centre de Nogent si opportunité immobilière (immeuble avec vitrine en </a:t>
            </a:r>
            <a:r>
              <a:rPr lang="fr-FR" sz="1800" dirty="0" err="1"/>
              <a:t>RdC</a:t>
            </a:r>
            <a:r>
              <a:rPr lang="fr-FR" sz="1800" dirty="0"/>
              <a:t>) pour un maximum de visibilité en plein du centre ville au pied du RER E, </a:t>
            </a:r>
            <a:r>
              <a:rPr lang="fr-FR" sz="1800" dirty="0" smtClean="0"/>
              <a:t>et </a:t>
            </a:r>
            <a:r>
              <a:rPr lang="fr-FR" sz="1800" dirty="0"/>
              <a:t>avoir la place de créer un lieu pour le Pôle Santé médical. Pour l’instant le siège du Pôle est officiellement au Centre </a:t>
            </a:r>
            <a:r>
              <a:rPr lang="fr-FR" sz="1800" dirty="0" err="1"/>
              <a:t>Khépri</a:t>
            </a:r>
            <a:r>
              <a:rPr lang="fr-FR" sz="1800" dirty="0"/>
              <a:t> Santé.</a:t>
            </a:r>
          </a:p>
          <a:p>
            <a:pPr lvl="0"/>
            <a:r>
              <a:rPr lang="fr-FR" sz="1800" dirty="0"/>
              <a:t>Ouvrir un second Centre avec tout le concept </a:t>
            </a:r>
            <a:r>
              <a:rPr lang="fr-FR" sz="1800" dirty="0" smtClean="0"/>
              <a:t>aujourd’hui </a:t>
            </a:r>
            <a:r>
              <a:rPr lang="fr-FR" sz="1800" u="sng" dirty="0" err="1" smtClean="0"/>
              <a:t>duplicable</a:t>
            </a:r>
            <a:r>
              <a:rPr lang="fr-FR" sz="1800" dirty="0" smtClean="0"/>
              <a:t> à </a:t>
            </a:r>
            <a:r>
              <a:rPr lang="fr-FR" sz="1800" dirty="0"/>
              <a:t>Olympiade, proche des hôpitaux,</a:t>
            </a:r>
          </a:p>
          <a:p>
            <a:pPr lvl="0"/>
            <a:r>
              <a:rPr lang="fr-FR" sz="1800" dirty="0"/>
              <a:t>Créer un Comité scientifique pour démontrer l’efficacité des thérapies complémentaires,</a:t>
            </a:r>
          </a:p>
          <a:p>
            <a:pPr lvl="0"/>
            <a:r>
              <a:rPr lang="fr-FR" sz="1800" dirty="0"/>
              <a:t>Créer une </a:t>
            </a:r>
            <a:r>
              <a:rPr lang="fr-FR" sz="1800" dirty="0" smtClean="0"/>
              <a:t>Fédération Française </a:t>
            </a:r>
            <a:r>
              <a:rPr lang="fr-FR" sz="1800" dirty="0"/>
              <a:t>de la médecine intégrative, </a:t>
            </a:r>
          </a:p>
          <a:p>
            <a:r>
              <a:rPr lang="fr-FR" sz="1800" dirty="0"/>
              <a:t>Ouvrir la plateforme de télémédecine </a:t>
            </a:r>
            <a:r>
              <a:rPr lang="fr-FR" sz="1800" dirty="0" smtClean="0"/>
              <a:t>de </a:t>
            </a:r>
            <a:r>
              <a:rPr lang="fr-FR" sz="1800" dirty="0" err="1" smtClean="0"/>
              <a:t>Visiapy</a:t>
            </a:r>
            <a:r>
              <a:rPr lang="fr-FR" sz="1800" dirty="0" smtClean="0"/>
              <a:t> </a:t>
            </a:r>
            <a:r>
              <a:rPr lang="fr-FR" sz="1800" dirty="0"/>
              <a:t>à </a:t>
            </a:r>
            <a:r>
              <a:rPr lang="fr-FR" sz="1800" dirty="0" smtClean="0"/>
              <a:t>l’international</a:t>
            </a:r>
          </a:p>
          <a:p>
            <a:pPr>
              <a:buNone/>
            </a:pPr>
            <a:r>
              <a:rPr lang="fr-FR" sz="1800" dirty="0" smtClean="0"/>
              <a:t>     (Pr Antonio Marcelino)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722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Concept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Santé </a:t>
            </a:r>
            <a:r>
              <a:rPr lang="fr-FR" sz="1800" b="1" dirty="0" err="1" smtClean="0"/>
              <a:t>duplicable</a:t>
            </a:r>
            <a:r>
              <a:rPr lang="fr-FR" sz="1800" b="1" dirty="0" smtClean="0"/>
              <a:t> :</a:t>
            </a:r>
            <a:endParaRPr lang="fr-FR" sz="1800" b="1" dirty="0"/>
          </a:p>
          <a:p>
            <a:pPr>
              <a:buNone/>
            </a:pPr>
            <a:endParaRPr lang="fr-FR" sz="1800" dirty="0" smtClean="0"/>
          </a:p>
          <a:p>
            <a:r>
              <a:rPr lang="fr-FR" sz="1800" dirty="0" smtClean="0"/>
              <a:t>- Informatique : gestion des réservations automatiques,</a:t>
            </a:r>
          </a:p>
          <a:p>
            <a:r>
              <a:rPr lang="fr-FR" sz="1800" dirty="0" smtClean="0"/>
              <a:t>- Sécurisation des accès,</a:t>
            </a:r>
          </a:p>
          <a:p>
            <a:r>
              <a:rPr lang="fr-FR" sz="1800" dirty="0" smtClean="0"/>
              <a:t>- Modèle économique de paiement des salles,</a:t>
            </a:r>
          </a:p>
          <a:p>
            <a:r>
              <a:rPr lang="fr-FR" sz="1800" dirty="0" smtClean="0"/>
              <a:t>- Enseigne = Royalties ou prise de participation</a:t>
            </a:r>
          </a:p>
          <a:p>
            <a:endParaRPr lang="fr-FR" sz="1800" dirty="0"/>
          </a:p>
          <a:p>
            <a:r>
              <a:rPr lang="fr-FR" sz="1800" dirty="0" smtClean="0">
                <a:sym typeface="Wingdings" panose="05000000000000000000" pitchFamily="2" charset="2"/>
              </a:rPr>
              <a:t> Vendre de la formation, du savoir-faire, de l’installation, du recrutement, de l’informatique, des produits…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243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Besoins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90" name="Shape 90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5AB1C9"/>
                </a:solidFill>
              </a:rPr>
              <a:t>Professionnels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607D8B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Les thérapeutes ne réalisant pas suffisamment de chiffre </a:t>
            </a:r>
            <a:r>
              <a:rPr lang="en" sz="1600" dirty="0" smtClean="0"/>
              <a:t>d’affaires </a:t>
            </a:r>
            <a:r>
              <a:rPr lang="en" sz="1600" dirty="0"/>
              <a:t>pour se permettre de louer un cabinet au mois, en recherche de nouveaux clients.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Les jeunes diplômés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Ceux qui ont un emplois à côté de leur activité (reconversion professionnelle)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/>
              <a:t>Ceux qui continuent d’exercer en fin de carrière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50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Particuliers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Trouver en un seul lieu une trentaine de pratiques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Se faire orienter afin de trouver la pratique la plus adaptée à leur besoin.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Une demande croissante concernant les médecines douces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Solution</a:t>
            </a:r>
          </a:p>
        </p:txBody>
      </p:sp>
      <p:pic>
        <p:nvPicPr>
          <p:cNvPr id="98" name="Shape 9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126050" y="1142975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Salles accessibles 7j/7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Système de réservation en ligne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Services visant à améliorer la visibilité des intervenants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Apport de clients aux intervenants grâce à la notoriété du centre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Evènements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récurrents dans l’optique de faire découvrir nos pratiques aux particuliers 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Plus que des salles, un environnement..</a:t>
            </a:r>
            <a:endParaRPr lang="en" sz="20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00204"/>
            <a:ext cx="1440159" cy="9855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68" y="5445224"/>
            <a:ext cx="1567475" cy="1042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415"/>
            <a:ext cx="1567187" cy="1042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17" y="5445415"/>
            <a:ext cx="1579183" cy="10501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pic>
        <p:nvPicPr>
          <p:cNvPr id="105" name="Shape 10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126050" y="1390236"/>
            <a:ext cx="7262374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d’espaces : 15€ / h en 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moyenne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 au mois : 600 à 1000€/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mois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Abonnement au centre : 49€ / mois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Panier moyen des intervenants = 11h/mois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48 intervenants travaillent régulièrement entre 30h et 5h/mois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726</Words>
  <Application>Microsoft Office PowerPoint</Application>
  <PresentationFormat>Affichage à l'écran (4:3)</PresentationFormat>
  <Paragraphs>173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Roboto Slab</vt:lpstr>
      <vt:lpstr>Source Sans Pro</vt:lpstr>
      <vt:lpstr>Calibri</vt:lpstr>
      <vt:lpstr>Wingdings</vt:lpstr>
      <vt:lpstr>Cordelia template</vt:lpstr>
      <vt:lpstr>Présentation PowerPoint</vt:lpstr>
      <vt:lpstr>Le Concept</vt:lpstr>
      <vt:lpstr> Khépri Santé = 1 expertise et 4 Solutions intégrées</vt:lpstr>
      <vt:lpstr>SAS Sophrokhépri</vt:lpstr>
      <vt:lpstr>SAS Sophrokhépri</vt:lpstr>
      <vt:lpstr>SAS Sophrokhépri</vt:lpstr>
      <vt:lpstr>Besoins</vt:lpstr>
      <vt:lpstr>Solution</vt:lpstr>
      <vt:lpstr>Business Model</vt:lpstr>
      <vt:lpstr>Chiffres clés</vt:lpstr>
      <vt:lpstr>Le marché</vt:lpstr>
      <vt:lpstr>Zone de chalandise</vt:lpstr>
      <vt:lpstr>Concurrence</vt:lpstr>
      <vt:lpstr>Leviers de déploiement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22</cp:revision>
  <cp:lastPrinted>2018-10-01T08:23:08Z</cp:lastPrinted>
  <dcterms:modified xsi:type="dcterms:W3CDTF">2018-10-10T16:24:35Z</dcterms:modified>
</cp:coreProperties>
</file>