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ixie One" panose="020B0604020202020204" charset="0"/>
      <p:regular r:id="rId28"/>
    </p:embeddedFont>
    <p:embeddedFont>
      <p:font typeface="Muli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693886-6ADC-4D3E-8C0A-7FFB31ABA784}">
  <a:tblStyle styleId="{56693886-6ADC-4D3E-8C0A-7FFB31ABA7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600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02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341fc465c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341fc465c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Concurrents ciblés sur une spécialité définie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53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341fc465c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341fc465c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458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341fc465c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341fc465c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757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80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 particuliers, les expatriés ou collaborateurs d’entreprises dans le cadre de la santé et qualité de vie au travail peuvent consulter en ligne les professionnels de leur choix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Regroupe tous les professionnels de thérapies complémentaires compatibles à l’accompagnement à distance.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C’est un système innovant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109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Disposer sa publicité dans le centre,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Accéder à tous les outils informatiques: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90600" lvl="2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avoir leur profil référencé sur le site web de khépri Santé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90600" lvl="2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poster des articles référencés sur le blog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90600" lvl="2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créer des événements sur le blog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90600" lvl="2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Accès aux plateformes de prise de rendez-vous en ligne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marR="90600" lvl="3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Doctolib (d’une valeur de 110 € par mois)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marR="90600" lvl="3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Resalib (d’une valeur de 69 € par mois)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Bénéficier de la notoriété du Centre pour acquérir de nouveaux patients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Participation aux événements d’animation visant à faire connaître les intervenants du centre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Tarifs préférentiels de création de site web chez notre partenaire Simplébo,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Tarifs préférentiels pour l’acquisition d’un boitier de paiement par carte bancaire,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Formations professionnelles.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879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341fc465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341fc465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secteur en évolution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France est un des pays qui rembourse le mieux les médecines c’est pourquoi nous sommes en retard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 mutuelles qui remboursent de plus en plus nos pratiques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568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341fc465c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341fc465c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Ex: CA sophrologue 30 k€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 Chiro 69k€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934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341fc465c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341fc465c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Un entretien de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diagnostic et d’orientation pour la coordination des soins de support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Une cellule d’urgence pour intervenir en situation de crise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Des prestations concernant les pôles santé suivants: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Sommeil  - Alimentaire – Addictions - Douleurs chroniques - Stress (stress aigu, post traumatique, dépression, burn-out)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Périnatalité – Parentalité - Préparation à la retraite – Soutien aux aidants familiaux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Conciliation vie privée – vie professionnelle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Des bilans énergétiques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Des programmes d’optimisation de la récupération et du sommeil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Des programmes d’optimisation de la concentration et de la performance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Des parcours de préparation à la reprise du travail après une longue absence ou maladie.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88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341fc465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341fc465c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C’est un investissement pour les entreprises qui ont besoin de collaborateurs toujours plus productifs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 qui ont obligations d’assurer de bonnes conditions de travail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057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341fc465c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341fc465c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 : gain max car apport conséquent de patients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thérapeutes seront satisfaits d’avoir un complément de CA plutôt que rien car thérapies non encore remboursées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22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341fc465c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341fc465c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Prospection des entreprises en interne en se faisant introduire par des cadres ou managers influents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Prospection des CE pour faire des réunions de présentations de Visiapy directement aux collaborateurs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Quelques chiffres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 des salariés aimeraient être accompagnés pour faciliter leur retour au travail après un arrêt maladie.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56% des salariés déclarant une maladie chronique souhaiteraient être aidés à mieux concilier leur maladie et le travail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51% des salariés fumeurs se sentent concernés par des services liés à la suppression ou la diminution du tabagisme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44% des salariés « aidants » plébiscitent des services favorisant l’accompagnement d’un parent dépendant ou d’un proche malade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33% des salariés souhaiteraient recevoir une aide psychologique en cas de coup dur, de difficultés personnelles ou professionnelles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31% des salariés, consommateurs quotidiens d’alcool, trouvent un intérêt dans les services dédiés à l’arrêt ou à la diminution d’alcool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46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3919993" y="3977033"/>
            <a:ext cx="1303500" cy="112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0;p2"/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2809875" y="-172875"/>
            <a:ext cx="1111500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3602723" y="1360109"/>
            <a:ext cx="493800" cy="427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5278915" y="855279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5365799" y="352324"/>
            <a:ext cx="493800" cy="42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17" name="Google Shape;17;p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3253021" y="113273"/>
            <a:ext cx="225085" cy="38996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1" name="Google Shape;21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0" name="Google Shape;30;p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 rot="10800000" flipH="1">
            <a:off x="5010533" y="4576648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10800000" flipH="1">
            <a:off x="5133679" y="4056450"/>
            <a:ext cx="540000" cy="467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 flipH="1">
            <a:off x="3530384" y="4576662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370705" y="4867761"/>
            <a:ext cx="312503" cy="31248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5772009" y="4056440"/>
            <a:ext cx="573943" cy="550550"/>
            <a:chOff x="5241175" y="4959100"/>
            <a:chExt cx="539775" cy="517775"/>
          </a:xfrm>
        </p:grpSpPr>
        <p:sp>
          <p:nvSpPr>
            <p:cNvPr id="40" name="Google Shape;40;p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3429208" y="3904791"/>
            <a:ext cx="377839" cy="34368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7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body" idx="2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7"/>
          <p:cNvSpPr txBox="1">
            <a:spLocks noGrp="1"/>
          </p:cNvSpPr>
          <p:nvPr>
            <p:ph type="body" idx="3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4" name="Google Shape;214;p7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7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19" name="Google Shape;219;p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7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23" name="Google Shape;223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2" name="Google Shape;232;p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/>
          <p:nvPr/>
        </p:nvSpPr>
        <p:spPr>
          <a:xfrm rot="10800000" flipH="1">
            <a:off x="8218352" y="4121459"/>
            <a:ext cx="685200" cy="59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Google Shape;316;p10"/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10"/>
          <p:cNvSpPr/>
          <p:nvPr/>
        </p:nvSpPr>
        <p:spPr>
          <a:xfrm rot="10800000" flipH="1">
            <a:off x="-123825" y="847791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0"/>
          <p:cNvSpPr/>
          <p:nvPr/>
        </p:nvSpPr>
        <p:spPr>
          <a:xfrm rot="10800000" flipH="1">
            <a:off x="503116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0"/>
          <p:cNvSpPr/>
          <p:nvPr/>
        </p:nvSpPr>
        <p:spPr>
          <a:xfrm rot="10800000" flipH="1">
            <a:off x="1208424" y="-13181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0"/>
          <p:cNvSpPr/>
          <p:nvPr/>
        </p:nvSpPr>
        <p:spPr>
          <a:xfrm rot="10800000" flipH="1">
            <a:off x="247753" y="49693"/>
            <a:ext cx="295200" cy="255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0"/>
          <p:cNvSpPr/>
          <p:nvPr/>
        </p:nvSpPr>
        <p:spPr>
          <a:xfrm rot="10800000" flipH="1">
            <a:off x="8763568" y="4485979"/>
            <a:ext cx="543000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0"/>
          <p:cNvSpPr/>
          <p:nvPr/>
        </p:nvSpPr>
        <p:spPr>
          <a:xfrm rot="10800000" flipH="1">
            <a:off x="8523810" y="4741100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0"/>
          <p:cNvSpPr/>
          <p:nvPr/>
        </p:nvSpPr>
        <p:spPr>
          <a:xfrm rot="10800000" flipH="1">
            <a:off x="8322785" y="3628023"/>
            <a:ext cx="543000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0"/>
          <p:cNvSpPr/>
          <p:nvPr/>
        </p:nvSpPr>
        <p:spPr>
          <a:xfrm rot="10800000" flipH="1">
            <a:off x="8763569" y="4009882"/>
            <a:ext cx="237600" cy="205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6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help-use-presentation-templa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 txBox="1">
            <a:spLocks noGrp="1"/>
          </p:cNvSpPr>
          <p:nvPr>
            <p:ph type="ctrTitle"/>
          </p:nvPr>
        </p:nvSpPr>
        <p:spPr>
          <a:xfrm>
            <a:off x="0" y="3554100"/>
            <a:ext cx="3134400" cy="15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Business Plan</a:t>
            </a:r>
            <a:endParaRPr sz="2400"/>
          </a:p>
        </p:txBody>
      </p:sp>
      <p:cxnSp>
        <p:nvCxnSpPr>
          <p:cNvPr id="330" name="Google Shape;330;p11"/>
          <p:cNvCxnSpPr/>
          <p:nvPr/>
        </p:nvCxnSpPr>
        <p:spPr>
          <a:xfrm>
            <a:off x="2189853" y="2697850"/>
            <a:ext cx="4953900" cy="25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1" name="Google Shape;331;p11"/>
          <p:cNvSpPr/>
          <p:nvPr/>
        </p:nvSpPr>
        <p:spPr>
          <a:xfrm>
            <a:off x="1760100" y="2053300"/>
            <a:ext cx="5623800" cy="13143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2" name="Google Shape;332;p11" descr="logoVisiapy R27 V97 B19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800" y="2175798"/>
            <a:ext cx="2550400" cy="106930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1"/>
          <p:cNvSpPr txBox="1">
            <a:spLocks noGrp="1"/>
          </p:cNvSpPr>
          <p:nvPr>
            <p:ph type="ctrTitle"/>
          </p:nvPr>
        </p:nvSpPr>
        <p:spPr>
          <a:xfrm>
            <a:off x="5430125" y="3554050"/>
            <a:ext cx="3724200" cy="15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Philippe Revellat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0607 708 666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philippe.revellat@visiapy.com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0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537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69474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Concurrence</a:t>
            </a:r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body" idx="4294967295"/>
          </p:nvPr>
        </p:nvSpPr>
        <p:spPr>
          <a:xfrm>
            <a:off x="1557750" y="2179675"/>
            <a:ext cx="2552100" cy="29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Concurrence directe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TonPsy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Eutelmed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Doctair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Coachique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Hypnohome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Nutrika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body" idx="4294967295"/>
          </p:nvPr>
        </p:nvSpPr>
        <p:spPr>
          <a:xfrm>
            <a:off x="4109975" y="2179675"/>
            <a:ext cx="4395300" cy="29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Concurrence Indirecte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Thérapeutes exerçant individuellement en ligne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Thérapeutes exerçant en cabinet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Médecins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Mutuelles</a:t>
            </a:r>
            <a:endParaRPr/>
          </a:p>
        </p:txBody>
      </p:sp>
      <p:sp>
        <p:nvSpPr>
          <p:cNvPr id="448" name="Google Shape;448;p20"/>
          <p:cNvSpPr txBox="1"/>
          <p:nvPr/>
        </p:nvSpPr>
        <p:spPr>
          <a:xfrm>
            <a:off x="1557750" y="1375375"/>
            <a:ext cx="69474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Peu de concurrents importants, aucun n’a encore effectué de levée de fonds conséquente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49" name="Google Shape;449;p20"/>
          <p:cNvGrpSpPr/>
          <p:nvPr/>
        </p:nvGrpSpPr>
        <p:grpSpPr>
          <a:xfrm>
            <a:off x="621922" y="513830"/>
            <a:ext cx="482284" cy="312094"/>
            <a:chOff x="3241525" y="3039450"/>
            <a:chExt cx="494600" cy="312625"/>
          </a:xfrm>
        </p:grpSpPr>
        <p:sp>
          <p:nvSpPr>
            <p:cNvPr id="450" name="Google Shape;450;p20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21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1"/>
          <p:cNvSpPr txBox="1">
            <a:spLocks noGrp="1"/>
          </p:cNvSpPr>
          <p:nvPr>
            <p:ph type="title" idx="4294967295"/>
          </p:nvPr>
        </p:nvSpPr>
        <p:spPr>
          <a:xfrm>
            <a:off x="1481550" y="581050"/>
            <a:ext cx="7897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Equipe</a:t>
            </a:r>
            <a:endParaRPr/>
          </a:p>
        </p:txBody>
      </p:sp>
      <p:sp>
        <p:nvSpPr>
          <p:cNvPr id="458" name="Google Shape;458;p21"/>
          <p:cNvSpPr txBox="1"/>
          <p:nvPr/>
        </p:nvSpPr>
        <p:spPr>
          <a:xfrm>
            <a:off x="545238" y="2499375"/>
            <a:ext cx="15954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Philippe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9" name="Google Shape;459;p21"/>
          <p:cNvSpPr txBox="1"/>
          <p:nvPr/>
        </p:nvSpPr>
        <p:spPr>
          <a:xfrm>
            <a:off x="3765668" y="2499375"/>
            <a:ext cx="15954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Flavien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0" name="Google Shape;460;p21"/>
          <p:cNvSpPr txBox="1"/>
          <p:nvPr/>
        </p:nvSpPr>
        <p:spPr>
          <a:xfrm>
            <a:off x="2140721" y="2499375"/>
            <a:ext cx="1624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Jean-Pierre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1" name="Google Shape;461;p21"/>
          <p:cNvSpPr txBox="1"/>
          <p:nvPr/>
        </p:nvSpPr>
        <p:spPr>
          <a:xfrm>
            <a:off x="5373689" y="2499375"/>
            <a:ext cx="15939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Danielle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2" name="Google Shape;462;p21"/>
          <p:cNvSpPr txBox="1"/>
          <p:nvPr/>
        </p:nvSpPr>
        <p:spPr>
          <a:xfrm>
            <a:off x="545238" y="2953942"/>
            <a:ext cx="15954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CEO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Informatique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3" name="Google Shape;463;p21"/>
          <p:cNvSpPr txBox="1"/>
          <p:nvPr/>
        </p:nvSpPr>
        <p:spPr>
          <a:xfrm>
            <a:off x="5375225" y="2953942"/>
            <a:ext cx="15939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Sophrologue &amp; commerciale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4" name="Google Shape;464;p21"/>
          <p:cNvSpPr txBox="1"/>
          <p:nvPr/>
        </p:nvSpPr>
        <p:spPr>
          <a:xfrm>
            <a:off x="2140713" y="2953942"/>
            <a:ext cx="16248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CTO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Chef de projet informatique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5" name="Google Shape;465;p21"/>
          <p:cNvSpPr txBox="1"/>
          <p:nvPr/>
        </p:nvSpPr>
        <p:spPr>
          <a:xfrm>
            <a:off x="6973889" y="2499375"/>
            <a:ext cx="1623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Dominique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6" name="Google Shape;466;p21"/>
          <p:cNvSpPr txBox="1"/>
          <p:nvPr/>
        </p:nvSpPr>
        <p:spPr>
          <a:xfrm>
            <a:off x="6975453" y="2953942"/>
            <a:ext cx="16233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Stratégie commerciale grands comptes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21"/>
          <p:cNvSpPr/>
          <p:nvPr/>
        </p:nvSpPr>
        <p:spPr>
          <a:xfrm>
            <a:off x="628729" y="462150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1"/>
          <p:cNvSpPr/>
          <p:nvPr/>
        </p:nvSpPr>
        <p:spPr>
          <a:xfrm>
            <a:off x="1132754" y="2096125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1"/>
          <p:cNvSpPr/>
          <p:nvPr/>
        </p:nvSpPr>
        <p:spPr>
          <a:xfrm>
            <a:off x="2742929" y="2096050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1"/>
          <p:cNvSpPr/>
          <p:nvPr/>
        </p:nvSpPr>
        <p:spPr>
          <a:xfrm>
            <a:off x="4359416" y="2096125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1"/>
          <p:cNvSpPr/>
          <p:nvPr/>
        </p:nvSpPr>
        <p:spPr>
          <a:xfrm>
            <a:off x="5957291" y="2096125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1"/>
          <p:cNvSpPr/>
          <p:nvPr/>
        </p:nvSpPr>
        <p:spPr>
          <a:xfrm>
            <a:off x="7586091" y="2096125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1"/>
          <p:cNvSpPr txBox="1"/>
          <p:nvPr/>
        </p:nvSpPr>
        <p:spPr>
          <a:xfrm>
            <a:off x="3761100" y="2901117"/>
            <a:ext cx="15939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Agence marketing digitale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" name="Google Shape;478;p22"/>
          <p:cNvGraphicFramePr/>
          <p:nvPr/>
        </p:nvGraphicFramePr>
        <p:xfrm>
          <a:off x="304875" y="1727781"/>
          <a:ext cx="8382400" cy="2234000"/>
        </p:xfrm>
        <a:graphic>
          <a:graphicData uri="http://schemas.openxmlformats.org/drawingml/2006/table">
            <a:tbl>
              <a:tblPr>
                <a:noFill/>
                <a:tableStyleId>{56693886-6ADC-4D3E-8C0A-7FFB31ABA784}</a:tableStyleId>
              </a:tblPr>
              <a:tblGrid>
                <a:gridCol w="902575"/>
                <a:gridCol w="703050"/>
                <a:gridCol w="726900"/>
                <a:gridCol w="840725"/>
                <a:gridCol w="950300"/>
                <a:gridCol w="680550"/>
                <a:gridCol w="853500"/>
                <a:gridCol w="1030425"/>
                <a:gridCol w="967225"/>
                <a:gridCol w="727150"/>
              </a:tblGrid>
              <a:tr h="49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Personnes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Taux de consultation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Nombre de personnes qui consultent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Taux de transformation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Usagers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Frais techniques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Consultations par usager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Nombre de consultations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CA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Entreprise 1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3800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190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50%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95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950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19 000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</a:tr>
              <a:tr h="49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Entreprise 2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50%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100 000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Particuliers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100 000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1 500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</a:tr>
            </a:tbl>
          </a:graphicData>
        </a:graphic>
      </p:graphicFrame>
      <p:pic>
        <p:nvPicPr>
          <p:cNvPr id="479" name="Google Shape;479;p22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537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2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72927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Prévisions financières</a:t>
            </a:r>
            <a:endParaRPr/>
          </a:p>
        </p:txBody>
      </p:sp>
      <p:sp>
        <p:nvSpPr>
          <p:cNvPr id="481" name="Google Shape;481;p22"/>
          <p:cNvSpPr txBox="1"/>
          <p:nvPr/>
        </p:nvSpPr>
        <p:spPr>
          <a:xfrm>
            <a:off x="1701575" y="1135250"/>
            <a:ext cx="62985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Prévision de chiffre d’affaires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82" name="Google Shape;482;p22"/>
          <p:cNvGrpSpPr/>
          <p:nvPr/>
        </p:nvGrpSpPr>
        <p:grpSpPr>
          <a:xfrm>
            <a:off x="627034" y="433013"/>
            <a:ext cx="458985" cy="455777"/>
            <a:chOff x="3936375" y="3703750"/>
            <a:chExt cx="453050" cy="332175"/>
          </a:xfrm>
        </p:grpSpPr>
        <p:sp>
          <p:nvSpPr>
            <p:cNvPr id="483" name="Google Shape;483;p22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3"/>
          <p:cNvSpPr/>
          <p:nvPr/>
        </p:nvSpPr>
        <p:spPr>
          <a:xfrm rot="-5400000">
            <a:off x="1053600" y="533300"/>
            <a:ext cx="1855800" cy="214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3" name="Google Shape;493;p23"/>
          <p:cNvSpPr txBox="1">
            <a:spLocks noGrp="1"/>
          </p:cNvSpPr>
          <p:nvPr>
            <p:ph type="ctrTitle" idx="4294967295"/>
          </p:nvPr>
        </p:nvSpPr>
        <p:spPr>
          <a:xfrm>
            <a:off x="3152775" y="1354750"/>
            <a:ext cx="456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Merci !</a:t>
            </a:r>
            <a:endParaRPr sz="8000"/>
          </a:p>
        </p:txBody>
      </p:sp>
      <p:sp>
        <p:nvSpPr>
          <p:cNvPr id="494" name="Google Shape;494;p23"/>
          <p:cNvSpPr txBox="1">
            <a:spLocks noGrp="1"/>
          </p:cNvSpPr>
          <p:nvPr>
            <p:ph type="body" idx="4294967295"/>
          </p:nvPr>
        </p:nvSpPr>
        <p:spPr>
          <a:xfrm>
            <a:off x="3286468" y="2400250"/>
            <a:ext cx="45621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Des questions 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Mes coordonnées :</a:t>
            </a: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Philippe Revellat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0607 708 666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philippe.revellat@visiapy.com</a:t>
            </a:r>
            <a:endParaRPr/>
          </a:p>
        </p:txBody>
      </p:sp>
      <p:sp>
        <p:nvSpPr>
          <p:cNvPr id="495" name="Google Shape;495;p23"/>
          <p:cNvSpPr/>
          <p:nvPr/>
        </p:nvSpPr>
        <p:spPr>
          <a:xfrm>
            <a:off x="1591719" y="1212580"/>
            <a:ext cx="779561" cy="77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/>
          <p:nvPr/>
        </p:nvSpPr>
        <p:spPr>
          <a:xfrm rot="-5400000">
            <a:off x="867325" y="468800"/>
            <a:ext cx="2691900" cy="31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9" name="Google Shape;339;p12"/>
          <p:cNvSpPr txBox="1">
            <a:spLocks noGrp="1"/>
          </p:cNvSpPr>
          <p:nvPr>
            <p:ph type="ctrTitle" idx="4294967295"/>
          </p:nvPr>
        </p:nvSpPr>
        <p:spPr>
          <a:xfrm>
            <a:off x="3893825" y="259950"/>
            <a:ext cx="49911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Concept</a:t>
            </a:r>
            <a:endParaRPr sz="6000"/>
          </a:p>
        </p:txBody>
      </p:sp>
      <p:sp>
        <p:nvSpPr>
          <p:cNvPr id="340" name="Google Shape;340;p12"/>
          <p:cNvSpPr txBox="1">
            <a:spLocks noGrp="1"/>
          </p:cNvSpPr>
          <p:nvPr>
            <p:ph type="subTitle" idx="4294967295"/>
          </p:nvPr>
        </p:nvSpPr>
        <p:spPr>
          <a:xfrm>
            <a:off x="3893825" y="1419752"/>
            <a:ext cx="4333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6DAEC"/>
                </a:solidFill>
              </a:rPr>
              <a:t>Visiapy, plateforme de consultation de thérapies complémentaires en ligne.</a:t>
            </a:r>
            <a:endParaRPr sz="1800">
              <a:solidFill>
                <a:srgbClr val="C6DAE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</a:endParaRPr>
          </a:p>
        </p:txBody>
      </p:sp>
      <p:grpSp>
        <p:nvGrpSpPr>
          <p:cNvPr id="341" name="Google Shape;341;p12"/>
          <p:cNvGrpSpPr/>
          <p:nvPr/>
        </p:nvGrpSpPr>
        <p:grpSpPr>
          <a:xfrm>
            <a:off x="1885571" y="952450"/>
            <a:ext cx="1032405" cy="1032468"/>
            <a:chOff x="6654650" y="3665275"/>
            <a:chExt cx="409100" cy="409125"/>
          </a:xfrm>
        </p:grpSpPr>
        <p:sp>
          <p:nvSpPr>
            <p:cNvPr id="342" name="Google Shape;342;p12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2"/>
          <p:cNvGrpSpPr/>
          <p:nvPr/>
        </p:nvGrpSpPr>
        <p:grpSpPr>
          <a:xfrm rot="-731900">
            <a:off x="1604965" y="2201851"/>
            <a:ext cx="688564" cy="688681"/>
            <a:chOff x="570875" y="4322250"/>
            <a:chExt cx="443300" cy="443325"/>
          </a:xfrm>
        </p:grpSpPr>
        <p:sp>
          <p:nvSpPr>
            <p:cNvPr id="345" name="Google Shape;345;p12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12"/>
          <p:cNvSpPr/>
          <p:nvPr/>
        </p:nvSpPr>
        <p:spPr>
          <a:xfrm>
            <a:off x="2657037" y="2114501"/>
            <a:ext cx="260931" cy="24914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2"/>
          <p:cNvSpPr/>
          <p:nvPr/>
        </p:nvSpPr>
        <p:spPr>
          <a:xfrm rot="2327381">
            <a:off x="1220786" y="1598881"/>
            <a:ext cx="443468" cy="42338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2"/>
          <p:cNvSpPr/>
          <p:nvPr/>
        </p:nvSpPr>
        <p:spPr>
          <a:xfrm rot="2327012">
            <a:off x="2870273" y="1771645"/>
            <a:ext cx="183443" cy="17513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2" name="Google Shape;352;p12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2"/>
          <p:cNvSpPr txBox="1"/>
          <p:nvPr/>
        </p:nvSpPr>
        <p:spPr>
          <a:xfrm>
            <a:off x="5889425" y="2162400"/>
            <a:ext cx="21609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Diététiciens 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Orthophonistes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Praticiens PNL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Praticiens EFT 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Gelstat-thérapie</a:t>
            </a:r>
            <a:endParaRPr>
              <a:solidFill>
                <a:srgbClr val="C6DAEC"/>
              </a:solidFill>
            </a:endParaRPr>
          </a:p>
        </p:txBody>
      </p:sp>
      <p:sp>
        <p:nvSpPr>
          <p:cNvPr id="354" name="Google Shape;354;p12"/>
          <p:cNvSpPr txBox="1"/>
          <p:nvPr/>
        </p:nvSpPr>
        <p:spPr>
          <a:xfrm>
            <a:off x="3767425" y="3457375"/>
            <a:ext cx="44601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Un système expert qui classifie les professionnels en fonction de leurs domaines d’expertise, les usagers sont guidés vers l’intervenant le plus compétent pour leur demande.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2"/>
          <p:cNvSpPr txBox="1"/>
          <p:nvPr/>
        </p:nvSpPr>
        <p:spPr>
          <a:xfrm>
            <a:off x="3893825" y="2162400"/>
            <a:ext cx="19956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Coaches 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Hypnothérapeutes 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Sophrologues 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Naturopathes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Psychologues</a:t>
            </a:r>
            <a:endParaRPr>
              <a:solidFill>
                <a:srgbClr val="C6DAEC"/>
              </a:solidFill>
            </a:endParaRPr>
          </a:p>
        </p:txBody>
      </p:sp>
      <p:grpSp>
        <p:nvGrpSpPr>
          <p:cNvPr id="356" name="Google Shape;356;p12"/>
          <p:cNvGrpSpPr/>
          <p:nvPr/>
        </p:nvGrpSpPr>
        <p:grpSpPr>
          <a:xfrm>
            <a:off x="729729" y="424015"/>
            <a:ext cx="311608" cy="418921"/>
            <a:chOff x="3984000" y="1594200"/>
            <a:chExt cx="357800" cy="506800"/>
          </a:xfrm>
        </p:grpSpPr>
        <p:sp>
          <p:nvSpPr>
            <p:cNvPr id="357" name="Google Shape;357;p12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2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"/>
          <p:cNvSpPr txBox="1">
            <a:spLocks noGrp="1"/>
          </p:cNvSpPr>
          <p:nvPr>
            <p:ph type="title"/>
          </p:nvPr>
        </p:nvSpPr>
        <p:spPr>
          <a:xfrm>
            <a:off x="1732700" y="973600"/>
            <a:ext cx="57921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Genèse du projet</a:t>
            </a:r>
            <a:endParaRPr/>
          </a:p>
        </p:txBody>
      </p:sp>
      <p:sp>
        <p:nvSpPr>
          <p:cNvPr id="364" name="Google Shape;364;p13"/>
          <p:cNvSpPr txBox="1"/>
          <p:nvPr/>
        </p:nvSpPr>
        <p:spPr>
          <a:xfrm>
            <a:off x="1732700" y="1744525"/>
            <a:ext cx="6772500" cy="27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Création en 2015 du centre Khépri Santé</a:t>
            </a:r>
            <a:endParaRPr sz="1600" b="1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b="1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</a:pPr>
            <a:r>
              <a:rPr lang="en" sz="16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Centre de médecine intégrative (activités médicales, paramédicales et de thérapies complémentaires),</a:t>
            </a:r>
            <a:br>
              <a:rPr lang="en" sz="16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</a:b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</a:pPr>
            <a:r>
              <a:rPr lang="en" sz="16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Mise à disposition d’espaces de travail ou de coworking pour des professionnels de santé, coaches ou formateurs.</a:t>
            </a:r>
            <a:br>
              <a:rPr lang="en" sz="16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</a:b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</a:pPr>
            <a:r>
              <a:rPr lang="en" sz="16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Abonnement de 49 € par mois leur offrant des services au développement de leur activité.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5" name="Google Shape;365;p13"/>
          <p:cNvSpPr txBox="1"/>
          <p:nvPr/>
        </p:nvSpPr>
        <p:spPr>
          <a:xfrm>
            <a:off x="5896200" y="4654800"/>
            <a:ext cx="32478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Plus d’informations sur  </a:t>
            </a:r>
            <a:r>
              <a:rPr lang="en" sz="1100" b="1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www.</a:t>
            </a:r>
            <a:r>
              <a:rPr lang="en" sz="1100" b="1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kheprisante.fr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66" name="Google Shape;366;p13" descr="logo HD Visiapy 500 pix blan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"/>
          <p:cNvSpPr txBox="1">
            <a:spLocks noGrp="1"/>
          </p:cNvSpPr>
          <p:nvPr>
            <p:ph type="title" idx="4294967295"/>
          </p:nvPr>
        </p:nvSpPr>
        <p:spPr>
          <a:xfrm>
            <a:off x="1746100" y="503825"/>
            <a:ext cx="49443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secteur</a:t>
            </a:r>
            <a:endParaRPr/>
          </a:p>
        </p:txBody>
      </p:sp>
      <p:sp>
        <p:nvSpPr>
          <p:cNvPr id="372" name="Google Shape;372;p14"/>
          <p:cNvSpPr txBox="1"/>
          <p:nvPr/>
        </p:nvSpPr>
        <p:spPr>
          <a:xfrm>
            <a:off x="707150" y="2066075"/>
            <a:ext cx="2451900" cy="27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E-Santé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90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E-santé : Le secteur français de l’e-santé est estimé à </a:t>
            </a:r>
            <a:r>
              <a:rPr lang="en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2,7 milliards</a:t>
            </a: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d’euros en 2014 contre 2,4 milliards en 2012, avec une progression entre 4 à 7% par an d’ici 2018.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3" name="Google Shape;373;p14"/>
          <p:cNvSpPr txBox="1"/>
          <p:nvPr/>
        </p:nvSpPr>
        <p:spPr>
          <a:xfrm>
            <a:off x="3226150" y="2066075"/>
            <a:ext cx="1984200" cy="24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Code APE 86.90F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90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Les activités pour la santé humaine exercées hors d’un cadre réglementé représentent 32840 Entreprises et 939 M€ CA HT en 2014. 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4" name="Google Shape;374;p14"/>
          <p:cNvSpPr txBox="1"/>
          <p:nvPr/>
        </p:nvSpPr>
        <p:spPr>
          <a:xfrm>
            <a:off x="6312900" y="4654800"/>
            <a:ext cx="28311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Sources : INSEE, APCE, DGE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5" name="Google Shape;375;p14"/>
          <p:cNvSpPr/>
          <p:nvPr/>
        </p:nvSpPr>
        <p:spPr>
          <a:xfrm>
            <a:off x="5435800" y="2066075"/>
            <a:ext cx="3033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E1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6" name="Google Shape;376;p14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4"/>
          <p:cNvSpPr txBox="1">
            <a:spLocks noGrp="1"/>
          </p:cNvSpPr>
          <p:nvPr>
            <p:ph type="ctrTitle" idx="4294967295"/>
          </p:nvPr>
        </p:nvSpPr>
        <p:spPr>
          <a:xfrm>
            <a:off x="3311200" y="1108775"/>
            <a:ext cx="5775300" cy="9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uli"/>
                <a:ea typeface="Muli"/>
                <a:cs typeface="Muli"/>
                <a:sym typeface="Muli"/>
              </a:rPr>
              <a:t>939 Millions d’euros</a:t>
            </a:r>
            <a:endParaRPr sz="9600"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8" name="Google Shape;378;p14"/>
          <p:cNvSpPr txBox="1"/>
          <p:nvPr/>
        </p:nvSpPr>
        <p:spPr>
          <a:xfrm>
            <a:off x="6086500" y="1772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Psychothérapie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Psychanalyse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Hypnose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Sophrologie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EA9999"/>
                </a:solidFill>
                <a:latin typeface="Muli"/>
                <a:ea typeface="Muli"/>
                <a:cs typeface="Muli"/>
                <a:sym typeface="Muli"/>
              </a:rPr>
              <a:t>Acupuncture</a:t>
            </a:r>
            <a:endParaRPr>
              <a:solidFill>
                <a:srgbClr val="EA9999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EA9999"/>
                </a:solidFill>
                <a:latin typeface="Muli"/>
                <a:ea typeface="Muli"/>
                <a:cs typeface="Muli"/>
                <a:sym typeface="Muli"/>
              </a:rPr>
              <a:t>Homéopathie</a:t>
            </a:r>
            <a:endParaRPr>
              <a:solidFill>
                <a:srgbClr val="EA9999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Naturopathie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EA9999"/>
                </a:solidFill>
                <a:latin typeface="Muli"/>
                <a:ea typeface="Muli"/>
                <a:cs typeface="Muli"/>
                <a:sym typeface="Muli"/>
              </a:rPr>
              <a:t>Ostéopathie</a:t>
            </a:r>
            <a:endParaRPr>
              <a:solidFill>
                <a:srgbClr val="EA9999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EA9999"/>
                </a:solidFill>
                <a:latin typeface="Muli"/>
                <a:ea typeface="Muli"/>
                <a:cs typeface="Muli"/>
                <a:sym typeface="Muli"/>
              </a:rPr>
              <a:t>Iridologie</a:t>
            </a:r>
            <a:endParaRPr>
              <a:solidFill>
                <a:srgbClr val="EA9999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Coaching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EA9999"/>
                </a:solidFill>
                <a:latin typeface="Muli"/>
                <a:ea typeface="Muli"/>
                <a:cs typeface="Muli"/>
                <a:sym typeface="Muli"/>
              </a:rPr>
              <a:t>Chiropraxie</a:t>
            </a:r>
            <a:endParaRPr>
              <a:solidFill>
                <a:srgbClr val="EA9999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379" name="Google Shape;379;p14"/>
          <p:cNvGrpSpPr/>
          <p:nvPr/>
        </p:nvGrpSpPr>
        <p:grpSpPr>
          <a:xfrm>
            <a:off x="623898" y="440621"/>
            <a:ext cx="463177" cy="453274"/>
            <a:chOff x="5300400" y="3670175"/>
            <a:chExt cx="421300" cy="399325"/>
          </a:xfrm>
        </p:grpSpPr>
        <p:sp>
          <p:nvSpPr>
            <p:cNvPr id="380" name="Google Shape;380;p14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15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5"/>
          <p:cNvSpPr txBox="1">
            <a:spLocks noGrp="1"/>
          </p:cNvSpPr>
          <p:nvPr>
            <p:ph type="title" idx="4294967295"/>
          </p:nvPr>
        </p:nvSpPr>
        <p:spPr>
          <a:xfrm>
            <a:off x="1896975" y="732725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besoin</a:t>
            </a:r>
            <a:endParaRPr/>
          </a:p>
        </p:txBody>
      </p:sp>
      <p:sp>
        <p:nvSpPr>
          <p:cNvPr id="391" name="Google Shape;391;p15"/>
          <p:cNvSpPr txBox="1">
            <a:spLocks noGrp="1"/>
          </p:cNvSpPr>
          <p:nvPr>
            <p:ph type="body" idx="4294967295"/>
          </p:nvPr>
        </p:nvSpPr>
        <p:spPr>
          <a:xfrm>
            <a:off x="860700" y="1888625"/>
            <a:ext cx="3385800" cy="2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906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C6DAEC"/>
              </a:solidFill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Les expatriés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Provinciaux hors des grandes agglomérations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Ceux qui n’ont pas de disponibilité la journée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Ceux qui n’osent pas pousser la porte d’un cabinet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Les personnes qui préfèrent consulter depuis chez eux confortablement dans leur canapé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Les personnes à mobilité réduite</a:t>
            </a:r>
            <a:endParaRPr sz="1200"/>
          </a:p>
        </p:txBody>
      </p:sp>
      <p:sp>
        <p:nvSpPr>
          <p:cNvPr id="392" name="Google Shape;392;p15"/>
          <p:cNvSpPr txBox="1"/>
          <p:nvPr/>
        </p:nvSpPr>
        <p:spPr>
          <a:xfrm>
            <a:off x="1669500" y="1378025"/>
            <a:ext cx="19620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Les usagers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3" name="Google Shape;393;p15"/>
          <p:cNvSpPr txBox="1"/>
          <p:nvPr/>
        </p:nvSpPr>
        <p:spPr>
          <a:xfrm>
            <a:off x="5127975" y="1378025"/>
            <a:ext cx="19620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Les intervenants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4" name="Google Shape;394;p15"/>
          <p:cNvSpPr txBox="1">
            <a:spLocks noGrp="1"/>
          </p:cNvSpPr>
          <p:nvPr>
            <p:ph type="body" idx="4294967295"/>
          </p:nvPr>
        </p:nvSpPr>
        <p:spPr>
          <a:xfrm>
            <a:off x="4694100" y="1888625"/>
            <a:ext cx="3385800" cy="2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906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C6DAEC"/>
              </a:solidFill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Expatriés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Provinciaux hors des grandes agglomérations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Rendez-vous supplémentaires</a:t>
            </a:r>
            <a:endParaRPr sz="1200"/>
          </a:p>
          <a:p>
            <a:pPr marL="457200" marR="906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>
                <a:solidFill>
                  <a:srgbClr val="C6DAEC"/>
                </a:solidFill>
              </a:rPr>
              <a:t>Ceux vivant à l’étranger désirant continuer à exercer leur pratique dans leur langue natale</a:t>
            </a:r>
            <a:endParaRPr sz="1200">
              <a:solidFill>
                <a:srgbClr val="C6DAEC"/>
              </a:solidFill>
            </a:endParaRPr>
          </a:p>
          <a:p>
            <a:pPr marL="457200" marR="906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>
                <a:solidFill>
                  <a:srgbClr val="C6DAEC"/>
                </a:solidFill>
              </a:rPr>
              <a:t>Ceux qui préfèrent travailler depuis chez eux</a:t>
            </a:r>
            <a:endParaRPr sz="1200">
              <a:solidFill>
                <a:srgbClr val="C6DAEC"/>
              </a:solidFill>
            </a:endParaRPr>
          </a:p>
          <a:p>
            <a:pPr marL="457200" marR="906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>
                <a:solidFill>
                  <a:srgbClr val="C6DAEC"/>
                </a:solidFill>
              </a:rPr>
              <a:t>Ceux qui aiment travailler le soir</a:t>
            </a:r>
            <a:endParaRPr sz="1200">
              <a:solidFill>
                <a:srgbClr val="C6DAEC"/>
              </a:solidFill>
            </a:endParaRPr>
          </a:p>
        </p:txBody>
      </p:sp>
      <p:sp>
        <p:nvSpPr>
          <p:cNvPr id="395" name="Google Shape;395;p15"/>
          <p:cNvSpPr/>
          <p:nvPr/>
        </p:nvSpPr>
        <p:spPr>
          <a:xfrm>
            <a:off x="643627" y="423050"/>
            <a:ext cx="493893" cy="445810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16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6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7897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solution : Plateforme web</a:t>
            </a:r>
            <a:endParaRPr/>
          </a:p>
        </p:txBody>
      </p:sp>
      <p:sp>
        <p:nvSpPr>
          <p:cNvPr id="402" name="Google Shape;402;p16"/>
          <p:cNvSpPr txBox="1">
            <a:spLocks noGrp="1"/>
          </p:cNvSpPr>
          <p:nvPr>
            <p:ph type="body" idx="4294967295"/>
          </p:nvPr>
        </p:nvSpPr>
        <p:spPr>
          <a:xfrm>
            <a:off x="860700" y="1888625"/>
            <a:ext cx="3385800" cy="2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Recherche avancée grâce à un système expert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Segmentation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Motif de consultation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Pratique souhaitée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Créneau horaire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Agenda en ligne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Module de Visio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Paiement en ligne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03" name="Google Shape;403;p16"/>
          <p:cNvSpPr txBox="1"/>
          <p:nvPr/>
        </p:nvSpPr>
        <p:spPr>
          <a:xfrm>
            <a:off x="1669500" y="1378025"/>
            <a:ext cx="17301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Particuliers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04" name="Google Shape;404;p16"/>
          <p:cNvGrpSpPr/>
          <p:nvPr/>
        </p:nvGrpSpPr>
        <p:grpSpPr>
          <a:xfrm>
            <a:off x="583311" y="370124"/>
            <a:ext cx="503658" cy="469981"/>
            <a:chOff x="5975075" y="2327500"/>
            <a:chExt cx="420100" cy="388350"/>
          </a:xfrm>
        </p:grpSpPr>
        <p:sp>
          <p:nvSpPr>
            <p:cNvPr id="405" name="Google Shape;405;p1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16"/>
          <p:cNvSpPr txBox="1"/>
          <p:nvPr/>
        </p:nvSpPr>
        <p:spPr>
          <a:xfrm>
            <a:off x="4641300" y="1378025"/>
            <a:ext cx="17301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Entreprises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8" name="Google Shape;408;p16"/>
          <p:cNvSpPr txBox="1">
            <a:spLocks noGrp="1"/>
          </p:cNvSpPr>
          <p:nvPr>
            <p:ph type="body" idx="4294967295"/>
          </p:nvPr>
        </p:nvSpPr>
        <p:spPr>
          <a:xfrm>
            <a:off x="3984900" y="1888625"/>
            <a:ext cx="3385800" cy="1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Accompagnement spécifique à l’entreprise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Coordination de soins 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Programmes sur thématiques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Génération d’un code salarié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Portail à la charte graphique de l’entreprise</a:t>
            </a:r>
            <a:endParaRPr sz="1200"/>
          </a:p>
        </p:txBody>
      </p:sp>
      <p:sp>
        <p:nvSpPr>
          <p:cNvPr id="409" name="Google Shape;409;p16"/>
          <p:cNvSpPr txBox="1"/>
          <p:nvPr/>
        </p:nvSpPr>
        <p:spPr>
          <a:xfrm>
            <a:off x="4246500" y="3809950"/>
            <a:ext cx="36522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⇒</a:t>
            </a: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 Un usager guidé vers l’intervenant le mieux adapté à sa demande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⇒</a:t>
            </a: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 Un intervenant à qui nous proposons des consultations correspondant à ses compétences.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17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7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7897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</a:t>
            </a:r>
            <a:endParaRPr/>
          </a:p>
        </p:txBody>
      </p:sp>
      <p:sp>
        <p:nvSpPr>
          <p:cNvPr id="416" name="Google Shape;416;p17"/>
          <p:cNvSpPr txBox="1">
            <a:spLocks noGrp="1"/>
          </p:cNvSpPr>
          <p:nvPr>
            <p:ph type="body" idx="4294967295"/>
          </p:nvPr>
        </p:nvSpPr>
        <p:spPr>
          <a:xfrm>
            <a:off x="860700" y="2193425"/>
            <a:ext cx="6368100" cy="2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E1C6"/>
              </a:buClr>
              <a:buSzPts val="1400"/>
              <a:buChar char="◇"/>
            </a:pPr>
            <a:r>
              <a:rPr lang="en" dirty="0">
                <a:solidFill>
                  <a:srgbClr val="00E1C6"/>
                </a:solidFill>
              </a:rPr>
              <a:t>Particuliers</a:t>
            </a:r>
            <a:endParaRPr dirty="0">
              <a:solidFill>
                <a:srgbClr val="00E1C6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>
                <a:solidFill>
                  <a:srgbClr val="C6DAEC"/>
                </a:solidFill>
              </a:rPr>
              <a:t>Le prix des consultations est fixé à </a:t>
            </a:r>
            <a:r>
              <a:rPr lang="en" dirty="0"/>
              <a:t>7</a:t>
            </a:r>
            <a:r>
              <a:rPr lang="en" dirty="0">
                <a:solidFill>
                  <a:srgbClr val="C6DAEC"/>
                </a:solidFill>
              </a:rPr>
              <a:t>0 € par séance, nous gardons </a:t>
            </a:r>
            <a:r>
              <a:rPr lang="en" dirty="0"/>
              <a:t>2</a:t>
            </a:r>
            <a:r>
              <a:rPr lang="en" dirty="0">
                <a:solidFill>
                  <a:srgbClr val="C6DAEC"/>
                </a:solidFill>
              </a:rPr>
              <a:t>0 € par consultations et reversons </a:t>
            </a:r>
            <a:r>
              <a:rPr lang="en" dirty="0"/>
              <a:t>5</a:t>
            </a:r>
            <a:r>
              <a:rPr lang="en" dirty="0">
                <a:solidFill>
                  <a:srgbClr val="C6DAEC"/>
                </a:solidFill>
              </a:rPr>
              <a:t>0 € à l’intervenant</a:t>
            </a:r>
            <a:br>
              <a:rPr lang="en" dirty="0">
                <a:solidFill>
                  <a:srgbClr val="C6DAEC"/>
                </a:solidFill>
              </a:rPr>
            </a:b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E1C6"/>
              </a:buClr>
              <a:buSzPts val="1400"/>
              <a:buChar char="◇"/>
            </a:pPr>
            <a:r>
              <a:rPr lang="en" dirty="0">
                <a:solidFill>
                  <a:srgbClr val="00E1C6"/>
                </a:solidFill>
              </a:rPr>
              <a:t>Entreprises</a:t>
            </a:r>
            <a:endParaRPr dirty="0">
              <a:solidFill>
                <a:srgbClr val="00E1C6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Le prix des consultations est fixé à 70 € par séance, nous gardons 20 € par consultation et reversons 50 € à l’intervenant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Paiement annuel par l’entreprise d’une licence d’accès </a:t>
            </a:r>
            <a:r>
              <a:rPr lang="en" dirty="0" smtClean="0"/>
              <a:t>par collaborateur (69 </a:t>
            </a:r>
            <a:r>
              <a:rPr lang="en" dirty="0"/>
              <a:t>€ par </a:t>
            </a:r>
            <a:r>
              <a:rPr lang="en" dirty="0" smtClean="0"/>
              <a:t>an/collaborateur  par pack de 50)</a:t>
            </a:r>
            <a:endParaRPr dirty="0"/>
          </a:p>
        </p:txBody>
      </p:sp>
      <p:sp>
        <p:nvSpPr>
          <p:cNvPr id="417" name="Google Shape;417;p17"/>
          <p:cNvSpPr txBox="1"/>
          <p:nvPr/>
        </p:nvSpPr>
        <p:spPr>
          <a:xfrm>
            <a:off x="1764750" y="1211100"/>
            <a:ext cx="62985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Commission fixe sur chaque consultation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8" name="Google Shape;418;p17"/>
          <p:cNvSpPr/>
          <p:nvPr/>
        </p:nvSpPr>
        <p:spPr>
          <a:xfrm>
            <a:off x="617547" y="457000"/>
            <a:ext cx="431538" cy="370476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7"/>
          <p:cNvSpPr txBox="1"/>
          <p:nvPr/>
        </p:nvSpPr>
        <p:spPr>
          <a:xfrm>
            <a:off x="1764750" y="1721700"/>
            <a:ext cx="62985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Inscription gratuite pour les professionnels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8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8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7897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Axes de différenciation</a:t>
            </a:r>
            <a:endParaRPr/>
          </a:p>
        </p:txBody>
      </p:sp>
      <p:sp>
        <p:nvSpPr>
          <p:cNvPr id="426" name="Google Shape;426;p18"/>
          <p:cNvSpPr txBox="1">
            <a:spLocks noGrp="1"/>
          </p:cNvSpPr>
          <p:nvPr>
            <p:ph type="body" idx="4294967295"/>
          </p:nvPr>
        </p:nvSpPr>
        <p:spPr>
          <a:xfrm>
            <a:off x="1557750" y="1699100"/>
            <a:ext cx="6658800" cy="31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◇"/>
            </a:pPr>
            <a:r>
              <a:rPr lang="en" sz="1800"/>
              <a:t>Business Model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◇"/>
            </a:pPr>
            <a:r>
              <a:rPr lang="en" sz="1800"/>
              <a:t>Apport conséquent de rendez-vous pour les intervenants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◇"/>
            </a:pPr>
            <a:r>
              <a:rPr lang="en" sz="1800"/>
              <a:t>Marché des entreprises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◇"/>
            </a:pPr>
            <a:r>
              <a:rPr lang="en" sz="1800"/>
              <a:t>Recherche avancée des intervenants grâce à notre système expert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◇"/>
            </a:pPr>
            <a:r>
              <a:rPr lang="en" sz="1800"/>
              <a:t>Les centres Khépri Santé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￭"/>
            </a:pPr>
            <a:r>
              <a:rPr lang="en" sz="1800"/>
              <a:t>Suivi de proximité en lieu physique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￭"/>
            </a:pPr>
            <a:r>
              <a:rPr lang="en" sz="1800"/>
              <a:t>Nous sommes notre propre concurrent indirect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19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9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7897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et vente</a:t>
            </a:r>
            <a:endParaRPr/>
          </a:p>
        </p:txBody>
      </p:sp>
      <p:sp>
        <p:nvSpPr>
          <p:cNvPr id="433" name="Google Shape;433;p19"/>
          <p:cNvSpPr txBox="1">
            <a:spLocks noGrp="1"/>
          </p:cNvSpPr>
          <p:nvPr>
            <p:ph type="body" idx="4294967295"/>
          </p:nvPr>
        </p:nvSpPr>
        <p:spPr>
          <a:xfrm>
            <a:off x="1242600" y="1083663"/>
            <a:ext cx="6658800" cy="31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Entreprises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Cible CAC 40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/>
              <a:t>Produit de luxe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/>
              <a:t>De nombreux salariés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/>
              <a:t>Référencement auprès des mutuelles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/>
              <a:t>Introduction de Visiapy dans les entreprises par les apporteurs d’affaires (programme de cooptation)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Expatriés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Réseaux sociaux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Ambassades et consulats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Contact au ministère des affaires étrangères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Entreprises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Particuliers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Référencement du site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Réseaux sociaux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Blog</a:t>
            </a:r>
            <a:endParaRPr/>
          </a:p>
        </p:txBody>
      </p:sp>
      <p:grpSp>
        <p:nvGrpSpPr>
          <p:cNvPr id="434" name="Google Shape;434;p19"/>
          <p:cNvGrpSpPr/>
          <p:nvPr/>
        </p:nvGrpSpPr>
        <p:grpSpPr>
          <a:xfrm>
            <a:off x="660024" y="433971"/>
            <a:ext cx="439495" cy="406120"/>
            <a:chOff x="5970800" y="1619250"/>
            <a:chExt cx="428650" cy="456725"/>
          </a:xfrm>
        </p:grpSpPr>
        <p:sp>
          <p:nvSpPr>
            <p:cNvPr id="435" name="Google Shape;435;p1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1129</Words>
  <Application>Microsoft Office PowerPoint</Application>
  <PresentationFormat>Affichage à l'écran (16:9)</PresentationFormat>
  <Paragraphs>240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Cambria</vt:lpstr>
      <vt:lpstr>Helvetica Neue</vt:lpstr>
      <vt:lpstr>Calibri</vt:lpstr>
      <vt:lpstr>Times New Roman</vt:lpstr>
      <vt:lpstr>Nixie One</vt:lpstr>
      <vt:lpstr>Arial</vt:lpstr>
      <vt:lpstr>Muli</vt:lpstr>
      <vt:lpstr>Imogen template</vt:lpstr>
      <vt:lpstr>Business Plan</vt:lpstr>
      <vt:lpstr>Concept</vt:lpstr>
      <vt:lpstr>Genèse du projet</vt:lpstr>
      <vt:lpstr>Le secteur</vt:lpstr>
      <vt:lpstr>Le besoin</vt:lpstr>
      <vt:lpstr>La solution : Plateforme web</vt:lpstr>
      <vt:lpstr>Business Model</vt:lpstr>
      <vt:lpstr>Axes de différenciation</vt:lpstr>
      <vt:lpstr>Marketing et vente</vt:lpstr>
      <vt:lpstr>Concurrence</vt:lpstr>
      <vt:lpstr>Equipe</vt:lpstr>
      <vt:lpstr>Prévisions financières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</dc:title>
  <cp:lastModifiedBy>Utilisateur Windows</cp:lastModifiedBy>
  <cp:revision>2</cp:revision>
  <dcterms:modified xsi:type="dcterms:W3CDTF">2018-11-27T08:41:07Z</dcterms:modified>
</cp:coreProperties>
</file>