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57" r:id="rId4"/>
    <p:sldId id="267" r:id="rId5"/>
    <p:sldId id="258" r:id="rId6"/>
    <p:sldId id="260" r:id="rId7"/>
  </p:sldIdLst>
  <p:sldSz cx="9144000" cy="6858000" type="screen4x3"/>
  <p:notesSz cx="6805613" cy="9939338"/>
  <p:embeddedFontLst>
    <p:embeddedFont>
      <p:font typeface="Roboto Slab" panose="020B0604020202020204" charset="0"/>
      <p:regular r:id="rId10"/>
      <p:bold r:id="rId11"/>
    </p:embeddedFont>
    <p:embeddedFont>
      <p:font typeface="Source Sans Pro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4" autoAdjust="0"/>
    <p:restoredTop sz="94660"/>
  </p:normalViewPr>
  <p:slideViewPr>
    <p:cSldViewPr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231" custLinFactNeighborY="-13955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C3CF95F-E4A9-41E0-8D83-0FD34FCBA1D0}" type="presOf" srcId="{B8060F7B-9920-4F24-BE71-F0E4E3B7B934}" destId="{B0C37B97-914B-49F2-84E5-94B39EF2352F}" srcOrd="0" destOrd="0" presId="urn:microsoft.com/office/officeart/2005/8/layout/radial6"/>
    <dgm:cxn modelId="{B18E46B2-FCAF-46B1-8076-85B9E80ADE74}" type="presOf" srcId="{B04B74A7-039D-46F2-A30E-0D07E04CAE1A}" destId="{53B5DF5F-8B8B-41EF-8531-276CBECDCAB4}" srcOrd="0" destOrd="0" presId="urn:microsoft.com/office/officeart/2005/8/layout/radial6"/>
    <dgm:cxn modelId="{99E9EC2C-51A2-4E5F-AEA7-5299BDF0E36F}" type="presOf" srcId="{03860152-2A6F-476F-91FD-CBA9D7B26338}" destId="{FADEA337-AD34-4422-B53A-01423AF1AC8F}" srcOrd="0" destOrd="0" presId="urn:microsoft.com/office/officeart/2005/8/layout/radial6"/>
    <dgm:cxn modelId="{2AA5B4B1-1555-4D9D-81F4-7CA90AD480D0}" type="presOf" srcId="{20EB584B-A7B7-43D9-BF6A-2C9338C05B4D}" destId="{29DFD080-5F1B-4B82-A3B2-DA9D6DF3694E}" srcOrd="0" destOrd="0" presId="urn:microsoft.com/office/officeart/2005/8/layout/radial6"/>
    <dgm:cxn modelId="{42DDA950-3503-4E41-95EE-93D15D81F691}" type="presOf" srcId="{AA38CBC9-AC6B-457D-9F63-4D1AB8E7793E}" destId="{D2BB9C9C-582A-4226-99A2-A6A4B7AD887A}" srcOrd="0" destOrd="0" presId="urn:microsoft.com/office/officeart/2005/8/layout/radial6"/>
    <dgm:cxn modelId="{C17E704A-BA11-4DDD-A741-C11A9FAE32FF}" type="presOf" srcId="{7E2B8B4E-293F-43EE-AB7D-6598814ECB3C}" destId="{B3F8C3C3-65FB-486F-82C0-A8478B7022B9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DC186E63-647A-4A88-BE77-7DE175B7F1AC}" type="presOf" srcId="{5C1F42F6-070E-4EBA-8EBC-C32D27C49363}" destId="{22CB3940-637A-4C32-AB7F-CFAD929A59AB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B178FE4-CF3B-4758-BAC2-E1B95F2B6ED6}" type="presOf" srcId="{87E6D3C0-9C36-4C9B-9EE4-FCB2F172CF62}" destId="{1C226D9E-C8BD-43C0-B5A7-66592C02513E}" srcOrd="0" destOrd="0" presId="urn:microsoft.com/office/officeart/2005/8/layout/radial6"/>
    <dgm:cxn modelId="{646449C3-EF33-4E00-9F39-55E7CFB49735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2942479F-0F41-4E91-89CC-0193272CB3C6}" type="presOf" srcId="{50789F86-D3CE-4C0B-B830-60161BD38E85}" destId="{0B9D5D8D-AE9B-4E3C-8081-7E5A4C702F02}" srcOrd="0" destOrd="0" presId="urn:microsoft.com/office/officeart/2005/8/layout/radial6"/>
    <dgm:cxn modelId="{29FFCABA-4B0D-413F-9C0E-3A5C15DFB472}" type="presParOf" srcId="{B0C37B97-914B-49F2-84E5-94B39EF2352F}" destId="{D2BB9C9C-582A-4226-99A2-A6A4B7AD887A}" srcOrd="0" destOrd="0" presId="urn:microsoft.com/office/officeart/2005/8/layout/radial6"/>
    <dgm:cxn modelId="{44A01E4B-A575-4AF8-B058-179456DEC4EC}" type="presParOf" srcId="{B0C37B97-914B-49F2-84E5-94B39EF2352F}" destId="{0B9D5D8D-AE9B-4E3C-8081-7E5A4C702F02}" srcOrd="1" destOrd="0" presId="urn:microsoft.com/office/officeart/2005/8/layout/radial6"/>
    <dgm:cxn modelId="{9F0D9D82-633E-4F05-8D1B-7273E417B66A}" type="presParOf" srcId="{B0C37B97-914B-49F2-84E5-94B39EF2352F}" destId="{E8755371-EE00-4D9C-9546-B5D2DEB3691D}" srcOrd="2" destOrd="0" presId="urn:microsoft.com/office/officeart/2005/8/layout/radial6"/>
    <dgm:cxn modelId="{074D320B-1958-40C9-A2CF-D3CF80830CA3}" type="presParOf" srcId="{B0C37B97-914B-49F2-84E5-94B39EF2352F}" destId="{65DE7562-7D1C-4B0F-8927-12F8E6C5F5AF}" srcOrd="3" destOrd="0" presId="urn:microsoft.com/office/officeart/2005/8/layout/radial6"/>
    <dgm:cxn modelId="{CB4C47C8-2778-4A68-93B2-944550953139}" type="presParOf" srcId="{B0C37B97-914B-49F2-84E5-94B39EF2352F}" destId="{1C226D9E-C8BD-43C0-B5A7-66592C02513E}" srcOrd="4" destOrd="0" presId="urn:microsoft.com/office/officeart/2005/8/layout/radial6"/>
    <dgm:cxn modelId="{4729FA27-E2F0-420B-8EC0-F125710144EC}" type="presParOf" srcId="{B0C37B97-914B-49F2-84E5-94B39EF2352F}" destId="{2E93314B-ED13-4B02-B199-BBF658DCCBEE}" srcOrd="5" destOrd="0" presId="urn:microsoft.com/office/officeart/2005/8/layout/radial6"/>
    <dgm:cxn modelId="{C7C7B518-1D54-4B1E-A0AC-7D0380ED772A}" type="presParOf" srcId="{B0C37B97-914B-49F2-84E5-94B39EF2352F}" destId="{22CB3940-637A-4C32-AB7F-CFAD929A59AB}" srcOrd="6" destOrd="0" presId="urn:microsoft.com/office/officeart/2005/8/layout/radial6"/>
    <dgm:cxn modelId="{BF838311-92E6-42C3-B38C-E9477DEF719A}" type="presParOf" srcId="{B0C37B97-914B-49F2-84E5-94B39EF2352F}" destId="{29DFD080-5F1B-4B82-A3B2-DA9D6DF3694E}" srcOrd="7" destOrd="0" presId="urn:microsoft.com/office/officeart/2005/8/layout/radial6"/>
    <dgm:cxn modelId="{9DD7C688-A475-43A3-9B38-D258E2D78D19}" type="presParOf" srcId="{B0C37B97-914B-49F2-84E5-94B39EF2352F}" destId="{3C0BB87F-E2C7-4D7C-BF8F-45EA9A4A93F1}" srcOrd="8" destOrd="0" presId="urn:microsoft.com/office/officeart/2005/8/layout/radial6"/>
    <dgm:cxn modelId="{52526354-B734-4C69-81AB-429CACD707F6}" type="presParOf" srcId="{B0C37B97-914B-49F2-84E5-94B39EF2352F}" destId="{53B5DF5F-8B8B-41EF-8531-276CBECDCAB4}" srcOrd="9" destOrd="0" presId="urn:microsoft.com/office/officeart/2005/8/layout/radial6"/>
    <dgm:cxn modelId="{5D9F40DA-4F78-42F1-BE72-219D62C284FA}" type="presParOf" srcId="{B0C37B97-914B-49F2-84E5-94B39EF2352F}" destId="{B3F8C3C3-65FB-486F-82C0-A8478B7022B9}" srcOrd="10" destOrd="0" presId="urn:microsoft.com/office/officeart/2005/8/layout/radial6"/>
    <dgm:cxn modelId="{FBAB729D-2818-4799-B3BE-10870817C2F2}" type="presParOf" srcId="{B0C37B97-914B-49F2-84E5-94B39EF2352F}" destId="{655FDCB9-5F59-4F26-9EF0-749F42DEA7F0}" srcOrd="11" destOrd="0" presId="urn:microsoft.com/office/officeart/2005/8/layout/radial6"/>
    <dgm:cxn modelId="{C7499089-7A26-458A-947F-210168A2685B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38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55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2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69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03/10/2018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827584" y="3645024"/>
            <a:ext cx="7848872" cy="25922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Une équipe pédagogique: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Virginie Croisé (admin et finance</a:t>
            </a:r>
            <a:r>
              <a:rPr lang="en" sz="1800" dirty="0" smtClean="0">
                <a:solidFill>
                  <a:srgbClr val="002060"/>
                </a:solidFill>
              </a:rPr>
              <a:t>), virginie.croise@kheprisante.fr</a:t>
            </a:r>
            <a:endParaRPr lang="en" sz="1800" dirty="0" smtClean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Nathalie Desile (Ing. </a:t>
            </a:r>
            <a:r>
              <a:rPr lang="fr-FR" sz="1800" dirty="0" smtClean="0">
                <a:solidFill>
                  <a:srgbClr val="002060"/>
                </a:solidFill>
              </a:rPr>
              <a:t>P</a:t>
            </a:r>
            <a:r>
              <a:rPr lang="en" sz="1800" dirty="0" smtClean="0">
                <a:solidFill>
                  <a:srgbClr val="002060"/>
                </a:solidFill>
              </a:rPr>
              <a:t>édagogique</a:t>
            </a:r>
            <a:r>
              <a:rPr lang="en" sz="1800" dirty="0" smtClean="0">
                <a:solidFill>
                  <a:srgbClr val="002060"/>
                </a:solidFill>
              </a:rPr>
              <a:t>), desile.natalie@gmail.com</a:t>
            </a:r>
            <a:endParaRPr lang="en" sz="1800" dirty="0" smtClean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Isabelle Marcy (Formation métier santé</a:t>
            </a:r>
            <a:r>
              <a:rPr lang="en" sz="1800" dirty="0" smtClean="0">
                <a:solidFill>
                  <a:srgbClr val="002060"/>
                </a:solidFill>
              </a:rPr>
              <a:t>), isabelle.marcy@kheprisante.fr</a:t>
            </a:r>
            <a:endParaRPr lang="en" sz="1800" dirty="0" smtClean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Valérie </a:t>
            </a:r>
            <a:r>
              <a:rPr lang="en" sz="1800" dirty="0" smtClean="0">
                <a:solidFill>
                  <a:srgbClr val="002060"/>
                </a:solidFill>
              </a:rPr>
              <a:t>Nom??</a:t>
            </a:r>
            <a:r>
              <a:rPr lang="en" sz="1800" dirty="0" smtClean="0">
                <a:solidFill>
                  <a:srgbClr val="002060"/>
                </a:solidFill>
              </a:rPr>
              <a:t> </a:t>
            </a:r>
            <a:r>
              <a:rPr lang="en" sz="1800" dirty="0" smtClean="0">
                <a:solidFill>
                  <a:srgbClr val="002060"/>
                </a:solidFill>
              </a:rPr>
              <a:t>(admin et commerciale)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Evelyne Revellat (qualité et habilitation</a:t>
            </a:r>
            <a:r>
              <a:rPr lang="en" sz="1800" dirty="0" smtClean="0">
                <a:solidFill>
                  <a:srgbClr val="002060"/>
                </a:solidFill>
              </a:rPr>
              <a:t>), 06 60 47 71 64</a:t>
            </a:r>
            <a:endParaRPr lang="en" sz="1800" dirty="0" smtClean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Flavien Revellat (E-marketing</a:t>
            </a:r>
            <a:r>
              <a:rPr lang="en" sz="1800" dirty="0" smtClean="0">
                <a:solidFill>
                  <a:srgbClr val="002060"/>
                </a:solidFill>
              </a:rPr>
              <a:t>),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188 </a:t>
            </a:r>
            <a:r>
              <a:rPr lang="en" sz="1800" b="1" dirty="0">
                <a:solidFill>
                  <a:srgbClr val="5AB1C9"/>
                </a:solidFill>
              </a:rPr>
              <a:t>Grande rue Charles de </a:t>
            </a:r>
            <a:r>
              <a:rPr lang="en" sz="1800" b="1" dirty="0" smtClean="0">
                <a:solidFill>
                  <a:srgbClr val="5AB1C9"/>
                </a:solidFill>
              </a:rPr>
              <a:t>Gaulle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94130 </a:t>
            </a:r>
            <a:r>
              <a:rPr lang="en" sz="1800" b="1" dirty="0">
                <a:solidFill>
                  <a:srgbClr val="5AB1C9"/>
                </a:solidFill>
              </a:rPr>
              <a:t>Nogent-sur-Marne</a:t>
            </a:r>
          </a:p>
        </p:txBody>
      </p:sp>
      <p:pic>
        <p:nvPicPr>
          <p:cNvPr id="5" name="Image 4" descr="C:\Users\Dell\AppData\Local\Microsoft\Windows\INetCache\Content.Word\Picto_datadock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158417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7002"/>
            <a:ext cx="5048531" cy="14459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Feuille de route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126050" y="1546499"/>
            <a:ext cx="6891900" cy="46595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1/ FaceBook : création d’un compte Khépri Formation</a:t>
            </a: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 Création structure juridique (SAS) avec Nathalie, Valérie, Evelyne et obtention n° de formateur (ND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n" sz="16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3/ Déposer Khépri Formation à l’INPI (ER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n" sz="16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4/ Formation Hygiène et salubrité pour obtenir habilitation par la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préfecture</a:t>
            </a: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fr-FR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les formations dans le secteur santé et prévention (ER</a:t>
            </a: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</a:t>
            </a: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 Grille de ventilation de chiffres d’affaires (voir annexe)</a:t>
            </a:r>
          </a:p>
          <a:p>
            <a:pPr marL="10160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6/ Formation au dispositif de certification et de formation professionnalisante pour les centres de formation, (ER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 Choisir outil pour Bilan pédagogique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 retrouver le nom de l’applic (ER)</a:t>
            </a: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 Réalisation site web (voir ressource avec ND) ou prendre stagiaire</a:t>
            </a: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16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Démarrage Janvier 2019</a:t>
            </a: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450452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>
                <a:solidFill>
                  <a:srgbClr val="5AB1C9"/>
                </a:solidFill>
              </a:rPr>
              <a:t>Le </a:t>
            </a:r>
            <a:r>
              <a:rPr lang="en" sz="4000" b="1" dirty="0" smtClean="0">
                <a:solidFill>
                  <a:srgbClr val="5AB1C9"/>
                </a:solidFill>
              </a:rPr>
              <a:t>Positionnement</a:t>
            </a:r>
            <a:endParaRPr lang="en" sz="4000" b="1" dirty="0">
              <a:solidFill>
                <a:srgbClr val="5AB1C9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4294967295"/>
          </p:nvPr>
        </p:nvSpPr>
        <p:spPr>
          <a:xfrm>
            <a:off x="827584" y="3180950"/>
            <a:ext cx="4392488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Centre de </a:t>
            </a:r>
            <a:r>
              <a:rPr lang="en" dirty="0" smtClean="0"/>
              <a:t>formation orienté RSE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3099000" y="4442475"/>
            <a:ext cx="58326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Dédié à la santé et à la qualité de vie au travail s’inscrivant dans le concept global et le coeur de métier de Khépri Santé.</a:t>
            </a:r>
            <a:endParaRPr lang="en" sz="2400" dirty="0"/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856580"/>
            <a:ext cx="8805271" cy="951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 = 1 expertise</a:t>
            </a:r>
            <a:b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4 Solutions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intégrées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579" y="2026302"/>
            <a:ext cx="3673365" cy="4139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dédié aux praticiens et</a:t>
            </a:r>
          </a:p>
          <a:p>
            <a:pPr>
              <a:buNone/>
            </a:pP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solutions intégrées :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Pôle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Pluridisciplinaire</a:t>
            </a:r>
          </a:p>
          <a:p>
            <a:pPr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Paris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Est (PSP Paris Est)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pour les entreprises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Elite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Développement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(groupement pour la médecine intégrative)</a:t>
            </a:r>
          </a:p>
          <a:p>
            <a:pPr>
              <a:buFontTx/>
              <a:buChar char="-"/>
            </a:pPr>
            <a:endParaRPr lang="fr-FR" sz="1800" dirty="0"/>
          </a:p>
          <a:p>
            <a:endParaRPr lang="en-US" sz="1800" dirty="0"/>
          </a:p>
        </p:txBody>
      </p:sp>
      <p:graphicFrame>
        <p:nvGraphicFramePr>
          <p:cNvPr id="5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115370"/>
              </p:ext>
            </p:extLst>
          </p:nvPr>
        </p:nvGraphicFramePr>
        <p:xfrm>
          <a:off x="3059832" y="620688"/>
          <a:ext cx="60841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4</a:t>
            </a:fld>
            <a:endParaRPr lang="fr-FR" noProof="0" dirty="0"/>
          </a:p>
        </p:txBody>
      </p:sp>
      <p:sp>
        <p:nvSpPr>
          <p:cNvPr id="4" name="Ellipse 3"/>
          <p:cNvSpPr/>
          <p:nvPr/>
        </p:nvSpPr>
        <p:spPr>
          <a:xfrm>
            <a:off x="4932041" y="2204864"/>
            <a:ext cx="2520280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Unités spécialisées</a:t>
            </a: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coordination de soins</a:t>
            </a: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Espaces Co-</a:t>
            </a:r>
            <a:r>
              <a:rPr lang="fr-FR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dédiés à la santé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28096" y="3064017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Elite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649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Marché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1278474" y="1600200"/>
            <a:ext cx="3868800" cy="305293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Cible entreprises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Entreprises Grands comptes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Secteur santé (Hôpitaux)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Fonctions Publiques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5139849" y="1600200"/>
            <a:ext cx="3530100" cy="182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Professionnels de santé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Formation métier : pratiques thérapeutiques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</p:txBody>
      </p:sp>
      <p:sp>
        <p:nvSpPr>
          <p:cNvPr id="6" name="Shape 92"/>
          <p:cNvSpPr txBox="1">
            <a:spLocks/>
          </p:cNvSpPr>
          <p:nvPr/>
        </p:nvSpPr>
        <p:spPr>
          <a:xfrm>
            <a:off x="5147274" y="3645024"/>
            <a:ext cx="35301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fr-FR" sz="2400" dirty="0" smtClean="0">
                <a:solidFill>
                  <a:srgbClr val="5AB1C9"/>
                </a:solidFill>
              </a:rPr>
              <a:t>Particuliers relevant de Pôle Emploi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24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métier : pratiques thérapeutiques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1600" dirty="0" smtClean="0"/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278474" y="3645024"/>
            <a:ext cx="3530100" cy="24136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fr-FR" sz="2400" dirty="0" smtClean="0">
                <a:solidFill>
                  <a:srgbClr val="5AB1C9"/>
                </a:solidFill>
              </a:rPr>
              <a:t>Activités :</a:t>
            </a:r>
            <a:endParaRPr lang="fr-FR" sz="24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Bilan de compétence et notamment bilan de compétence Post </a:t>
            </a:r>
            <a:r>
              <a:rPr lang="fr-FR" sz="1600" dirty="0" err="1" smtClean="0"/>
              <a:t>Burn</a:t>
            </a:r>
            <a:r>
              <a:rPr lang="fr-FR" sz="1600" dirty="0" smtClean="0"/>
              <a:t> out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qualifiante « auxiliaire de vie ».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endParaRPr lang="fr-FR" sz="1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Business Model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259632" y="3356992"/>
            <a:ext cx="7262374" cy="8378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b="1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structures portant le même nom “Khépri Formation” avec chacune une valeur ajoutée forte sur :</a:t>
            </a:r>
          </a:p>
          <a:p>
            <a:pPr marL="444500" lvl="7" indent="-34290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Le process d’éligilité de financement des formations (normes qualités, habilitations…) et le marketing,</a:t>
            </a:r>
          </a:p>
          <a:p>
            <a:pPr marL="444500" lvl="8" indent="-34290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L’ingénierie pédagogiques et le commercial, (diversification des formations avec 2500 formateurs, une plateforme de télévente, une commerciale expétimentée)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b="1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Répartition du Chiffre d’affaires :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 moins les honoraires des formateurs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Moins les frais logistiques (salles, frais déplacement)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50% pour la partie commerciale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50 % pour le reste de l’équipe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b="1" u="sng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Exemple: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CA 3000€ - 1200€ (formateurs)</a:t>
            </a:r>
          </a:p>
          <a:p>
            <a:pPr marL="457200" lvl="1" indent="-355600">
              <a:spcBef>
                <a:spcPts val="480"/>
              </a:spcBef>
              <a:buClr>
                <a:srgbClr val="263238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une valeur ajoutée 1800€/2 = 900€ commerciale</a:t>
            </a:r>
          </a:p>
          <a:p>
            <a:pPr marL="457200" lvl="1" indent="-355600">
              <a:spcBef>
                <a:spcPts val="480"/>
              </a:spcBef>
              <a:buClr>
                <a:srgbClr val="263238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Marge pour l’équipe 900€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5189</TotalTime>
  <Words>372</Words>
  <Application>Microsoft Office PowerPoint</Application>
  <PresentationFormat>Affichage à l'écran (4:3)</PresentationFormat>
  <Paragraphs>80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Roboto Slab</vt:lpstr>
      <vt:lpstr>Source Sans Pro</vt:lpstr>
      <vt:lpstr>Calibri</vt:lpstr>
      <vt:lpstr>Wingdings</vt:lpstr>
      <vt:lpstr>Cordelia template</vt:lpstr>
      <vt:lpstr>Présentation PowerPoint</vt:lpstr>
      <vt:lpstr>Feuille de route</vt:lpstr>
      <vt:lpstr>Le Positionnement</vt:lpstr>
      <vt:lpstr> Khépri Santé = 1 expertise et 4 Solutions intégrées</vt:lpstr>
      <vt:lpstr>Marché</vt:lpstr>
      <vt:lpstr>Business Model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26</cp:revision>
  <cp:lastPrinted>2018-10-01T08:23:08Z</cp:lastPrinted>
  <dcterms:modified xsi:type="dcterms:W3CDTF">2018-10-03T10:45:15Z</dcterms:modified>
</cp:coreProperties>
</file>