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34" r:id="rId6"/>
    <p:sldId id="329" r:id="rId7"/>
    <p:sldId id="386" r:id="rId8"/>
    <p:sldId id="323" r:id="rId9"/>
    <p:sldId id="324" r:id="rId10"/>
    <p:sldId id="349" r:id="rId11"/>
    <p:sldId id="387" r:id="rId12"/>
    <p:sldId id="373" r:id="rId13"/>
    <p:sldId id="351" r:id="rId14"/>
    <p:sldId id="375" r:id="rId15"/>
    <p:sldId id="388" r:id="rId16"/>
    <p:sldId id="377" r:id="rId17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howGuides="1">
      <p:cViewPr>
        <p:scale>
          <a:sx n="70" d="100"/>
          <a:sy n="70" d="100"/>
        </p:scale>
        <p:origin x="714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/>
      <dgm:spPr/>
      <dgm:t>
        <a:bodyPr rtlCol="0"/>
        <a:lstStyle/>
        <a:p>
          <a:pPr rtl="0"/>
          <a:r>
            <a:rPr lang="fr-FR" noProof="0" dirty="0" smtClean="0">
              <a:solidFill>
                <a:srgbClr val="0070C0"/>
              </a:solidFill>
            </a:rPr>
            <a:t>Pôle         Santé</a:t>
          </a:r>
        </a:p>
        <a:p>
          <a:pPr rtl="0"/>
          <a:r>
            <a:rPr lang="fr-FR" noProof="0" dirty="0" smtClean="0">
              <a:solidFill>
                <a:srgbClr val="0070C0"/>
              </a:solidFill>
            </a:rPr>
            <a:t>Médical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/>
      <dgm:spPr/>
      <dgm:t>
        <a:bodyPr rtlCol="0"/>
        <a:lstStyle/>
        <a:p>
          <a:pPr rtl="0"/>
          <a:endParaRPr lang="fr-FR" noProof="0" dirty="0" smtClean="0">
            <a:solidFill>
              <a:srgbClr val="0070C0"/>
            </a:solidFill>
          </a:endParaRPr>
        </a:p>
        <a:p>
          <a:pPr rtl="0"/>
          <a:r>
            <a:rPr lang="fr-FR" noProof="0" dirty="0" err="1" smtClean="0">
              <a:solidFill>
                <a:srgbClr val="0070C0"/>
              </a:solidFill>
            </a:rPr>
            <a:t>Khépri</a:t>
          </a:r>
          <a:r>
            <a:rPr lang="fr-FR" noProof="0" dirty="0" smtClean="0">
              <a:solidFill>
                <a:srgbClr val="0070C0"/>
              </a:solidFill>
            </a:rPr>
            <a:t> Formation </a:t>
          </a:r>
        </a:p>
        <a:p>
          <a:pPr rtl="0"/>
          <a:r>
            <a:rPr lang="fr-FR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2000" noProof="0" dirty="0" err="1" smtClean="0">
              <a:solidFill>
                <a:srgbClr val="0070C0"/>
              </a:solidFill>
            </a:rPr>
            <a:t>Visiapy</a:t>
          </a:r>
          <a:r>
            <a:rPr lang="fr-FR" sz="2000" noProof="0" dirty="0" smtClean="0">
              <a:solidFill>
                <a:srgbClr val="0070C0"/>
              </a:solidFill>
            </a:rPr>
            <a:t>    </a:t>
          </a:r>
        </a:p>
        <a:p>
          <a:pPr rtl="0"/>
          <a:r>
            <a:rPr lang="fr-FR" sz="2000" noProof="0" dirty="0" smtClean="0">
              <a:solidFill>
                <a:srgbClr val="0070C0"/>
              </a:solidFill>
            </a:rPr>
            <a:t>Entreprises</a:t>
          </a:r>
          <a:endParaRPr lang="fr-FR" sz="2000" noProof="0" dirty="0">
            <a:solidFill>
              <a:srgbClr val="0070C0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231" custLinFactNeighborY="-13955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1635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C36507B-9395-4EF6-9B5C-8031484421D9}" type="presOf" srcId="{03860152-2A6F-476F-91FD-CBA9D7B26338}" destId="{FADEA337-AD34-4422-B53A-01423AF1AC8F}" srcOrd="0" destOrd="0" presId="urn:microsoft.com/office/officeart/2005/8/layout/radial6"/>
    <dgm:cxn modelId="{683660FE-A76A-4B55-AAE5-F4821DD4383C}" type="presOf" srcId="{20EB584B-A7B7-43D9-BF6A-2C9338C05B4D}" destId="{29DFD080-5F1B-4B82-A3B2-DA9D6DF3694E}" srcOrd="0" destOrd="0" presId="urn:microsoft.com/office/officeart/2005/8/layout/radial6"/>
    <dgm:cxn modelId="{395EB10F-F414-4254-85BC-2453F68DF683}" type="presOf" srcId="{AA38CBC9-AC6B-457D-9F63-4D1AB8E7793E}" destId="{D2BB9C9C-582A-4226-99A2-A6A4B7AD887A}" srcOrd="0" destOrd="0" presId="urn:microsoft.com/office/officeart/2005/8/layout/radial6"/>
    <dgm:cxn modelId="{86A339F5-3254-4CAC-B74D-DF707E4C6855}" type="presOf" srcId="{B04B74A7-039D-46F2-A30E-0D07E04CAE1A}" destId="{53B5DF5F-8B8B-41EF-8531-276CBECDCAB4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A84552AE-23E3-49F6-98D5-2FF5C7E28D43}" type="presOf" srcId="{775D1C29-7B88-46A3-9FAD-95EFDC006E81}" destId="{65DE7562-7D1C-4B0F-8927-12F8E6C5F5AF}" srcOrd="0" destOrd="0" presId="urn:microsoft.com/office/officeart/2005/8/layout/radial6"/>
    <dgm:cxn modelId="{8C9EC6AB-2C6C-43C4-8084-74A4258F34E9}" type="presOf" srcId="{87E6D3C0-9C36-4C9B-9EE4-FCB2F172CF62}" destId="{1C226D9E-C8BD-43C0-B5A7-66592C02513E}" srcOrd="0" destOrd="0" presId="urn:microsoft.com/office/officeart/2005/8/layout/radial6"/>
    <dgm:cxn modelId="{85CA1DCC-27E4-47F6-8265-39089AE405CA}" type="presOf" srcId="{7E2B8B4E-293F-43EE-AB7D-6598814ECB3C}" destId="{B3F8C3C3-65FB-486F-82C0-A8478B7022B9}" srcOrd="0" destOrd="0" presId="urn:microsoft.com/office/officeart/2005/8/layout/radial6"/>
    <dgm:cxn modelId="{1D6F81EE-0EB3-42C8-9D47-4DA3BF2A8C13}" type="presOf" srcId="{50789F86-D3CE-4C0B-B830-60161BD38E85}" destId="{0B9D5D8D-AE9B-4E3C-8081-7E5A4C702F02}" srcOrd="0" destOrd="0" presId="urn:microsoft.com/office/officeart/2005/8/layout/radial6"/>
    <dgm:cxn modelId="{383D86EB-19DA-4AB1-9AA1-78D701387434}" type="presOf" srcId="{5C1F42F6-070E-4EBA-8EBC-C32D27C49363}" destId="{22CB3940-637A-4C32-AB7F-CFAD929A59AB}" srcOrd="0" destOrd="0" presId="urn:microsoft.com/office/officeart/2005/8/layout/radial6"/>
    <dgm:cxn modelId="{E5BE41C0-6183-43C9-9E16-219A6923199F}" type="presOf" srcId="{B8060F7B-9920-4F24-BE71-F0E4E3B7B934}" destId="{B0C37B97-914B-49F2-84E5-94B39EF2352F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3E9AFC00-8835-4887-AA04-3FDEDB71874F}" type="presParOf" srcId="{B0C37B97-914B-49F2-84E5-94B39EF2352F}" destId="{D2BB9C9C-582A-4226-99A2-A6A4B7AD887A}" srcOrd="0" destOrd="0" presId="urn:microsoft.com/office/officeart/2005/8/layout/radial6"/>
    <dgm:cxn modelId="{CCD7088D-2170-457D-ADD1-65D801D9DC72}" type="presParOf" srcId="{B0C37B97-914B-49F2-84E5-94B39EF2352F}" destId="{0B9D5D8D-AE9B-4E3C-8081-7E5A4C702F02}" srcOrd="1" destOrd="0" presId="urn:microsoft.com/office/officeart/2005/8/layout/radial6"/>
    <dgm:cxn modelId="{28AAE347-AFDC-4060-8C77-DF15CAD1670F}" type="presParOf" srcId="{B0C37B97-914B-49F2-84E5-94B39EF2352F}" destId="{E8755371-EE00-4D9C-9546-B5D2DEB3691D}" srcOrd="2" destOrd="0" presId="urn:microsoft.com/office/officeart/2005/8/layout/radial6"/>
    <dgm:cxn modelId="{E9766CB5-F5A2-404D-AE0A-174FFDDE1A03}" type="presParOf" srcId="{B0C37B97-914B-49F2-84E5-94B39EF2352F}" destId="{65DE7562-7D1C-4B0F-8927-12F8E6C5F5AF}" srcOrd="3" destOrd="0" presId="urn:microsoft.com/office/officeart/2005/8/layout/radial6"/>
    <dgm:cxn modelId="{35DD0AD5-4987-4EE3-8CB9-C5ABF684A70A}" type="presParOf" srcId="{B0C37B97-914B-49F2-84E5-94B39EF2352F}" destId="{1C226D9E-C8BD-43C0-B5A7-66592C02513E}" srcOrd="4" destOrd="0" presId="urn:microsoft.com/office/officeart/2005/8/layout/radial6"/>
    <dgm:cxn modelId="{7A1062C0-A143-44DC-BE7E-44E95CF65016}" type="presParOf" srcId="{B0C37B97-914B-49F2-84E5-94B39EF2352F}" destId="{2E93314B-ED13-4B02-B199-BBF658DCCBEE}" srcOrd="5" destOrd="0" presId="urn:microsoft.com/office/officeart/2005/8/layout/radial6"/>
    <dgm:cxn modelId="{8CFDDB66-A869-4373-838A-29B83E4E57DC}" type="presParOf" srcId="{B0C37B97-914B-49F2-84E5-94B39EF2352F}" destId="{22CB3940-637A-4C32-AB7F-CFAD929A59AB}" srcOrd="6" destOrd="0" presId="urn:microsoft.com/office/officeart/2005/8/layout/radial6"/>
    <dgm:cxn modelId="{18C3FBAF-4A25-4A96-B176-11577B041A4C}" type="presParOf" srcId="{B0C37B97-914B-49F2-84E5-94B39EF2352F}" destId="{29DFD080-5F1B-4B82-A3B2-DA9D6DF3694E}" srcOrd="7" destOrd="0" presId="urn:microsoft.com/office/officeart/2005/8/layout/radial6"/>
    <dgm:cxn modelId="{F28F4B3D-07C8-4F72-A7D7-04E1BF80F6F9}" type="presParOf" srcId="{B0C37B97-914B-49F2-84E5-94B39EF2352F}" destId="{3C0BB87F-E2C7-4D7C-BF8F-45EA9A4A93F1}" srcOrd="8" destOrd="0" presId="urn:microsoft.com/office/officeart/2005/8/layout/radial6"/>
    <dgm:cxn modelId="{AB68F1D6-EE54-4A31-A48C-1CE85AF52A3D}" type="presParOf" srcId="{B0C37B97-914B-49F2-84E5-94B39EF2352F}" destId="{53B5DF5F-8B8B-41EF-8531-276CBECDCAB4}" srcOrd="9" destOrd="0" presId="urn:microsoft.com/office/officeart/2005/8/layout/radial6"/>
    <dgm:cxn modelId="{200D2681-D6EF-46AB-B357-DBD96D6CA1AB}" type="presParOf" srcId="{B0C37B97-914B-49F2-84E5-94B39EF2352F}" destId="{B3F8C3C3-65FB-486F-82C0-A8478B7022B9}" srcOrd="10" destOrd="0" presId="urn:microsoft.com/office/officeart/2005/8/layout/radial6"/>
    <dgm:cxn modelId="{5A8BC0AB-F2FA-4039-8E3E-1CF7336E4E4A}" type="presParOf" srcId="{B0C37B97-914B-49F2-84E5-94B39EF2352F}" destId="{655FDCB9-5F59-4F26-9EF0-749F42DEA7F0}" srcOrd="11" destOrd="0" presId="urn:microsoft.com/office/officeart/2005/8/layout/radial6"/>
    <dgm:cxn modelId="{D339EE8B-9A5D-4766-B4EF-9610A8491534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 custT="1"/>
      <dgm:spPr/>
      <dgm:t>
        <a:bodyPr rtlCol="0"/>
        <a:lstStyle/>
        <a:p>
          <a:pPr rtl="0"/>
          <a:r>
            <a:rPr lang="fr-FR" sz="2000" noProof="0" dirty="0" smtClean="0"/>
            <a:t>Pôle              </a:t>
          </a:r>
        </a:p>
        <a:p>
          <a:pPr rtl="0"/>
          <a:r>
            <a:rPr lang="fr-FR" sz="2000" noProof="0" dirty="0" smtClean="0"/>
            <a:t>Elite   Développement </a:t>
          </a:r>
        </a:p>
        <a:p>
          <a:pPr rtl="0"/>
          <a:r>
            <a:rPr lang="fr-FR" sz="2000" noProof="0" smtClean="0"/>
            <a:t>Intervenants</a:t>
          </a:r>
          <a:endParaRPr lang="fr-FR" sz="2000" noProof="0" dirty="0" smtClean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2000" noProof="0" dirty="0" smtClean="0"/>
            <a:t>Pôle                 Santé</a:t>
          </a:r>
        </a:p>
        <a:p>
          <a:pPr rtl="0"/>
          <a:r>
            <a:rPr lang="fr-FR" sz="2000" noProof="0" dirty="0" smtClean="0"/>
            <a:t>Usagers</a:t>
          </a:r>
          <a:endParaRPr lang="fr-FR" sz="2000" noProof="0" dirty="0"/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r>
            <a:rPr lang="fr-FR" noProof="0" dirty="0" smtClean="0"/>
            <a:t>Pôle               Unités spécialisées</a:t>
          </a:r>
        </a:p>
        <a:p>
          <a:pPr rtl="0"/>
          <a:r>
            <a:rPr lang="fr-FR" noProof="0" dirty="0" smtClean="0"/>
            <a:t>Hôpitaux</a:t>
          </a:r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/>
      <dgm:spPr/>
      <dgm:t>
        <a:bodyPr rtlCol="0"/>
        <a:lstStyle/>
        <a:p>
          <a:pPr rtl="0"/>
          <a:r>
            <a:rPr lang="fr-FR" noProof="0" dirty="0" smtClean="0"/>
            <a:t>Pôle               Khépri Formation </a:t>
          </a:r>
        </a:p>
        <a:p>
          <a:pPr rtl="0"/>
          <a:r>
            <a:rPr lang="fr-FR" noProof="0" dirty="0" smtClean="0"/>
            <a:t>Partenaires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2000" noProof="0" dirty="0" smtClean="0"/>
            <a:t>Pôle               Visiapy             </a:t>
          </a:r>
        </a:p>
        <a:p>
          <a:pPr rtl="0"/>
          <a:r>
            <a:rPr lang="fr-FR" sz="2000" noProof="0" dirty="0" smtClean="0"/>
            <a:t>Entreprises</a:t>
          </a:r>
          <a:endParaRPr lang="fr-FR" sz="2000" noProof="0" dirty="0"/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106768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05857" custRadScaleRad="86161" custRadScaleInc="-6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05941" custRadScaleRad="89986" custRadScaleInc="0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803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65CDC808-861D-4D76-9E4A-ED6BB8700366}" type="presOf" srcId="{B04B74A7-039D-46F2-A30E-0D07E04CAE1A}" destId="{53B5DF5F-8B8B-41EF-8531-276CBECDCAB4}" srcOrd="0" destOrd="0" presId="urn:microsoft.com/office/officeart/2005/8/layout/radial6"/>
    <dgm:cxn modelId="{B2F52489-4AB1-4138-BF4B-35721FAA1DE2}" type="presOf" srcId="{87E6D3C0-9C36-4C9B-9EE4-FCB2F172CF62}" destId="{1C226D9E-C8BD-43C0-B5A7-66592C02513E}" srcOrd="0" destOrd="0" presId="urn:microsoft.com/office/officeart/2005/8/layout/radial6"/>
    <dgm:cxn modelId="{A9AB4123-BF48-4F2B-9E7F-8DF2F6085A8D}" type="presOf" srcId="{AA38CBC9-AC6B-457D-9F63-4D1AB8E7793E}" destId="{D2BB9C9C-582A-4226-99A2-A6A4B7AD887A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78402B4E-2D20-49D1-8050-779FBC74FB9B}" type="presOf" srcId="{5C1F42F6-070E-4EBA-8EBC-C32D27C49363}" destId="{22CB3940-637A-4C32-AB7F-CFAD929A59AB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E0CC03BC-65FE-4311-BB81-EFBC5F2356F6}" type="presOf" srcId="{20EB584B-A7B7-43D9-BF6A-2C9338C05B4D}" destId="{29DFD080-5F1B-4B82-A3B2-DA9D6DF3694E}" srcOrd="0" destOrd="0" presId="urn:microsoft.com/office/officeart/2005/8/layout/radial6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6DBD5C6F-AB21-4544-A44B-E73C972855F7}" type="presOf" srcId="{50789F86-D3CE-4C0B-B830-60161BD38E85}" destId="{0B9D5D8D-AE9B-4E3C-8081-7E5A4C702F02}" srcOrd="0" destOrd="0" presId="urn:microsoft.com/office/officeart/2005/8/layout/radial6"/>
    <dgm:cxn modelId="{47698460-9343-4603-A3EF-82559CFFECCE}" type="presOf" srcId="{775D1C29-7B88-46A3-9FAD-95EFDC006E81}" destId="{65DE7562-7D1C-4B0F-8927-12F8E6C5F5AF}" srcOrd="0" destOrd="0" presId="urn:microsoft.com/office/officeart/2005/8/layout/radial6"/>
    <dgm:cxn modelId="{48DB8FBE-F16D-4695-B259-A000441B6045}" type="presOf" srcId="{B8060F7B-9920-4F24-BE71-F0E4E3B7B934}" destId="{B0C37B97-914B-49F2-84E5-94B39EF2352F}" srcOrd="0" destOrd="0" presId="urn:microsoft.com/office/officeart/2005/8/layout/radial6"/>
    <dgm:cxn modelId="{7C9EF7CB-D21E-4D8A-9774-3B538A8616B9}" type="presOf" srcId="{7E2B8B4E-293F-43EE-AB7D-6598814ECB3C}" destId="{B3F8C3C3-65FB-486F-82C0-A8478B7022B9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CA1F8729-2B8B-4CC1-892B-DEB5FB5BF0C5}" type="presOf" srcId="{03860152-2A6F-476F-91FD-CBA9D7B26338}" destId="{FADEA337-AD34-4422-B53A-01423AF1AC8F}" srcOrd="0" destOrd="0" presId="urn:microsoft.com/office/officeart/2005/8/layout/radial6"/>
    <dgm:cxn modelId="{A53158A1-B7C0-4C02-8354-ABA29334519A}" type="presParOf" srcId="{B0C37B97-914B-49F2-84E5-94B39EF2352F}" destId="{D2BB9C9C-582A-4226-99A2-A6A4B7AD887A}" srcOrd="0" destOrd="0" presId="urn:microsoft.com/office/officeart/2005/8/layout/radial6"/>
    <dgm:cxn modelId="{DB91CDC9-3199-4F75-8815-CF0C301D5513}" type="presParOf" srcId="{B0C37B97-914B-49F2-84E5-94B39EF2352F}" destId="{0B9D5D8D-AE9B-4E3C-8081-7E5A4C702F02}" srcOrd="1" destOrd="0" presId="urn:microsoft.com/office/officeart/2005/8/layout/radial6"/>
    <dgm:cxn modelId="{8C74E312-0FCF-455C-85A8-C20094F6AA89}" type="presParOf" srcId="{B0C37B97-914B-49F2-84E5-94B39EF2352F}" destId="{E8755371-EE00-4D9C-9546-B5D2DEB3691D}" srcOrd="2" destOrd="0" presId="urn:microsoft.com/office/officeart/2005/8/layout/radial6"/>
    <dgm:cxn modelId="{06F0199B-29C6-4773-A1F7-7AAAF4CE4423}" type="presParOf" srcId="{B0C37B97-914B-49F2-84E5-94B39EF2352F}" destId="{65DE7562-7D1C-4B0F-8927-12F8E6C5F5AF}" srcOrd="3" destOrd="0" presId="urn:microsoft.com/office/officeart/2005/8/layout/radial6"/>
    <dgm:cxn modelId="{D80035C1-A19F-44A2-A649-C4A101D743E4}" type="presParOf" srcId="{B0C37B97-914B-49F2-84E5-94B39EF2352F}" destId="{1C226D9E-C8BD-43C0-B5A7-66592C02513E}" srcOrd="4" destOrd="0" presId="urn:microsoft.com/office/officeart/2005/8/layout/radial6"/>
    <dgm:cxn modelId="{BC797754-ACEA-4202-ADBC-25E5A0B9436E}" type="presParOf" srcId="{B0C37B97-914B-49F2-84E5-94B39EF2352F}" destId="{2E93314B-ED13-4B02-B199-BBF658DCCBEE}" srcOrd="5" destOrd="0" presId="urn:microsoft.com/office/officeart/2005/8/layout/radial6"/>
    <dgm:cxn modelId="{3D362EB5-BEEB-478B-8A12-148DD7A76948}" type="presParOf" srcId="{B0C37B97-914B-49F2-84E5-94B39EF2352F}" destId="{22CB3940-637A-4C32-AB7F-CFAD929A59AB}" srcOrd="6" destOrd="0" presId="urn:microsoft.com/office/officeart/2005/8/layout/radial6"/>
    <dgm:cxn modelId="{D9D4967B-F544-46F5-81DA-8B15DCCFD6E0}" type="presParOf" srcId="{B0C37B97-914B-49F2-84E5-94B39EF2352F}" destId="{29DFD080-5F1B-4B82-A3B2-DA9D6DF3694E}" srcOrd="7" destOrd="0" presId="urn:microsoft.com/office/officeart/2005/8/layout/radial6"/>
    <dgm:cxn modelId="{26E5AEC4-72A1-48F7-B5E7-F2993CE09BC8}" type="presParOf" srcId="{B0C37B97-914B-49F2-84E5-94B39EF2352F}" destId="{3C0BB87F-E2C7-4D7C-BF8F-45EA9A4A93F1}" srcOrd="8" destOrd="0" presId="urn:microsoft.com/office/officeart/2005/8/layout/radial6"/>
    <dgm:cxn modelId="{F2A68F00-2FCF-4533-83A3-67C2A08998A7}" type="presParOf" srcId="{B0C37B97-914B-49F2-84E5-94B39EF2352F}" destId="{53B5DF5F-8B8B-41EF-8531-276CBECDCAB4}" srcOrd="9" destOrd="0" presId="urn:microsoft.com/office/officeart/2005/8/layout/radial6"/>
    <dgm:cxn modelId="{3658FE02-A687-495A-930F-666B1563B5F9}" type="presParOf" srcId="{B0C37B97-914B-49F2-84E5-94B39EF2352F}" destId="{B3F8C3C3-65FB-486F-82C0-A8478B7022B9}" srcOrd="10" destOrd="0" presId="urn:microsoft.com/office/officeart/2005/8/layout/radial6"/>
    <dgm:cxn modelId="{EDAE5E57-A8FF-419C-9B8B-6784F90B1FBB}" type="presParOf" srcId="{B0C37B97-914B-49F2-84E5-94B39EF2352F}" destId="{655FDCB9-5F59-4F26-9EF0-749F42DEA7F0}" srcOrd="11" destOrd="0" presId="urn:microsoft.com/office/officeart/2005/8/layout/radial6"/>
    <dgm:cxn modelId="{792D20D8-6284-4A1C-9285-8367E7D11055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891530" y="792403"/>
          <a:ext cx="5273192" cy="5273192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891530" y="792403"/>
          <a:ext cx="5273192" cy="5273192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891530" y="792403"/>
          <a:ext cx="5273192" cy="5273192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891530" y="792403"/>
          <a:ext cx="5273192" cy="5273192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3087204" y="2207431"/>
          <a:ext cx="1008658" cy="10055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500" kern="1200" noProof="0" dirty="0"/>
        </a:p>
      </dsp:txBody>
      <dsp:txXfrm>
        <a:off x="3234919" y="2354690"/>
        <a:ext cx="713228" cy="711031"/>
      </dsp:txXfrm>
    </dsp:sp>
    <dsp:sp modelId="{0B9D5D8D-AE9B-4E3C-8081-7E5A4C702F02}">
      <dsp:nvSpPr>
        <dsp:cNvPr id="0" name=""/>
        <dsp:cNvSpPr/>
      </dsp:nvSpPr>
      <dsp:spPr>
        <a:xfrm>
          <a:off x="2557312" y="3641"/>
          <a:ext cx="1941628" cy="1699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>
              <a:solidFill>
                <a:srgbClr val="0070C0"/>
              </a:solidFill>
            </a:rPr>
            <a:t>Pôle         Santé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>
              <a:solidFill>
                <a:srgbClr val="0070C0"/>
              </a:solidFill>
            </a:rPr>
            <a:t>Médical</a:t>
          </a:r>
        </a:p>
      </dsp:txBody>
      <dsp:txXfrm>
        <a:off x="2841657" y="252588"/>
        <a:ext cx="1372938" cy="1202023"/>
      </dsp:txXfrm>
    </dsp:sp>
    <dsp:sp modelId="{1C226D9E-C8BD-43C0-B5A7-66592C02513E}">
      <dsp:nvSpPr>
        <dsp:cNvPr id="0" name=""/>
        <dsp:cNvSpPr/>
      </dsp:nvSpPr>
      <dsp:spPr>
        <a:xfrm>
          <a:off x="5253567" y="2579041"/>
          <a:ext cx="1699917" cy="1699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noProof="0" dirty="0" smtClean="0"/>
        </a:p>
      </dsp:txBody>
      <dsp:txXfrm>
        <a:off x="5502514" y="2827988"/>
        <a:ext cx="1202023" cy="1202023"/>
      </dsp:txXfrm>
    </dsp:sp>
    <dsp:sp modelId="{29DFD080-5F1B-4B82-A3B2-DA9D6DF3694E}">
      <dsp:nvSpPr>
        <dsp:cNvPr id="0" name=""/>
        <dsp:cNvSpPr/>
      </dsp:nvSpPr>
      <dsp:spPr>
        <a:xfrm>
          <a:off x="2592288" y="5154440"/>
          <a:ext cx="1871677" cy="1699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noProof="0" dirty="0" smtClean="0">
            <a:solidFill>
              <a:srgbClr val="0070C0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err="1" smtClean="0">
              <a:solidFill>
                <a:srgbClr val="0070C0"/>
              </a:solidFill>
            </a:rPr>
            <a:t>Khépri</a:t>
          </a:r>
          <a:r>
            <a:rPr lang="fr-FR" sz="1800" kern="1200" noProof="0" dirty="0" smtClean="0">
              <a:solidFill>
                <a:srgbClr val="0070C0"/>
              </a:solidFill>
            </a:rPr>
            <a:t> Formation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 </a:t>
          </a:r>
        </a:p>
      </dsp:txBody>
      <dsp:txXfrm>
        <a:off x="2866389" y="5403387"/>
        <a:ext cx="1323475" cy="1202023"/>
      </dsp:txXfrm>
    </dsp:sp>
    <dsp:sp modelId="{B3F8C3C3-65FB-486F-82C0-A8478B7022B9}">
      <dsp:nvSpPr>
        <dsp:cNvPr id="0" name=""/>
        <dsp:cNvSpPr/>
      </dsp:nvSpPr>
      <dsp:spPr>
        <a:xfrm>
          <a:off x="-36275" y="2579041"/>
          <a:ext cx="1978007" cy="1699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err="1" smtClean="0">
              <a:solidFill>
                <a:srgbClr val="0070C0"/>
              </a:solidFill>
            </a:rPr>
            <a:t>Visiapy</a:t>
          </a:r>
          <a:r>
            <a:rPr lang="fr-FR" sz="2000" kern="1200" noProof="0" dirty="0" smtClean="0">
              <a:solidFill>
                <a:srgbClr val="0070C0"/>
              </a:solidFill>
            </a:rPr>
            <a:t> 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>
              <a:solidFill>
                <a:srgbClr val="0070C0"/>
              </a:solidFill>
            </a:rPr>
            <a:t>Entreprises</a:t>
          </a:r>
          <a:endParaRPr lang="fr-FR" sz="2000" kern="1200" noProof="0" dirty="0">
            <a:solidFill>
              <a:srgbClr val="0070C0"/>
            </a:solidFill>
          </a:endParaRPr>
        </a:p>
      </dsp:txBody>
      <dsp:txXfrm>
        <a:off x="253397" y="2827988"/>
        <a:ext cx="1398663" cy="1202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831385" y="1148701"/>
          <a:ext cx="5273192" cy="5273192"/>
        </a:xfrm>
        <a:prstGeom prst="blockArc">
          <a:avLst>
            <a:gd name="adj1" fmla="val 11277130"/>
            <a:gd name="adj2" fmla="val 1623209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843208" y="534535"/>
          <a:ext cx="5273192" cy="5273192"/>
        </a:xfrm>
        <a:prstGeom prst="blockArc">
          <a:avLst>
            <a:gd name="adj1" fmla="val 5382724"/>
            <a:gd name="adj2" fmla="val 1045521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869093" y="534535"/>
          <a:ext cx="5273192" cy="5273192"/>
        </a:xfrm>
        <a:prstGeom prst="blockArc">
          <a:avLst>
            <a:gd name="adj1" fmla="val 344790"/>
            <a:gd name="adj2" fmla="val 541727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880914" y="1148687"/>
          <a:ext cx="5273192" cy="5273192"/>
        </a:xfrm>
        <a:prstGeom prst="blockArc">
          <a:avLst>
            <a:gd name="adj1" fmla="val 16165983"/>
            <a:gd name="adj2" fmla="val 2112288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196341" y="2214773"/>
          <a:ext cx="2592811" cy="2428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Pôle           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Elite   Développement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smtClean="0"/>
            <a:t>Intervenants</a:t>
          </a:r>
          <a:endParaRPr lang="fr-FR" sz="2000" kern="1200" noProof="0" dirty="0" smtClean="0"/>
        </a:p>
      </dsp:txBody>
      <dsp:txXfrm>
        <a:off x="2576049" y="2570412"/>
        <a:ext cx="1833395" cy="1717175"/>
      </dsp:txXfrm>
    </dsp:sp>
    <dsp:sp modelId="{0B9D5D8D-AE9B-4E3C-8081-7E5A4C702F02}">
      <dsp:nvSpPr>
        <dsp:cNvPr id="0" name=""/>
        <dsp:cNvSpPr/>
      </dsp:nvSpPr>
      <dsp:spPr>
        <a:xfrm>
          <a:off x="2592286" y="360051"/>
          <a:ext cx="1799481" cy="1699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Pôle                 Santé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Usagers</a:t>
          </a:r>
          <a:endParaRPr lang="fr-FR" sz="2000" kern="1200" noProof="0" dirty="0"/>
        </a:p>
      </dsp:txBody>
      <dsp:txXfrm>
        <a:off x="2855814" y="608998"/>
        <a:ext cx="1272425" cy="1202023"/>
      </dsp:txXfrm>
    </dsp:sp>
    <dsp:sp modelId="{1C226D9E-C8BD-43C0-B5A7-66592C02513E}">
      <dsp:nvSpPr>
        <dsp:cNvPr id="0" name=""/>
        <dsp:cNvSpPr/>
      </dsp:nvSpPr>
      <dsp:spPr>
        <a:xfrm>
          <a:off x="5218187" y="2579041"/>
          <a:ext cx="1699917" cy="1699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Pôle               Unités spécialisées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Hôpitaux</a:t>
          </a:r>
        </a:p>
      </dsp:txBody>
      <dsp:txXfrm>
        <a:off x="5467134" y="2827988"/>
        <a:ext cx="1202023" cy="1202023"/>
      </dsp:txXfrm>
    </dsp:sp>
    <dsp:sp modelId="{29DFD080-5F1B-4B82-A3B2-DA9D6DF3694E}">
      <dsp:nvSpPr>
        <dsp:cNvPr id="0" name=""/>
        <dsp:cNvSpPr/>
      </dsp:nvSpPr>
      <dsp:spPr>
        <a:xfrm>
          <a:off x="2592292" y="4896539"/>
          <a:ext cx="1800909" cy="1699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Pôle               Khépri Formation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noProof="0" dirty="0" smtClean="0"/>
            <a:t>Partenaires </a:t>
          </a:r>
        </a:p>
      </dsp:txBody>
      <dsp:txXfrm>
        <a:off x="2856029" y="5145486"/>
        <a:ext cx="1273435" cy="1202023"/>
      </dsp:txXfrm>
    </dsp:sp>
    <dsp:sp modelId="{B3F8C3C3-65FB-486F-82C0-A8478B7022B9}">
      <dsp:nvSpPr>
        <dsp:cNvPr id="0" name=""/>
        <dsp:cNvSpPr/>
      </dsp:nvSpPr>
      <dsp:spPr>
        <a:xfrm>
          <a:off x="-896" y="2579041"/>
          <a:ext cx="1836489" cy="1699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Pôle               Visiapy          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 dirty="0" smtClean="0"/>
            <a:t>Entreprises</a:t>
          </a:r>
          <a:endParaRPr lang="fr-FR" sz="2000" kern="1200" noProof="0" dirty="0"/>
        </a:p>
      </dsp:txBody>
      <dsp:txXfrm>
        <a:off x="268052" y="2827988"/>
        <a:ext cx="1298593" cy="120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38170C-6800-4AD6-BA5D-D6CB1C2F2B41}" type="datetime1">
              <a:rPr lang="fr-FR" smtClean="0"/>
              <a:pPr rtl="0"/>
              <a:t>01/10/2018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712DA-99DC-4631-9586-60496316E88A}" type="datetime1">
              <a:rPr lang="fr-FR" smtClean="0"/>
              <a:pPr/>
              <a:t>01/10/2018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010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2444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Cliquez pour modifier le style des sous-titres du masque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A4D2B8-985E-425D-A05F-BD8D1027DDE3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70D2A5-F473-4ABA-BB06-B226B977D4CF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785197-047D-495F-AD89-191FB4556A4C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63970C-4F8F-4473-936F-E53875B77033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BC639B-1716-4FA8-85DF-9EE3CF651A71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F1A55-A1B6-419F-8B74-2B0D3D533592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1068C0-8BEF-4294-826F-8484BE04EB3E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D1E70-25D1-4BB2-B184-2BF535A26466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9626DF-A319-4624-8992-A11FAA74C4DC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 smtClean="0"/>
              <a:t>Cliquez pour 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5E536E-2106-4E52-A713-96CC3EAF2B4E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 dirty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2FB8EE6-3C8C-4FBD-99E3-D455CA5B7FEA}" type="datetime1">
              <a:rPr lang="fr-FR" noProof="0" smtClean="0"/>
              <a:pPr rtl="0"/>
              <a:t>01/10/2018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3852" y="1196752"/>
            <a:ext cx="7189438" cy="2514601"/>
          </a:xfrm>
        </p:spPr>
        <p:txBody>
          <a:bodyPr rtlCol="0"/>
          <a:lstStyle/>
          <a:p>
            <a:pPr rtl="0"/>
            <a:r>
              <a:rPr lang="fr-FR" dirty="0" smtClean="0"/>
              <a:t>STRATEGIE                        ELITE DEVELOPPEMENT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25860" y="4005064"/>
            <a:ext cx="6757392" cy="1397000"/>
          </a:xfrm>
        </p:spPr>
        <p:txBody>
          <a:bodyPr rtlCol="0"/>
          <a:lstStyle/>
          <a:p>
            <a:r>
              <a:rPr lang="fr-FR" cap="all" dirty="0" smtClean="0"/>
              <a:t>Comment générer plus d’opportunités           via le CO-développement participatif ?</a:t>
            </a:r>
            <a:endParaRPr lang="fr-FR" b="1" cap="all" dirty="0" smtClean="0"/>
          </a:p>
          <a:p>
            <a:pPr rtl="0"/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413892" y="6237312"/>
            <a:ext cx="7117431" cy="407028"/>
          </a:xfrm>
        </p:spPr>
        <p:txBody>
          <a:bodyPr/>
          <a:lstStyle/>
          <a:p>
            <a:pPr rtl="0"/>
            <a:r>
              <a:rPr lang="fr-FR" noProof="0" smtClean="0"/>
              <a:t>Fatima NEHAL : Consultante en Management Commercial et Coach en Prévention de Santé Durable</a:t>
            </a:r>
            <a:endParaRPr lang="fr-FR" noProof="0" dirty="0"/>
          </a:p>
        </p:txBody>
      </p:sp>
      <p:pic>
        <p:nvPicPr>
          <p:cNvPr id="1027" name="Picture 3" descr="C:\Users\Dell\Dropbox\01-Sophrokhépri\Marketing et Communication\Logo\kheprisanté\logokheprisante300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425760"/>
            <a:ext cx="4689240" cy="15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8686801" cy="1066800"/>
          </a:xfrm>
        </p:spPr>
        <p:txBody>
          <a:bodyPr/>
          <a:lstStyle/>
          <a:p>
            <a:r>
              <a:rPr lang="fr-FR" dirty="0" smtClean="0"/>
              <a:t> Bénéfices Elite Développement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788" y="1412776"/>
            <a:ext cx="6048672" cy="5112568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>
              <a:buNone/>
            </a:pPr>
            <a:r>
              <a:rPr lang="fr-FR" sz="2700" dirty="0" smtClean="0"/>
              <a:t>   </a:t>
            </a:r>
            <a:r>
              <a:rPr lang="fr-FR" sz="2900" dirty="0" smtClean="0"/>
              <a:t>A long terme </a:t>
            </a:r>
          </a:p>
          <a:p>
            <a:r>
              <a:rPr lang="fr-FR" sz="2900" dirty="0" smtClean="0"/>
              <a:t>Positionner la Maque khépri Santé           et ses Intervenants Elites en tant que Leader sur le Marché de la Santé, </a:t>
            </a:r>
          </a:p>
          <a:p>
            <a:r>
              <a:rPr lang="fr-FR" sz="2900" dirty="0" smtClean="0"/>
              <a:t>Obtenir un Label Khépri Santé : Référence Qualité Incontournable en Accompagnement de Développement            et de Coordination de soins dans tout le Val-de-Marne,</a:t>
            </a:r>
          </a:p>
          <a:p>
            <a:r>
              <a:rPr lang="fr-FR" sz="2900" dirty="0" err="1" smtClean="0"/>
              <a:t>Khépri</a:t>
            </a:r>
            <a:r>
              <a:rPr lang="fr-FR" sz="2900" dirty="0" smtClean="0"/>
              <a:t> Santé un Exemple de Réussite dans son offre global pour faire de la Santé. </a:t>
            </a:r>
            <a:endParaRPr lang="fr-FR" sz="2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476" y="1556792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6500" y="4725144"/>
            <a:ext cx="37444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10</a:t>
            </a:fld>
            <a:endParaRPr lang="fr-F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3852" y="1196752"/>
            <a:ext cx="6325342" cy="2514601"/>
          </a:xfrm>
        </p:spPr>
        <p:txBody>
          <a:bodyPr/>
          <a:lstStyle/>
          <a:p>
            <a:r>
              <a:rPr lang="fr-FR" dirty="0" smtClean="0"/>
              <a:t>Co-Créons Ensemble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9836" y="4005064"/>
            <a:ext cx="8136904" cy="1397000"/>
          </a:xfrm>
        </p:spPr>
        <p:txBody>
          <a:bodyPr>
            <a:normAutofit/>
          </a:bodyPr>
          <a:lstStyle/>
          <a:p>
            <a:r>
              <a:rPr lang="fr-FR" sz="2800" i="1" dirty="0" smtClean="0"/>
              <a:t> « Réussir Tous Ensemble, Pour Réussir Avec Soi… »</a:t>
            </a:r>
            <a:endParaRPr lang="fr-FR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521" y="-315416"/>
            <a:ext cx="11737304" cy="126876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Khépri Santé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788" y="1052736"/>
            <a:ext cx="4896544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smtClean="0"/>
              <a:t>« </a:t>
            </a:r>
            <a:r>
              <a:rPr lang="fr-FR" sz="2400" i="1" smtClean="0"/>
              <a:t>Nos compétences au service de notre propre développement …»  </a:t>
            </a:r>
            <a:endParaRPr lang="fr-FR" sz="2400" i="1" dirty="0" smtClean="0"/>
          </a:p>
          <a:p>
            <a:endParaRPr lang="en-US" sz="2400" dirty="0" smtClean="0"/>
          </a:p>
          <a:p>
            <a:r>
              <a:rPr lang="en-US" sz="2400" smtClean="0"/>
              <a:t>A</a:t>
            </a:r>
            <a:endParaRPr lang="en-US" sz="2400" dirty="0" smtClean="0"/>
          </a:p>
          <a:p>
            <a:r>
              <a:rPr lang="en-US" sz="2400" dirty="0" smtClean="0"/>
              <a:t>C</a:t>
            </a:r>
          </a:p>
          <a:p>
            <a:r>
              <a:rPr lang="en-US" sz="2400" dirty="0" smtClean="0"/>
              <a:t>T</a:t>
            </a:r>
          </a:p>
          <a:p>
            <a:r>
              <a:rPr lang="en-US" sz="2400" dirty="0" smtClean="0"/>
              <a:t>I</a:t>
            </a:r>
          </a:p>
          <a:p>
            <a:r>
              <a:rPr lang="en-US" sz="2400" dirty="0" smtClean="0"/>
              <a:t>O</a:t>
            </a:r>
          </a:p>
          <a:p>
            <a:r>
              <a:rPr lang="en-US" sz="2400" dirty="0" smtClean="0"/>
              <a:t>N</a:t>
            </a:r>
          </a:p>
          <a:p>
            <a:r>
              <a:rPr lang="en-US" sz="2400" dirty="0" smtClean="0"/>
              <a:t>S</a:t>
            </a:r>
          </a:p>
          <a:p>
            <a:endParaRPr lang="en-US" sz="24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607704"/>
              </p:ext>
            </p:extLst>
          </p:nvPr>
        </p:nvGraphicFramePr>
        <p:xfrm>
          <a:off x="4798268" y="-27384"/>
          <a:ext cx="691720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12</a:t>
            </a:fld>
            <a:endParaRPr lang="fr-F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49796" y="5328593"/>
            <a:ext cx="5832648" cy="1196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Merci pour votre écoute</a:t>
            </a: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13</a:t>
            </a:fld>
            <a:endParaRPr lang="fr-FR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56" y="-387424"/>
            <a:ext cx="11737305" cy="1303870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solidFill>
                  <a:schemeClr val="bg2">
                    <a:lumMod val="50000"/>
                  </a:schemeClr>
                </a:solidFill>
              </a:rPr>
              <a:t>Sommaire</a:t>
            </a:r>
            <a:endParaRPr lang="fr-FR" sz="4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780" y="908720"/>
            <a:ext cx="11567810" cy="5589240"/>
          </a:xfrm>
        </p:spPr>
        <p:txBody>
          <a:bodyPr>
            <a:normAutofit/>
          </a:bodyPr>
          <a:lstStyle/>
          <a:p>
            <a:pPr marL="902970" indent="-857250">
              <a:buNone/>
            </a:pPr>
            <a:endParaRPr lang="en-US" sz="3600" b="1" dirty="0" smtClean="0"/>
          </a:p>
          <a:p>
            <a:pPr marL="902970" indent="-857250">
              <a:buFont typeface="+mj-lt"/>
              <a:buAutoNum type="romanUcPeriod"/>
            </a:pPr>
            <a:r>
              <a:rPr lang="en-US" sz="3600" b="1" dirty="0" smtClean="0"/>
              <a:t>La Marque Khépri Santé</a:t>
            </a:r>
          </a:p>
          <a:p>
            <a:pPr marL="902970" indent="-857250">
              <a:buFont typeface="+mj-lt"/>
              <a:buAutoNum type="romanUcPeriod"/>
            </a:pPr>
            <a:r>
              <a:rPr lang="en-US" sz="3600" b="1" dirty="0" smtClean="0"/>
              <a:t>Le Projet Elite Développement</a:t>
            </a:r>
          </a:p>
          <a:p>
            <a:pPr marL="902970" indent="-857250">
              <a:buFont typeface="+mj-lt"/>
              <a:buAutoNum type="romanUcPeriod"/>
            </a:pPr>
            <a:r>
              <a:rPr lang="en-US" sz="3600" b="1" dirty="0" smtClean="0"/>
              <a:t>Le Co-</a:t>
            </a:r>
            <a:r>
              <a:rPr lang="en-US" sz="3600" b="1" dirty="0" err="1" smtClean="0"/>
              <a:t>Développement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Participatif</a:t>
            </a:r>
            <a:endParaRPr lang="fr-FR" sz="3600" dirty="0" smtClean="0"/>
          </a:p>
          <a:p>
            <a:pPr marL="902970" indent="-857250">
              <a:buFont typeface="+mj-lt"/>
              <a:buAutoNum type="romanUcPeriod"/>
            </a:pPr>
            <a:r>
              <a:rPr lang="fr-FR" sz="3600" b="1" dirty="0" smtClean="0"/>
              <a:t>L’Atelier Co-Créons Ensemble</a:t>
            </a:r>
          </a:p>
          <a:p>
            <a:pPr>
              <a:buNone/>
            </a:pPr>
            <a:endParaRPr lang="fr-FR" sz="3600" b="1" dirty="0" smtClean="0"/>
          </a:p>
          <a:p>
            <a:pPr marL="902970" indent="-857250">
              <a:buFont typeface="+mj-lt"/>
              <a:buAutoNum type="romanUcPeriod"/>
            </a:pPr>
            <a:endParaRPr lang="fr-FR" sz="3600" b="1" dirty="0" smtClean="0"/>
          </a:p>
          <a:p>
            <a:pPr marL="902970" indent="-857250">
              <a:buFont typeface="+mj-lt"/>
              <a:buAutoNum type="romanUcPeriod"/>
            </a:pPr>
            <a:endParaRPr lang="fr-FR" sz="3600" b="1" dirty="0" smtClean="0"/>
          </a:p>
          <a:p>
            <a:pPr marL="902970" indent="-857250">
              <a:buFont typeface="+mj-lt"/>
              <a:buAutoNum type="romanUcPeriod"/>
            </a:pPr>
            <a:endParaRPr lang="fr-FR" sz="3600" dirty="0" smtClean="0"/>
          </a:p>
          <a:p>
            <a:pPr>
              <a:buNone/>
            </a:pPr>
            <a:endParaRPr lang="fr-FR" sz="3600" dirty="0" smtClean="0"/>
          </a:p>
          <a:p>
            <a:pPr>
              <a:buNone/>
            </a:pPr>
            <a:endParaRPr lang="fr-FR" sz="36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2</a:t>
            </a:fld>
            <a:endParaRPr lang="fr-FR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820" y="0"/>
            <a:ext cx="8686801" cy="1066800"/>
          </a:xfrm>
        </p:spPr>
        <p:txBody>
          <a:bodyPr/>
          <a:lstStyle/>
          <a:p>
            <a:r>
              <a:rPr lang="fr-FR" dirty="0" smtClean="0"/>
              <a:t>  Khépri Santé : 1 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820" y="980728"/>
            <a:ext cx="5832648" cy="5688632"/>
          </a:xfrm>
        </p:spPr>
        <p:txBody>
          <a:bodyPr>
            <a:normAutofit lnSpcReduction="10000"/>
          </a:bodyPr>
          <a:lstStyle/>
          <a:p>
            <a:endParaRPr lang="fr-FR" sz="2500" dirty="0" smtClean="0"/>
          </a:p>
          <a:p>
            <a:r>
              <a:rPr lang="fr-FR" sz="2500" dirty="0" smtClean="0"/>
              <a:t>Khépri Santé (2015) est un Centre     de médecine intégrative, (activités médicales, paramédicales et de Thérapies </a:t>
            </a:r>
            <a:r>
              <a:rPr lang="fr-FR" sz="2500" dirty="0" smtClean="0"/>
              <a:t>Complémentaires).</a:t>
            </a:r>
            <a:endParaRPr lang="fr-FR" sz="2500" dirty="0" smtClean="0"/>
          </a:p>
          <a:p>
            <a:r>
              <a:rPr lang="fr-FR" sz="2500" dirty="0" smtClean="0"/>
              <a:t>Offre Holistique </a:t>
            </a:r>
            <a:r>
              <a:rPr lang="fr-FR" sz="2500" dirty="0" smtClean="0"/>
              <a:t>(36 pratiques/60 </a:t>
            </a:r>
            <a:r>
              <a:rPr lang="fr-FR" sz="2500" dirty="0" smtClean="0"/>
              <a:t>Intervenants) est une ouverture à de nombreuses possibilités de Soins de Santé.</a:t>
            </a:r>
          </a:p>
          <a:p>
            <a:r>
              <a:rPr lang="fr-FR" sz="2500" dirty="0" smtClean="0"/>
              <a:t>Une Forte Valeur Ajoutée parcequ’elle  a la Capacité d’apporter des réponses à tous types de besoin de « Santé » qui sont d’ordre </a:t>
            </a:r>
            <a:r>
              <a:rPr lang="fr-FR" sz="2500" dirty="0" smtClean="0"/>
              <a:t>Physique/nutritionnel, </a:t>
            </a:r>
            <a:r>
              <a:rPr lang="fr-FR" sz="2500" dirty="0" smtClean="0"/>
              <a:t>Energétique, Psycho-Emotionnel et </a:t>
            </a:r>
            <a:r>
              <a:rPr lang="fr-FR" sz="2500" dirty="0" smtClean="0"/>
              <a:t>Mental.</a:t>
            </a:r>
            <a:endParaRPr lang="fr-FR" sz="25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3</a:t>
            </a:fld>
            <a:endParaRPr lang="fr-FR" noProof="0" dirty="0"/>
          </a:p>
        </p:txBody>
      </p:sp>
      <p:pic>
        <p:nvPicPr>
          <p:cNvPr id="2050" name="Picture 2" descr="C:\Users\Dell\Dropbox\01-Sophrokhépri\Marketing et Communication\Logo\logosophrokhepri V3okMai 2015\logoseul_fd_transp_200_pix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177281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521" y="0"/>
            <a:ext cx="11737304" cy="1268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Khépri</a:t>
            </a:r>
            <a:r>
              <a:rPr lang="en-US" dirty="0" smtClean="0"/>
              <a:t> Santé = 1 expertise</a:t>
            </a:r>
            <a:br>
              <a:rPr lang="en-US" dirty="0" smtClean="0"/>
            </a:br>
            <a:r>
              <a:rPr lang="en-US" dirty="0" smtClean="0"/>
              <a:t>et 4 Solutions </a:t>
            </a:r>
            <a:r>
              <a:rPr lang="en-US" dirty="0" err="1" smtClean="0"/>
              <a:t>intégrées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756" y="1556792"/>
            <a:ext cx="4896544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Une expertise en coordination de soins dans un espace de </a:t>
            </a:r>
            <a:r>
              <a:rPr lang="fr-FR" sz="2400" dirty="0" err="1" smtClean="0"/>
              <a:t>co-working</a:t>
            </a:r>
            <a:r>
              <a:rPr lang="fr-FR" sz="2400" dirty="0" smtClean="0"/>
              <a:t> dédié aux praticiens et</a:t>
            </a:r>
          </a:p>
          <a:p>
            <a:pPr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4 solutions intégrées :</a:t>
            </a:r>
          </a:p>
          <a:p>
            <a:pPr>
              <a:buFontTx/>
              <a:buChar char="-"/>
            </a:pPr>
            <a:r>
              <a:rPr lang="fr-FR" sz="2400" dirty="0" err="1" smtClean="0"/>
              <a:t>Khépri</a:t>
            </a:r>
            <a:r>
              <a:rPr lang="fr-FR" sz="2400" dirty="0" smtClean="0"/>
              <a:t> Formation</a:t>
            </a:r>
          </a:p>
          <a:p>
            <a:pPr>
              <a:buFontTx/>
              <a:buChar char="-"/>
            </a:pPr>
            <a:r>
              <a:rPr lang="fr-FR" sz="2400" dirty="0" smtClean="0"/>
              <a:t>Pôle Santé Pluridisciplinaire Paris Est (PSP Paris Est)</a:t>
            </a:r>
          </a:p>
          <a:p>
            <a:pPr>
              <a:buFontTx/>
              <a:buChar char="-"/>
            </a:pPr>
            <a:r>
              <a:rPr lang="fr-FR" sz="2400" dirty="0" err="1" smtClean="0"/>
              <a:t>Visiapy</a:t>
            </a:r>
            <a:r>
              <a:rPr lang="fr-FR" sz="2400" dirty="0" smtClean="0"/>
              <a:t> pour les entreprises</a:t>
            </a:r>
          </a:p>
          <a:p>
            <a:pPr>
              <a:buFontTx/>
              <a:buChar char="-"/>
            </a:pPr>
            <a:r>
              <a:rPr lang="fr-FR" sz="2400" dirty="0" smtClean="0"/>
              <a:t>Elite Développement (groupement pour la médecine intégrative)</a:t>
            </a:r>
          </a:p>
          <a:p>
            <a:pPr>
              <a:buFontTx/>
              <a:buChar char="-"/>
            </a:pPr>
            <a:endParaRPr lang="fr-FR" sz="2400" dirty="0" smtClean="0"/>
          </a:p>
          <a:p>
            <a:endParaRPr lang="en-US" sz="2400" dirty="0"/>
          </a:p>
        </p:txBody>
      </p:sp>
      <p:graphicFrame>
        <p:nvGraphicFramePr>
          <p:cNvPr id="5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916170"/>
              </p:ext>
            </p:extLst>
          </p:nvPr>
        </p:nvGraphicFramePr>
        <p:xfrm>
          <a:off x="4870276" y="0"/>
          <a:ext cx="691720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4</a:t>
            </a:fld>
            <a:endParaRPr lang="fr-FR" noProof="0" dirty="0"/>
          </a:p>
        </p:txBody>
      </p:sp>
      <p:sp>
        <p:nvSpPr>
          <p:cNvPr id="4" name="Ellipse 3"/>
          <p:cNvSpPr/>
          <p:nvPr/>
        </p:nvSpPr>
        <p:spPr>
          <a:xfrm>
            <a:off x="6958508" y="1916832"/>
            <a:ext cx="2952328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400" dirty="0" smtClean="0">
              <a:solidFill>
                <a:srgbClr val="0070C0"/>
              </a:solidFill>
            </a:endParaRPr>
          </a:p>
          <a:p>
            <a:pPr lvl="0" algn="ctr"/>
            <a:endParaRPr lang="fr-FR" sz="1400" dirty="0" smtClean="0">
              <a:solidFill>
                <a:srgbClr val="0070C0"/>
              </a:solidFill>
            </a:endParaRPr>
          </a:p>
          <a:p>
            <a:pPr lvl="0" algn="ctr"/>
            <a:endParaRPr lang="fr-FR" sz="1400" dirty="0">
              <a:solidFill>
                <a:srgbClr val="0070C0"/>
              </a:solidFill>
            </a:endParaRPr>
          </a:p>
          <a:p>
            <a:pPr lvl="0" algn="ctr"/>
            <a:endParaRPr lang="fr-FR" sz="1400" dirty="0" smtClean="0">
              <a:solidFill>
                <a:srgbClr val="0070C0"/>
              </a:solidFill>
            </a:endParaRPr>
          </a:p>
          <a:p>
            <a:pPr lvl="0" algn="ctr"/>
            <a:r>
              <a:rPr lang="fr-FR" sz="1400" dirty="0" smtClean="0">
                <a:solidFill>
                  <a:srgbClr val="0070C0"/>
                </a:solidFill>
              </a:rPr>
              <a:t>16 Unités spécialisées</a:t>
            </a:r>
          </a:p>
          <a:p>
            <a:pPr lvl="0" algn="ctr"/>
            <a:r>
              <a:rPr lang="fr-FR" sz="1400" dirty="0" smtClean="0">
                <a:solidFill>
                  <a:srgbClr val="0070C0"/>
                </a:solidFill>
              </a:rPr>
              <a:t>1 coordination de soins</a:t>
            </a:r>
            <a:endParaRPr lang="fr-FR" sz="1400" dirty="0">
              <a:solidFill>
                <a:srgbClr val="0070C0"/>
              </a:solidFill>
            </a:endParaRPr>
          </a:p>
          <a:p>
            <a:pPr lvl="0" algn="ctr"/>
            <a:r>
              <a:rPr lang="fr-FR" sz="1400" dirty="0" smtClean="0">
                <a:solidFill>
                  <a:srgbClr val="0070C0"/>
                </a:solidFill>
              </a:rPr>
              <a:t>Des Espaces Co-</a:t>
            </a:r>
            <a:r>
              <a:rPr lang="fr-FR" sz="1400" dirty="0" err="1" smtClean="0">
                <a:solidFill>
                  <a:srgbClr val="0070C0"/>
                </a:solidFill>
              </a:rPr>
              <a:t>working</a:t>
            </a:r>
            <a:r>
              <a:rPr lang="fr-FR" sz="1400" dirty="0" smtClean="0">
                <a:solidFill>
                  <a:srgbClr val="0070C0"/>
                </a:solidFill>
              </a:rPr>
              <a:t> dédiés à la santé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104701" y="3068960"/>
            <a:ext cx="1750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Elite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Développement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9836" y="332656"/>
            <a:ext cx="8686801" cy="1066800"/>
          </a:xfrm>
        </p:spPr>
        <p:txBody>
          <a:bodyPr/>
          <a:lstStyle/>
          <a:p>
            <a:r>
              <a:rPr lang="fr-FR" dirty="0" smtClean="0"/>
              <a:t>   Projet Elite Développement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3852" y="1268760"/>
            <a:ext cx="4968552" cy="50292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500" dirty="0" smtClean="0"/>
              <a:t>Le projet implique tous les intervenants volontaires du centre de </a:t>
            </a:r>
            <a:r>
              <a:rPr lang="fr-FR" sz="2500" b="1" dirty="0" smtClean="0"/>
              <a:t>Pouvoir s’exprimer dans son domaine d’expertise.</a:t>
            </a:r>
          </a:p>
          <a:p>
            <a:r>
              <a:rPr lang="fr-FR" sz="2500" dirty="0" smtClean="0"/>
              <a:t>Grâce à un </a:t>
            </a:r>
            <a:r>
              <a:rPr lang="fr-FR" sz="2500" b="1" dirty="0" smtClean="0"/>
              <a:t>Accompagnement Global </a:t>
            </a:r>
            <a:r>
              <a:rPr lang="fr-FR" sz="2500" dirty="0" smtClean="0"/>
              <a:t>pouvant répondre à des besoins en interne et en externe.</a:t>
            </a:r>
          </a:p>
          <a:p>
            <a:r>
              <a:rPr lang="fr-FR" sz="2500" dirty="0" smtClean="0"/>
              <a:t>Elite Développement est une méthode de </a:t>
            </a:r>
            <a:r>
              <a:rPr lang="fr-FR" sz="2500" b="1" dirty="0" smtClean="0"/>
              <a:t>Construction, de Production et de Réalisation de </a:t>
            </a:r>
            <a:r>
              <a:rPr lang="fr-FR" sz="2500" b="1" dirty="0" smtClean="0"/>
              <a:t>Soi</a:t>
            </a:r>
            <a:r>
              <a:rPr lang="fr-FR" sz="2500" dirty="0"/>
              <a:t>.</a:t>
            </a:r>
            <a:endParaRPr lang="fr-FR" sz="2500" dirty="0" smtClean="0"/>
          </a:p>
          <a:p>
            <a:endParaRPr lang="fr-FR" sz="2500" dirty="0" smtClean="0"/>
          </a:p>
          <a:p>
            <a:pPr>
              <a:buNone/>
            </a:pPr>
            <a:endParaRPr lang="fr-FR" sz="2500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5</a:t>
            </a:fld>
            <a:endParaRPr lang="fr-FR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7400" y="2564904"/>
            <a:ext cx="44644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1844" y="260648"/>
            <a:ext cx="8686801" cy="1066800"/>
          </a:xfrm>
        </p:spPr>
        <p:txBody>
          <a:bodyPr/>
          <a:lstStyle/>
          <a:p>
            <a:r>
              <a:rPr lang="fr-FR" dirty="0" smtClean="0"/>
              <a:t>  Mission Elite Développement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1844" y="1268760"/>
            <a:ext cx="5677272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500" dirty="0" smtClean="0"/>
          </a:p>
          <a:p>
            <a:r>
              <a:rPr lang="fr-FR" sz="2500" dirty="0" smtClean="0"/>
              <a:t>La mission consiste à mettre en œuvre des Stratégies et des Moyens pour Structurer, Coordonner et Consolider nos </a:t>
            </a:r>
            <a:r>
              <a:rPr lang="fr-FR" sz="2500" b="1" dirty="0" smtClean="0"/>
              <a:t>4 </a:t>
            </a:r>
            <a:r>
              <a:rPr lang="fr-FR" sz="2500" b="1" dirty="0" smtClean="0"/>
              <a:t>piliers </a:t>
            </a:r>
            <a:r>
              <a:rPr lang="fr-FR" sz="2500" dirty="0" smtClean="0"/>
              <a:t>: Pôle Santé, Pôle Unités spécialisées, Pôle K-Formation, Pôle Visiapy.</a:t>
            </a:r>
          </a:p>
          <a:p>
            <a:r>
              <a:rPr lang="fr-FR" sz="2500" dirty="0" smtClean="0"/>
              <a:t>L’objectif est de mettre en valeur nos          </a:t>
            </a:r>
            <a:r>
              <a:rPr lang="fr-FR" sz="2500" b="1" dirty="0" smtClean="0"/>
              <a:t>4 personas </a:t>
            </a:r>
            <a:r>
              <a:rPr lang="fr-FR" sz="2500" dirty="0" smtClean="0"/>
              <a:t>: les Usagers, les Hôpitaux, les Partenaires et les Entreprises.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548" y="1628800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6</a:t>
            </a:fld>
            <a:endParaRPr lang="fr-F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7828" y="2420888"/>
            <a:ext cx="10369152" cy="2286000"/>
          </a:xfrm>
        </p:spPr>
        <p:txBody>
          <a:bodyPr/>
          <a:lstStyle/>
          <a:p>
            <a:r>
              <a:rPr lang="en-US" dirty="0" smtClean="0"/>
              <a:t>LE Co-Développement Participatif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09836" y="422108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Seul on va vite, Ensemble on va plus loin…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7</a:t>
            </a:fld>
            <a:endParaRPr lang="fr-F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9836" y="476672"/>
            <a:ext cx="9349680" cy="1066800"/>
          </a:xfrm>
        </p:spPr>
        <p:txBody>
          <a:bodyPr/>
          <a:lstStyle/>
          <a:p>
            <a:r>
              <a:rPr lang="fr-FR" dirty="0" smtClean="0"/>
              <a:t>  Le  Sens de la Mission Elite Développement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5860" y="2276872"/>
            <a:ext cx="4597152" cy="4191000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sz="2500" dirty="0" smtClean="0"/>
              <a:t>Permettre à la marque Khépri Santé et à ses Intervenants de se positionner comme étant une Elite (un référent) dans son domaine de compétence.</a:t>
            </a:r>
          </a:p>
          <a:p>
            <a:endParaRPr lang="fr-FR" sz="2500" dirty="0" smtClean="0"/>
          </a:p>
          <a:p>
            <a:pPr>
              <a:buNone/>
            </a:pPr>
            <a:r>
              <a:rPr lang="fr-FR" sz="3000" b="1" i="1" dirty="0" smtClean="0"/>
              <a:t>   « Tous Ensemble vers la Réalisation de Soi… ».</a:t>
            </a:r>
          </a:p>
          <a:p>
            <a:pPr>
              <a:buNone/>
            </a:pPr>
            <a:r>
              <a:rPr lang="fr-FR" sz="2500" dirty="0" smtClean="0"/>
              <a:t> </a:t>
            </a:r>
            <a:endParaRPr lang="fr-FR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2484" y="1844824"/>
            <a:ext cx="3744416" cy="432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8</a:t>
            </a:fld>
            <a:endParaRPr lang="fr-F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11902  0.046 -0.22205  0.113 -0.22915  C 0.177 -0.23804  0.237 -0.1581  0.241 -0.04263  C 0.246 0.06395  0.204 0.16343  0.144 0.17053  C 0.089 0.17586  0.037 0.11014  0.033 0.01066  C 0.029 -0.07994  0.064 -0.1652  0.115 -0.17231  C 0.162 -0.17764  0.206 -0.12257  0.209 -0.03908  C 0.212 0.03553  0.184 0.10836  0.142 0.11191  C 0.104 0.11724  0.068 0.07461  0.065 0.00711  C 0.063 -0.05329  0.084 -0.11191  0.117 -0.11547  C 0.146 -0.11902  0.175 -0.08704  0.177 -0.03553  C 0.179 0.00888  0.164 0.05152  0.14 0.05507  C 0.12 0.05862  0.099 0.03908  0.098 0.00355  C 0.096 -0.02487  0.104 -0.05507  0.119 -0.05862  C 0.131 -0.05862  0.143 -0.05152  0.145 -0.03198  C 0.146 -0.01954  0.144 -0.00711  0.138 -0.00178  C 0.135 0  0.133 0  0.13 -0.00178 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804" y="0"/>
            <a:ext cx="8686801" cy="1066800"/>
          </a:xfrm>
        </p:spPr>
        <p:txBody>
          <a:bodyPr/>
          <a:lstStyle/>
          <a:p>
            <a:r>
              <a:rPr lang="fr-FR" dirty="0" smtClean="0"/>
              <a:t>Avantages Elite Développement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780" y="1412776"/>
            <a:ext cx="7056784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   A court terme</a:t>
            </a:r>
            <a:endParaRPr lang="fr-FR" sz="2700" dirty="0" smtClean="0"/>
          </a:p>
          <a:p>
            <a:r>
              <a:rPr lang="fr-FR" sz="2700" dirty="0" smtClean="0"/>
              <a:t>Intégration d’Elite Développement dans l’offre globale de la marque </a:t>
            </a:r>
            <a:r>
              <a:rPr lang="fr-FR" sz="2700" dirty="0" err="1" smtClean="0"/>
              <a:t>khépri</a:t>
            </a:r>
            <a:r>
              <a:rPr lang="fr-FR" sz="2700" dirty="0" smtClean="0"/>
              <a:t> Santé, </a:t>
            </a:r>
          </a:p>
          <a:p>
            <a:r>
              <a:rPr lang="fr-FR" sz="2700" dirty="0" smtClean="0"/>
              <a:t>Répondre à des Besoins de Développement D’activités et à des Problématiques Spécifiques dans le domaine de la Santé,</a:t>
            </a:r>
          </a:p>
          <a:p>
            <a:r>
              <a:rPr lang="fr-FR" sz="2700" dirty="0" smtClean="0"/>
              <a:t>Se positionner en tant qu’Elite pour contracter des appels d’offres en interne et en externe (Entreprises, Institutions, Privé…),</a:t>
            </a:r>
          </a:p>
          <a:p>
            <a:r>
              <a:rPr lang="fr-FR" sz="2700" dirty="0" smtClean="0"/>
              <a:t>Se Sentir Légitime dans Sa Propre Réussite.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2604" y="1340768"/>
            <a:ext cx="35283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fr-FR" noProof="0" smtClean="0"/>
              <a:pPr rtl="0"/>
              <a:t>9</a:t>
            </a:fld>
            <a:endParaRPr lang="fr-F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2895266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396_TF02895266.potx" id="{47023EB1-84D6-4F8D-A3A4-0DB2D5BFEFCD}" vid="{A3AA592D-003A-45B9-875A-068D4A2C5DA8}"/>
    </a:ext>
  </a:extLst>
</a:theme>
</file>

<file path=ppt/theme/theme2.xml><?xml version="1.0" encoding="utf-8"?>
<a:theme xmlns:a="http://schemas.openxmlformats.org/drawingml/2006/main" name="Thème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40262f94-9f35-4ac3-9a90-690165a166b7"/>
    <ds:schemaRef ds:uri="http://schemas.microsoft.com/office/infopath/2007/PartnerControls"/>
    <ds:schemaRef ds:uri="http://purl.org/dc/elements/1.1/"/>
    <ds:schemaRef ds:uri="http://www.w3.org/XML/1998/namespace"/>
    <ds:schemaRef ds:uri="a4f35948-e619-41b3-aa29-22878b09cfd2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tf02895266</Template>
  <TotalTime>5340</TotalTime>
  <Words>517</Words>
  <Application>Microsoft Office PowerPoint</Application>
  <PresentationFormat>Personnalisé</PresentationFormat>
  <Paragraphs>105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Franklin Gothic Medium</vt:lpstr>
      <vt:lpstr>tf02895266</vt:lpstr>
      <vt:lpstr>STRATEGIE                        ELITE DEVELOPPEMENT</vt:lpstr>
      <vt:lpstr>Sommaire</vt:lpstr>
      <vt:lpstr>  Khépri Santé : 1 Vision</vt:lpstr>
      <vt:lpstr> Khépri Santé = 1 expertise et 4 Solutions intégrées</vt:lpstr>
      <vt:lpstr>   Projet Elite Développement ?</vt:lpstr>
      <vt:lpstr>  Mission Elite Développement ?</vt:lpstr>
      <vt:lpstr>LE Co-Développement Participatif </vt:lpstr>
      <vt:lpstr>  Le  Sens de la Mission Elite Développement ?</vt:lpstr>
      <vt:lpstr>Avantages Elite Développement ?</vt:lpstr>
      <vt:lpstr> Bénéfices Elite Développement ?</vt:lpstr>
      <vt:lpstr>Co-Créons Ensemble</vt:lpstr>
      <vt:lpstr> Khépri Santé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nehal</dc:creator>
  <cp:lastModifiedBy>Utilisateur Windows</cp:lastModifiedBy>
  <cp:revision>323</cp:revision>
  <dcterms:created xsi:type="dcterms:W3CDTF">2018-01-13T13:09:20Z</dcterms:created>
  <dcterms:modified xsi:type="dcterms:W3CDTF">2018-10-01T08:17:23Z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