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4"/>
  </p:notesMasterIdLst>
  <p:handoutMasterIdLst>
    <p:handoutMasterId r:id="rId45"/>
  </p:handoutMasterIdLst>
  <p:sldIdLst>
    <p:sldId id="272" r:id="rId3"/>
    <p:sldId id="273" r:id="rId4"/>
    <p:sldId id="311" r:id="rId5"/>
    <p:sldId id="274" r:id="rId6"/>
    <p:sldId id="275" r:id="rId7"/>
    <p:sldId id="312" r:id="rId8"/>
    <p:sldId id="276" r:id="rId9"/>
    <p:sldId id="302" r:id="rId10"/>
    <p:sldId id="277" r:id="rId11"/>
    <p:sldId id="278" r:id="rId12"/>
    <p:sldId id="307" r:id="rId13"/>
    <p:sldId id="308" r:id="rId14"/>
    <p:sldId id="303" r:id="rId15"/>
    <p:sldId id="279" r:id="rId16"/>
    <p:sldId id="280" r:id="rId17"/>
    <p:sldId id="281" r:id="rId18"/>
    <p:sldId id="282" r:id="rId19"/>
    <p:sldId id="283" r:id="rId20"/>
    <p:sldId id="284" r:id="rId21"/>
    <p:sldId id="306" r:id="rId22"/>
    <p:sldId id="285" r:id="rId23"/>
    <p:sldId id="304" r:id="rId24"/>
    <p:sldId id="305" r:id="rId25"/>
    <p:sldId id="314" r:id="rId26"/>
    <p:sldId id="309" r:id="rId27"/>
    <p:sldId id="288" r:id="rId28"/>
    <p:sldId id="310" r:id="rId29"/>
    <p:sldId id="290" r:id="rId30"/>
    <p:sldId id="291" r:id="rId31"/>
    <p:sldId id="292" r:id="rId32"/>
    <p:sldId id="315" r:id="rId33"/>
    <p:sldId id="293" r:id="rId34"/>
    <p:sldId id="294" r:id="rId35"/>
    <p:sldId id="295" r:id="rId36"/>
    <p:sldId id="316" r:id="rId37"/>
    <p:sldId id="296" r:id="rId38"/>
    <p:sldId id="313" r:id="rId39"/>
    <p:sldId id="297" r:id="rId40"/>
    <p:sldId id="298" r:id="rId41"/>
    <p:sldId id="299" r:id="rId42"/>
    <p:sldId id="300" r:id="rId43"/>
  </p:sldIdLst>
  <p:sldSz cx="9144000" cy="6858000" type="screen4x3"/>
  <p:notesSz cx="6805613" cy="9939338"/>
  <p:custDataLst>
    <p:tags r:id="rId4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26D"/>
    <a:srgbClr val="6600FF"/>
    <a:srgbClr val="009999"/>
    <a:srgbClr val="FF3300"/>
    <a:srgbClr val="FF6633"/>
    <a:srgbClr val="F8F8F8"/>
    <a:srgbClr val="FFFF99"/>
    <a:srgbClr val="B1A9CF"/>
    <a:srgbClr val="988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8" autoAdjust="0"/>
    <p:restoredTop sz="94600" autoAdjust="0"/>
  </p:normalViewPr>
  <p:slideViewPr>
    <p:cSldViewPr>
      <p:cViewPr>
        <p:scale>
          <a:sx n="120" d="100"/>
          <a:sy n="120" d="100"/>
        </p:scale>
        <p:origin x="1950" y="1596"/>
      </p:cViewPr>
      <p:guideLst>
        <p:guide orient="horz" pos="2160"/>
        <p:guide pos="2880"/>
      </p:guideLst>
    </p:cSldViewPr>
  </p:slideViewPr>
  <p:notesTextViewPr>
    <p:cViewPr>
      <p:scale>
        <a:sx n="1" d="1"/>
        <a:sy n="1" d="1"/>
      </p:scale>
      <p:origin x="0" y="0"/>
    </p:cViewPr>
  </p:notesTextViewPr>
  <p:sorterViewPr>
    <p:cViewPr>
      <p:scale>
        <a:sx n="54" d="100"/>
        <a:sy n="54" d="100"/>
      </p:scale>
      <p:origin x="0" y="0"/>
    </p:cViewPr>
  </p:sorterViewPr>
  <p:notesViewPr>
    <p:cSldViewPr>
      <p:cViewPr varScale="1">
        <p:scale>
          <a:sx n="55" d="100"/>
          <a:sy n="55" d="100"/>
        </p:scale>
        <p:origin x="-2562" y="-10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1" sz="1200">
                <a:latin typeface="Times New Roman" pitchFamily="18" charset="0"/>
              </a:defRPr>
            </a:lvl1pPr>
          </a:lstStyle>
          <a:p>
            <a:endParaRPr lang="fr-FR"/>
          </a:p>
        </p:txBody>
      </p:sp>
      <p:sp>
        <p:nvSpPr>
          <p:cNvPr id="39940"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1" sz="1200">
                <a:latin typeface="Times New Roman" pitchFamily="18" charset="0"/>
              </a:defRPr>
            </a:lvl1pPr>
          </a:lstStyle>
          <a:p>
            <a:endParaRPr lang="fr-FR"/>
          </a:p>
        </p:txBody>
      </p:sp>
      <p:sp>
        <p:nvSpPr>
          <p:cNvPr id="39941"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1" sz="1200">
                <a:latin typeface="Times New Roman" pitchFamily="18" charset="0"/>
              </a:defRPr>
            </a:lvl1pPr>
          </a:lstStyle>
          <a:p>
            <a:fld id="{6E36CE36-F72D-492F-BED1-F272E1826EC7}" type="slidenum">
              <a:rPr lang="fr-FR"/>
              <a:pPr/>
              <a:t>‹N°›</a:t>
            </a:fld>
            <a:endParaRPr lang="fr-FR"/>
          </a:p>
        </p:txBody>
      </p:sp>
      <p:sp>
        <p:nvSpPr>
          <p:cNvPr id="2" name="Espace réservé de l'en-têt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49164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1200">
                <a:latin typeface="Times New Roman" pitchFamily="18" charset="0"/>
              </a:defRPr>
            </a:lvl1pPr>
          </a:lstStyle>
          <a:p>
            <a:endParaRPr lang="fr-FR"/>
          </a:p>
        </p:txBody>
      </p:sp>
      <p:sp>
        <p:nvSpPr>
          <p:cNvPr id="1027" name="Rectangle 3"/>
          <p:cNvSpPr>
            <a:spLocks noGrp="1" noChangeArrowheads="1"/>
          </p:cNvSpPr>
          <p:nvPr>
            <p:ph type="dt" idx="1"/>
          </p:nvPr>
        </p:nvSpPr>
        <p:spPr bwMode="auto">
          <a:xfrm>
            <a:off x="3856514"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a:latin typeface="Times New Roman" pitchFamily="18" charset="0"/>
              </a:defRPr>
            </a:lvl1pPr>
          </a:lstStyle>
          <a:p>
            <a:endParaRPr lang="fr-FR"/>
          </a:p>
        </p:txBody>
      </p:sp>
      <p:sp>
        <p:nvSpPr>
          <p:cNvPr id="10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07415" y="4721186"/>
            <a:ext cx="4990783" cy="447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ftr" sz="quarter" idx="4"/>
          </p:nvPr>
        </p:nvSpPr>
        <p:spPr bwMode="auto">
          <a:xfrm>
            <a:off x="0"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p>
        </p:txBody>
      </p:sp>
      <p:sp>
        <p:nvSpPr>
          <p:cNvPr id="1031" name="Rectangle 7"/>
          <p:cNvSpPr>
            <a:spLocks noGrp="1" noChangeArrowheads="1"/>
          </p:cNvSpPr>
          <p:nvPr>
            <p:ph type="sldNum" sz="quarter" idx="5"/>
          </p:nvPr>
        </p:nvSpPr>
        <p:spPr bwMode="auto">
          <a:xfrm>
            <a:off x="3856514" y="9442371"/>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a:latin typeface="Times New Roman" pitchFamily="18" charset="0"/>
              </a:defRPr>
            </a:lvl1pPr>
          </a:lstStyle>
          <a:p>
            <a:fld id="{0656F8C2-E0C1-4C2A-9CA8-04C9B3E51867}" type="slidenum">
              <a:rPr lang="fr-FR"/>
              <a:pPr/>
              <a:t>‹N°›</a:t>
            </a:fld>
            <a:endParaRPr lang="fr-FR"/>
          </a:p>
        </p:txBody>
      </p:sp>
    </p:spTree>
    <p:extLst>
      <p:ext uri="{BB962C8B-B14F-4D97-AF65-F5344CB8AC3E}">
        <p14:creationId xmlns:p14="http://schemas.microsoft.com/office/powerpoint/2010/main" val="13873730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F9066F7-D20A-4D71-A971-72400D4BE868}" type="slidenum">
              <a:rPr lang="fr-FR" altLang="fr-FR"/>
              <a:pPr eaLnBrk="1" hangingPunct="1">
                <a:spcBef>
                  <a:spcPct val="0"/>
                </a:spcBef>
              </a:pPr>
              <a:t>1</a:t>
            </a:fld>
            <a:endParaRPr lang="fr-FR" alt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84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5D9B2E-3D81-4607-9277-466478777006}" type="slidenum">
              <a:rPr lang="fr-FR" altLang="fr-FR"/>
              <a:pPr eaLnBrk="1" hangingPunct="1">
                <a:spcBef>
                  <a:spcPct val="0"/>
                </a:spcBef>
              </a:pPr>
              <a:t>17</a:t>
            </a:fld>
            <a:endParaRPr lang="fr-FR" alt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267154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20</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25</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EF75BC-7F2A-4565-BBD4-78C270BAAF6B}" type="slidenum">
              <a:rPr lang="fr-FR" altLang="fr-FR"/>
              <a:pPr eaLnBrk="1" hangingPunct="1">
                <a:spcBef>
                  <a:spcPct val="0"/>
                </a:spcBef>
              </a:pPr>
              <a:t>26</a:t>
            </a:fld>
            <a:endParaRPr lang="fr-FR" alt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695195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27</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DC3739-7D56-4EAB-907F-8DE37054E7BB}" type="slidenum">
              <a:rPr lang="fr-FR" altLang="fr-FR"/>
              <a:pPr eaLnBrk="1" hangingPunct="1">
                <a:spcBef>
                  <a:spcPct val="0"/>
                </a:spcBef>
              </a:pPr>
              <a:t>28</a:t>
            </a:fld>
            <a:endParaRPr lang="fr-FR" alt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790398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AA54A8-77A0-49A6-AEC2-E0504B5D7A06}" type="slidenum">
              <a:rPr lang="fr-FR" altLang="fr-FR"/>
              <a:pPr eaLnBrk="1" hangingPunct="1">
                <a:spcBef>
                  <a:spcPct val="0"/>
                </a:spcBef>
              </a:pPr>
              <a:t>30</a:t>
            </a:fld>
            <a:endParaRPr lang="fr-FR" alt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89550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2B534A-1273-46B0-8C64-7110D9DFA09F}" type="slidenum">
              <a:rPr lang="fr-FR" altLang="fr-FR"/>
              <a:pPr eaLnBrk="1" hangingPunct="1">
                <a:spcBef>
                  <a:spcPct val="0"/>
                </a:spcBef>
              </a:pPr>
              <a:t>32</a:t>
            </a:fld>
            <a:endParaRPr lang="fr-FR" alt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256351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4128BD4-B8FB-485C-BA98-5B8B78B5EDD7}" type="slidenum">
              <a:rPr lang="fr-FR" altLang="fr-FR"/>
              <a:pPr eaLnBrk="1" hangingPunct="1">
                <a:spcBef>
                  <a:spcPct val="0"/>
                </a:spcBef>
              </a:pPr>
              <a:t>33</a:t>
            </a:fld>
            <a:endParaRPr lang="fr-FR" alt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1349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A0D147-D94F-42AD-8C07-2ED32D176ED0}" type="slidenum">
              <a:rPr lang="fr-FR" altLang="fr-FR"/>
              <a:pPr eaLnBrk="1" hangingPunct="1">
                <a:spcBef>
                  <a:spcPct val="0"/>
                </a:spcBef>
              </a:pPr>
              <a:t>34</a:t>
            </a:fld>
            <a:endParaRPr lang="fr-FR" altLang="fr-F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4560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AFC1D40-6AB5-4578-B823-27F4942DC1E4}" type="slidenum">
              <a:rPr lang="fr-FR" altLang="fr-FR"/>
              <a:pPr eaLnBrk="1" hangingPunct="1">
                <a:spcBef>
                  <a:spcPct val="0"/>
                </a:spcBef>
              </a:pPr>
              <a:t>36</a:t>
            </a:fld>
            <a:endParaRPr lang="fr-FR" altLang="fr-F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19246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DF07E3D-72EA-4B67-9448-F99A3A289C36}" type="slidenum">
              <a:rPr lang="fr-FR" altLang="fr-FR"/>
              <a:pPr eaLnBrk="1" hangingPunct="1">
                <a:spcBef>
                  <a:spcPct val="0"/>
                </a:spcBef>
              </a:pPr>
              <a:t>41</a:t>
            </a:fld>
            <a:endParaRPr lang="fr-FR" altLang="fr-F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16566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E1F518D-82F4-4211-B830-2C402E8F3A70}" type="slidenum">
              <a:rPr lang="fr-FR" altLang="fr-FR"/>
              <a:pPr eaLnBrk="1" hangingPunct="1">
                <a:spcBef>
                  <a:spcPct val="0"/>
                </a:spcBef>
              </a:pPr>
              <a:t>4</a:t>
            </a:fld>
            <a:endParaRPr lang="fr-FR" altLang="fr-F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128807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C066B-DADE-4F50-A265-9946CC3102DF}" type="slidenum">
              <a:rPr lang="fr-FR" altLang="fr-FR"/>
              <a:pPr eaLnBrk="1" hangingPunct="1">
                <a:spcBef>
                  <a:spcPct val="0"/>
                </a:spcBef>
              </a:pPr>
              <a:t>5</a:t>
            </a:fld>
            <a:endParaRPr lang="fr-FR" alt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7774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6</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8</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399963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F9B006-A739-406E-B061-F7F6941C91AE}" type="slidenum">
              <a:rPr lang="fr-FR"/>
              <a:pPr/>
              <a:t>13</a:t>
            </a:fld>
            <a:endParaRPr lang="fr-F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fr-FR"/>
          </a:p>
        </p:txBody>
      </p:sp>
    </p:spTree>
    <p:extLst>
      <p:ext uri="{BB962C8B-B14F-4D97-AF65-F5344CB8AC3E}">
        <p14:creationId xmlns:p14="http://schemas.microsoft.com/office/powerpoint/2010/main" val="1466362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53382E-C7B8-44F6-A9AA-B27827FC960A}" type="slidenum">
              <a:rPr lang="fr-FR" altLang="fr-FR"/>
              <a:pPr eaLnBrk="1" hangingPunct="1">
                <a:spcBef>
                  <a:spcPct val="0"/>
                </a:spcBef>
              </a:pPr>
              <a:t>14</a:t>
            </a:fld>
            <a:endParaRPr lang="fr-FR" alt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406506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spcBef>
                <a:spcPct val="30000"/>
              </a:spcBef>
              <a:defRPr sz="1200">
                <a:solidFill>
                  <a:schemeClr val="tx1"/>
                </a:solidFill>
                <a:latin typeface="Arial" panose="020B0604020202020204" pitchFamily="34" charset="0"/>
              </a:defRPr>
            </a:lvl1pPr>
            <a:lvl2pPr marL="742950" indent="-285750" defTabSz="911225" eaLnBrk="0" hangingPunct="0">
              <a:spcBef>
                <a:spcPct val="30000"/>
              </a:spcBef>
              <a:defRPr sz="1200">
                <a:solidFill>
                  <a:schemeClr val="tx1"/>
                </a:solidFill>
                <a:latin typeface="Arial" panose="020B0604020202020204" pitchFamily="34" charset="0"/>
              </a:defRPr>
            </a:lvl2pPr>
            <a:lvl3pPr marL="1143000" indent="-228600" defTabSz="911225" eaLnBrk="0" hangingPunct="0">
              <a:spcBef>
                <a:spcPct val="30000"/>
              </a:spcBef>
              <a:defRPr sz="1200">
                <a:solidFill>
                  <a:schemeClr val="tx1"/>
                </a:solidFill>
                <a:latin typeface="Arial" panose="020B0604020202020204" pitchFamily="34" charset="0"/>
              </a:defRPr>
            </a:lvl3pPr>
            <a:lvl4pPr marL="1600200" indent="-228600" defTabSz="911225" eaLnBrk="0" hangingPunct="0">
              <a:spcBef>
                <a:spcPct val="30000"/>
              </a:spcBef>
              <a:defRPr sz="1200">
                <a:solidFill>
                  <a:schemeClr val="tx1"/>
                </a:solidFill>
                <a:latin typeface="Arial" panose="020B0604020202020204" pitchFamily="34" charset="0"/>
              </a:defRPr>
            </a:lvl4pPr>
            <a:lvl5pPr marL="2057400" indent="-228600" defTabSz="911225" eaLnBrk="0" hangingPunct="0">
              <a:spcBef>
                <a:spcPct val="30000"/>
              </a:spcBef>
              <a:defRPr sz="1200">
                <a:solidFill>
                  <a:schemeClr val="tx1"/>
                </a:solidFill>
                <a:latin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92383F-0197-4BB4-B7C8-50B5360A401B}" type="slidenum">
              <a:rPr lang="fr-FR" altLang="fr-FR"/>
              <a:pPr eaLnBrk="1" hangingPunct="1">
                <a:spcBef>
                  <a:spcPct val="0"/>
                </a:spcBef>
              </a:pPr>
              <a:t>16</a:t>
            </a:fld>
            <a:endParaRPr lang="fr-FR" alt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latin typeface="Arial" panose="020B0604020202020204" pitchFamily="34" charset="0"/>
            </a:endParaRPr>
          </a:p>
        </p:txBody>
      </p:sp>
    </p:spTree>
    <p:extLst>
      <p:ext uri="{BB962C8B-B14F-4D97-AF65-F5344CB8AC3E}">
        <p14:creationId xmlns:p14="http://schemas.microsoft.com/office/powerpoint/2010/main" val="396641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9154" name="Group 2"/>
          <p:cNvGrpSpPr>
            <a:grpSpLocks/>
          </p:cNvGrpSpPr>
          <p:nvPr/>
        </p:nvGrpSpPr>
        <p:grpSpPr bwMode="auto">
          <a:xfrm>
            <a:off x="0" y="0"/>
            <a:ext cx="9144000" cy="6858000"/>
            <a:chOff x="0" y="0"/>
            <a:chExt cx="5760" cy="4320"/>
          </a:xfrm>
        </p:grpSpPr>
        <p:sp>
          <p:nvSpPr>
            <p:cNvPr id="4915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915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nvGrpSpPr>
            <p:cNvPr id="49157" name="Group 5"/>
            <p:cNvGrpSpPr>
              <a:grpSpLocks/>
            </p:cNvGrpSpPr>
            <p:nvPr/>
          </p:nvGrpSpPr>
          <p:grpSpPr bwMode="auto">
            <a:xfrm>
              <a:off x="0" y="672"/>
              <a:ext cx="1806" cy="1989"/>
              <a:chOff x="0" y="672"/>
              <a:chExt cx="1806" cy="1989"/>
            </a:xfrm>
          </p:grpSpPr>
          <p:sp>
            <p:nvSpPr>
              <p:cNvPr id="4915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5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916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grpSp>
      </p:grpSp>
      <p:sp>
        <p:nvSpPr>
          <p:cNvPr id="49168" name="Rectangle 16"/>
          <p:cNvSpPr>
            <a:spLocks noGrp="1" noChangeArrowheads="1"/>
          </p:cNvSpPr>
          <p:nvPr>
            <p:ph type="dt" sz="half" idx="2"/>
          </p:nvPr>
        </p:nvSpPr>
        <p:spPr>
          <a:xfrm>
            <a:off x="457200" y="6248400"/>
            <a:ext cx="2133600" cy="457200"/>
          </a:xfrm>
        </p:spPr>
        <p:txBody>
          <a:bodyPr/>
          <a:lstStyle>
            <a:lvl1pPr>
              <a:defRPr/>
            </a:lvl1pPr>
          </a:lstStyle>
          <a:p>
            <a:r>
              <a:rPr lang="fr-FR" smtClean="0"/>
              <a:t>Juin 2015</a:t>
            </a:r>
          </a:p>
        </p:txBody>
      </p:sp>
      <p:sp>
        <p:nvSpPr>
          <p:cNvPr id="49169" name="Rectangle 17"/>
          <p:cNvSpPr>
            <a:spLocks noGrp="1" noChangeArrowheads="1"/>
          </p:cNvSpPr>
          <p:nvPr>
            <p:ph type="ftr" sz="quarter" idx="3"/>
          </p:nvPr>
        </p:nvSpPr>
        <p:spPr/>
        <p:txBody>
          <a:bodyPr/>
          <a:lstStyle>
            <a:lvl1pPr>
              <a:defRPr/>
            </a:lvl1pPr>
          </a:lstStyle>
          <a:p>
            <a:endParaRPr lang="fr-FR"/>
          </a:p>
        </p:txBody>
      </p:sp>
      <p:sp>
        <p:nvSpPr>
          <p:cNvPr id="49170" name="Rectangle 18"/>
          <p:cNvSpPr>
            <a:spLocks noGrp="1" noChangeArrowheads="1"/>
          </p:cNvSpPr>
          <p:nvPr>
            <p:ph type="sldNum" sz="quarter" idx="4"/>
          </p:nvPr>
        </p:nvSpPr>
        <p:spPr/>
        <p:txBody>
          <a:bodyPr/>
          <a:lstStyle>
            <a:lvl1pPr>
              <a:defRPr/>
            </a:lvl1pPr>
          </a:lstStyle>
          <a:p>
            <a:r>
              <a:rPr lang="fr-FR" dirty="0" smtClean="0"/>
              <a:t>1</a:t>
            </a:r>
            <a:endParaRPr lang="fr-FR" dirty="0"/>
          </a:p>
        </p:txBody>
      </p:sp>
      <p:sp>
        <p:nvSpPr>
          <p:cNvPr id="4917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fr-FR" noProof="0" smtClean="0"/>
              <a:t>Modifiez le style du titre</a:t>
            </a:r>
          </a:p>
        </p:txBody>
      </p:sp>
      <p:sp>
        <p:nvSpPr>
          <p:cNvPr id="4917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fr-FR" noProof="0" smtClean="0"/>
              <a:t>Modifiez le style des sous-titres du masque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E9A717A0-112A-4458-86ED-B9D4BCA818D3}"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499321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28943CDD-A6B4-4B09-8FB2-BB3C5931F430}"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216091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0254110E-BAF7-436C-BC95-6219A52A0F6C}"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5963021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re. Texte et image de la bibliothèqu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lipArt Placeholder 3"/>
          <p:cNvSpPr>
            <a:spLocks noGrp="1"/>
          </p:cNvSpPr>
          <p:nvPr>
            <p:ph type="clipArt" sz="half" idx="2"/>
          </p:nvPr>
        </p:nvSpPr>
        <p:spPr>
          <a:xfrm>
            <a:off x="4648200" y="1981200"/>
            <a:ext cx="4038600" cy="3886200"/>
          </a:xfrm>
        </p:spPr>
        <p:txBody>
          <a:bodyPr/>
          <a:lstStyle/>
          <a:p>
            <a:r>
              <a:rPr lang="fr-FR" smtClean="0"/>
              <a:t>Cliquez sur l'icône pour ajouter une image en ligne</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E43BBB0C-3B56-4A9C-9EBA-229C62CE1EF1}"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176696434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re. Image de la bibliothèque et text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fr-FR" smtClean="0"/>
              <a:t>Modifiez le style du titre</a:t>
            </a:r>
            <a:endParaRPr lang="en-US"/>
          </a:p>
        </p:txBody>
      </p:sp>
      <p:sp>
        <p:nvSpPr>
          <p:cNvPr id="3" name="ClipArt Placeholder 2"/>
          <p:cNvSpPr>
            <a:spLocks noGrp="1"/>
          </p:cNvSpPr>
          <p:nvPr>
            <p:ph type="clipArt" sz="half" idx="1"/>
          </p:nvPr>
        </p:nvSpPr>
        <p:spPr>
          <a:xfrm>
            <a:off x="457200" y="1981200"/>
            <a:ext cx="4038600" cy="3886200"/>
          </a:xfrm>
        </p:spPr>
        <p:txBody>
          <a:bodyPr/>
          <a:lstStyle/>
          <a:p>
            <a:r>
              <a:rPr lang="fr-FR" smtClean="0"/>
              <a:t>Cliquez sur l'icône pour ajouter une image en ligne</a:t>
            </a:r>
            <a:endParaRPr lang="en-US"/>
          </a:p>
        </p:txBody>
      </p:sp>
      <p:sp>
        <p:nvSpPr>
          <p:cNvPr id="4" name="Text Placeholder 3"/>
          <p:cNvSpPr>
            <a:spLocks noGrp="1"/>
          </p:cNvSpPr>
          <p:nvPr>
            <p:ph type="body" sz="half" idx="2"/>
          </p:nvPr>
        </p:nvSpPr>
        <p:spPr>
          <a:xfrm>
            <a:off x="4648200" y="1981200"/>
            <a:ext cx="4038600" cy="3886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fr-FR"/>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fld id="{7D5AC735-5290-4BE8-9C9D-B98D9394A373}" type="slidenum">
              <a:rPr lang="fr-FR"/>
              <a:pPr/>
              <a:t>‹N°›</a:t>
            </a:fld>
            <a:endParaRPr lang="fr-F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fr-FR"/>
          </a:p>
        </p:txBody>
      </p:sp>
    </p:spTree>
    <p:extLst>
      <p:ext uri="{BB962C8B-B14F-4D97-AF65-F5344CB8AC3E}">
        <p14:creationId xmlns:p14="http://schemas.microsoft.com/office/powerpoint/2010/main" val="41019310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Hiver-Printemps 2015</a:t>
            </a:r>
          </a:p>
        </p:txBody>
      </p:sp>
      <p:sp>
        <p:nvSpPr>
          <p:cNvPr id="8" name="Rectangle 16"/>
          <p:cNvSpPr>
            <a:spLocks noGrp="1" noChangeArrowheads="1"/>
          </p:cNvSpPr>
          <p:nvPr>
            <p:ph type="sldNum" sz="quarter" idx="4294967295"/>
          </p:nvPr>
        </p:nvSpPr>
        <p:spPr>
          <a:xfrm>
            <a:off x="6948264" y="630932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‹N°›</a:t>
            </a:fld>
            <a:endParaRPr lang="fr-FR" altLang="fr-FR" sz="1400" dirty="0"/>
          </a:p>
        </p:txBody>
      </p:sp>
      <p:sp>
        <p:nvSpPr>
          <p:cNvPr id="9"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210807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Footer Placeholder 3"/>
          <p:cNvSpPr>
            <a:spLocks noGrp="1"/>
          </p:cNvSpPr>
          <p:nvPr>
            <p:ph type="ftr" sz="quarter" idx="10"/>
          </p:nvPr>
        </p:nvSpPr>
        <p:spPr/>
        <p:txBody>
          <a:bodyPr/>
          <a:lstStyle>
            <a:lvl1pPr>
              <a:defRPr/>
            </a:lvl1pPr>
          </a:lstStyle>
          <a:p>
            <a:endParaRPr lang="fr-FR"/>
          </a:p>
        </p:txBody>
      </p:sp>
      <p:sp>
        <p:nvSpPr>
          <p:cNvPr id="5" name="Slide Number Placeholder 4"/>
          <p:cNvSpPr>
            <a:spLocks noGrp="1"/>
          </p:cNvSpPr>
          <p:nvPr>
            <p:ph type="sldNum" sz="quarter" idx="11"/>
          </p:nvPr>
        </p:nvSpPr>
        <p:spPr/>
        <p:txBody>
          <a:bodyPr/>
          <a:lstStyle>
            <a:lvl1pPr>
              <a:defRPr/>
            </a:lvl1pPr>
          </a:lstStyle>
          <a:p>
            <a:fld id="{18283A2C-37A5-451E-8950-711EECEEA818}" type="slidenum">
              <a:rPr lang="fr-FR"/>
              <a:pPr/>
              <a:t>‹N°›</a:t>
            </a:fld>
            <a:endParaRPr lang="fr-FR"/>
          </a:p>
        </p:txBody>
      </p:sp>
      <p:sp>
        <p:nvSpPr>
          <p:cNvPr id="6" name="Date Placeholder 5"/>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1480252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E4007B3D-4D6D-4094-B825-8CFC6C8DC810}"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294819889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Footer Placeholder 6"/>
          <p:cNvSpPr>
            <a:spLocks noGrp="1"/>
          </p:cNvSpPr>
          <p:nvPr>
            <p:ph type="ftr" sz="quarter" idx="10"/>
          </p:nvPr>
        </p:nvSpPr>
        <p:spPr/>
        <p:txBody>
          <a:bodyPr/>
          <a:lstStyle>
            <a:lvl1pPr>
              <a:defRPr/>
            </a:lvl1pPr>
          </a:lstStyle>
          <a:p>
            <a:endParaRPr lang="fr-FR"/>
          </a:p>
        </p:txBody>
      </p:sp>
      <p:sp>
        <p:nvSpPr>
          <p:cNvPr id="8" name="Slide Number Placeholder 7"/>
          <p:cNvSpPr>
            <a:spLocks noGrp="1"/>
          </p:cNvSpPr>
          <p:nvPr>
            <p:ph type="sldNum" sz="quarter" idx="11"/>
          </p:nvPr>
        </p:nvSpPr>
        <p:spPr/>
        <p:txBody>
          <a:bodyPr/>
          <a:lstStyle>
            <a:lvl1pPr>
              <a:defRPr/>
            </a:lvl1pPr>
          </a:lstStyle>
          <a:p>
            <a:fld id="{02BC21DC-7467-406C-BC42-FA391E23FFFD}" type="slidenum">
              <a:rPr lang="fr-FR"/>
              <a:pPr/>
              <a:t>‹N°›</a:t>
            </a:fld>
            <a:endParaRPr lang="fr-FR"/>
          </a:p>
        </p:txBody>
      </p:sp>
      <p:sp>
        <p:nvSpPr>
          <p:cNvPr id="9" name="Date Placeholder 8"/>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8710096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Footer Placeholder 2"/>
          <p:cNvSpPr>
            <a:spLocks noGrp="1"/>
          </p:cNvSpPr>
          <p:nvPr>
            <p:ph type="ftr" sz="quarter" idx="10"/>
          </p:nvPr>
        </p:nvSpPr>
        <p:spPr/>
        <p:txBody>
          <a:bodyPr/>
          <a:lstStyle>
            <a:lvl1pPr>
              <a:defRPr/>
            </a:lvl1pPr>
          </a:lstStyle>
          <a:p>
            <a:endParaRPr lang="fr-FR"/>
          </a:p>
        </p:txBody>
      </p:sp>
      <p:sp>
        <p:nvSpPr>
          <p:cNvPr id="4" name="Slide Number Placeholder 3"/>
          <p:cNvSpPr>
            <a:spLocks noGrp="1"/>
          </p:cNvSpPr>
          <p:nvPr>
            <p:ph type="sldNum" sz="quarter" idx="11"/>
          </p:nvPr>
        </p:nvSpPr>
        <p:spPr/>
        <p:txBody>
          <a:bodyPr/>
          <a:lstStyle>
            <a:lvl1pPr>
              <a:defRPr/>
            </a:lvl1pPr>
          </a:lstStyle>
          <a:p>
            <a:fld id="{51941695-DE6F-4CAF-AC10-4F92691B06A3}" type="slidenum">
              <a:rPr lang="fr-FR"/>
              <a:pPr/>
              <a:t>‹N°›</a:t>
            </a:fld>
            <a:endParaRPr lang="fr-FR"/>
          </a:p>
        </p:txBody>
      </p:sp>
      <p:sp>
        <p:nvSpPr>
          <p:cNvPr id="5" name="Date Placeholder 4"/>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16557015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fr-FR"/>
          </a:p>
        </p:txBody>
      </p:sp>
      <p:sp>
        <p:nvSpPr>
          <p:cNvPr id="3" name="Slide Number Placeholder 2"/>
          <p:cNvSpPr>
            <a:spLocks noGrp="1"/>
          </p:cNvSpPr>
          <p:nvPr>
            <p:ph type="sldNum" sz="quarter" idx="11"/>
          </p:nvPr>
        </p:nvSpPr>
        <p:spPr/>
        <p:txBody>
          <a:bodyPr/>
          <a:lstStyle>
            <a:lvl1pPr>
              <a:defRPr/>
            </a:lvl1pPr>
          </a:lstStyle>
          <a:p>
            <a:fld id="{2049098E-FF83-42E3-A010-3CCAECF1E515}" type="slidenum">
              <a:rPr lang="fr-FR"/>
              <a:pPr/>
              <a:t>‹N°›</a:t>
            </a:fld>
            <a:endParaRPr lang="fr-FR"/>
          </a:p>
        </p:txBody>
      </p:sp>
      <p:sp>
        <p:nvSpPr>
          <p:cNvPr id="4" name="Date Placeholder 3"/>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908729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AA23B8CC-5D49-47FB-8C13-212844C0C32E}"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309034189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Footer Placeholder 4"/>
          <p:cNvSpPr>
            <a:spLocks noGrp="1"/>
          </p:cNvSpPr>
          <p:nvPr>
            <p:ph type="ftr" sz="quarter" idx="10"/>
          </p:nvPr>
        </p:nvSpPr>
        <p:spPr/>
        <p:txBody>
          <a:bodyPr/>
          <a:lstStyle>
            <a:lvl1pPr>
              <a:defRPr/>
            </a:lvl1pPr>
          </a:lstStyle>
          <a:p>
            <a:endParaRPr lang="fr-FR"/>
          </a:p>
        </p:txBody>
      </p:sp>
      <p:sp>
        <p:nvSpPr>
          <p:cNvPr id="6" name="Slide Number Placeholder 5"/>
          <p:cNvSpPr>
            <a:spLocks noGrp="1"/>
          </p:cNvSpPr>
          <p:nvPr>
            <p:ph type="sldNum" sz="quarter" idx="11"/>
          </p:nvPr>
        </p:nvSpPr>
        <p:spPr/>
        <p:txBody>
          <a:bodyPr/>
          <a:lstStyle>
            <a:lvl1pPr>
              <a:defRPr/>
            </a:lvl1pPr>
          </a:lstStyle>
          <a:p>
            <a:fld id="{94FB8E3F-4455-4C76-8D9C-22C9F1C9C836}" type="slidenum">
              <a:rPr lang="fr-FR"/>
              <a:pPr/>
              <a:t>‹N°›</a:t>
            </a:fld>
            <a:endParaRPr lang="fr-FR"/>
          </a:p>
        </p:txBody>
      </p:sp>
      <p:sp>
        <p:nvSpPr>
          <p:cNvPr id="7" name="Date Placeholder 6"/>
          <p:cNvSpPr>
            <a:spLocks noGrp="1"/>
          </p:cNvSpPr>
          <p:nvPr>
            <p:ph type="dt" sz="half" idx="12"/>
          </p:nvPr>
        </p:nvSpPr>
        <p:spPr/>
        <p:txBody>
          <a:bodyPr/>
          <a:lstStyle>
            <a:lvl1pPr>
              <a:defRPr/>
            </a:lvl1pPr>
          </a:lstStyle>
          <a:p>
            <a:endParaRPr lang="fr-FR"/>
          </a:p>
        </p:txBody>
      </p:sp>
    </p:spTree>
    <p:extLst>
      <p:ext uri="{BB962C8B-B14F-4D97-AF65-F5344CB8AC3E}">
        <p14:creationId xmlns:p14="http://schemas.microsoft.com/office/powerpoint/2010/main" val="7270218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fr-FR"/>
          </a:p>
        </p:txBody>
      </p:sp>
      <p:sp>
        <p:nvSpPr>
          <p:cNvPr id="4813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47B8D0ED-3C37-455B-8603-FC29B23377D8}" type="slidenum">
              <a:rPr lang="fr-FR"/>
              <a:pPr/>
              <a:t>‹N°›</a:t>
            </a:fld>
            <a:endParaRPr lang="fr-FR"/>
          </a:p>
        </p:txBody>
      </p:sp>
      <p:grpSp>
        <p:nvGrpSpPr>
          <p:cNvPr id="48132" name="Group 4"/>
          <p:cNvGrpSpPr>
            <a:grpSpLocks/>
          </p:cNvGrpSpPr>
          <p:nvPr/>
        </p:nvGrpSpPr>
        <p:grpSpPr bwMode="auto">
          <a:xfrm>
            <a:off x="0" y="0"/>
            <a:ext cx="9144000" cy="546100"/>
            <a:chOff x="0" y="0"/>
            <a:chExt cx="5760" cy="344"/>
          </a:xfrm>
        </p:grpSpPr>
        <p:sp>
          <p:nvSpPr>
            <p:cNvPr id="4813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fr-FR" sz="2400">
                <a:latin typeface="Times New Roman" pitchFamily="18" charset="0"/>
              </a:endParaRPr>
            </a:p>
          </p:txBody>
        </p:sp>
        <p:sp>
          <p:nvSpPr>
            <p:cNvPr id="4813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3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3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hlink"/>
                </a:solidFill>
              </a:endParaRPr>
            </a:p>
          </p:txBody>
        </p:sp>
        <p:sp>
          <p:nvSpPr>
            <p:cNvPr id="4813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sz="2400">
                <a:latin typeface="Times New Roman" pitchFamily="18" charset="0"/>
              </a:endParaRPr>
            </a:p>
          </p:txBody>
        </p:sp>
        <p:sp>
          <p:nvSpPr>
            <p:cNvPr id="4814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sp>
          <p:nvSpPr>
            <p:cNvPr id="4814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solidFill>
                  <a:schemeClr val="accent2"/>
                </a:solidFill>
              </a:endParaRPr>
            </a:p>
          </p:txBody>
        </p:sp>
      </p:grpSp>
      <p:sp>
        <p:nvSpPr>
          <p:cNvPr id="48142"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 du masque</a:t>
            </a:r>
          </a:p>
        </p:txBody>
      </p:sp>
      <p:sp>
        <p:nvSpPr>
          <p:cNvPr id="48143"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de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814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5"/>
          <p:cNvSpPr>
            <a:spLocks noGrp="1" noChangeArrowheads="1"/>
          </p:cNvSpPr>
          <p:nvPr>
            <p:ph type="ftr" sz="quarter" idx="4294967295"/>
          </p:nvPr>
        </p:nvSpPr>
        <p:spPr>
          <a:xfrm>
            <a:off x="107504" y="6297086"/>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3076" name="Rectangle 16"/>
          <p:cNvSpPr>
            <a:spLocks noGrp="1" noChangeArrowheads="1"/>
          </p:cNvSpPr>
          <p:nvPr>
            <p:ph type="sldNum" sz="quarter" idx="4294967295"/>
          </p:nvPr>
        </p:nvSpPr>
        <p:spPr>
          <a:xfrm>
            <a:off x="7066409" y="6244816"/>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fld id="{97B5623A-F374-474F-B53D-C2D626558A64}" type="slidenum">
              <a:rPr lang="fr-FR" altLang="fr-FR" sz="1400"/>
              <a:pPr eaLnBrk="1" hangingPunct="1">
                <a:spcBef>
                  <a:spcPct val="0"/>
                </a:spcBef>
                <a:buClrTx/>
                <a:buSzTx/>
                <a:buFontTx/>
                <a:buNone/>
              </a:pPr>
              <a:t>1</a:t>
            </a:fld>
            <a:endParaRPr lang="fr-FR" altLang="fr-FR" sz="1400" dirty="0"/>
          </a:p>
        </p:txBody>
      </p:sp>
      <p:sp>
        <p:nvSpPr>
          <p:cNvPr id="3077" name="Rectangle 4"/>
          <p:cNvSpPr>
            <a:spLocks noGrp="1" noChangeArrowheads="1"/>
          </p:cNvSpPr>
          <p:nvPr>
            <p:ph type="ctrTitle"/>
          </p:nvPr>
        </p:nvSpPr>
        <p:spPr>
          <a:xfrm>
            <a:off x="1187624" y="2492896"/>
            <a:ext cx="7772400" cy="1512168"/>
          </a:xfrm>
        </p:spPr>
        <p:txBody>
          <a:bodyPr/>
          <a:lstStyle/>
          <a:p>
            <a:r>
              <a:rPr lang="fr-FR" altLang="fr-FR" sz="3600" i="1" dirty="0" smtClean="0"/>
              <a:t>         Centre </a:t>
            </a:r>
            <a:r>
              <a:rPr lang="fr-FR" altLang="fr-FR" sz="3600" i="1" dirty="0" err="1" smtClean="0"/>
              <a:t>SophroKhepri</a:t>
            </a:r>
            <a:r>
              <a:rPr lang="fr-FR" altLang="fr-FR" sz="3600" i="1" dirty="0"/>
              <a:t/>
            </a:r>
            <a:br>
              <a:rPr lang="fr-FR" altLang="fr-FR" sz="3600" i="1" dirty="0"/>
            </a:br>
            <a:r>
              <a:rPr lang="fr-FR" altLang="fr-FR" sz="3600" i="1" dirty="0" smtClean="0"/>
              <a:t>    </a:t>
            </a:r>
            <a:r>
              <a:rPr lang="fr-FR" altLang="fr-FR" sz="2400" i="1" dirty="0" smtClean="0"/>
              <a:t>Centre </a:t>
            </a:r>
            <a:r>
              <a:rPr lang="fr-FR" altLang="fr-FR" sz="2400" i="1" dirty="0"/>
              <a:t>du Mieux-être</a:t>
            </a:r>
            <a:br>
              <a:rPr lang="fr-FR" altLang="fr-FR" sz="2400" i="1" dirty="0"/>
            </a:br>
            <a:r>
              <a:rPr lang="fr-FR" altLang="fr-FR" sz="2400" i="1" dirty="0"/>
              <a:t>Sophrologie et Thérapies alternatives </a:t>
            </a:r>
            <a:endParaRPr lang="fr-FR" altLang="fr-FR" sz="2400" i="1" dirty="0" smtClean="0"/>
          </a:p>
        </p:txBody>
      </p:sp>
      <p:sp>
        <p:nvSpPr>
          <p:cNvPr id="3078" name="Rectangle 5"/>
          <p:cNvSpPr>
            <a:spLocks noGrp="1" noChangeArrowheads="1"/>
          </p:cNvSpPr>
          <p:nvPr>
            <p:ph type="subTitle" idx="1"/>
          </p:nvPr>
        </p:nvSpPr>
        <p:spPr>
          <a:xfrm>
            <a:off x="723900" y="4365104"/>
            <a:ext cx="7952556" cy="1656184"/>
          </a:xfrm>
        </p:spPr>
        <p:txBody>
          <a:bodyPr/>
          <a:lstStyle/>
          <a:p>
            <a:pPr algn="ctr" eaLnBrk="1" hangingPunct="1">
              <a:lnSpc>
                <a:spcPct val="90000"/>
              </a:lnSpc>
            </a:pPr>
            <a:r>
              <a:rPr lang="fr-FR" altLang="fr-FR" sz="2400" b="1" i="1" dirty="0" smtClean="0"/>
              <a:t>Equilibre, Santé et Qualité de vie </a:t>
            </a:r>
          </a:p>
          <a:p>
            <a:pPr algn="ctr" eaLnBrk="1" hangingPunct="1">
              <a:lnSpc>
                <a:spcPct val="90000"/>
              </a:lnSpc>
            </a:pPr>
            <a:r>
              <a:rPr lang="fr-FR" altLang="fr-FR" sz="2400" b="1" i="1" dirty="0" smtClean="0"/>
              <a:t>à l'école, au travail, en famille, à la retraite...</a:t>
            </a:r>
          </a:p>
          <a:p>
            <a:pPr algn="ctr" eaLnBrk="1" hangingPunct="1">
              <a:lnSpc>
                <a:spcPct val="90000"/>
              </a:lnSpc>
            </a:pPr>
            <a:endParaRPr lang="fr-FR" altLang="fr-FR" sz="1200" b="1" dirty="0" smtClean="0"/>
          </a:p>
          <a:p>
            <a:pPr algn="ctr" eaLnBrk="1" hangingPunct="1">
              <a:lnSpc>
                <a:spcPct val="90000"/>
              </a:lnSpc>
            </a:pPr>
            <a:r>
              <a:rPr lang="fr-FR" altLang="fr-FR" sz="2400" b="1" dirty="0" smtClean="0"/>
              <a:t> Val de Marne</a:t>
            </a:r>
            <a:r>
              <a:rPr lang="fr-FR" altLang="fr-FR" sz="2400" b="1" i="1" dirty="0" smtClean="0"/>
              <a:t> – Nogent-sur-Marne</a:t>
            </a:r>
          </a:p>
          <a:p>
            <a:pPr algn="ctr" eaLnBrk="1" hangingPunct="1">
              <a:lnSpc>
                <a:spcPct val="90000"/>
              </a:lnSpc>
            </a:pPr>
            <a:endParaRPr lang="fr-FR" altLang="fr-FR" sz="800" i="1" dirty="0" smtClean="0"/>
          </a:p>
          <a:p>
            <a:pPr eaLnBrk="1" hangingPunct="1">
              <a:lnSpc>
                <a:spcPct val="90000"/>
              </a:lnSpc>
            </a:pPr>
            <a:r>
              <a:rPr lang="fr-FR" altLang="fr-FR" sz="1600" i="1" dirty="0" smtClean="0"/>
              <a:t>N.B.* </a:t>
            </a:r>
            <a:r>
              <a:rPr lang="fr-FR" altLang="fr-FR" sz="1600" i="1" dirty="0" err="1" smtClean="0"/>
              <a:t>Khépri</a:t>
            </a:r>
            <a:r>
              <a:rPr lang="fr-FR" altLang="fr-FR" sz="1600" i="1" dirty="0" smtClean="0"/>
              <a:t> : Venir à l'existence, Etre et Devenir"</a:t>
            </a:r>
          </a:p>
        </p:txBody>
      </p:sp>
      <p:sp>
        <p:nvSpPr>
          <p:cNvPr id="8" name="Espace réservé de la date 3"/>
          <p:cNvSpPr>
            <a:spLocks noGrp="1"/>
          </p:cNvSpPr>
          <p:nvPr>
            <p:ph type="dt" sz="quarter" idx="4294967295"/>
          </p:nvPr>
        </p:nvSpPr>
        <p:spPr>
          <a:xfrm>
            <a:off x="3124200" y="6284168"/>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9"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6139"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0705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10</a:t>
            </a:fld>
            <a:endParaRPr lang="fr-FR" altLang="fr-FR" sz="1400" dirty="0"/>
          </a:p>
        </p:txBody>
      </p:sp>
      <p:sp>
        <p:nvSpPr>
          <p:cNvPr id="2" name="ZoneTexte 1"/>
          <p:cNvSpPr txBox="1"/>
          <p:nvPr/>
        </p:nvSpPr>
        <p:spPr>
          <a:xfrm>
            <a:off x="1885332" y="251356"/>
            <a:ext cx="5494289" cy="369332"/>
          </a:xfrm>
          <a:prstGeom prst="rect">
            <a:avLst/>
          </a:prstGeom>
          <a:solidFill>
            <a:srgbClr val="7030A0"/>
          </a:solidFill>
        </p:spPr>
        <p:txBody>
          <a:bodyPr wrap="square" rtlCol="0">
            <a:spAutoFit/>
          </a:bodyPr>
          <a:lstStyle/>
          <a:p>
            <a:r>
              <a:rPr lang="fr-FR" b="1" dirty="0" smtClean="0">
                <a:solidFill>
                  <a:schemeClr val="bg1"/>
                </a:solidFill>
              </a:rPr>
              <a:t>3. Champs d’intervention</a:t>
            </a:r>
          </a:p>
        </p:txBody>
      </p:sp>
      <p:pic>
        <p:nvPicPr>
          <p:cNvPr id="7171" name="Picture 3" descr="C:\Users\Dell\Dropbox\Sophrokhépri\site web\Textes Site\Champs d'application-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544" y="822866"/>
            <a:ext cx="4851720" cy="5622650"/>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Tree>
    <p:extLst>
      <p:ext uri="{BB962C8B-B14F-4D97-AF65-F5344CB8AC3E}">
        <p14:creationId xmlns:p14="http://schemas.microsoft.com/office/powerpoint/2010/main" val="324561500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491408" y="116632"/>
            <a:ext cx="8229600" cy="1371600"/>
          </a:xfrm>
        </p:spPr>
        <p:txBody>
          <a:bodyPr/>
          <a:lstStyle/>
          <a:p>
            <a:r>
              <a:rPr lang="fr-FR" altLang="fr-FR" sz="3600" b="1" dirty="0" smtClean="0"/>
              <a:t>3. Situation des locaux</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3563118"/>
            <a:ext cx="6803944" cy="245817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1412776"/>
            <a:ext cx="3060192" cy="2127504"/>
          </a:xfrm>
          <a:prstGeom prst="rect">
            <a:avLst/>
          </a:prstGeom>
        </p:spPr>
      </p:pic>
      <p:sp>
        <p:nvSpPr>
          <p:cNvPr id="4" name="ZoneTexte 3"/>
          <p:cNvSpPr txBox="1"/>
          <p:nvPr/>
        </p:nvSpPr>
        <p:spPr>
          <a:xfrm>
            <a:off x="478577" y="1556792"/>
            <a:ext cx="4519186" cy="2031325"/>
          </a:xfrm>
          <a:prstGeom prst="rect">
            <a:avLst/>
          </a:prstGeom>
          <a:noFill/>
        </p:spPr>
        <p:txBody>
          <a:bodyPr wrap="none" rtlCol="0">
            <a:spAutoFit/>
          </a:bodyPr>
          <a:lstStyle/>
          <a:p>
            <a:r>
              <a:rPr lang="fr-FR" dirty="0" smtClean="0"/>
              <a:t>Les locaux se situent au </a:t>
            </a:r>
            <a:r>
              <a:rPr lang="fr-FR" b="1" dirty="0" smtClean="0"/>
              <a:t>4</a:t>
            </a:r>
            <a:r>
              <a:rPr lang="fr-FR" b="1" baseline="30000" dirty="0" smtClean="0"/>
              <a:t>ème</a:t>
            </a:r>
            <a:r>
              <a:rPr lang="fr-FR" b="1" dirty="0" smtClean="0"/>
              <a:t> étage </a:t>
            </a:r>
            <a:r>
              <a:rPr lang="fr-FR" dirty="0" smtClean="0"/>
              <a:t>d’un  </a:t>
            </a:r>
          </a:p>
          <a:p>
            <a:r>
              <a:rPr lang="fr-FR" dirty="0" smtClean="0"/>
              <a:t>immeuble de bureaux très prisé de </a:t>
            </a:r>
          </a:p>
          <a:p>
            <a:r>
              <a:rPr lang="fr-FR" b="1" dirty="0" smtClean="0"/>
              <a:t>Nogent-sur-Marne  (94)</a:t>
            </a:r>
          </a:p>
          <a:p>
            <a:endParaRPr lang="fr-FR" dirty="0" smtClean="0"/>
          </a:p>
          <a:p>
            <a:r>
              <a:rPr lang="fr-FR" b="1" dirty="0" smtClean="0"/>
              <a:t>L’entrée est au </a:t>
            </a:r>
          </a:p>
          <a:p>
            <a:r>
              <a:rPr lang="fr-FR" b="1" dirty="0" smtClean="0"/>
              <a:t>188 grande rue Charles de Gaulle</a:t>
            </a:r>
          </a:p>
          <a:p>
            <a:r>
              <a:rPr lang="fr-FR" dirty="0" smtClean="0"/>
              <a:t>Au pied du RER E de Nogent le Perreux</a:t>
            </a:r>
            <a:endParaRPr lang="fr-FR"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11</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24295853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44624"/>
            <a:ext cx="8229600" cy="1371600"/>
          </a:xfrm>
        </p:spPr>
        <p:txBody>
          <a:bodyPr/>
          <a:lstStyle/>
          <a:p>
            <a:r>
              <a:rPr lang="fr-FR" altLang="fr-FR" sz="3600" b="1" dirty="0" smtClean="0"/>
              <a:t>Agencement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115035"/>
            <a:ext cx="8712968" cy="5344199"/>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1088141"/>
            <a:ext cx="8712968" cy="5344199"/>
          </a:xfrm>
          <a:prstGeom prst="rect">
            <a:avLst/>
          </a:prstGeom>
        </p:spPr>
      </p:pic>
      <p:sp>
        <p:nvSpPr>
          <p:cNvPr id="3" name="ZoneTexte 2"/>
          <p:cNvSpPr txBox="1"/>
          <p:nvPr/>
        </p:nvSpPr>
        <p:spPr>
          <a:xfrm>
            <a:off x="467544" y="1124744"/>
            <a:ext cx="2077813" cy="1077218"/>
          </a:xfrm>
          <a:prstGeom prst="rect">
            <a:avLst/>
          </a:prstGeom>
          <a:noFill/>
        </p:spPr>
        <p:txBody>
          <a:bodyPr wrap="none" rtlCol="0">
            <a:spAutoFit/>
          </a:bodyPr>
          <a:lstStyle/>
          <a:p>
            <a:r>
              <a:rPr lang="fr-FR" sz="1600" dirty="0" smtClean="0"/>
              <a:t>10 Cabines</a:t>
            </a:r>
          </a:p>
          <a:p>
            <a:r>
              <a:rPr lang="fr-FR" sz="1600" dirty="0" smtClean="0"/>
              <a:t>2 salles de formation</a:t>
            </a:r>
          </a:p>
          <a:p>
            <a:r>
              <a:rPr lang="fr-FR" sz="1600" dirty="0" smtClean="0"/>
              <a:t>1 salle d’attente</a:t>
            </a:r>
          </a:p>
          <a:p>
            <a:r>
              <a:rPr lang="fr-FR" sz="1600" dirty="0" smtClean="0"/>
              <a:t>1 coin café</a:t>
            </a:r>
            <a:endParaRPr lang="fr-FR" sz="1600" dirty="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12</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5431014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4. Concept et stratégie</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2007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a:xfrm>
            <a:off x="611560" y="476250"/>
            <a:ext cx="7793037" cy="576263"/>
          </a:xfrm>
        </p:spPr>
        <p:txBody>
          <a:bodyPr/>
          <a:lstStyle/>
          <a:p>
            <a:r>
              <a:rPr lang="fr-FR" altLang="fr-FR" sz="3600" b="1" dirty="0" smtClean="0"/>
              <a:t>4. Concept </a:t>
            </a:r>
            <a:r>
              <a:rPr lang="fr-FR" altLang="fr-FR" sz="3600" b="1" dirty="0"/>
              <a:t>et stratégie</a:t>
            </a:r>
          </a:p>
        </p:txBody>
      </p:sp>
      <p:sp>
        <p:nvSpPr>
          <p:cNvPr id="8198" name="Rectangle 3"/>
          <p:cNvSpPr>
            <a:spLocks noGrp="1" noChangeArrowheads="1"/>
          </p:cNvSpPr>
          <p:nvPr>
            <p:ph type="body" idx="1"/>
          </p:nvPr>
        </p:nvSpPr>
        <p:spPr>
          <a:xfrm>
            <a:off x="682625" y="1268413"/>
            <a:ext cx="8137525" cy="5184775"/>
          </a:xfrm>
        </p:spPr>
        <p:txBody>
          <a:bodyPr/>
          <a:lstStyle/>
          <a:p>
            <a:pPr marL="0" indent="0" eaLnBrk="1" hangingPunct="1">
              <a:buSzTx/>
              <a:buFont typeface="Wingdings" panose="05000000000000000000" pitchFamily="2" charset="2"/>
              <a:buNone/>
              <a:defRPr/>
            </a:pPr>
            <a:endParaRPr lang="fr-FR" altLang="fr-FR" sz="2400" dirty="0" smtClean="0"/>
          </a:p>
          <a:p>
            <a:pPr marL="0" indent="0">
              <a:buNone/>
              <a:defRPr/>
            </a:pPr>
            <a:r>
              <a:rPr lang="fr-FR" sz="2400" b="1" dirty="0"/>
              <a:t>Le concept de </a:t>
            </a:r>
            <a:r>
              <a:rPr lang="fr-FR" sz="2400" b="1" dirty="0" err="1"/>
              <a:t>SophroKhepri</a:t>
            </a:r>
            <a:r>
              <a:rPr lang="fr-FR" sz="2400" b="1" dirty="0"/>
              <a:t> a 2 </a:t>
            </a:r>
            <a:r>
              <a:rPr lang="fr-FR" sz="2400" b="1" dirty="0" smtClean="0"/>
              <a:t>approches :</a:t>
            </a:r>
          </a:p>
          <a:p>
            <a:pPr marL="0" indent="0" algn="ctr">
              <a:buNone/>
              <a:defRPr/>
            </a:pPr>
            <a:endParaRPr lang="fr-FR" sz="2400" dirty="0"/>
          </a:p>
          <a:p>
            <a:pPr lvl="1">
              <a:buFont typeface="Wingdings" panose="05000000000000000000" pitchFamily="2" charset="2"/>
              <a:buChar char="q"/>
              <a:defRPr/>
            </a:pPr>
            <a:r>
              <a:rPr lang="fr-FR" sz="2000" dirty="0"/>
              <a:t>B2B en tant qu’apporteur d’affaires pour les thérapeutes, en favorisant leur </a:t>
            </a:r>
            <a:r>
              <a:rPr lang="fr-FR" sz="2000" dirty="0" smtClean="0"/>
              <a:t>installation,</a:t>
            </a:r>
          </a:p>
          <a:p>
            <a:pPr marL="457200" lvl="1" indent="0">
              <a:buNone/>
              <a:defRPr/>
            </a:pPr>
            <a:endParaRPr lang="fr-FR" sz="2000" dirty="0"/>
          </a:p>
          <a:p>
            <a:pPr lvl="1">
              <a:buFont typeface="Wingdings" panose="05000000000000000000" pitchFamily="2" charset="2"/>
              <a:buChar char="q"/>
              <a:defRPr/>
            </a:pPr>
            <a:r>
              <a:rPr lang="fr-FR" sz="2000" dirty="0"/>
              <a:t>B2C pour les patients en facilitant l’accès aux soins</a:t>
            </a:r>
            <a:r>
              <a:rPr lang="fr-FR" sz="2000" dirty="0" smtClean="0"/>
              <a:t>.</a:t>
            </a:r>
            <a:endParaRPr lang="fr-FR" sz="2000" dirty="0"/>
          </a:p>
          <a:p>
            <a:pPr marL="0" indent="0" eaLnBrk="1" hangingPunct="1">
              <a:buSzTx/>
              <a:buFont typeface="Wingdings" panose="05000000000000000000" pitchFamily="2" charset="2"/>
              <a:buNone/>
              <a:defRPr/>
            </a:pPr>
            <a:endParaRPr lang="fr-FR" altLang="fr-FR" dirty="0" smtClean="0"/>
          </a:p>
          <a:p>
            <a:pPr marL="0" indent="0" eaLnBrk="1" hangingPunct="1">
              <a:buSzTx/>
              <a:buFont typeface="Wingdings" panose="05000000000000000000" pitchFamily="2" charset="2"/>
              <a:buNone/>
              <a:defRPr/>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89802192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57200" y="44624"/>
            <a:ext cx="8229600" cy="1371600"/>
          </a:xfrm>
        </p:spPr>
        <p:txBody>
          <a:bodyPr/>
          <a:lstStyle/>
          <a:p>
            <a:r>
              <a:rPr lang="fr-FR" altLang="fr-FR" sz="3600" b="1" dirty="0" smtClean="0"/>
              <a:t>4. Qui </a:t>
            </a:r>
            <a:r>
              <a:rPr lang="fr-FR" altLang="fr-FR" sz="3600" b="1" dirty="0"/>
              <a:t>sont nos clients </a:t>
            </a:r>
            <a:r>
              <a:rPr lang="fr-FR" altLang="fr-FR" b="1" i="1" dirty="0" smtClean="0"/>
              <a:t>?</a:t>
            </a:r>
            <a:endParaRPr lang="fr-FR" altLang="fr-FR" b="1" dirty="0" smtClean="0"/>
          </a:p>
        </p:txBody>
      </p:sp>
      <p:sp>
        <p:nvSpPr>
          <p:cNvPr id="11270" name="ZoneTexte 7"/>
          <p:cNvSpPr txBox="1">
            <a:spLocks noChangeArrowheads="1"/>
          </p:cNvSpPr>
          <p:nvPr/>
        </p:nvSpPr>
        <p:spPr bwMode="auto">
          <a:xfrm>
            <a:off x="3419475" y="1268760"/>
            <a:ext cx="2009775" cy="646331"/>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tx2"/>
                </a:solidFill>
                <a:latin typeface="Calibri" panose="020F0502020204030204" pitchFamily="34" charset="0"/>
              </a:rPr>
              <a:t>Centre </a:t>
            </a:r>
            <a:r>
              <a:rPr lang="fr-FR" altLang="fr-FR" sz="1800" b="1" dirty="0" smtClean="0">
                <a:solidFill>
                  <a:schemeClr val="tx2"/>
                </a:solidFill>
                <a:latin typeface="Calibri" panose="020F0502020204030204" pitchFamily="34" charset="0"/>
              </a:rPr>
              <a:t>SOPHROKHEPRI </a:t>
            </a:r>
            <a:endParaRPr lang="fr-FR" altLang="fr-FR" sz="1800" b="1" dirty="0">
              <a:solidFill>
                <a:schemeClr val="tx2"/>
              </a:solidFill>
              <a:latin typeface="Calibri" panose="020F0502020204030204" pitchFamily="34" charset="0"/>
            </a:endParaRPr>
          </a:p>
        </p:txBody>
      </p:sp>
      <p:sp>
        <p:nvSpPr>
          <p:cNvPr id="11271" name="ZoneTexte 10"/>
          <p:cNvSpPr txBox="1">
            <a:spLocks noChangeArrowheads="1"/>
          </p:cNvSpPr>
          <p:nvPr/>
        </p:nvSpPr>
        <p:spPr bwMode="auto">
          <a:xfrm>
            <a:off x="6786563" y="2059583"/>
            <a:ext cx="1530350" cy="369332"/>
          </a:xfrm>
          <a:prstGeom prst="rect">
            <a:avLst/>
          </a:prstGeom>
          <a:solidFill>
            <a:srgbClr val="00F26D"/>
          </a:solidFill>
          <a:ln w="28575">
            <a:solidFill>
              <a:srgbClr val="00F26D"/>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a:solidFill>
                  <a:schemeClr val="bg1"/>
                </a:solidFill>
                <a:latin typeface="Calibri" panose="020F0502020204030204" pitchFamily="34" charset="0"/>
              </a:rPr>
              <a:t>Grand Public</a:t>
            </a:r>
          </a:p>
        </p:txBody>
      </p:sp>
      <p:cxnSp>
        <p:nvCxnSpPr>
          <p:cNvPr id="13" name="Connecteur en angle 12"/>
          <p:cNvCxnSpPr/>
          <p:nvPr/>
        </p:nvCxnSpPr>
        <p:spPr>
          <a:xfrm>
            <a:off x="5435600" y="162778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p:nvPr/>
        </p:nvCxnSpPr>
        <p:spPr>
          <a:xfrm rot="10800000" flipV="1">
            <a:off x="2195513" y="1627783"/>
            <a:ext cx="1223962" cy="5048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flipH="1">
            <a:off x="6859588" y="2415183"/>
            <a:ext cx="15875" cy="652462"/>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75" name="ZoneTexte 60"/>
          <p:cNvSpPr txBox="1">
            <a:spLocks noChangeArrowheads="1"/>
          </p:cNvSpPr>
          <p:nvPr/>
        </p:nvSpPr>
        <p:spPr bwMode="auto">
          <a:xfrm>
            <a:off x="7716838" y="318194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1276" name="ZoneTexte 61"/>
          <p:cNvSpPr txBox="1">
            <a:spLocks noChangeArrowheads="1"/>
          </p:cNvSpPr>
          <p:nvPr/>
        </p:nvSpPr>
        <p:spPr bwMode="auto">
          <a:xfrm>
            <a:off x="6156325" y="3181945"/>
            <a:ext cx="989013" cy="338138"/>
          </a:xfrm>
          <a:prstGeom prst="rect">
            <a:avLst/>
          </a:prstGeom>
          <a:noFill/>
          <a:ln w="2857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sp>
        <p:nvSpPr>
          <p:cNvPr id="11277" name="ZoneTexte 72"/>
          <p:cNvSpPr txBox="1">
            <a:spLocks noChangeArrowheads="1"/>
          </p:cNvSpPr>
          <p:nvPr/>
        </p:nvSpPr>
        <p:spPr bwMode="auto">
          <a:xfrm>
            <a:off x="6175375" y="6001345"/>
            <a:ext cx="242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Assistance Téléphonique</a:t>
            </a:r>
          </a:p>
        </p:txBody>
      </p:sp>
      <p:cxnSp>
        <p:nvCxnSpPr>
          <p:cNvPr id="75" name="Connecteur droit 74"/>
          <p:cNvCxnSpPr/>
          <p:nvPr/>
        </p:nvCxnSpPr>
        <p:spPr>
          <a:xfrm rot="10800000" flipV="1">
            <a:off x="7472363" y="353913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53913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2" name="Connecteur droit 91"/>
          <p:cNvCxnSpPr/>
          <p:nvPr/>
        </p:nvCxnSpPr>
        <p:spPr>
          <a:xfrm flipH="1">
            <a:off x="3708400" y="196433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rot="5400000">
            <a:off x="7921625" y="2740620"/>
            <a:ext cx="642938" cy="1588"/>
          </a:xfrm>
          <a:prstGeom prst="straightConnector1">
            <a:avLst/>
          </a:prstGeom>
          <a:ln w="38100">
            <a:solidFill>
              <a:srgbClr val="00F26D"/>
            </a:solidFill>
            <a:tailEnd type="arrow"/>
          </a:ln>
        </p:spPr>
        <p:style>
          <a:lnRef idx="1">
            <a:schemeClr val="accent1"/>
          </a:lnRef>
          <a:fillRef idx="0">
            <a:schemeClr val="accent1"/>
          </a:fillRef>
          <a:effectRef idx="0">
            <a:schemeClr val="accent1"/>
          </a:effectRef>
          <a:fontRef idx="minor">
            <a:schemeClr val="tx1"/>
          </a:fontRef>
        </p:style>
      </p:cxnSp>
      <p:sp>
        <p:nvSpPr>
          <p:cNvPr id="11282" name="ZoneTexte 114"/>
          <p:cNvSpPr txBox="1">
            <a:spLocks noChangeArrowheads="1"/>
          </p:cNvSpPr>
          <p:nvPr/>
        </p:nvSpPr>
        <p:spPr bwMode="auto">
          <a:xfrm>
            <a:off x="5737225" y="5228233"/>
            <a:ext cx="1714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Formation </a:t>
            </a:r>
          </a:p>
          <a:p>
            <a:pPr algn="ctr" eaLnBrk="1" hangingPunct="1">
              <a:spcBef>
                <a:spcPct val="0"/>
              </a:spcBef>
              <a:buClrTx/>
              <a:buSzTx/>
              <a:buFontTx/>
              <a:buNone/>
            </a:pPr>
            <a:r>
              <a:rPr lang="fr-FR" altLang="fr-FR" sz="1400">
                <a:solidFill>
                  <a:schemeClr val="tx2"/>
                </a:solidFill>
              </a:rPr>
              <a:t>Ateliers Découverte Interactifs</a:t>
            </a:r>
          </a:p>
        </p:txBody>
      </p:sp>
      <p:sp>
        <p:nvSpPr>
          <p:cNvPr id="11283" name="ZoneTexte 115"/>
          <p:cNvSpPr txBox="1">
            <a:spLocks noChangeArrowheads="1"/>
          </p:cNvSpPr>
          <p:nvPr/>
        </p:nvSpPr>
        <p:spPr bwMode="auto">
          <a:xfrm>
            <a:off x="7596188" y="5301258"/>
            <a:ext cx="1173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chemeClr val="tx2"/>
                </a:solidFill>
              </a:rPr>
              <a:t>Ateliers </a:t>
            </a:r>
          </a:p>
          <a:p>
            <a:pPr algn="ctr" eaLnBrk="1" hangingPunct="1">
              <a:spcBef>
                <a:spcPct val="0"/>
              </a:spcBef>
              <a:buClrTx/>
              <a:buSzTx/>
              <a:buFontTx/>
              <a:buNone/>
            </a:pPr>
            <a:r>
              <a:rPr lang="fr-FR" altLang="fr-FR" sz="1400">
                <a:solidFill>
                  <a:schemeClr val="tx2"/>
                </a:solidFill>
              </a:rPr>
              <a:t>Formation</a:t>
            </a:r>
          </a:p>
        </p:txBody>
      </p:sp>
      <p:sp>
        <p:nvSpPr>
          <p:cNvPr id="11284" name="ZoneTexte 10"/>
          <p:cNvSpPr txBox="1">
            <a:spLocks noChangeArrowheads="1"/>
          </p:cNvSpPr>
          <p:nvPr/>
        </p:nvSpPr>
        <p:spPr bwMode="auto">
          <a:xfrm>
            <a:off x="27003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cxnSp>
        <p:nvCxnSpPr>
          <p:cNvPr id="50" name="Connecteur droit 49"/>
          <p:cNvCxnSpPr/>
          <p:nvPr/>
        </p:nvCxnSpPr>
        <p:spPr>
          <a:xfrm flipH="1">
            <a:off x="7451725" y="3643908"/>
            <a:ext cx="3175" cy="129698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7524750" y="3788370"/>
            <a:ext cx="1439863"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Méditation</a:t>
            </a:r>
          </a:p>
        </p:txBody>
      </p:sp>
      <p:sp>
        <p:nvSpPr>
          <p:cNvPr id="53" name="Rectangle 52"/>
          <p:cNvSpPr/>
          <p:nvPr/>
        </p:nvSpPr>
        <p:spPr>
          <a:xfrm>
            <a:off x="5867400" y="3788370"/>
            <a:ext cx="1512888"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b="1" dirty="0">
                <a:solidFill>
                  <a:schemeClr val="tx2"/>
                </a:solidFill>
              </a:rPr>
              <a:t>Thérapie individuelle / Groupe</a:t>
            </a:r>
          </a:p>
        </p:txBody>
      </p:sp>
      <p:sp>
        <p:nvSpPr>
          <p:cNvPr id="11288" name="ZoneTexte 10"/>
          <p:cNvSpPr txBox="1">
            <a:spLocks noChangeArrowheads="1"/>
          </p:cNvSpPr>
          <p:nvPr/>
        </p:nvSpPr>
        <p:spPr bwMode="auto">
          <a:xfrm>
            <a:off x="611188" y="1988145"/>
            <a:ext cx="1573212" cy="369332"/>
          </a:xfrm>
          <a:prstGeom prst="rect">
            <a:avLst/>
          </a:prstGeom>
          <a:solidFill>
            <a:schemeClr val="accent1">
              <a:lumMod val="75000"/>
            </a:schemeClr>
          </a:solidFill>
          <a:ln w="28575">
            <a:solidFill>
              <a:schemeClr val="accent1">
                <a:lumMod val="75000"/>
              </a:schemeClr>
            </a:solidFill>
            <a:miter lim="800000"/>
            <a:headEnd/>
            <a:tailEnd/>
          </a:ln>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dirty="0" smtClean="0">
                <a:solidFill>
                  <a:schemeClr val="bg1"/>
                </a:solidFill>
                <a:latin typeface="Calibri" panose="020F0502020204030204" pitchFamily="34" charset="0"/>
              </a:rPr>
              <a:t>Thérapeutes</a:t>
            </a:r>
            <a:endParaRPr lang="fr-FR" altLang="fr-FR" sz="1800" b="1" dirty="0">
              <a:solidFill>
                <a:schemeClr val="bg1"/>
              </a:solidFill>
              <a:latin typeface="Calibri" panose="020F0502020204030204" pitchFamily="34" charset="0"/>
            </a:endParaRPr>
          </a:p>
        </p:txBody>
      </p:sp>
      <p:sp>
        <p:nvSpPr>
          <p:cNvPr id="11289" name="ZoneTexte 10"/>
          <p:cNvSpPr txBox="1">
            <a:spLocks noChangeArrowheads="1"/>
          </p:cNvSpPr>
          <p:nvPr/>
        </p:nvSpPr>
        <p:spPr bwMode="auto">
          <a:xfrm>
            <a:off x="4427538" y="270887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22876" y="1953220"/>
            <a:ext cx="1" cy="7556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291" name="ZoneTexte 8"/>
          <p:cNvSpPr txBox="1">
            <a:spLocks noChangeArrowheads="1"/>
          </p:cNvSpPr>
          <p:nvPr/>
        </p:nvSpPr>
        <p:spPr bwMode="auto">
          <a:xfrm>
            <a:off x="539750" y="4625388"/>
            <a:ext cx="131318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Ostéopathes</a:t>
            </a:r>
            <a:endParaRPr lang="fr-FR" altLang="fr-FR" sz="1600" dirty="0">
              <a:solidFill>
                <a:schemeClr val="tx1"/>
              </a:solidFill>
            </a:endParaRPr>
          </a:p>
        </p:txBody>
      </p:sp>
      <p:sp>
        <p:nvSpPr>
          <p:cNvPr id="11292" name="ZoneTexte 21"/>
          <p:cNvSpPr txBox="1">
            <a:spLocks noChangeArrowheads="1"/>
          </p:cNvSpPr>
          <p:nvPr/>
        </p:nvSpPr>
        <p:spPr bwMode="auto">
          <a:xfrm>
            <a:off x="539750" y="3009411"/>
            <a:ext cx="1223412" cy="409650"/>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Diététiciens</a:t>
            </a:r>
          </a:p>
        </p:txBody>
      </p:sp>
      <p:sp>
        <p:nvSpPr>
          <p:cNvPr id="11293" name="ZoneTexte 22"/>
          <p:cNvSpPr txBox="1">
            <a:spLocks noChangeArrowheads="1"/>
          </p:cNvSpPr>
          <p:nvPr/>
        </p:nvSpPr>
        <p:spPr bwMode="auto">
          <a:xfrm>
            <a:off x="539750" y="3462755"/>
            <a:ext cx="1529586" cy="372409"/>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Haptonomistes</a:t>
            </a:r>
            <a:endParaRPr lang="fr-FR" altLang="fr-FR" sz="1600" dirty="0">
              <a:solidFill>
                <a:schemeClr val="tx1"/>
              </a:solidFill>
            </a:endParaRPr>
          </a:p>
        </p:txBody>
      </p:sp>
      <p:sp>
        <p:nvSpPr>
          <p:cNvPr id="11294" name="ZoneTexte 22"/>
          <p:cNvSpPr txBox="1">
            <a:spLocks noChangeArrowheads="1"/>
          </p:cNvSpPr>
          <p:nvPr/>
        </p:nvSpPr>
        <p:spPr bwMode="auto">
          <a:xfrm>
            <a:off x="539750" y="3861570"/>
            <a:ext cx="1408113" cy="338137"/>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a:solidFill>
                  <a:schemeClr val="tx1"/>
                </a:solidFill>
              </a:rPr>
              <a:t>Kinésiologues</a:t>
            </a:r>
            <a:endParaRPr lang="fr-FR" altLang="fr-FR" sz="1600" dirty="0">
              <a:solidFill>
                <a:schemeClr val="tx1"/>
              </a:solidFill>
            </a:endParaRPr>
          </a:p>
        </p:txBody>
      </p:sp>
      <p:sp>
        <p:nvSpPr>
          <p:cNvPr id="11296" name="ZoneTexte 22"/>
          <p:cNvSpPr txBox="1">
            <a:spLocks noChangeArrowheads="1"/>
          </p:cNvSpPr>
          <p:nvPr/>
        </p:nvSpPr>
        <p:spPr bwMode="auto">
          <a:xfrm>
            <a:off x="4067175" y="3572470"/>
            <a:ext cx="1544638"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Ades soignants</a:t>
            </a:r>
          </a:p>
        </p:txBody>
      </p:sp>
      <p:sp>
        <p:nvSpPr>
          <p:cNvPr id="11297" name="ZoneTexte 22"/>
          <p:cNvSpPr txBox="1">
            <a:spLocks noChangeArrowheads="1"/>
          </p:cNvSpPr>
          <p:nvPr/>
        </p:nvSpPr>
        <p:spPr bwMode="auto">
          <a:xfrm>
            <a:off x="4067175" y="4436070"/>
            <a:ext cx="1554163"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Infirmiers-</a:t>
            </a:r>
            <a:r>
              <a:rPr lang="fr-FR" altLang="fr-FR" sz="1600" dirty="0" err="1">
                <a:solidFill>
                  <a:schemeClr val="tx1"/>
                </a:solidFill>
              </a:rPr>
              <a:t>ières</a:t>
            </a:r>
            <a:endParaRPr lang="fr-FR" altLang="fr-FR" sz="1600" dirty="0">
              <a:solidFill>
                <a:schemeClr val="tx1"/>
              </a:solidFill>
            </a:endParaRPr>
          </a:p>
        </p:txBody>
      </p:sp>
      <p:sp>
        <p:nvSpPr>
          <p:cNvPr id="11298" name="ZoneTexte 22"/>
          <p:cNvSpPr txBox="1">
            <a:spLocks noChangeArrowheads="1"/>
          </p:cNvSpPr>
          <p:nvPr/>
        </p:nvSpPr>
        <p:spPr bwMode="auto">
          <a:xfrm>
            <a:off x="4067175" y="4004270"/>
            <a:ext cx="1720850" cy="338138"/>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Aidants familiaux</a:t>
            </a:r>
          </a:p>
        </p:txBody>
      </p:sp>
      <p:sp>
        <p:nvSpPr>
          <p:cNvPr id="11299" name="ZoneTexte 10"/>
          <p:cNvSpPr txBox="1">
            <a:spLocks noChangeArrowheads="1"/>
          </p:cNvSpPr>
          <p:nvPr/>
        </p:nvSpPr>
        <p:spPr bwMode="auto">
          <a:xfrm>
            <a:off x="6804025" y="1556345"/>
            <a:ext cx="1528763"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B2C</a:t>
            </a:r>
          </a:p>
        </p:txBody>
      </p:sp>
      <p:sp>
        <p:nvSpPr>
          <p:cNvPr id="11300" name="ZoneTexte 10"/>
          <p:cNvSpPr txBox="1">
            <a:spLocks noChangeArrowheads="1"/>
          </p:cNvSpPr>
          <p:nvPr/>
        </p:nvSpPr>
        <p:spPr bwMode="auto">
          <a:xfrm>
            <a:off x="2339975" y="1988145"/>
            <a:ext cx="3455988"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rgbClr val="FF0000"/>
                </a:solidFill>
              </a:rPr>
              <a:t>B2B</a:t>
            </a:r>
          </a:p>
        </p:txBody>
      </p:sp>
      <p:sp>
        <p:nvSpPr>
          <p:cNvPr id="11301" name="ZoneTexte 8"/>
          <p:cNvSpPr txBox="1">
            <a:spLocks noChangeArrowheads="1"/>
          </p:cNvSpPr>
          <p:nvPr/>
        </p:nvSpPr>
        <p:spPr bwMode="auto">
          <a:xfrm>
            <a:off x="539750" y="4252655"/>
            <a:ext cx="1558440"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Orthophonistes</a:t>
            </a:r>
            <a:endParaRPr lang="fr-FR" altLang="fr-FR" sz="1600" dirty="0">
              <a:solidFill>
                <a:schemeClr val="tx1"/>
              </a:solidFill>
            </a:endParaRPr>
          </a:p>
        </p:txBody>
      </p:sp>
      <p:sp>
        <p:nvSpPr>
          <p:cNvPr id="11302" name="ZoneTexte 8"/>
          <p:cNvSpPr txBox="1">
            <a:spLocks noChangeArrowheads="1"/>
          </p:cNvSpPr>
          <p:nvPr/>
        </p:nvSpPr>
        <p:spPr bwMode="auto">
          <a:xfrm>
            <a:off x="539750" y="5008027"/>
            <a:ext cx="222637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a:solidFill>
                  <a:schemeClr val="tx1"/>
                </a:solidFill>
              </a:rPr>
              <a:t>Praticiens </a:t>
            </a:r>
            <a:r>
              <a:rPr lang="fr-FR" altLang="fr-FR" sz="1600" dirty="0" smtClean="0">
                <a:solidFill>
                  <a:schemeClr val="tx1"/>
                </a:solidFill>
              </a:rPr>
              <a:t>EFT &amp; Peat*</a:t>
            </a:r>
            <a:endParaRPr lang="fr-FR" altLang="fr-FR" sz="1600" dirty="0">
              <a:solidFill>
                <a:schemeClr val="tx1"/>
              </a:solidFill>
            </a:endParaRPr>
          </a:p>
        </p:txBody>
      </p:sp>
      <p:sp>
        <p:nvSpPr>
          <p:cNvPr id="36" name="ZoneTexte 8"/>
          <p:cNvSpPr txBox="1">
            <a:spLocks noChangeArrowheads="1"/>
          </p:cNvSpPr>
          <p:nvPr/>
        </p:nvSpPr>
        <p:spPr bwMode="auto">
          <a:xfrm>
            <a:off x="539750" y="5397704"/>
            <a:ext cx="2079608"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Psychologue clinicien</a:t>
            </a:r>
            <a:endParaRPr lang="fr-FR" altLang="fr-FR" sz="1600" dirty="0">
              <a:solidFill>
                <a:schemeClr val="tx1"/>
              </a:solidFill>
            </a:endParaRPr>
          </a:p>
        </p:txBody>
      </p:sp>
      <p:sp>
        <p:nvSpPr>
          <p:cNvPr id="37" name="ZoneTexte 8"/>
          <p:cNvSpPr txBox="1">
            <a:spLocks noChangeArrowheads="1"/>
          </p:cNvSpPr>
          <p:nvPr/>
        </p:nvSpPr>
        <p:spPr bwMode="auto">
          <a:xfrm>
            <a:off x="539750" y="5796933"/>
            <a:ext cx="143411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Réflexologues</a:t>
            </a:r>
            <a:endParaRPr lang="fr-FR" altLang="fr-FR" sz="1600" dirty="0">
              <a:solidFill>
                <a:schemeClr val="tx1"/>
              </a:solidFill>
            </a:endParaRPr>
          </a:p>
        </p:txBody>
      </p:sp>
      <p:sp>
        <p:nvSpPr>
          <p:cNvPr id="2" name="ZoneTexte 1"/>
          <p:cNvSpPr txBox="1"/>
          <p:nvPr/>
        </p:nvSpPr>
        <p:spPr>
          <a:xfrm>
            <a:off x="3563888" y="5781544"/>
            <a:ext cx="723275" cy="369332"/>
          </a:xfrm>
          <a:prstGeom prst="rect">
            <a:avLst/>
          </a:prstGeom>
          <a:noFill/>
        </p:spPr>
        <p:txBody>
          <a:bodyPr wrap="none" rtlCol="0">
            <a:spAutoFit/>
          </a:bodyPr>
          <a:lstStyle/>
          <a:p>
            <a:r>
              <a:rPr lang="fr-FR" dirty="0"/>
              <a:t>e</a:t>
            </a:r>
            <a:r>
              <a:rPr lang="fr-FR" dirty="0" smtClean="0"/>
              <a:t>tc…</a:t>
            </a:r>
            <a:endParaRPr lang="fr-FR" dirty="0"/>
          </a:p>
        </p:txBody>
      </p:sp>
      <p:cxnSp>
        <p:nvCxnSpPr>
          <p:cNvPr id="39" name="Connecteur droit 38"/>
          <p:cNvCxnSpPr/>
          <p:nvPr/>
        </p:nvCxnSpPr>
        <p:spPr>
          <a:xfrm>
            <a:off x="5224742" y="3277245"/>
            <a:ext cx="0" cy="29522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84019" y="6093296"/>
            <a:ext cx="5891356" cy="369332"/>
          </a:xfrm>
          <a:prstGeom prst="rect">
            <a:avLst/>
          </a:prstGeom>
          <a:noFill/>
        </p:spPr>
        <p:txBody>
          <a:bodyPr wrap="none" rtlCol="0">
            <a:spAutoFit/>
          </a:bodyPr>
          <a:lstStyle/>
          <a:p>
            <a:r>
              <a:rPr lang="fr-FR" dirty="0" smtClean="0"/>
              <a:t>*</a:t>
            </a:r>
            <a:r>
              <a:rPr lang="fr-FR" sz="1100" i="1" dirty="0"/>
              <a:t>Activation de </a:t>
            </a:r>
            <a:r>
              <a:rPr lang="fr-FR" sz="1100" i="1" dirty="0" smtClean="0"/>
              <a:t>l’Energie </a:t>
            </a:r>
            <a:r>
              <a:rPr lang="fr-FR" sz="1100" i="1" dirty="0"/>
              <a:t>P</a:t>
            </a:r>
            <a:r>
              <a:rPr lang="fr-FR" sz="1100" i="1" dirty="0" smtClean="0"/>
              <a:t>rimordiale </a:t>
            </a:r>
            <a:r>
              <a:rPr lang="fr-FR" sz="1100" i="1" dirty="0"/>
              <a:t>de la </a:t>
            </a:r>
            <a:r>
              <a:rPr lang="fr-FR" sz="1100" i="1" dirty="0" smtClean="0"/>
              <a:t>transcendance (Thérapie dite de 4</a:t>
            </a:r>
            <a:r>
              <a:rPr lang="fr-FR" sz="1100" i="1" baseline="30000" dirty="0" smtClean="0"/>
              <a:t>ème</a:t>
            </a:r>
            <a:r>
              <a:rPr lang="fr-FR" sz="1100" i="1" dirty="0" smtClean="0"/>
              <a:t> génération)</a:t>
            </a:r>
            <a:endParaRPr lang="fr-FR" sz="1100" i="1" dirty="0"/>
          </a:p>
        </p:txBody>
      </p:sp>
      <p:sp>
        <p:nvSpPr>
          <p:cNvPr id="48" name="ZoneTexte 22"/>
          <p:cNvSpPr txBox="1">
            <a:spLocks noChangeArrowheads="1"/>
          </p:cNvSpPr>
          <p:nvPr/>
        </p:nvSpPr>
        <p:spPr bwMode="auto">
          <a:xfrm>
            <a:off x="539750" y="2623732"/>
            <a:ext cx="1844031"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err="1" smtClean="0">
                <a:solidFill>
                  <a:schemeClr val="tx1"/>
                </a:solidFill>
              </a:rPr>
              <a:t>Aromathérapeutes</a:t>
            </a:r>
            <a:endParaRPr lang="fr-FR" altLang="fr-FR" sz="1600" dirty="0">
              <a:solidFill>
                <a:schemeClr val="tx1"/>
              </a:solidFill>
            </a:endParaRPr>
          </a:p>
        </p:txBody>
      </p:sp>
      <p:sp>
        <p:nvSpPr>
          <p:cNvPr id="41"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42"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15</a:t>
            </a:fld>
            <a:endParaRPr lang="fr-FR" altLang="fr-FR" sz="1400" dirty="0"/>
          </a:p>
        </p:txBody>
      </p:sp>
      <p:sp>
        <p:nvSpPr>
          <p:cNvPr id="43"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
        <p:nvSpPr>
          <p:cNvPr id="44" name="ZoneTexte 8"/>
          <p:cNvSpPr txBox="1">
            <a:spLocks noChangeArrowheads="1"/>
          </p:cNvSpPr>
          <p:nvPr/>
        </p:nvSpPr>
        <p:spPr bwMode="auto">
          <a:xfrm>
            <a:off x="2090437" y="5796933"/>
            <a:ext cx="1408719" cy="338554"/>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dirty="0" smtClean="0">
                <a:solidFill>
                  <a:schemeClr val="tx1"/>
                </a:solidFill>
              </a:rPr>
              <a:t>Sophrologues</a:t>
            </a:r>
            <a:endParaRPr lang="fr-FR" altLang="fr-FR" sz="1600" dirty="0">
              <a:solidFill>
                <a:schemeClr val="tx1"/>
              </a:solidFill>
            </a:endParaRPr>
          </a:p>
        </p:txBody>
      </p:sp>
      <p:cxnSp>
        <p:nvCxnSpPr>
          <p:cNvPr id="45" name="Connecteur droit avec flèche 44"/>
          <p:cNvCxnSpPr/>
          <p:nvPr/>
        </p:nvCxnSpPr>
        <p:spPr>
          <a:xfrm flipH="1">
            <a:off x="621127" y="2303787"/>
            <a:ext cx="1" cy="359805"/>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5127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457201" y="476250"/>
            <a:ext cx="8451850" cy="576263"/>
          </a:xfrm>
        </p:spPr>
        <p:txBody>
          <a:bodyPr/>
          <a:lstStyle/>
          <a:p>
            <a:r>
              <a:rPr lang="fr-FR" altLang="fr-FR" sz="3600" b="1" dirty="0" smtClean="0"/>
              <a:t>4. Que cherchent les patients?</a:t>
            </a:r>
            <a:endParaRPr lang="fr-FR" altLang="fr-FR" sz="3600" b="1" dirty="0"/>
          </a:p>
        </p:txBody>
      </p:sp>
      <p:sp>
        <p:nvSpPr>
          <p:cNvPr id="12294" name="Rectangle 3"/>
          <p:cNvSpPr>
            <a:spLocks noGrp="1" noChangeArrowheads="1"/>
          </p:cNvSpPr>
          <p:nvPr>
            <p:ph type="body" idx="1"/>
          </p:nvPr>
        </p:nvSpPr>
        <p:spPr>
          <a:xfrm>
            <a:off x="467544" y="1341438"/>
            <a:ext cx="8135937" cy="4247802"/>
          </a:xfrm>
        </p:spPr>
        <p:txBody>
          <a:bodyPr/>
          <a:lstStyle/>
          <a:p>
            <a:pPr marL="0" indent="0" eaLnBrk="1" hangingPunct="1">
              <a:buSzTx/>
              <a:buFont typeface="Wingdings" panose="05000000000000000000" pitchFamily="2" charset="2"/>
              <a:buNone/>
            </a:pPr>
            <a:endParaRPr lang="fr-FR" altLang="fr-FR" sz="1000" dirty="0" smtClean="0"/>
          </a:p>
          <a:p>
            <a:pPr marL="0" indent="0">
              <a:buFont typeface="Wingdings" panose="05000000000000000000" pitchFamily="2" charset="2"/>
              <a:buNone/>
            </a:pPr>
            <a:r>
              <a:rPr lang="fr-FR" altLang="fr-FR" sz="2400" b="1" dirty="0" smtClean="0">
                <a:sym typeface="Wingdings" panose="05000000000000000000" pitchFamily="2" charset="2"/>
              </a:rPr>
              <a:t>L</a:t>
            </a:r>
            <a:r>
              <a:rPr lang="fr-FR" altLang="fr-FR" sz="2400" b="1" dirty="0" smtClean="0"/>
              <a:t>e bon praticien au bon moment et à toute heure:</a:t>
            </a:r>
          </a:p>
          <a:p>
            <a:pPr marL="0" indent="0">
              <a:buFont typeface="Wingdings" panose="05000000000000000000" pitchFamily="2" charset="2"/>
              <a:buNone/>
            </a:pPr>
            <a:endParaRPr lang="fr-FR" altLang="fr-FR" sz="2400" b="1" dirty="0" smtClean="0"/>
          </a:p>
          <a:p>
            <a:pPr eaLnBrk="1" hangingPunct="1">
              <a:buSzTx/>
              <a:buFont typeface="Wingdings" panose="05000000000000000000" pitchFamily="2" charset="2"/>
              <a:buChar char="q"/>
            </a:pPr>
            <a:r>
              <a:rPr lang="fr-FR" altLang="fr-FR" sz="2400" dirty="0" smtClean="0"/>
              <a:t>Etre guidés sur les différents types de soins possibles,</a:t>
            </a:r>
          </a:p>
          <a:p>
            <a:pPr eaLnBrk="1" hangingPunct="1">
              <a:buSzTx/>
              <a:buFont typeface="Wingdings" panose="05000000000000000000" pitchFamily="2" charset="2"/>
              <a:buChar char="q"/>
            </a:pPr>
            <a:r>
              <a:rPr lang="fr-FR" altLang="fr-FR" sz="2400" dirty="0" smtClean="0"/>
              <a:t>De l'écoute, de la disponibilité, de la réactivité pour la prise en charges de leur rendez-vous en dehors des heures de bureau,</a:t>
            </a:r>
          </a:p>
          <a:p>
            <a:pPr eaLnBrk="1" hangingPunct="1">
              <a:buSzTx/>
              <a:buFont typeface="Wingdings" panose="05000000000000000000" pitchFamily="2" charset="2"/>
              <a:buChar char="q"/>
            </a:pPr>
            <a:r>
              <a:rPr lang="fr-FR" altLang="fr-FR" sz="2400" dirty="0" smtClean="0"/>
              <a:t>Des prises en charges à distance,</a:t>
            </a:r>
          </a:p>
          <a:p>
            <a:pPr marL="0" indent="0" eaLnBrk="1" hangingPunct="1">
              <a:buSzTx/>
              <a:buFont typeface="Wingdings" panose="05000000000000000000" pitchFamily="2" charset="2"/>
              <a:buNone/>
            </a:pPr>
            <a:endParaRPr lang="fr-FR" altLang="fr-FR" sz="800" dirty="0" smtClean="0"/>
          </a:p>
          <a:p>
            <a:pPr marL="0" indent="0" eaLnBrk="1" hangingPunct="1">
              <a:buSzTx/>
              <a:buFont typeface="Wingdings" panose="05000000000000000000" pitchFamily="2" charset="2"/>
              <a:buNone/>
            </a:pPr>
            <a:r>
              <a:rPr lang="fr-FR" altLang="fr-FR" sz="2400" b="1" i="1" dirty="0" smtClean="0"/>
              <a:t>Tout cela grâce à notre plateforme téléphonique, notre site web et notre système de tenue d'agenda en ligne.</a:t>
            </a:r>
          </a:p>
          <a:p>
            <a:pPr marL="0" indent="0" eaLnBrk="1" hangingPunct="1">
              <a:buSzTx/>
              <a:buFont typeface="Wingdings" panose="05000000000000000000" pitchFamily="2" charset="2"/>
              <a:buNone/>
            </a:pPr>
            <a:endParaRPr lang="fr-FR" altLang="fr-FR" dirty="0" smtClean="0"/>
          </a:p>
          <a:p>
            <a:pPr marL="0" indent="0" eaLnBrk="1" hangingPunct="1">
              <a:buSzTx/>
              <a:buFont typeface="Wingdings" panose="05000000000000000000" pitchFamily="2" charset="2"/>
              <a:buNone/>
            </a:pPr>
            <a:endParaRPr lang="fr-FR" altLang="fr-FR"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32547755"/>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323529" y="548481"/>
            <a:ext cx="8928992" cy="576263"/>
          </a:xfrm>
        </p:spPr>
        <p:txBody>
          <a:bodyPr/>
          <a:lstStyle/>
          <a:p>
            <a:r>
              <a:rPr lang="fr-FR" altLang="fr-FR" sz="3600" b="1" dirty="0"/>
              <a:t>Que </a:t>
            </a:r>
            <a:r>
              <a:rPr lang="fr-FR" altLang="fr-FR" sz="3600" b="1" dirty="0" smtClean="0"/>
              <a:t>cherchent </a:t>
            </a:r>
            <a:r>
              <a:rPr lang="fr-FR" altLang="fr-FR" sz="3600" b="1" dirty="0"/>
              <a:t>les professionnels ?</a:t>
            </a:r>
          </a:p>
        </p:txBody>
      </p:sp>
      <p:sp>
        <p:nvSpPr>
          <p:cNvPr id="13318" name="Rectangle 3"/>
          <p:cNvSpPr>
            <a:spLocks noGrp="1" noChangeArrowheads="1"/>
          </p:cNvSpPr>
          <p:nvPr>
            <p:ph type="body" idx="1"/>
          </p:nvPr>
        </p:nvSpPr>
        <p:spPr>
          <a:xfrm>
            <a:off x="684213" y="1196752"/>
            <a:ext cx="8135937" cy="4824536"/>
          </a:xfrm>
        </p:spPr>
        <p:txBody>
          <a:bodyPr/>
          <a:lstStyle/>
          <a:p>
            <a:pPr>
              <a:defRPr/>
            </a:pPr>
            <a:r>
              <a:rPr lang="fr-FR" sz="2400" b="1" dirty="0" smtClean="0"/>
              <a:t>Ce que veulent les thérapeutes :</a:t>
            </a:r>
          </a:p>
          <a:p>
            <a:pPr lvl="1">
              <a:defRPr/>
            </a:pPr>
            <a:r>
              <a:rPr lang="fr-FR" sz="2000" dirty="0"/>
              <a:t>D</a:t>
            </a:r>
            <a:r>
              <a:rPr lang="fr-FR" sz="2000" dirty="0" smtClean="0"/>
              <a:t>es rendez-vous confirmés, se faire connaître</a:t>
            </a:r>
          </a:p>
          <a:p>
            <a:pPr lvl="1">
              <a:defRPr/>
            </a:pPr>
            <a:r>
              <a:rPr lang="fr-FR" sz="2000" dirty="0" smtClean="0"/>
              <a:t>Un espace de travail souple et adapté au juste prix,</a:t>
            </a:r>
          </a:p>
          <a:p>
            <a:pPr lvl="1">
              <a:defRPr/>
            </a:pPr>
            <a:r>
              <a:rPr lang="fr-FR" sz="2000" dirty="0" smtClean="0"/>
              <a:t>La simplicité de gestion grâce au portage salarial,</a:t>
            </a:r>
          </a:p>
          <a:p>
            <a:pPr lvl="1">
              <a:defRPr/>
            </a:pPr>
            <a:endParaRPr lang="fr-FR" sz="800" dirty="0" smtClean="0"/>
          </a:p>
          <a:p>
            <a:pPr>
              <a:defRPr/>
            </a:pPr>
            <a:r>
              <a:rPr lang="fr-FR" altLang="fr-FR" sz="2400" b="1" dirty="0" smtClean="0"/>
              <a:t>Les </a:t>
            </a:r>
            <a:r>
              <a:rPr lang="fr-FR" altLang="fr-FR" sz="2400" b="1" dirty="0"/>
              <a:t>entreprises</a:t>
            </a:r>
            <a:r>
              <a:rPr lang="fr-FR" altLang="fr-FR" sz="2400" dirty="0"/>
              <a:t> </a:t>
            </a:r>
            <a:r>
              <a:rPr lang="fr-FR" altLang="fr-FR" sz="2400" dirty="0" smtClean="0"/>
              <a:t>:</a:t>
            </a:r>
          </a:p>
          <a:p>
            <a:pPr lvl="1">
              <a:defRPr/>
            </a:pPr>
            <a:r>
              <a:rPr lang="fr-FR" altLang="fr-FR" sz="2000" dirty="0"/>
              <a:t>U</a:t>
            </a:r>
            <a:r>
              <a:rPr lang="fr-FR" altLang="fr-FR" sz="2000" dirty="0" smtClean="0"/>
              <a:t>ne écoute pour leurs collaborateurs, </a:t>
            </a:r>
          </a:p>
          <a:p>
            <a:pPr lvl="1">
              <a:defRPr/>
            </a:pPr>
            <a:r>
              <a:rPr lang="fr-FR" altLang="fr-FR" sz="2000" dirty="0"/>
              <a:t>Des solutions et diagnostic pour la prévention des </a:t>
            </a:r>
            <a:r>
              <a:rPr lang="fr-FR" altLang="fr-FR" sz="2000" dirty="0" smtClean="0"/>
              <a:t>risques psychosociaux.</a:t>
            </a:r>
          </a:p>
          <a:p>
            <a:pPr lvl="1">
              <a:defRPr/>
            </a:pPr>
            <a:endParaRPr lang="fr-FR" altLang="fr-FR" sz="800" dirty="0"/>
          </a:p>
          <a:p>
            <a:pPr eaLnBrk="1" hangingPunct="1">
              <a:buSzPct val="150000"/>
              <a:buFont typeface="Wingdings" panose="05000000000000000000" pitchFamily="2" charset="2"/>
              <a:buChar char="§"/>
              <a:defRPr/>
            </a:pPr>
            <a:r>
              <a:rPr lang="fr-FR" altLang="fr-FR" sz="2400" b="1" dirty="0" smtClean="0"/>
              <a:t>Le personnel médical (aidants </a:t>
            </a:r>
            <a:r>
              <a:rPr lang="fr-FR" altLang="fr-FR" sz="2400" b="1" dirty="0"/>
              <a:t>familiaux, </a:t>
            </a:r>
            <a:r>
              <a:rPr lang="fr-FR" altLang="fr-FR" sz="2400" b="1" dirty="0" smtClean="0"/>
              <a:t>infirmiers):</a:t>
            </a:r>
          </a:p>
          <a:p>
            <a:pPr lvl="1">
              <a:defRPr/>
            </a:pPr>
            <a:r>
              <a:rPr lang="fr-FR" altLang="fr-FR" sz="2000" dirty="0"/>
              <a:t>Des formations en développement personnel pour exercer son métier sans </a:t>
            </a:r>
            <a:r>
              <a:rPr lang="fr-FR" altLang="fr-FR" sz="2000" dirty="0" smtClean="0"/>
              <a:t>stress.</a:t>
            </a:r>
            <a:endParaRPr lang="fr-FR" altLang="fr-FR" dirty="0"/>
          </a:p>
          <a:p>
            <a:pPr marL="457200" lvl="1" indent="0">
              <a:buNone/>
              <a:defRPr/>
            </a:pPr>
            <a:r>
              <a:rPr lang="fr-FR" altLang="fr-FR" sz="2000" b="1" dirty="0" smtClean="0"/>
              <a:t>Les professionnels de santé : </a:t>
            </a:r>
            <a:r>
              <a:rPr lang="fr-FR" altLang="fr-FR" sz="2000" dirty="0" smtClean="0"/>
              <a:t>médecins généralistes et spécialistes</a:t>
            </a:r>
          </a:p>
          <a:p>
            <a:pPr marL="457200" lvl="1" indent="0">
              <a:buNone/>
              <a:defRPr/>
            </a:pPr>
            <a:endParaRPr lang="fr-FR" altLang="fr-FR" sz="20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769643067"/>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457200" y="116632"/>
            <a:ext cx="8229600" cy="1371600"/>
          </a:xfrm>
        </p:spPr>
        <p:txBody>
          <a:bodyPr/>
          <a:lstStyle/>
          <a:p>
            <a:r>
              <a:rPr lang="fr-FR" altLang="fr-FR" sz="3600" b="1" dirty="0" smtClean="0"/>
              <a:t>4. L'offre </a:t>
            </a:r>
            <a:r>
              <a:rPr lang="fr-FR" altLang="fr-FR" sz="3600" b="1" dirty="0"/>
              <a:t>de services B2B</a:t>
            </a:r>
          </a:p>
        </p:txBody>
      </p:sp>
      <p:sp>
        <p:nvSpPr>
          <p:cNvPr id="6147" name="Espace réservé du contenu 2"/>
          <p:cNvSpPr>
            <a:spLocks noGrp="1"/>
          </p:cNvSpPr>
          <p:nvPr>
            <p:ph idx="1"/>
          </p:nvPr>
        </p:nvSpPr>
        <p:spPr>
          <a:xfrm>
            <a:off x="457200" y="1556792"/>
            <a:ext cx="8229600" cy="3886200"/>
          </a:xfrm>
        </p:spPr>
        <p:txBody>
          <a:bodyPr/>
          <a:lstStyle/>
          <a:p>
            <a:pPr>
              <a:defRPr/>
            </a:pPr>
            <a:r>
              <a:rPr lang="fr-FR" sz="2000" b="1" dirty="0" smtClean="0"/>
              <a:t>Pour les entreprises </a:t>
            </a:r>
            <a:r>
              <a:rPr lang="fr-FR" sz="2000" b="1" dirty="0" smtClean="0">
                <a:sym typeface="Wingdings" panose="05000000000000000000" pitchFamily="2" charset="2"/>
              </a:rPr>
              <a:t> La santé au travail</a:t>
            </a:r>
            <a:r>
              <a:rPr lang="fr-FR" sz="2000" dirty="0" smtClean="0"/>
              <a:t> </a:t>
            </a:r>
          </a:p>
          <a:p>
            <a:pPr lvl="1">
              <a:defRPr/>
            </a:pPr>
            <a:r>
              <a:rPr lang="fr-FR" sz="1800" dirty="0" smtClean="0">
                <a:ea typeface="+mn-ea"/>
                <a:cs typeface="+mn-cs"/>
              </a:rPr>
              <a:t>Proposer un lieu confidentiel réservé pour leurs collaborateurs pour la gestion du stress avec prise en charge dans les locaux ou à distance.</a:t>
            </a:r>
          </a:p>
          <a:p>
            <a:pPr lvl="1">
              <a:defRPr/>
            </a:pPr>
            <a:r>
              <a:rPr lang="fr-FR" sz="1800" dirty="0" smtClean="0"/>
              <a:t>Diagnostic et prévention du stress et du mal être au travail en entreprise.</a:t>
            </a:r>
          </a:p>
          <a:p>
            <a:pPr lvl="1">
              <a:defRPr/>
            </a:pPr>
            <a:endParaRPr lang="fr-FR" sz="1800" dirty="0" smtClean="0"/>
          </a:p>
          <a:p>
            <a:pPr>
              <a:defRPr/>
            </a:pPr>
            <a:r>
              <a:rPr lang="fr-FR" sz="2000" b="1" dirty="0" smtClean="0"/>
              <a:t>Pour les professionnels de santé </a:t>
            </a:r>
            <a:r>
              <a:rPr lang="fr-FR" sz="1800" b="1" dirty="0" smtClean="0">
                <a:sym typeface="Wingdings" panose="05000000000000000000" pitchFamily="2" charset="2"/>
              </a:rPr>
              <a:t> Des formations pour les </a:t>
            </a:r>
            <a:r>
              <a:rPr lang="fr-FR" sz="1800" b="1" dirty="0" smtClean="0"/>
              <a:t>aidants familiaux, infirmiers, aides- soignants.</a:t>
            </a:r>
          </a:p>
          <a:p>
            <a:pPr lvl="1">
              <a:defRPr/>
            </a:pPr>
            <a:r>
              <a:rPr lang="fr-FR" sz="1800" dirty="0" smtClean="0"/>
              <a:t>A la gestion du stress pour eux-mêmes et pour améliorer la relation avec leurs malades,</a:t>
            </a:r>
          </a:p>
          <a:p>
            <a:pPr lvl="1">
              <a:defRPr/>
            </a:pPr>
            <a:r>
              <a:rPr lang="fr-FR" sz="1800" dirty="0" smtClean="0"/>
              <a:t>Apprendre à savoir préserver son équilibre psychique dans le cadre de la relation aidants – malades.</a:t>
            </a:r>
          </a:p>
          <a:p>
            <a:pPr lvl="1">
              <a:buFont typeface="Wingdings" panose="05000000000000000000" pitchFamily="2" charset="2"/>
              <a:buNone/>
              <a:defRPr/>
            </a:pPr>
            <a:endParaRPr lang="fr-FR" dirty="0" smtClean="0"/>
          </a:p>
          <a:p>
            <a:pPr>
              <a:buFont typeface="Wingdings" panose="05000000000000000000" pitchFamily="2" charset="2"/>
              <a:buNone/>
              <a:defRPr/>
            </a:pPr>
            <a:endParaRPr lang="fr-FR" dirty="0" smtClean="0"/>
          </a:p>
          <a:p>
            <a:pPr>
              <a:defRPr/>
            </a:pPr>
            <a:endParaRPr lang="fr-FR" b="1" dirty="0" smtClean="0"/>
          </a:p>
        </p:txBody>
      </p:sp>
      <p:sp>
        <p:nvSpPr>
          <p:cNvPr id="6"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7"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18</a:t>
            </a:fld>
            <a:endParaRPr lang="fr-FR" altLang="fr-FR" sz="1400" dirty="0"/>
          </a:p>
        </p:txBody>
      </p:sp>
      <p:sp>
        <p:nvSpPr>
          <p:cNvPr id="8"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124875862"/>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457200" y="-27384"/>
            <a:ext cx="8229600" cy="1371600"/>
          </a:xfrm>
        </p:spPr>
        <p:txBody>
          <a:bodyPr/>
          <a:lstStyle/>
          <a:p>
            <a:r>
              <a:rPr lang="fr-FR" altLang="fr-FR" sz="3600" b="1" dirty="0" smtClean="0"/>
              <a:t>4. Comment </a:t>
            </a:r>
            <a:r>
              <a:rPr lang="fr-FR" altLang="fr-FR" sz="3600" b="1" dirty="0"/>
              <a:t>atteindre nos clients</a:t>
            </a:r>
          </a:p>
        </p:txBody>
      </p:sp>
      <p:sp>
        <p:nvSpPr>
          <p:cNvPr id="15366" name="ZoneTexte 7"/>
          <p:cNvSpPr txBox="1">
            <a:spLocks noChangeArrowheads="1"/>
          </p:cNvSpPr>
          <p:nvPr/>
        </p:nvSpPr>
        <p:spPr bwMode="auto">
          <a:xfrm>
            <a:off x="3276600" y="1125538"/>
            <a:ext cx="2160588" cy="36988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chemeClr val="tx2"/>
                </a:solidFill>
                <a:latin typeface="Calibri" panose="020F0502020204030204" pitchFamily="34" charset="0"/>
              </a:rPr>
              <a:t>Centre SophroKhepri </a:t>
            </a:r>
          </a:p>
        </p:txBody>
      </p:sp>
      <p:sp>
        <p:nvSpPr>
          <p:cNvPr id="15367" name="ZoneTexte 10"/>
          <p:cNvSpPr txBox="1">
            <a:spLocks noChangeArrowheads="1"/>
          </p:cNvSpPr>
          <p:nvPr/>
        </p:nvSpPr>
        <p:spPr bwMode="auto">
          <a:xfrm>
            <a:off x="6786563" y="1700213"/>
            <a:ext cx="1530350"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Grand Public</a:t>
            </a:r>
          </a:p>
        </p:txBody>
      </p:sp>
      <p:cxnSp>
        <p:nvCxnSpPr>
          <p:cNvPr id="13" name="Connecteur en angle 12"/>
          <p:cNvCxnSpPr/>
          <p:nvPr/>
        </p:nvCxnSpPr>
        <p:spPr>
          <a:xfrm>
            <a:off x="5435600" y="1268413"/>
            <a:ext cx="1323975" cy="4286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en angle 15"/>
          <p:cNvCxnSpPr>
            <a:stCxn id="15366" idx="1"/>
          </p:cNvCxnSpPr>
          <p:nvPr/>
        </p:nvCxnSpPr>
        <p:spPr>
          <a:xfrm rot="10800000" flipV="1">
            <a:off x="2052638" y="1309688"/>
            <a:ext cx="1223962" cy="390525"/>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sp>
        <p:nvSpPr>
          <p:cNvPr id="15370" name="ZoneTexte 35"/>
          <p:cNvSpPr txBox="1">
            <a:spLocks noChangeArrowheads="1"/>
          </p:cNvSpPr>
          <p:nvPr/>
        </p:nvSpPr>
        <p:spPr bwMode="auto">
          <a:xfrm>
            <a:off x="3151188" y="5292725"/>
            <a:ext cx="2428875"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rPr>
              <a:t>Visites grands comptes</a:t>
            </a:r>
          </a:p>
        </p:txBody>
      </p:sp>
      <p:cxnSp>
        <p:nvCxnSpPr>
          <p:cNvPr id="58" name="Connecteur droit avec flèche 57"/>
          <p:cNvCxnSpPr/>
          <p:nvPr/>
        </p:nvCxnSpPr>
        <p:spPr>
          <a:xfrm>
            <a:off x="6948488" y="2060575"/>
            <a:ext cx="9525" cy="6524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2" name="ZoneTexte 60"/>
          <p:cNvSpPr txBox="1">
            <a:spLocks noChangeArrowheads="1"/>
          </p:cNvSpPr>
          <p:nvPr/>
        </p:nvSpPr>
        <p:spPr bwMode="auto">
          <a:xfrm>
            <a:off x="7596188" y="2708275"/>
            <a:ext cx="1247775"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Mieux-Etre</a:t>
            </a:r>
          </a:p>
        </p:txBody>
      </p:sp>
      <p:sp>
        <p:nvSpPr>
          <p:cNvPr id="15373" name="ZoneTexte 61"/>
          <p:cNvSpPr txBox="1">
            <a:spLocks noChangeArrowheads="1"/>
          </p:cNvSpPr>
          <p:nvPr/>
        </p:nvSpPr>
        <p:spPr bwMode="auto">
          <a:xfrm>
            <a:off x="6461125" y="2708275"/>
            <a:ext cx="990600" cy="3381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Santé</a:t>
            </a:r>
          </a:p>
        </p:txBody>
      </p:sp>
      <p:cxnSp>
        <p:nvCxnSpPr>
          <p:cNvPr id="75" name="Connecteur droit 74"/>
          <p:cNvCxnSpPr/>
          <p:nvPr/>
        </p:nvCxnSpPr>
        <p:spPr>
          <a:xfrm rot="10800000" flipV="1">
            <a:off x="7472363" y="3179763"/>
            <a:ext cx="244475" cy="952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7145338" y="3179763"/>
            <a:ext cx="327025" cy="9525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2" name="Flèche vers le bas 81"/>
          <p:cNvSpPr/>
          <p:nvPr/>
        </p:nvSpPr>
        <p:spPr>
          <a:xfrm>
            <a:off x="3132138" y="5013325"/>
            <a:ext cx="144462" cy="34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92" name="Connecteur droit 91"/>
          <p:cNvCxnSpPr/>
          <p:nvPr/>
        </p:nvCxnSpPr>
        <p:spPr>
          <a:xfrm flipH="1">
            <a:off x="3708400" y="1604963"/>
            <a:ext cx="3175" cy="719137"/>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7" name="Connecteur droit avec flèche 106"/>
          <p:cNvCxnSpPr/>
          <p:nvPr/>
        </p:nvCxnSpPr>
        <p:spPr>
          <a:xfrm flipH="1">
            <a:off x="8242300" y="2060575"/>
            <a:ext cx="1588" cy="642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379" name="ZoneTexte 10"/>
          <p:cNvSpPr txBox="1">
            <a:spLocks noChangeArrowheads="1"/>
          </p:cNvSpPr>
          <p:nvPr/>
        </p:nvSpPr>
        <p:spPr bwMode="auto">
          <a:xfrm>
            <a:off x="27003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Entreprises &amp; PME</a:t>
            </a:r>
          </a:p>
        </p:txBody>
      </p:sp>
      <p:sp>
        <p:nvSpPr>
          <p:cNvPr id="15380" name="ZoneTexte 10"/>
          <p:cNvSpPr txBox="1">
            <a:spLocks noChangeArrowheads="1"/>
          </p:cNvSpPr>
          <p:nvPr/>
        </p:nvSpPr>
        <p:spPr bwMode="auto">
          <a:xfrm>
            <a:off x="611188" y="1628775"/>
            <a:ext cx="1573212"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Thérapeutes Partenaires</a:t>
            </a:r>
          </a:p>
        </p:txBody>
      </p:sp>
      <p:sp>
        <p:nvSpPr>
          <p:cNvPr id="15381" name="ZoneTexte 10"/>
          <p:cNvSpPr txBox="1">
            <a:spLocks noChangeArrowheads="1"/>
          </p:cNvSpPr>
          <p:nvPr/>
        </p:nvSpPr>
        <p:spPr bwMode="auto">
          <a:xfrm>
            <a:off x="4427538" y="2349500"/>
            <a:ext cx="1428750" cy="5842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b="1">
                <a:solidFill>
                  <a:schemeClr val="tx2"/>
                </a:solidFill>
                <a:latin typeface="Calibri" panose="020F0502020204030204" pitchFamily="34" charset="0"/>
              </a:rPr>
              <a:t>Professionnels de la santé</a:t>
            </a:r>
          </a:p>
        </p:txBody>
      </p:sp>
      <p:cxnSp>
        <p:nvCxnSpPr>
          <p:cNvPr id="57" name="Connecteur droit 56"/>
          <p:cNvCxnSpPr/>
          <p:nvPr/>
        </p:nvCxnSpPr>
        <p:spPr>
          <a:xfrm flipH="1">
            <a:off x="5219700" y="1593850"/>
            <a:ext cx="3175" cy="71913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383" name="ZoneTexte 8"/>
          <p:cNvSpPr txBox="1">
            <a:spLocks noChangeArrowheads="1"/>
          </p:cNvSpPr>
          <p:nvPr/>
        </p:nvSpPr>
        <p:spPr bwMode="auto">
          <a:xfrm>
            <a:off x="468313" y="2420938"/>
            <a:ext cx="900112"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4" name="ZoneTexte 21"/>
          <p:cNvSpPr txBox="1">
            <a:spLocks noChangeArrowheads="1"/>
          </p:cNvSpPr>
          <p:nvPr/>
        </p:nvSpPr>
        <p:spPr bwMode="auto">
          <a:xfrm>
            <a:off x="468313" y="2822575"/>
            <a:ext cx="1712912"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 prof</a:t>
            </a:r>
          </a:p>
        </p:txBody>
      </p:sp>
      <p:sp>
        <p:nvSpPr>
          <p:cNvPr id="15385" name="ZoneTexte 22"/>
          <p:cNvSpPr txBox="1">
            <a:spLocks noChangeArrowheads="1"/>
          </p:cNvSpPr>
          <p:nvPr/>
        </p:nvSpPr>
        <p:spPr bwMode="auto">
          <a:xfrm>
            <a:off x="2771775" y="3017838"/>
            <a:ext cx="423863"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CE</a:t>
            </a:r>
          </a:p>
        </p:txBody>
      </p:sp>
      <p:sp>
        <p:nvSpPr>
          <p:cNvPr id="15386" name="ZoneTexte 22"/>
          <p:cNvSpPr txBox="1">
            <a:spLocks noChangeArrowheads="1"/>
          </p:cNvSpPr>
          <p:nvPr/>
        </p:nvSpPr>
        <p:spPr bwMode="auto">
          <a:xfrm>
            <a:off x="4500563" y="3068638"/>
            <a:ext cx="750887"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Ecoles</a:t>
            </a:r>
          </a:p>
        </p:txBody>
      </p:sp>
      <p:sp>
        <p:nvSpPr>
          <p:cNvPr id="15387" name="ZoneTexte 22"/>
          <p:cNvSpPr txBox="1">
            <a:spLocks noChangeArrowheads="1"/>
          </p:cNvSpPr>
          <p:nvPr/>
        </p:nvSpPr>
        <p:spPr bwMode="auto">
          <a:xfrm>
            <a:off x="4500563" y="3500438"/>
            <a:ext cx="1284287"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Associations</a:t>
            </a:r>
          </a:p>
        </p:txBody>
      </p:sp>
      <p:sp>
        <p:nvSpPr>
          <p:cNvPr id="15388" name="ZoneTexte 61"/>
          <p:cNvSpPr txBox="1">
            <a:spLocks noChangeArrowheads="1"/>
          </p:cNvSpPr>
          <p:nvPr/>
        </p:nvSpPr>
        <p:spPr bwMode="auto">
          <a:xfrm>
            <a:off x="6731000" y="3860800"/>
            <a:ext cx="2089150" cy="8302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2"/>
                </a:solidFill>
              </a:rPr>
              <a:t>Médecins généralistes &amp; spécialistes</a:t>
            </a:r>
          </a:p>
        </p:txBody>
      </p:sp>
      <p:sp>
        <p:nvSpPr>
          <p:cNvPr id="15389" name="ZoneTexte 22"/>
          <p:cNvSpPr txBox="1">
            <a:spLocks noChangeArrowheads="1"/>
          </p:cNvSpPr>
          <p:nvPr/>
        </p:nvSpPr>
        <p:spPr bwMode="auto">
          <a:xfrm>
            <a:off x="2771775" y="3451225"/>
            <a:ext cx="588963"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DRH</a:t>
            </a:r>
          </a:p>
        </p:txBody>
      </p:sp>
      <p:sp>
        <p:nvSpPr>
          <p:cNvPr id="15390" name="ZoneTexte 22"/>
          <p:cNvSpPr txBox="1">
            <a:spLocks noChangeArrowheads="1"/>
          </p:cNvSpPr>
          <p:nvPr/>
        </p:nvSpPr>
        <p:spPr bwMode="auto">
          <a:xfrm>
            <a:off x="2771775" y="4241800"/>
            <a:ext cx="1368425" cy="339725"/>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Conférences</a:t>
            </a:r>
          </a:p>
        </p:txBody>
      </p:sp>
      <p:sp>
        <p:nvSpPr>
          <p:cNvPr id="45" name="Flèche vers le bas 44"/>
          <p:cNvSpPr/>
          <p:nvPr/>
        </p:nvSpPr>
        <p:spPr>
          <a:xfrm>
            <a:off x="468313" y="3357563"/>
            <a:ext cx="215900" cy="223202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 name="Flèche vers le bas 45"/>
          <p:cNvSpPr/>
          <p:nvPr/>
        </p:nvSpPr>
        <p:spPr>
          <a:xfrm>
            <a:off x="898525" y="3357563"/>
            <a:ext cx="217488" cy="151130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7" name="Flèche vers le bas 46"/>
          <p:cNvSpPr/>
          <p:nvPr/>
        </p:nvSpPr>
        <p:spPr>
          <a:xfrm>
            <a:off x="1420813" y="3357563"/>
            <a:ext cx="198437" cy="112077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Flèche vers le bas 47"/>
          <p:cNvSpPr/>
          <p:nvPr/>
        </p:nvSpPr>
        <p:spPr>
          <a:xfrm>
            <a:off x="1979613" y="3357563"/>
            <a:ext cx="163512" cy="819150"/>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95" name="ZoneTexte 43"/>
          <p:cNvSpPr txBox="1">
            <a:spLocks noChangeArrowheads="1"/>
          </p:cNvSpPr>
          <p:nvPr/>
        </p:nvSpPr>
        <p:spPr bwMode="auto">
          <a:xfrm>
            <a:off x="168275" y="5589588"/>
            <a:ext cx="13795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Annuaires prof.</a:t>
            </a:r>
          </a:p>
        </p:txBody>
      </p:sp>
      <p:sp>
        <p:nvSpPr>
          <p:cNvPr id="15396" name="ZoneTexte 47"/>
          <p:cNvSpPr txBox="1">
            <a:spLocks noChangeArrowheads="1"/>
          </p:cNvSpPr>
          <p:nvPr/>
        </p:nvSpPr>
        <p:spPr bwMode="auto">
          <a:xfrm>
            <a:off x="682625" y="4868863"/>
            <a:ext cx="15859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Animation Com</a:t>
            </a:r>
          </a:p>
          <a:p>
            <a:pPr eaLnBrk="1" hangingPunct="1">
              <a:spcBef>
                <a:spcPct val="0"/>
              </a:spcBef>
              <a:buClrTx/>
              <a:buSzTx/>
              <a:buFontTx/>
              <a:buNone/>
            </a:pPr>
            <a:r>
              <a:rPr lang="fr-FR" altLang="fr-FR" sz="1400">
                <a:solidFill>
                  <a:schemeClr val="tx1"/>
                </a:solidFill>
              </a:rPr>
              <a:t>Réunions - Ecoles</a:t>
            </a:r>
          </a:p>
          <a:p>
            <a:pPr eaLnBrk="1" hangingPunct="1">
              <a:spcBef>
                <a:spcPct val="0"/>
              </a:spcBef>
              <a:buClrTx/>
              <a:buSzTx/>
              <a:buFontTx/>
              <a:buNone/>
            </a:pPr>
            <a:r>
              <a:rPr lang="fr-FR" altLang="fr-FR" sz="1400">
                <a:solidFill>
                  <a:schemeClr val="tx1"/>
                </a:solidFill>
              </a:rPr>
              <a:t>Conférences</a:t>
            </a:r>
          </a:p>
        </p:txBody>
      </p:sp>
      <p:sp>
        <p:nvSpPr>
          <p:cNvPr id="15397" name="ZoneTexte 48"/>
          <p:cNvSpPr txBox="1">
            <a:spLocks noChangeArrowheads="1"/>
          </p:cNvSpPr>
          <p:nvPr/>
        </p:nvSpPr>
        <p:spPr bwMode="auto">
          <a:xfrm>
            <a:off x="1763713" y="4178300"/>
            <a:ext cx="84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Publicité</a:t>
            </a:r>
          </a:p>
        </p:txBody>
      </p:sp>
      <p:sp>
        <p:nvSpPr>
          <p:cNvPr id="15398" name="ZoneTexte 49"/>
          <p:cNvSpPr txBox="1">
            <a:spLocks noChangeArrowheads="1"/>
          </p:cNvSpPr>
          <p:nvPr/>
        </p:nvSpPr>
        <p:spPr bwMode="auto">
          <a:xfrm>
            <a:off x="1042988" y="4437063"/>
            <a:ext cx="1474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a:solidFill>
                  <a:schemeClr val="tx1"/>
                </a:solidFill>
              </a:rPr>
              <a:t>Vente indirecte </a:t>
            </a:r>
          </a:p>
        </p:txBody>
      </p:sp>
      <p:sp>
        <p:nvSpPr>
          <p:cNvPr id="15399" name="ZoneTexte 22"/>
          <p:cNvSpPr txBox="1">
            <a:spLocks noChangeArrowheads="1"/>
          </p:cNvSpPr>
          <p:nvPr/>
        </p:nvSpPr>
        <p:spPr bwMode="auto">
          <a:xfrm>
            <a:off x="2771775" y="4675188"/>
            <a:ext cx="1368425" cy="338137"/>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Mailing</a:t>
            </a:r>
          </a:p>
        </p:txBody>
      </p:sp>
      <p:sp>
        <p:nvSpPr>
          <p:cNvPr id="15400" name="ZoneTexte 71"/>
          <p:cNvSpPr txBox="1">
            <a:spLocks noChangeArrowheads="1"/>
          </p:cNvSpPr>
          <p:nvPr/>
        </p:nvSpPr>
        <p:spPr bwMode="auto">
          <a:xfrm>
            <a:off x="6659563" y="3068638"/>
            <a:ext cx="2160587"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b="1">
                <a:solidFill>
                  <a:schemeClr val="tx2"/>
                </a:solidFill>
              </a:rPr>
              <a:t>Vente Directe Mailing</a:t>
            </a:r>
          </a:p>
          <a:p>
            <a:pPr algn="ctr" eaLnBrk="1" hangingPunct="1">
              <a:spcBef>
                <a:spcPct val="0"/>
              </a:spcBef>
              <a:buClrTx/>
              <a:buSzTx/>
              <a:buFontTx/>
              <a:buNone/>
            </a:pPr>
            <a:r>
              <a:rPr lang="fr-FR" altLang="fr-FR" sz="1400" b="1">
                <a:solidFill>
                  <a:schemeClr val="tx2"/>
                </a:solidFill>
              </a:rPr>
              <a:t>Prescription médecins</a:t>
            </a:r>
          </a:p>
        </p:txBody>
      </p:sp>
      <p:sp>
        <p:nvSpPr>
          <p:cNvPr id="15401" name="ZoneTexte 67"/>
          <p:cNvSpPr txBox="1">
            <a:spLocks noChangeArrowheads="1"/>
          </p:cNvSpPr>
          <p:nvPr/>
        </p:nvSpPr>
        <p:spPr bwMode="auto">
          <a:xfrm>
            <a:off x="2813050" y="1752600"/>
            <a:ext cx="3286125" cy="523875"/>
          </a:xfrm>
          <a:prstGeom prst="rect">
            <a:avLst/>
          </a:prstGeom>
          <a:solidFill>
            <a:schemeClr val="bg1"/>
          </a:solidFill>
          <a:ln w="28575">
            <a:solidFill>
              <a:srgbClr val="C00000"/>
            </a:solidFill>
            <a:miter lim="800000"/>
            <a:headEnd/>
            <a:tailEnd/>
          </a:ln>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a:solidFill>
                  <a:srgbClr val="C00000"/>
                </a:solidFill>
              </a:rPr>
              <a:t>Soins thérapeutiques recommandés par</a:t>
            </a:r>
          </a:p>
          <a:p>
            <a:pPr algn="ctr" eaLnBrk="1" hangingPunct="1">
              <a:spcBef>
                <a:spcPct val="0"/>
              </a:spcBef>
              <a:buClrTx/>
              <a:buSzTx/>
              <a:buFontTx/>
              <a:buNone/>
            </a:pPr>
            <a:r>
              <a:rPr lang="fr-FR" altLang="fr-FR" sz="1400">
                <a:solidFill>
                  <a:srgbClr val="C00000"/>
                </a:solidFill>
              </a:rPr>
              <a:t>les professionnels de santé</a:t>
            </a:r>
          </a:p>
        </p:txBody>
      </p:sp>
      <p:cxnSp>
        <p:nvCxnSpPr>
          <p:cNvPr id="67" name="Connecteur droit avec flèche 66"/>
          <p:cNvCxnSpPr/>
          <p:nvPr/>
        </p:nvCxnSpPr>
        <p:spPr>
          <a:xfrm>
            <a:off x="2555875" y="1704975"/>
            <a:ext cx="3786188" cy="1588"/>
          </a:xfrm>
          <a:prstGeom prst="straightConnector1">
            <a:avLst/>
          </a:prstGeom>
          <a:ln w="76200">
            <a:solidFill>
              <a:srgbClr val="C00000"/>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03" name="ZoneTexte 24"/>
          <p:cNvSpPr txBox="1">
            <a:spLocks noChangeArrowheads="1"/>
          </p:cNvSpPr>
          <p:nvPr/>
        </p:nvSpPr>
        <p:spPr bwMode="auto">
          <a:xfrm>
            <a:off x="6754813" y="4797425"/>
            <a:ext cx="2065337"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Centres rééducation</a:t>
            </a:r>
          </a:p>
        </p:txBody>
      </p:sp>
      <p:sp>
        <p:nvSpPr>
          <p:cNvPr id="15404" name="ZoneTexte 78"/>
          <p:cNvSpPr txBox="1">
            <a:spLocks noChangeArrowheads="1"/>
          </p:cNvSpPr>
          <p:nvPr/>
        </p:nvSpPr>
        <p:spPr bwMode="auto">
          <a:xfrm>
            <a:off x="6731000" y="5180013"/>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5" name="ZoneTexte 127"/>
          <p:cNvSpPr txBox="1">
            <a:spLocks noChangeArrowheads="1"/>
          </p:cNvSpPr>
          <p:nvPr/>
        </p:nvSpPr>
        <p:spPr bwMode="auto">
          <a:xfrm>
            <a:off x="6731000" y="5589588"/>
            <a:ext cx="2084388" cy="338137"/>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Maisons de retraite</a:t>
            </a:r>
          </a:p>
        </p:txBody>
      </p:sp>
      <p:sp>
        <p:nvSpPr>
          <p:cNvPr id="15406" name="ZoneTexte 78"/>
          <p:cNvSpPr txBox="1">
            <a:spLocks noChangeArrowheads="1"/>
          </p:cNvSpPr>
          <p:nvPr/>
        </p:nvSpPr>
        <p:spPr bwMode="auto">
          <a:xfrm>
            <a:off x="4427538" y="3933825"/>
            <a:ext cx="2089150" cy="338138"/>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600">
                <a:solidFill>
                  <a:schemeClr val="tx1"/>
                </a:solidFill>
              </a:rPr>
              <a:t>Hôpitaux - Cliniques</a:t>
            </a:r>
          </a:p>
        </p:txBody>
      </p:sp>
      <p:sp>
        <p:nvSpPr>
          <p:cNvPr id="15407" name="ZoneTexte 22"/>
          <p:cNvSpPr txBox="1">
            <a:spLocks noChangeArrowheads="1"/>
          </p:cNvSpPr>
          <p:nvPr/>
        </p:nvSpPr>
        <p:spPr bwMode="auto">
          <a:xfrm>
            <a:off x="2771775" y="3860800"/>
            <a:ext cx="688975" cy="338138"/>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600">
                <a:solidFill>
                  <a:schemeClr val="tx1"/>
                </a:solidFill>
              </a:rPr>
              <a:t>CHCT</a:t>
            </a:r>
          </a:p>
        </p:txBody>
      </p:sp>
      <p:sp>
        <p:nvSpPr>
          <p:cNvPr id="15408" name="ZoneTexte 113"/>
          <p:cNvSpPr txBox="1">
            <a:spLocks noChangeArrowheads="1"/>
          </p:cNvSpPr>
          <p:nvPr/>
        </p:nvSpPr>
        <p:spPr bwMode="auto">
          <a:xfrm>
            <a:off x="428625" y="6021388"/>
            <a:ext cx="8358188" cy="3698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800" b="1">
                <a:solidFill>
                  <a:srgbClr val="FF0000"/>
                </a:solidFill>
                <a:latin typeface="Calibri" panose="020F0502020204030204" pitchFamily="34" charset="0"/>
              </a:rPr>
              <a:t>Site web - Marketing viral - E-commerce </a:t>
            </a:r>
          </a:p>
        </p:txBody>
      </p:sp>
      <p:sp>
        <p:nvSpPr>
          <p:cNvPr id="86" name="Flèche vers le bas 85"/>
          <p:cNvSpPr/>
          <p:nvPr/>
        </p:nvSpPr>
        <p:spPr>
          <a:xfrm>
            <a:off x="4787900" y="4292600"/>
            <a:ext cx="144463" cy="10080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19</a:t>
            </a:fld>
            <a:endParaRPr lang="fr-FR" altLang="fr-FR" sz="1400" dirty="0"/>
          </a:p>
        </p:txBody>
      </p:sp>
      <p:sp>
        <p:nvSpPr>
          <p:cNvPr id="5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4781084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57200"/>
            <a:ext cx="8229600" cy="811560"/>
          </a:xfrm>
        </p:spPr>
        <p:txBody>
          <a:bodyPr/>
          <a:lstStyle/>
          <a:p>
            <a:r>
              <a:rPr lang="fr-FR" altLang="fr-FR" dirty="0" smtClean="0"/>
              <a:t>Sommaire</a:t>
            </a:r>
          </a:p>
        </p:txBody>
      </p:sp>
      <p:sp>
        <p:nvSpPr>
          <p:cNvPr id="5123" name="Espace réservé du contenu 2"/>
          <p:cNvSpPr>
            <a:spLocks noGrp="1"/>
          </p:cNvSpPr>
          <p:nvPr>
            <p:ph sz="half" idx="1"/>
          </p:nvPr>
        </p:nvSpPr>
        <p:spPr>
          <a:xfrm>
            <a:off x="457200" y="1340768"/>
            <a:ext cx="4114800" cy="4896544"/>
          </a:xfrm>
        </p:spPr>
        <p:txBody>
          <a:bodyPr/>
          <a:lstStyle/>
          <a:p>
            <a:pPr marL="0" indent="0">
              <a:buFont typeface="Wingdings" panose="05000000000000000000" pitchFamily="2" charset="2"/>
              <a:buNone/>
              <a:defRPr/>
            </a:pPr>
            <a:r>
              <a:rPr lang="fr-FR" altLang="fr-FR" sz="1400" b="1" dirty="0" smtClean="0"/>
              <a:t>1. Résumé de carrière et constat:</a:t>
            </a:r>
            <a:endParaRPr lang="fr-FR" altLang="fr-FR" sz="1400" b="1" dirty="0"/>
          </a:p>
          <a:p>
            <a:pPr marL="685800" lvl="1">
              <a:buFont typeface="Wingdings" panose="05000000000000000000" pitchFamily="2" charset="2"/>
              <a:buChar char="Ø"/>
              <a:defRPr/>
            </a:pPr>
            <a:r>
              <a:rPr lang="fr-FR" altLang="fr-FR" sz="1400" dirty="0" smtClean="0"/>
              <a:t>Résumé carrière</a:t>
            </a:r>
          </a:p>
          <a:p>
            <a:pPr marL="685800" lvl="1">
              <a:buFont typeface="Wingdings" panose="05000000000000000000" pitchFamily="2" charset="2"/>
              <a:buChar char="Ø"/>
              <a:defRPr/>
            </a:pPr>
            <a:r>
              <a:rPr lang="fr-FR" altLang="fr-FR" sz="1400" dirty="0" smtClean="0"/>
              <a:t>Constat et problématique</a:t>
            </a:r>
          </a:p>
          <a:p>
            <a:pPr marL="400050" lvl="1" indent="0">
              <a:buNone/>
              <a:defRPr/>
            </a:pPr>
            <a:endParaRPr lang="fr-FR" altLang="fr-FR" sz="800" dirty="0" smtClean="0"/>
          </a:p>
          <a:p>
            <a:pPr marL="57150" indent="0">
              <a:buFont typeface="Wingdings" panose="05000000000000000000" pitchFamily="2" charset="2"/>
              <a:buNone/>
              <a:defRPr/>
            </a:pPr>
            <a:r>
              <a:rPr lang="fr-FR" altLang="fr-FR" sz="1400" b="1" dirty="0"/>
              <a:t>2. </a:t>
            </a:r>
            <a:r>
              <a:rPr lang="fr-FR" altLang="fr-FR" sz="1400" b="1" dirty="0" smtClean="0"/>
              <a:t>La Vision </a:t>
            </a:r>
          </a:p>
          <a:p>
            <a:pPr marL="57150" indent="0">
              <a:buFont typeface="Wingdings" panose="05000000000000000000" pitchFamily="2" charset="2"/>
              <a:buNone/>
              <a:defRPr/>
            </a:pPr>
            <a:endParaRPr lang="fr-FR" altLang="fr-FR" sz="800" b="1" dirty="0" smtClean="0"/>
          </a:p>
          <a:p>
            <a:pPr marL="57150" indent="0">
              <a:buFont typeface="Wingdings" panose="05000000000000000000" pitchFamily="2" charset="2"/>
              <a:buNone/>
              <a:defRPr/>
            </a:pPr>
            <a:r>
              <a:rPr lang="fr-FR" altLang="fr-FR" sz="1400" b="1" dirty="0" smtClean="0"/>
              <a:t>3. Spécificités du Centre:</a:t>
            </a:r>
          </a:p>
          <a:p>
            <a:pPr lvl="1">
              <a:buFont typeface="Wingdings" panose="05000000000000000000" pitchFamily="2" charset="2"/>
              <a:buChar char="Ø"/>
              <a:defRPr/>
            </a:pPr>
            <a:r>
              <a:rPr lang="fr-FR" altLang="fr-FR" sz="1400" dirty="0" smtClean="0"/>
              <a:t>Positionnement de </a:t>
            </a:r>
            <a:r>
              <a:rPr lang="fr-FR" altLang="fr-FR" sz="1400" b="1" dirty="0" err="1" smtClean="0"/>
              <a:t>SophroKhepri</a:t>
            </a:r>
            <a:endParaRPr lang="fr-FR" altLang="fr-FR" sz="1400" b="1" dirty="0" smtClean="0"/>
          </a:p>
          <a:p>
            <a:pPr lvl="1">
              <a:buFont typeface="Wingdings" panose="05000000000000000000" pitchFamily="2" charset="2"/>
              <a:buChar char="Ø"/>
              <a:defRPr/>
            </a:pPr>
            <a:r>
              <a:rPr lang="fr-FR" altLang="fr-FR" sz="1400" dirty="0" smtClean="0"/>
              <a:t>Types d’accompagnement</a:t>
            </a:r>
          </a:p>
          <a:p>
            <a:pPr lvl="1">
              <a:buFont typeface="Wingdings" panose="05000000000000000000" pitchFamily="2" charset="2"/>
              <a:buChar char="Ø"/>
              <a:defRPr/>
            </a:pPr>
            <a:r>
              <a:rPr lang="fr-FR" altLang="fr-FR" sz="1400" dirty="0" smtClean="0"/>
              <a:t>Champs d’application</a:t>
            </a:r>
          </a:p>
          <a:p>
            <a:pPr lvl="1">
              <a:buFont typeface="Wingdings" panose="05000000000000000000" pitchFamily="2" charset="2"/>
              <a:buChar char="Ø"/>
              <a:defRPr/>
            </a:pPr>
            <a:r>
              <a:rPr lang="fr-FR" altLang="fr-FR" sz="1400" dirty="0" smtClean="0"/>
              <a:t>Les locaux</a:t>
            </a:r>
          </a:p>
          <a:p>
            <a:pPr marL="457200" lvl="1" indent="0">
              <a:buNone/>
              <a:defRPr/>
            </a:pPr>
            <a:endParaRPr lang="fr-FR" altLang="fr-FR" sz="800" dirty="0" smtClean="0"/>
          </a:p>
          <a:p>
            <a:pPr marL="57150" indent="0">
              <a:buNone/>
              <a:defRPr/>
            </a:pPr>
            <a:r>
              <a:rPr lang="fr-FR" altLang="fr-FR" sz="1400" b="1" dirty="0" smtClean="0"/>
              <a:t>4. Concept </a:t>
            </a:r>
            <a:r>
              <a:rPr lang="fr-FR" altLang="fr-FR" sz="1400" b="1" dirty="0"/>
              <a:t>et stratégie:</a:t>
            </a:r>
          </a:p>
          <a:p>
            <a:pPr lvl="1">
              <a:buFont typeface="Wingdings" panose="05000000000000000000" pitchFamily="2" charset="2"/>
              <a:buChar char="Ø"/>
              <a:defRPr/>
            </a:pPr>
            <a:r>
              <a:rPr lang="fr-FR" altLang="fr-FR" sz="1400" dirty="0"/>
              <a:t>Le concept : une double approche</a:t>
            </a:r>
          </a:p>
          <a:p>
            <a:pPr lvl="1">
              <a:buFont typeface="Wingdings" panose="05000000000000000000" pitchFamily="2" charset="2"/>
              <a:buChar char="Ø"/>
              <a:defRPr/>
            </a:pPr>
            <a:r>
              <a:rPr lang="fr-FR" altLang="fr-FR" sz="1400" dirty="0" smtClean="0"/>
              <a:t>Qui sont </a:t>
            </a:r>
            <a:r>
              <a:rPr lang="fr-FR" altLang="fr-FR" sz="1400" dirty="0"/>
              <a:t>les clients</a:t>
            </a:r>
            <a:endParaRPr lang="fr-FR" altLang="fr-FR" sz="1400" b="1" dirty="0"/>
          </a:p>
          <a:p>
            <a:pPr lvl="1">
              <a:buFont typeface="Wingdings" panose="05000000000000000000" pitchFamily="2" charset="2"/>
              <a:buChar char="Ø"/>
              <a:defRPr/>
            </a:pPr>
            <a:r>
              <a:rPr lang="fr-FR" altLang="fr-FR" sz="1400" dirty="0"/>
              <a:t>Que cherchent les patients ?</a:t>
            </a:r>
          </a:p>
          <a:p>
            <a:pPr lvl="1">
              <a:buFont typeface="Wingdings" panose="05000000000000000000" pitchFamily="2" charset="2"/>
              <a:buChar char="Ø"/>
              <a:defRPr/>
            </a:pPr>
            <a:r>
              <a:rPr lang="fr-FR" altLang="fr-FR" sz="1400" dirty="0"/>
              <a:t>Que cherchent les professionnels </a:t>
            </a:r>
            <a:r>
              <a:rPr lang="fr-FR" altLang="fr-FR" sz="1400" dirty="0" smtClean="0"/>
              <a:t>?</a:t>
            </a:r>
          </a:p>
          <a:p>
            <a:pPr lvl="1">
              <a:buFont typeface="Wingdings" panose="05000000000000000000" pitchFamily="2" charset="2"/>
              <a:buChar char="Ø"/>
              <a:defRPr/>
            </a:pPr>
            <a:r>
              <a:rPr lang="fr-FR" altLang="fr-FR" sz="1400" dirty="0" smtClean="0"/>
              <a:t>L’offre B2B</a:t>
            </a:r>
          </a:p>
          <a:p>
            <a:pPr lvl="1">
              <a:buFont typeface="Wingdings" panose="05000000000000000000" pitchFamily="2" charset="2"/>
              <a:buChar char="Ø"/>
              <a:defRPr/>
            </a:pPr>
            <a:r>
              <a:rPr lang="fr-FR" altLang="fr-FR" sz="1400" dirty="0" smtClean="0"/>
              <a:t>Comment atteindre nos clients ?</a:t>
            </a:r>
          </a:p>
        </p:txBody>
      </p:sp>
      <p:sp>
        <p:nvSpPr>
          <p:cNvPr id="2" name="Espace réservé du contenu 1"/>
          <p:cNvSpPr>
            <a:spLocks noGrp="1"/>
          </p:cNvSpPr>
          <p:nvPr>
            <p:ph sz="half" idx="2"/>
          </p:nvPr>
        </p:nvSpPr>
        <p:spPr>
          <a:xfrm>
            <a:off x="4648200" y="1340768"/>
            <a:ext cx="4038600" cy="4968552"/>
          </a:xfrm>
        </p:spPr>
        <p:txBody>
          <a:bodyPr/>
          <a:lstStyle/>
          <a:p>
            <a:pPr marL="0" indent="0">
              <a:buNone/>
              <a:defRPr/>
            </a:pPr>
            <a:r>
              <a:rPr lang="fr-FR" altLang="fr-FR" sz="1400" b="1" dirty="0"/>
              <a:t>5. Le marché</a:t>
            </a:r>
          </a:p>
          <a:p>
            <a:pPr marL="685800" lvl="1">
              <a:buFont typeface="Wingdings" panose="05000000000000000000" pitchFamily="2" charset="2"/>
              <a:buChar char="Ø"/>
              <a:defRPr/>
            </a:pPr>
            <a:r>
              <a:rPr lang="fr-FR" altLang="fr-FR" sz="1400" dirty="0" smtClean="0"/>
              <a:t>Concurrence indirect</a:t>
            </a:r>
            <a:r>
              <a:rPr lang="fr-FR" altLang="fr-FR" sz="1400" dirty="0"/>
              <a:t>e</a:t>
            </a:r>
          </a:p>
          <a:p>
            <a:pPr marL="685800" lvl="1">
              <a:buFont typeface="Wingdings" panose="05000000000000000000" pitchFamily="2" charset="2"/>
              <a:buChar char="Ø"/>
              <a:defRPr/>
            </a:pPr>
            <a:r>
              <a:rPr lang="fr-FR" altLang="fr-FR" sz="1400" dirty="0" smtClean="0"/>
              <a:t>Evolution du marché</a:t>
            </a:r>
            <a:endParaRPr lang="fr-FR" altLang="fr-FR" sz="1400" dirty="0"/>
          </a:p>
          <a:p>
            <a:pPr marL="685800" lvl="1">
              <a:buFont typeface="Wingdings" panose="05000000000000000000" pitchFamily="2" charset="2"/>
              <a:buChar char="Ø"/>
              <a:defRPr/>
            </a:pPr>
            <a:r>
              <a:rPr lang="fr-FR" altLang="fr-FR" sz="1400" dirty="0" smtClean="0"/>
              <a:t>Niveau de connaissance de la sophrologie</a:t>
            </a:r>
          </a:p>
          <a:p>
            <a:pPr marL="400050" lvl="1" indent="0">
              <a:buNone/>
              <a:defRPr/>
            </a:pPr>
            <a:endParaRPr lang="fr-FR" altLang="fr-FR" sz="800" dirty="0"/>
          </a:p>
          <a:p>
            <a:pPr marL="0" indent="0">
              <a:buNone/>
              <a:defRPr/>
            </a:pPr>
            <a:r>
              <a:rPr lang="fr-FR" altLang="fr-FR" sz="1400" b="1" dirty="0" smtClean="0"/>
              <a:t>6. Avancement </a:t>
            </a:r>
            <a:r>
              <a:rPr lang="fr-FR" altLang="fr-FR" sz="1400" b="1" dirty="0"/>
              <a:t>du projet:</a:t>
            </a:r>
          </a:p>
          <a:p>
            <a:pPr lvl="1">
              <a:buFont typeface="Wingdings" panose="05000000000000000000" pitchFamily="2" charset="2"/>
              <a:buChar char="Ø"/>
              <a:defRPr/>
            </a:pPr>
            <a:r>
              <a:rPr lang="fr-FR" altLang="fr-FR" sz="1400" dirty="0"/>
              <a:t>Où en est </a:t>
            </a:r>
            <a:r>
              <a:rPr lang="fr-FR" altLang="fr-FR" sz="1400" dirty="0" smtClean="0"/>
              <a:t>le projet ? </a:t>
            </a:r>
            <a:endParaRPr lang="fr-FR" altLang="fr-FR" sz="1400" dirty="0"/>
          </a:p>
          <a:p>
            <a:pPr marL="457200" lvl="1" indent="0">
              <a:buNone/>
              <a:defRPr/>
            </a:pPr>
            <a:endParaRPr lang="fr-FR" altLang="fr-FR" sz="800" dirty="0"/>
          </a:p>
          <a:p>
            <a:pPr marL="0" indent="0">
              <a:buSzTx/>
              <a:buNone/>
              <a:defRPr/>
            </a:pPr>
            <a:r>
              <a:rPr lang="fr-FR" altLang="fr-FR" sz="1400" b="1" dirty="0" smtClean="0"/>
              <a:t>7. </a:t>
            </a:r>
            <a:r>
              <a:rPr lang="fr-FR" altLang="fr-FR" sz="1400" b="1" dirty="0"/>
              <a:t>Proposition pour les </a:t>
            </a:r>
            <a:r>
              <a:rPr lang="fr-FR" altLang="fr-FR" sz="1400" b="1" dirty="0" smtClean="0"/>
              <a:t>investisseurs:</a:t>
            </a:r>
          </a:p>
          <a:p>
            <a:pPr marL="685800" lvl="1">
              <a:buFont typeface="Wingdings" panose="05000000000000000000" pitchFamily="2" charset="2"/>
              <a:buChar char="Ø"/>
              <a:defRPr/>
            </a:pPr>
            <a:r>
              <a:rPr lang="fr-FR" altLang="fr-FR" sz="1400" dirty="0" smtClean="0"/>
              <a:t>Opération </a:t>
            </a:r>
            <a:r>
              <a:rPr lang="fr-FR" altLang="fr-FR" sz="1400" dirty="0" err="1" smtClean="0"/>
              <a:t>Crowd</a:t>
            </a:r>
            <a:r>
              <a:rPr lang="fr-FR" altLang="fr-FR" sz="1400" dirty="0" err="1"/>
              <a:t>f</a:t>
            </a:r>
            <a:r>
              <a:rPr lang="fr-FR" altLang="fr-FR" sz="1400" dirty="0" err="1" smtClean="0"/>
              <a:t>unding</a:t>
            </a:r>
            <a:endParaRPr lang="fr-FR" altLang="fr-FR" sz="1400" dirty="0" smtClean="0"/>
          </a:p>
          <a:p>
            <a:pPr marL="685800" lvl="1">
              <a:buFont typeface="Wingdings" panose="05000000000000000000" pitchFamily="2" charset="2"/>
              <a:buChar char="Ø"/>
              <a:defRPr/>
            </a:pPr>
            <a:r>
              <a:rPr lang="fr-FR" altLang="fr-FR" sz="1400" dirty="0" smtClean="0"/>
              <a:t>Comptes d’exploitation</a:t>
            </a:r>
            <a:endParaRPr lang="fr-FR" altLang="fr-FR" sz="1400" dirty="0"/>
          </a:p>
          <a:p>
            <a:pPr marL="685800" lvl="1">
              <a:buFont typeface="Wingdings" panose="05000000000000000000" pitchFamily="2" charset="2"/>
              <a:buChar char="Ø"/>
              <a:defRPr/>
            </a:pPr>
            <a:r>
              <a:rPr lang="fr-FR" altLang="fr-FR" sz="1400" dirty="0" smtClean="0"/>
              <a:t>Comptes </a:t>
            </a:r>
            <a:r>
              <a:rPr lang="fr-FR" altLang="fr-FR" sz="1400" dirty="0"/>
              <a:t>de </a:t>
            </a:r>
            <a:r>
              <a:rPr lang="fr-FR" altLang="fr-FR" sz="1400" dirty="0" smtClean="0"/>
              <a:t>financement</a:t>
            </a:r>
            <a:endParaRPr lang="fr-FR" altLang="fr-FR" sz="1400" dirty="0"/>
          </a:p>
          <a:p>
            <a:pPr marL="685800" lvl="1">
              <a:buFont typeface="Wingdings" panose="05000000000000000000" pitchFamily="2" charset="2"/>
              <a:buChar char="Ø"/>
              <a:defRPr/>
            </a:pPr>
            <a:r>
              <a:rPr lang="fr-FR" altLang="fr-FR" sz="1400" dirty="0" smtClean="0"/>
              <a:t>Bilans prévisionnel</a:t>
            </a:r>
            <a:r>
              <a:rPr lang="fr-FR" altLang="fr-FR" sz="1400" dirty="0"/>
              <a:t>s</a:t>
            </a:r>
          </a:p>
          <a:p>
            <a:pPr marL="0" indent="0">
              <a:buNone/>
              <a:defRPr/>
            </a:pPr>
            <a:endParaRPr lang="fr-FR" altLang="fr-FR" sz="800" b="1" dirty="0" smtClean="0"/>
          </a:p>
          <a:p>
            <a:pPr marL="0" indent="0">
              <a:buNone/>
              <a:defRPr/>
            </a:pPr>
            <a:r>
              <a:rPr lang="fr-FR" altLang="fr-FR" sz="1400" b="1" dirty="0" smtClean="0"/>
              <a:t>Annexes </a:t>
            </a:r>
            <a:r>
              <a:rPr lang="fr-FR" altLang="fr-FR" sz="1400" b="1" dirty="0"/>
              <a:t>: </a:t>
            </a:r>
            <a:endParaRPr lang="fr-FR" altLang="fr-FR" sz="1400" b="1" dirty="0" smtClean="0"/>
          </a:p>
          <a:p>
            <a:pPr marL="0" indent="0">
              <a:buNone/>
              <a:defRPr/>
            </a:pPr>
            <a:r>
              <a:rPr lang="fr-FR" altLang="fr-FR" sz="1400" b="1" dirty="0" smtClean="0"/>
              <a:t>Qu’est-ce-que la Sophrologie ?</a:t>
            </a:r>
          </a:p>
          <a:p>
            <a:pPr marL="0" indent="0">
              <a:buNone/>
              <a:defRPr/>
            </a:pPr>
            <a:r>
              <a:rPr lang="fr-FR" altLang="fr-FR" sz="1400" b="1" dirty="0" smtClean="0"/>
              <a:t>Parcours </a:t>
            </a:r>
            <a:r>
              <a:rPr lang="fr-FR" altLang="fr-FR" sz="1400" b="1" dirty="0"/>
              <a:t>complet de la dirigeante</a:t>
            </a:r>
          </a:p>
          <a:p>
            <a:endParaRPr lang="fr-FR" dirty="0"/>
          </a:p>
        </p:txBody>
      </p:sp>
      <p:sp>
        <p:nvSpPr>
          <p:cNvPr id="10" name="Rectangle 15"/>
          <p:cNvSpPr>
            <a:spLocks noGrp="1" noChangeArrowheads="1"/>
          </p:cNvSpPr>
          <p:nvPr>
            <p:ph type="ftr" sz="quarter" idx="10"/>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2015</a:t>
            </a:r>
          </a:p>
        </p:txBody>
      </p:sp>
      <p:sp>
        <p:nvSpPr>
          <p:cNvPr id="11" name="Rectangle 16"/>
          <p:cNvSpPr>
            <a:spLocks noGrp="1" noChangeArrowheads="1"/>
          </p:cNvSpPr>
          <p:nvPr>
            <p:ph type="sldNum" sz="quarter" idx="11"/>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Page </a:t>
            </a:r>
            <a:r>
              <a:rPr lang="fr-FR" altLang="fr-FR" sz="1400" dirty="0" smtClean="0"/>
              <a:t>2</a:t>
            </a:r>
            <a:endParaRPr lang="fr-FR" altLang="fr-FR" sz="1400" dirty="0"/>
          </a:p>
        </p:txBody>
      </p:sp>
      <p:sp>
        <p:nvSpPr>
          <p:cNvPr id="12" name="Espace réservé de la date 3"/>
          <p:cNvSpPr>
            <a:spLocks noGrp="1"/>
          </p:cNvSpPr>
          <p:nvPr>
            <p:ph type="dt" sz="half" idx="12"/>
          </p:nvPr>
        </p:nvSpPr>
        <p:spPr>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57983536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501225"/>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5</a:t>
            </a:r>
            <a:r>
              <a:rPr lang="fr-FR" dirty="0" smtClean="0"/>
              <a:t>. Le marché</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20</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2593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457200" y="44624"/>
            <a:ext cx="8229600" cy="1371600"/>
          </a:xfrm>
        </p:spPr>
        <p:txBody>
          <a:bodyPr/>
          <a:lstStyle/>
          <a:p>
            <a:r>
              <a:rPr lang="fr-FR" altLang="fr-FR" sz="3600" b="1" dirty="0" smtClean="0"/>
              <a:t>5. Concurrence </a:t>
            </a:r>
            <a:r>
              <a:rPr lang="fr-FR" altLang="fr-FR" sz="3600" b="1" dirty="0"/>
              <a:t>indirecte</a:t>
            </a:r>
          </a:p>
        </p:txBody>
      </p:sp>
      <p:sp>
        <p:nvSpPr>
          <p:cNvPr id="3" name="Espace réservé du contenu 2"/>
          <p:cNvSpPr>
            <a:spLocks noGrp="1"/>
          </p:cNvSpPr>
          <p:nvPr>
            <p:ph idx="1"/>
          </p:nvPr>
        </p:nvSpPr>
        <p:spPr>
          <a:xfrm>
            <a:off x="457200" y="1340768"/>
            <a:ext cx="8229600" cy="3886200"/>
          </a:xfrm>
        </p:spPr>
        <p:txBody>
          <a:bodyPr/>
          <a:lstStyle/>
          <a:p>
            <a:pPr>
              <a:defRPr/>
            </a:pPr>
            <a:r>
              <a:rPr lang="fr-FR" sz="1800" b="1" dirty="0" err="1" smtClean="0"/>
              <a:t>Peauzedétente</a:t>
            </a:r>
            <a:r>
              <a:rPr lang="fr-FR" sz="1800" b="1" dirty="0" smtClean="0"/>
              <a:t> : positionnement massage</a:t>
            </a:r>
          </a:p>
          <a:p>
            <a:pPr lvl="1">
              <a:defRPr/>
            </a:pPr>
            <a:r>
              <a:rPr lang="fr-FR" sz="1800" dirty="0" smtClean="0"/>
              <a:t>6 cabines, 5 ans d’ancienneté, Paris 11</a:t>
            </a:r>
            <a:r>
              <a:rPr lang="fr-FR" sz="1800" baseline="30000" dirty="0" smtClean="0"/>
              <a:t>ème</a:t>
            </a:r>
            <a:r>
              <a:rPr lang="fr-FR" sz="1800" dirty="0" smtClean="0"/>
              <a:t>, </a:t>
            </a:r>
          </a:p>
          <a:p>
            <a:pPr marL="457200" lvl="1" indent="0">
              <a:buFont typeface="Wingdings" panose="05000000000000000000" pitchFamily="2" charset="2"/>
              <a:buNone/>
              <a:defRPr/>
            </a:pPr>
            <a:r>
              <a:rPr lang="fr-FR" sz="1800" dirty="0" smtClean="0"/>
              <a:t>Effectif : 2 salariés, CA 2013 : 500 000 € </a:t>
            </a:r>
          </a:p>
          <a:p>
            <a:pPr marL="457200" lvl="1" indent="0">
              <a:buFont typeface="Wingdings" panose="05000000000000000000" pitchFamily="2" charset="2"/>
              <a:buNone/>
              <a:defRPr/>
            </a:pPr>
            <a:r>
              <a:rPr lang="fr-FR" sz="1800" dirty="0" smtClean="0"/>
              <a:t>Positionnement : Mise à disposition de cabines, coaching des thérapeutes au commercial, services : site web et supports de communication.</a:t>
            </a:r>
          </a:p>
          <a:p>
            <a:pPr marL="457200" lvl="1" indent="0">
              <a:buFont typeface="Wingdings" panose="05000000000000000000" pitchFamily="2" charset="2"/>
              <a:buNone/>
              <a:defRPr/>
            </a:pPr>
            <a:endParaRPr lang="fr-FR" sz="1800" b="1" dirty="0" smtClean="0"/>
          </a:p>
          <a:p>
            <a:pPr>
              <a:defRPr/>
            </a:pPr>
            <a:r>
              <a:rPr lang="fr-FR" sz="1800" b="1" dirty="0" smtClean="0"/>
              <a:t>Centre Sésame : </a:t>
            </a:r>
          </a:p>
          <a:p>
            <a:pPr lvl="1">
              <a:defRPr/>
            </a:pPr>
            <a:r>
              <a:rPr lang="fr-FR" sz="1800" dirty="0" smtClean="0"/>
              <a:t>6 cabines, création 2013, Paris 11</a:t>
            </a:r>
            <a:r>
              <a:rPr lang="fr-FR" sz="1800" baseline="30000" dirty="0" smtClean="0"/>
              <a:t>ème</a:t>
            </a:r>
            <a:r>
              <a:rPr lang="fr-FR" sz="1800" dirty="0" smtClean="0"/>
              <a:t> (République) </a:t>
            </a:r>
            <a:r>
              <a:rPr lang="fr-FR" sz="1800" dirty="0"/>
              <a:t/>
            </a:r>
            <a:br>
              <a:rPr lang="fr-FR" sz="1800" dirty="0"/>
            </a:br>
            <a:r>
              <a:rPr lang="fr-FR" sz="1800" dirty="0"/>
              <a:t>E</a:t>
            </a:r>
            <a:r>
              <a:rPr lang="fr-FR" sz="1800" dirty="0" smtClean="0"/>
              <a:t>ffectif compris </a:t>
            </a:r>
            <a:r>
              <a:rPr lang="fr-FR" sz="1800" dirty="0"/>
              <a:t>entre 1 et 2 </a:t>
            </a:r>
            <a:r>
              <a:rPr lang="fr-FR" sz="1800" dirty="0" smtClean="0"/>
              <a:t>salariés, CA 2013</a:t>
            </a:r>
            <a:r>
              <a:rPr lang="fr-FR" sz="1800" dirty="0"/>
              <a:t> </a:t>
            </a:r>
            <a:r>
              <a:rPr lang="fr-FR" sz="1800" dirty="0" smtClean="0"/>
              <a:t>: 48</a:t>
            </a:r>
            <a:r>
              <a:rPr lang="fr-FR" sz="1800" dirty="0"/>
              <a:t> </a:t>
            </a:r>
            <a:r>
              <a:rPr lang="fr-FR" sz="1800" dirty="0" smtClean="0"/>
              <a:t>800 €,</a:t>
            </a:r>
          </a:p>
          <a:p>
            <a:pPr lvl="1">
              <a:defRPr/>
            </a:pPr>
            <a:r>
              <a:rPr lang="fr-FR" sz="1800" dirty="0" smtClean="0"/>
              <a:t>Positionnement : uniquement location de cabines</a:t>
            </a:r>
          </a:p>
          <a:p>
            <a:pPr marL="457200" lvl="1" indent="0">
              <a:buFont typeface="Wingdings" panose="05000000000000000000" pitchFamily="2" charset="2"/>
              <a:buNone/>
              <a:defRPr/>
            </a:pPr>
            <a:endParaRPr lang="fr-FR" sz="1800" dirty="0"/>
          </a:p>
          <a:p>
            <a:pPr marL="342900" lvl="1" indent="-342900">
              <a:buClr>
                <a:schemeClr val="bg2"/>
              </a:buClr>
              <a:buSzPct val="75000"/>
              <a:buFont typeface="Wingdings" pitchFamily="2" charset="2"/>
              <a:buChar char="n"/>
              <a:defRPr/>
            </a:pPr>
            <a:r>
              <a:rPr lang="fr-FR" sz="1800" b="1" dirty="0">
                <a:ea typeface="+mn-ea"/>
                <a:cs typeface="+mn-cs"/>
              </a:rPr>
              <a:t>COGITOZ </a:t>
            </a:r>
            <a:r>
              <a:rPr lang="fr-FR" sz="1800" b="1" dirty="0" smtClean="0">
                <a:ea typeface="+mn-ea"/>
                <a:cs typeface="+mn-cs"/>
              </a:rPr>
              <a:t>:</a:t>
            </a:r>
          </a:p>
          <a:p>
            <a:pPr lvl="1">
              <a:defRPr/>
            </a:pPr>
            <a:r>
              <a:rPr lang="fr-FR" sz="1800" dirty="0"/>
              <a:t>Centre spécialisé dans le diagnostic et l’accompagnement des enfants précoces, situé Paris, Charles De Gaulle Etoile et à Marseille. Mais pas de location de cabines. </a:t>
            </a:r>
          </a:p>
          <a:p>
            <a:pPr marL="457200" lvl="1" indent="0">
              <a:buFont typeface="Wingdings" panose="05000000000000000000" pitchFamily="2" charset="2"/>
              <a:buNone/>
              <a:defRPr/>
            </a:pPr>
            <a:endParaRPr lang="fr-FR" b="1"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21</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74918773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55576"/>
          </a:xfrm>
        </p:spPr>
        <p:txBody>
          <a:bodyPr/>
          <a:lstStyle/>
          <a:p>
            <a:r>
              <a:rPr lang="fr-FR" sz="3600" b="1" dirty="0" smtClean="0"/>
              <a:t>5. Evolution du marché</a:t>
            </a:r>
            <a:endParaRPr lang="fr-FR" sz="3600" b="1" dirty="0"/>
          </a:p>
        </p:txBody>
      </p:sp>
      <p:sp>
        <p:nvSpPr>
          <p:cNvPr id="3" name="Espace réservé du contenu 2"/>
          <p:cNvSpPr>
            <a:spLocks noGrp="1"/>
          </p:cNvSpPr>
          <p:nvPr>
            <p:ph idx="1"/>
          </p:nvPr>
        </p:nvSpPr>
        <p:spPr>
          <a:xfrm>
            <a:off x="457200" y="1268760"/>
            <a:ext cx="8229600" cy="5040560"/>
          </a:xfrm>
        </p:spPr>
        <p:txBody>
          <a:bodyPr/>
          <a:lstStyle/>
          <a:p>
            <a:pPr algn="just"/>
            <a:r>
              <a:rPr lang="fr-FR" sz="1600" dirty="0" smtClean="0"/>
              <a:t>Le marché des Médecines douces, du bien-être et de la relaxation dont fait partie la sophrologie représente </a:t>
            </a:r>
            <a:r>
              <a:rPr lang="fr-FR" sz="1600" dirty="0"/>
              <a:t>10 milliards </a:t>
            </a:r>
            <a:r>
              <a:rPr lang="fr-FR" sz="1600" dirty="0" smtClean="0"/>
              <a:t>d’euros en </a:t>
            </a:r>
            <a:r>
              <a:rPr lang="fr-FR" sz="1600" dirty="0"/>
              <a:t>France et 50 milliards en Europe, face à un marché </a:t>
            </a:r>
            <a:r>
              <a:rPr lang="fr-FR" sz="1600" dirty="0" smtClean="0"/>
              <a:t>déstructuré, encore peu consolidé, avec </a:t>
            </a:r>
            <a:r>
              <a:rPr lang="fr-FR" sz="1600" dirty="0"/>
              <a:t>des indépendants </a:t>
            </a:r>
            <a:r>
              <a:rPr lang="fr-FR" sz="1600" dirty="0" smtClean="0"/>
              <a:t>pas toujours entrepreneurs, </a:t>
            </a:r>
            <a:r>
              <a:rPr lang="fr-FR" sz="1600" dirty="0"/>
              <a:t>donc une vraie </a:t>
            </a:r>
            <a:r>
              <a:rPr lang="fr-FR" sz="1600" dirty="0" smtClean="0"/>
              <a:t>opportunité </a:t>
            </a:r>
            <a:r>
              <a:rPr lang="fr-FR" sz="1600" dirty="0"/>
              <a:t>pour </a:t>
            </a:r>
            <a:r>
              <a:rPr lang="fr-FR" sz="1600" dirty="0" smtClean="0"/>
              <a:t>tous ceux qui veulent s’implanter.</a:t>
            </a:r>
          </a:p>
          <a:p>
            <a:pPr algn="just"/>
            <a:r>
              <a:rPr lang="fr-FR" sz="1600" dirty="0"/>
              <a:t>42 % des Français ont recours aux médecines parallèles, douces ou alternatives ; </a:t>
            </a:r>
            <a:endParaRPr lang="fr-FR" sz="1600" dirty="0" smtClean="0"/>
          </a:p>
          <a:p>
            <a:pPr algn="just"/>
            <a:r>
              <a:rPr lang="fr-FR" sz="1600" dirty="0" smtClean="0"/>
              <a:t>75 </a:t>
            </a:r>
            <a:r>
              <a:rPr lang="fr-FR" sz="1600" dirty="0"/>
              <a:t>% ont déjà eu recours dans leur vie aux médecines douces (qu’il s’agisse d’acupuncture, d’hypnose ou de relaxation). Ces dernières prenant de plus en plus une place reconnue dans le parcours des futurs médecins viennent renforcer cette évolution. </a:t>
            </a:r>
            <a:endParaRPr lang="fr-FR" sz="1600" dirty="0" smtClean="0"/>
          </a:p>
          <a:p>
            <a:pPr algn="just"/>
            <a:r>
              <a:rPr lang="fr-FR" sz="1600" dirty="0"/>
              <a:t>L’OMS (Organisation Mondiale de la Santé) </a:t>
            </a:r>
            <a:r>
              <a:rPr lang="fr-FR" sz="1600" dirty="0" smtClean="0"/>
              <a:t>favorise </a:t>
            </a:r>
            <a:r>
              <a:rPr lang="fr-FR" sz="1600" dirty="0"/>
              <a:t>depuis peu l’intégration des médecines non conventionnelles dans les systèmes de santé publique (cf. rapport de l’OMS de 2002).</a:t>
            </a:r>
          </a:p>
          <a:p>
            <a:pPr algn="just"/>
            <a:r>
              <a:rPr lang="fr-FR" sz="1600" dirty="0"/>
              <a:t>La recherche du bien-être et de l’harmonie représente une </a:t>
            </a:r>
            <a:r>
              <a:rPr lang="fr-FR" sz="1600" dirty="0" smtClean="0"/>
              <a:t>forte tendance sociétale :</a:t>
            </a:r>
          </a:p>
          <a:p>
            <a:pPr lvl="1" algn="just"/>
            <a:r>
              <a:rPr lang="fr-FR" sz="1200" b="1" dirty="0" smtClean="0"/>
              <a:t>2 </a:t>
            </a:r>
            <a:r>
              <a:rPr lang="fr-FR" sz="1200" b="1" dirty="0"/>
              <a:t>raisons principales à cela :</a:t>
            </a:r>
            <a:r>
              <a:rPr lang="fr-FR" sz="1200" dirty="0"/>
              <a:t> le vieillissement de la population et le stress véritable fléau du monde </a:t>
            </a:r>
            <a:r>
              <a:rPr lang="fr-FR" sz="1200" dirty="0" smtClean="0"/>
              <a:t>occidental. (</a:t>
            </a:r>
            <a:r>
              <a:rPr lang="fr-FR" sz="1200" dirty="0"/>
              <a:t>E</a:t>
            </a:r>
            <a:r>
              <a:rPr lang="fr-FR" sz="1200" dirty="0" smtClean="0"/>
              <a:t>tude </a:t>
            </a:r>
            <a:r>
              <a:rPr lang="fr-FR" sz="1200" dirty="0"/>
              <a:t>de l’APCE faite en </a:t>
            </a:r>
            <a:r>
              <a:rPr lang="fr-FR" sz="1200" dirty="0" smtClean="0"/>
              <a:t>2008)</a:t>
            </a:r>
          </a:p>
          <a:p>
            <a:pPr algn="just"/>
            <a:r>
              <a:rPr lang="fr-FR" sz="1600" dirty="0" smtClean="0"/>
              <a:t>Au </a:t>
            </a:r>
            <a:r>
              <a:rPr lang="fr-FR" sz="1600" dirty="0"/>
              <a:t>carrefour de la psychologie, de la science et de la </a:t>
            </a:r>
            <a:r>
              <a:rPr lang="fr-FR" sz="1600" dirty="0" smtClean="0"/>
              <a:t>philosophie, </a:t>
            </a:r>
            <a:r>
              <a:rPr lang="fr-FR" sz="1600" dirty="0"/>
              <a:t>de nombreuses approches globales du corps</a:t>
            </a:r>
            <a:r>
              <a:rPr lang="fr-FR" sz="1600" dirty="0" smtClean="0"/>
              <a:t> et de l’esprit font une percée en Occident (et </a:t>
            </a:r>
            <a:r>
              <a:rPr lang="fr-FR" sz="1600" dirty="0"/>
              <a:t>plus particulièrement en France qui comble son </a:t>
            </a:r>
            <a:r>
              <a:rPr lang="fr-FR" sz="1600" dirty="0" smtClean="0"/>
              <a:t>retard).</a:t>
            </a:r>
            <a:endParaRPr lang="fr-FR" sz="1600" dirty="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22</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625176661"/>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b="1" dirty="0" smtClean="0"/>
              <a:t>5. Niveau de connaissance de la sophrologie </a:t>
            </a:r>
            <a:r>
              <a:rPr lang="fr-FR" sz="1800" i="1" dirty="0" smtClean="0"/>
              <a:t>(sondage effectué par la Société Française de sophrologie)</a:t>
            </a:r>
            <a:endParaRPr lang="fr-FR" sz="3600" i="1" dirty="0"/>
          </a:p>
        </p:txBody>
      </p:sp>
      <p:pic>
        <p:nvPicPr>
          <p:cNvPr id="7170" name="Picture 2" descr="D:\du msi\Mes documents\KHEPRI Developpement\Installation 2013\Cabinet paramédical Khepri\Etude marketing\Etude Part1-Ch-Syndicale-Soph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850056"/>
            <a:ext cx="6776385" cy="45520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23</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22076733"/>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1171600"/>
          </a:xfrm>
        </p:spPr>
        <p:txBody>
          <a:bodyPr/>
          <a:lstStyle/>
          <a:p>
            <a:r>
              <a:rPr lang="fr-FR" sz="3600" dirty="0" smtClean="0"/>
              <a:t>5. Niveau de connaissance de la sophrologie </a:t>
            </a:r>
            <a:r>
              <a:rPr lang="fr-FR" sz="1800" i="1" dirty="0" smtClean="0"/>
              <a:t>(sondage effectué par la Société Française de sophrologie)</a:t>
            </a:r>
            <a:endParaRPr lang="fr-FR" sz="3600" i="1" dirty="0"/>
          </a:p>
        </p:txBody>
      </p:sp>
      <p:pic>
        <p:nvPicPr>
          <p:cNvPr id="8194" name="Picture 2" descr="D:\du msi\Mes documents\KHEPRI Developpement\Installation 2013\Cabinet paramédical Khepri\Etude marketing\Etude Part2-C-Synd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8" y="1863427"/>
            <a:ext cx="8848725" cy="4733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24</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026068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116504"/>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6. Avancement du projet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381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539552" y="476250"/>
            <a:ext cx="7793037" cy="576263"/>
          </a:xfrm>
        </p:spPr>
        <p:txBody>
          <a:bodyPr/>
          <a:lstStyle/>
          <a:p>
            <a:r>
              <a:rPr lang="fr-FR" altLang="fr-FR" sz="3600" b="1" dirty="0" smtClean="0"/>
              <a:t>6. Avancement du projet</a:t>
            </a:r>
            <a:endParaRPr lang="fr-FR" altLang="fr-FR" sz="3600" b="1" dirty="0"/>
          </a:p>
        </p:txBody>
      </p:sp>
      <p:sp>
        <p:nvSpPr>
          <p:cNvPr id="14342" name="Rectangle 3"/>
          <p:cNvSpPr>
            <a:spLocks noGrp="1" noChangeArrowheads="1"/>
          </p:cNvSpPr>
          <p:nvPr>
            <p:ph type="body" idx="1"/>
          </p:nvPr>
        </p:nvSpPr>
        <p:spPr>
          <a:xfrm>
            <a:off x="368101" y="1052513"/>
            <a:ext cx="8135937" cy="4608512"/>
          </a:xfrm>
        </p:spPr>
        <p:txBody>
          <a:bodyPr/>
          <a:lstStyle/>
          <a:p>
            <a:pPr marL="0" indent="0" eaLnBrk="1" hangingPunct="1">
              <a:buSzTx/>
              <a:buFont typeface="Wingdings" panose="05000000000000000000" pitchFamily="2" charset="2"/>
              <a:buNone/>
              <a:defRPr/>
            </a:pPr>
            <a:endParaRPr lang="fr-FR" altLang="fr-FR" sz="1800" dirty="0" smtClean="0"/>
          </a:p>
          <a:p>
            <a:pPr>
              <a:defRPr/>
            </a:pPr>
            <a:r>
              <a:rPr lang="fr-FR" sz="1800" dirty="0" smtClean="0"/>
              <a:t>Avril </a:t>
            </a:r>
            <a:r>
              <a:rPr lang="fr-FR" sz="1800" dirty="0"/>
              <a:t>2015, ouverture du Centre </a:t>
            </a:r>
            <a:r>
              <a:rPr lang="fr-FR" sz="1800" dirty="0" err="1"/>
              <a:t>SophroKhepri</a:t>
            </a:r>
            <a:r>
              <a:rPr lang="fr-FR" sz="1800" dirty="0"/>
              <a:t>, situé au pied du RER E de Nogent le </a:t>
            </a:r>
            <a:r>
              <a:rPr lang="fr-FR" sz="1800" dirty="0" smtClean="0"/>
              <a:t>Perreux à Nogent-sur-Marne</a:t>
            </a:r>
          </a:p>
          <a:p>
            <a:pPr>
              <a:defRPr/>
            </a:pPr>
            <a:endParaRPr lang="fr-FR" sz="1800" dirty="0"/>
          </a:p>
          <a:p>
            <a:pPr>
              <a:defRPr/>
            </a:pPr>
            <a:r>
              <a:rPr lang="fr-FR" sz="1800" dirty="0"/>
              <a:t>180m2, </a:t>
            </a:r>
            <a:r>
              <a:rPr lang="fr-FR" sz="1800" dirty="0" smtClean="0"/>
              <a:t>12 salles de consultations, </a:t>
            </a:r>
            <a:r>
              <a:rPr lang="fr-FR" sz="1800" dirty="0"/>
              <a:t>2 salles de </a:t>
            </a:r>
            <a:r>
              <a:rPr lang="fr-FR" sz="1800" dirty="0" smtClean="0"/>
              <a:t>formation</a:t>
            </a:r>
          </a:p>
          <a:p>
            <a:pPr marL="0" indent="0">
              <a:buNone/>
              <a:defRPr/>
            </a:pPr>
            <a:endParaRPr lang="fr-FR" sz="1800" dirty="0"/>
          </a:p>
          <a:p>
            <a:pPr>
              <a:defRPr/>
            </a:pPr>
            <a:r>
              <a:rPr lang="fr-FR" sz="1800" dirty="0"/>
              <a:t>Le bail est signé, nous sommes en phase d’anticipation commerciale, les travaux d’aménagement sont prévus en </a:t>
            </a:r>
            <a:r>
              <a:rPr lang="fr-FR" sz="1800" dirty="0" smtClean="0"/>
              <a:t>mars</a:t>
            </a:r>
          </a:p>
          <a:p>
            <a:pPr>
              <a:defRPr/>
            </a:pPr>
            <a:endParaRPr lang="fr-FR" sz="1800" dirty="0"/>
          </a:p>
          <a:p>
            <a:pPr>
              <a:defRPr/>
            </a:pPr>
            <a:r>
              <a:rPr lang="fr-FR" sz="1800" dirty="0"/>
              <a:t>J’ai, personnellement, investi 35 000 € dans ce </a:t>
            </a:r>
            <a:r>
              <a:rPr lang="fr-FR" sz="1800" dirty="0" smtClean="0"/>
              <a:t>projet</a:t>
            </a:r>
            <a:endParaRPr lang="fr-FR" altLang="fr-FR" sz="1800" dirty="0" smtClean="0"/>
          </a:p>
          <a:p>
            <a:pPr marL="0" indent="0" eaLnBrk="1" hangingPunct="1">
              <a:buSzTx/>
              <a:buFont typeface="Wingdings" panose="05000000000000000000" pitchFamily="2" charset="2"/>
              <a:buNone/>
              <a:defRPr/>
            </a:pPr>
            <a:endParaRPr lang="fr-FR" altLang="fr-FR" sz="1800" dirty="0" smtClean="0"/>
          </a:p>
          <a:p>
            <a:pPr marL="0" indent="0" eaLnBrk="1" hangingPunct="1">
              <a:buSzTx/>
              <a:buFont typeface="Wingdings" panose="05000000000000000000" pitchFamily="2" charset="2"/>
              <a:buNone/>
              <a:defRPr/>
            </a:pPr>
            <a:endParaRPr lang="fr-FR" altLang="fr-FR" sz="18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26</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53725940"/>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2983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7</a:t>
            </a:r>
            <a:r>
              <a:rPr lang="fr-FR" dirty="0" smtClean="0"/>
              <a:t>. Proposition pour les investisseurs</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8"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9"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27</a:t>
            </a:fld>
            <a:endParaRPr lang="fr-FR" altLang="fr-FR" sz="1400" dirty="0"/>
          </a:p>
        </p:txBody>
      </p:sp>
      <p:sp>
        <p:nvSpPr>
          <p:cNvPr id="10"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1"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5024"/>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73692"/>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457200" y="188640"/>
            <a:ext cx="8229600" cy="1371600"/>
          </a:xfrm>
        </p:spPr>
        <p:txBody>
          <a:bodyPr/>
          <a:lstStyle/>
          <a:p>
            <a:pPr eaLnBrk="1" hangingPunct="1"/>
            <a:r>
              <a:rPr lang="fr-FR" altLang="fr-FR" sz="3600" b="1" dirty="0" smtClean="0"/>
              <a:t>7. Business Plan</a:t>
            </a:r>
            <a:endParaRPr lang="fr-FR" altLang="fr-FR" sz="3600" dirty="0" smtClean="0"/>
          </a:p>
        </p:txBody>
      </p:sp>
      <p:sp>
        <p:nvSpPr>
          <p:cNvPr id="21510" name="Rectangle 3"/>
          <p:cNvSpPr>
            <a:spLocks noGrp="1" noChangeArrowheads="1"/>
          </p:cNvSpPr>
          <p:nvPr>
            <p:ph type="body" idx="1"/>
          </p:nvPr>
        </p:nvSpPr>
        <p:spPr>
          <a:xfrm>
            <a:off x="179388" y="1412776"/>
            <a:ext cx="8775700" cy="4719737"/>
          </a:xfrm>
        </p:spPr>
        <p:txBody>
          <a:bodyPr/>
          <a:lstStyle/>
          <a:p>
            <a:pPr marL="381000" indent="-381000" eaLnBrk="1" hangingPunct="1"/>
            <a:endParaRPr lang="fr-FR" altLang="fr-FR" dirty="0" smtClean="0"/>
          </a:p>
          <a:p>
            <a:pPr lvl="4" eaLnBrk="1" hangingPunct="1">
              <a:buSzTx/>
            </a:pPr>
            <a:r>
              <a:rPr lang="fr-FR" altLang="fr-FR" sz="3200" dirty="0" smtClean="0"/>
              <a:t>Comptes d’exploitation </a:t>
            </a:r>
          </a:p>
          <a:p>
            <a:pPr lvl="4" eaLnBrk="1" hangingPunct="1">
              <a:buSzTx/>
            </a:pPr>
            <a:r>
              <a:rPr lang="fr-FR" altLang="fr-FR" sz="3200" dirty="0" smtClean="0"/>
              <a:t>Détails des charges</a:t>
            </a:r>
          </a:p>
          <a:p>
            <a:pPr lvl="4" eaLnBrk="1" hangingPunct="1">
              <a:buSzTx/>
            </a:pPr>
            <a:r>
              <a:rPr lang="fr-FR" altLang="fr-FR" sz="3200" dirty="0" smtClean="0"/>
              <a:t>Détails des investissements</a:t>
            </a:r>
          </a:p>
          <a:p>
            <a:pPr lvl="4" eaLnBrk="1" hangingPunct="1">
              <a:buSzTx/>
            </a:pPr>
            <a:r>
              <a:rPr lang="fr-FR" altLang="fr-FR" sz="3200" dirty="0" smtClean="0"/>
              <a:t>Bilans</a:t>
            </a:r>
          </a:p>
          <a:p>
            <a:pPr lvl="4" eaLnBrk="1" hangingPunct="1">
              <a:buSzTx/>
            </a:pPr>
            <a:r>
              <a:rPr lang="fr-FR" altLang="fr-FR" sz="3200" dirty="0" smtClean="0"/>
              <a:t>BFR</a:t>
            </a:r>
          </a:p>
          <a:p>
            <a:pPr lvl="4" eaLnBrk="1" hangingPunct="1">
              <a:buSzTx/>
            </a:pPr>
            <a:r>
              <a:rPr lang="fr-FR" altLang="fr-FR" sz="3200" dirty="0" smtClean="0"/>
              <a:t>Plans de trésorerie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261696850"/>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457200" y="116632"/>
            <a:ext cx="8229600" cy="1371600"/>
          </a:xfrm>
        </p:spPr>
        <p:txBody>
          <a:bodyPr/>
          <a:lstStyle/>
          <a:p>
            <a:r>
              <a:rPr lang="fr-FR" altLang="fr-FR" sz="3600" b="1" dirty="0" smtClean="0"/>
              <a:t>7. </a:t>
            </a:r>
            <a:r>
              <a:rPr lang="fr-FR" altLang="fr-FR" sz="3600" b="1" dirty="0" err="1" smtClean="0"/>
              <a:t>Contruction</a:t>
            </a:r>
            <a:r>
              <a:rPr lang="fr-FR" altLang="fr-FR" sz="3600" b="1" dirty="0" smtClean="0"/>
              <a:t> du CA - Ventes</a:t>
            </a:r>
          </a:p>
        </p:txBody>
      </p:sp>
      <p:pic>
        <p:nvPicPr>
          <p:cNvPr id="1026" name="Picture 2" descr="D:\du msi\Mes documents\KHEPRI Developpement\Installation 2013\Cabinet paramédical Khepri\Dossier complet Creation SAS Khepri\Construction B-Plan\CA ca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54696"/>
            <a:ext cx="5905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u msi\Mes documents\KHEPRI Developpement\Installation 2013\Cabinet paramédical Khepri\Dossier complet Creation SAS Khepri\Construction B-Plan\Forfait cab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179812"/>
            <a:ext cx="590550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u msi\Mes documents\KHEPRI Developpement\Installation 2013\Cabinet paramédical Khepri\Dossier complet Creation SAS Khepri\Construction B-Plan\Salles form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79" y="4607024"/>
            <a:ext cx="4876800" cy="838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0"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29</a:t>
            </a:fld>
            <a:endParaRPr lang="fr-FR" altLang="fr-FR" sz="1400" dirty="0"/>
          </a:p>
        </p:txBody>
      </p:sp>
      <p:sp>
        <p:nvSpPr>
          <p:cNvPr id="11"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16986537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37402"/>
            <a:ext cx="6655023" cy="1631216"/>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a:t>1</a:t>
            </a:r>
            <a:r>
              <a:rPr lang="fr-FR" dirty="0" smtClean="0"/>
              <a:t>. Résumé carrière</a:t>
            </a:r>
            <a:br>
              <a:rPr lang="fr-FR" dirty="0" smtClean="0"/>
            </a:br>
            <a:r>
              <a:rPr lang="fr-FR" dirty="0" smtClean="0"/>
              <a:t>&amp; constat</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smtClean="0"/>
              <a:t>Juin 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469" y="260648"/>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7386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457200" y="188640"/>
            <a:ext cx="8229600" cy="1008112"/>
          </a:xfrm>
        </p:spPr>
        <p:txBody>
          <a:bodyPr/>
          <a:lstStyle/>
          <a:p>
            <a:pPr eaLnBrk="1" hangingPunct="1"/>
            <a:r>
              <a:rPr lang="fr-FR" altLang="fr-FR" sz="3600" b="1" dirty="0" smtClean="0"/>
              <a:t>7. Comptes d’exploitation</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1026" name="Picture 2" descr="D:\du msi\Mes documents\KHEPRI Developpement\Comptabilité SophroKhepri 2015\Controle Gestion\1-Compte exploitation-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8"/>
            <a:ext cx="7932489" cy="538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403319"/>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739552"/>
          </a:xfrm>
        </p:spPr>
        <p:txBody>
          <a:bodyPr/>
          <a:lstStyle/>
          <a:p>
            <a:pPr lvl="4"/>
            <a:r>
              <a:rPr lang="fr-FR" b="1" dirty="0" smtClean="0"/>
              <a:t>7. </a:t>
            </a:r>
            <a:r>
              <a:rPr lang="fr-FR" altLang="fr-FR" sz="3200" b="1" dirty="0"/>
              <a:t>Détails des </a:t>
            </a:r>
            <a:r>
              <a:rPr lang="fr-FR" altLang="fr-FR" sz="3200" b="1" dirty="0" smtClean="0"/>
              <a:t>charges</a:t>
            </a:r>
            <a:endParaRPr lang="fr-FR" b="1" dirty="0"/>
          </a:p>
        </p:txBody>
      </p:sp>
      <p:pic>
        <p:nvPicPr>
          <p:cNvPr id="2050" name="Picture 2" descr="D:\du msi\Mes documents\KHEPRI Developpement\Comptabilité SophroKhepri 2015\Controle Gestion\2-Charges-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64641"/>
            <a:ext cx="6477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31</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079404060"/>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a:xfrm>
            <a:off x="457200" y="113184"/>
            <a:ext cx="8229600" cy="1083568"/>
          </a:xfrm>
        </p:spPr>
        <p:txBody>
          <a:bodyPr/>
          <a:lstStyle/>
          <a:p>
            <a:pPr eaLnBrk="1" hangingPunct="1"/>
            <a:r>
              <a:rPr lang="fr-FR" altLang="fr-FR" sz="3600" b="1" dirty="0" smtClean="0"/>
              <a:t>7. Détail des investissements</a:t>
            </a:r>
          </a:p>
        </p:txBody>
      </p:sp>
      <p:cxnSp>
        <p:nvCxnSpPr>
          <p:cNvPr id="7" name="Connecteur droit avec flèche 6"/>
          <p:cNvCxnSpPr/>
          <p:nvPr/>
        </p:nvCxnSpPr>
        <p:spPr>
          <a:xfrm>
            <a:off x="2519363" y="13076238"/>
            <a:ext cx="3876675"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V="1">
            <a:off x="2471738" y="12523788"/>
            <a:ext cx="3905250" cy="352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4"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32</a:t>
            </a:fld>
            <a:endParaRPr lang="fr-FR" altLang="fr-FR" sz="1400" dirty="0"/>
          </a:p>
        </p:txBody>
      </p:sp>
      <p:sp>
        <p:nvSpPr>
          <p:cNvPr id="15"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3074" name="Picture 2" descr="D:\du msi\Mes documents\KHEPRI Developpement\Comptabilité SophroKhepri 2015\Controle Gestion\3-Investissement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46187"/>
            <a:ext cx="5832649" cy="519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064901"/>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a:xfrm>
            <a:off x="457200" y="0"/>
            <a:ext cx="8229600" cy="548680"/>
          </a:xfrm>
        </p:spPr>
        <p:txBody>
          <a:bodyPr/>
          <a:lstStyle/>
          <a:p>
            <a:pPr eaLnBrk="1" hangingPunct="1"/>
            <a:r>
              <a:rPr lang="fr-FR" altLang="fr-FR" sz="3200" b="1" dirty="0" smtClean="0">
                <a:solidFill>
                  <a:schemeClr val="bg1"/>
                </a:solidFill>
              </a:rPr>
              <a:t>  7. Bilans</a:t>
            </a:r>
          </a:p>
        </p:txBody>
      </p:sp>
      <p:pic>
        <p:nvPicPr>
          <p:cNvPr id="2" name="Picture 2" descr="D:\du msi\Mes documents\KHEPRI Developpement\Comptabilité SophroKhepri 2015\Controle Gestion\4-BP 3ans-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4664"/>
            <a:ext cx="8640960" cy="534808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u msi\Mes documents\KHEPRI Developpement\Comptabilité SophroKhepri 2015\Controle Gestion\5-Point mort-juin20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5711758"/>
            <a:ext cx="7848871" cy="1029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9104672"/>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257200"/>
            <a:ext cx="8229600" cy="1011560"/>
          </a:xfrm>
        </p:spPr>
        <p:txBody>
          <a:bodyPr/>
          <a:lstStyle/>
          <a:p>
            <a:pPr eaLnBrk="1" hangingPunct="1"/>
            <a:r>
              <a:rPr lang="fr-FR" altLang="fr-FR" sz="3600" b="1" dirty="0" smtClean="0"/>
              <a:t>7. BFR</a:t>
            </a:r>
          </a:p>
        </p:txBody>
      </p:sp>
      <p:sp>
        <p:nvSpPr>
          <p:cNvPr id="10"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11"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34</a:t>
            </a:fld>
            <a:endParaRPr lang="fr-FR" altLang="fr-FR" sz="1400" dirty="0"/>
          </a:p>
        </p:txBody>
      </p:sp>
      <p:sp>
        <p:nvSpPr>
          <p:cNvPr id="12"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2" name="Picture 2" descr="D:\du msi\Mes documents\KHEPRI Developpement\Comptabilité SophroKhepri 2015\Controle Gestion\6-BFR-Juin2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980728"/>
            <a:ext cx="7416824" cy="539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07802"/>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74441"/>
            <a:ext cx="8229600" cy="360040"/>
          </a:xfrm>
        </p:spPr>
        <p:txBody>
          <a:bodyPr/>
          <a:lstStyle/>
          <a:p>
            <a:pPr eaLnBrk="1" hangingPunct="1"/>
            <a:r>
              <a:rPr lang="fr-FR" altLang="fr-FR" sz="2800" b="1" dirty="0" smtClean="0">
                <a:solidFill>
                  <a:schemeClr val="bg1"/>
                </a:solidFill>
              </a:rPr>
              <a:t>   7. Plan de trésorerie</a:t>
            </a:r>
          </a:p>
        </p:txBody>
      </p:sp>
      <p:pic>
        <p:nvPicPr>
          <p:cNvPr id="6146" name="Picture 2" descr="D:\du msi\Mes documents\KHEPRI Developpement\Comptabilité SophroKhepri 2015\Controle Gestion\7-Trésorerie-Juin2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620688"/>
            <a:ext cx="878497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7909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4"/>
          <p:cNvSpPr>
            <a:spLocks noGrp="1" noChangeArrowheads="1"/>
          </p:cNvSpPr>
          <p:nvPr>
            <p:ph type="ctrTitle"/>
          </p:nvPr>
        </p:nvSpPr>
        <p:spPr>
          <a:xfrm>
            <a:off x="2267744" y="1916832"/>
            <a:ext cx="7772400" cy="1462088"/>
          </a:xfrm>
        </p:spPr>
        <p:txBody>
          <a:bodyPr/>
          <a:lstStyle/>
          <a:p>
            <a:pPr eaLnBrk="1" hangingPunct="1"/>
            <a:r>
              <a:rPr lang="fr-FR" altLang="fr-FR" sz="3600" i="1" dirty="0" smtClean="0"/>
              <a:t>ANNEXES :</a:t>
            </a:r>
          </a:p>
        </p:txBody>
      </p:sp>
      <p:sp>
        <p:nvSpPr>
          <p:cNvPr id="27654" name="Rectangle 5"/>
          <p:cNvSpPr>
            <a:spLocks noGrp="1" noChangeArrowheads="1"/>
          </p:cNvSpPr>
          <p:nvPr>
            <p:ph type="subTitle" idx="1"/>
          </p:nvPr>
        </p:nvSpPr>
        <p:spPr>
          <a:xfrm>
            <a:off x="1835696" y="2996952"/>
            <a:ext cx="6840760" cy="1752600"/>
          </a:xfrm>
        </p:spPr>
        <p:txBody>
          <a:bodyPr/>
          <a:lstStyle/>
          <a:p>
            <a:pPr>
              <a:lnSpc>
                <a:spcPct val="90000"/>
              </a:lnSpc>
            </a:pPr>
            <a:r>
              <a:rPr lang="fr-FR" altLang="fr-FR" b="1" i="1" dirty="0">
                <a:solidFill>
                  <a:schemeClr val="bg1"/>
                </a:solidFill>
              </a:rPr>
              <a:t>Qu’est ce que la </a:t>
            </a:r>
            <a:r>
              <a:rPr lang="fr-FR" altLang="fr-FR" b="1" i="1" dirty="0" smtClean="0">
                <a:solidFill>
                  <a:schemeClr val="bg1"/>
                </a:solidFill>
              </a:rPr>
              <a:t>sophrologie ?</a:t>
            </a:r>
          </a:p>
          <a:p>
            <a:pPr eaLnBrk="1" hangingPunct="1">
              <a:lnSpc>
                <a:spcPct val="90000"/>
              </a:lnSpc>
            </a:pPr>
            <a:r>
              <a:rPr lang="fr-FR" altLang="fr-FR" b="1" i="1" dirty="0" smtClean="0">
                <a:solidFill>
                  <a:schemeClr val="bg1"/>
                </a:solidFill>
              </a:rPr>
              <a:t>Parcours de la dirigeante </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36</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38836721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b="1" dirty="0" smtClean="0"/>
              <a:t>Qu’est-ce que la sophrologie ?</a:t>
            </a:r>
            <a:endParaRPr lang="fr-FR" sz="3600" b="1" dirty="0"/>
          </a:p>
        </p:txBody>
      </p:sp>
      <p:sp>
        <p:nvSpPr>
          <p:cNvPr id="3" name="Espace réservé du contenu 2"/>
          <p:cNvSpPr>
            <a:spLocks noGrp="1"/>
          </p:cNvSpPr>
          <p:nvPr>
            <p:ph idx="1"/>
          </p:nvPr>
        </p:nvSpPr>
        <p:spPr/>
        <p:txBody>
          <a:bodyPr/>
          <a:lstStyle/>
          <a:p>
            <a:r>
              <a:rPr lang="fr-FR" sz="1400" dirty="0" smtClean="0"/>
              <a:t>La sophrologie rentre dans la catégorie des techniques de relaxation, des thérapies énergétiques </a:t>
            </a:r>
            <a:r>
              <a:rPr lang="fr-FR" sz="1400" dirty="0"/>
              <a:t>et </a:t>
            </a:r>
            <a:r>
              <a:rPr lang="fr-FR" sz="1400" dirty="0" smtClean="0"/>
              <a:t>des psychothérapies. </a:t>
            </a:r>
          </a:p>
          <a:p>
            <a:r>
              <a:rPr lang="fr-FR" sz="1400" dirty="0" smtClean="0"/>
              <a:t>En </a:t>
            </a:r>
            <a:r>
              <a:rPr lang="fr-FR" sz="1400" dirty="0"/>
              <a:t>effet, au-delà de la relaxation la sophrologie est </a:t>
            </a:r>
            <a:r>
              <a:rPr lang="fr-FR" sz="1400" dirty="0" smtClean="0"/>
              <a:t>aussi une </a:t>
            </a:r>
            <a:r>
              <a:rPr lang="fr-FR" sz="1400" dirty="0"/>
              <a:t>pratique </a:t>
            </a:r>
            <a:r>
              <a:rPr lang="fr-FR" sz="1400" dirty="0" err="1"/>
              <a:t>psycho-corporelle</a:t>
            </a:r>
            <a:r>
              <a:rPr lang="fr-FR" sz="1400" dirty="0"/>
              <a:t> énergétique liant le corps, les émotions, les flux énergétiques et le mental </a:t>
            </a:r>
            <a:r>
              <a:rPr lang="fr-FR" sz="1400" dirty="0" smtClean="0"/>
              <a:t>en </a:t>
            </a:r>
            <a:r>
              <a:rPr lang="fr-FR" sz="1400" dirty="0"/>
              <a:t>s’appuyant sur des techniques respiratoires issues du </a:t>
            </a:r>
            <a:r>
              <a:rPr lang="fr-FR" sz="1400" dirty="0" smtClean="0"/>
              <a:t>yoga, des </a:t>
            </a:r>
            <a:r>
              <a:rPr lang="fr-FR" sz="1400" dirty="0"/>
              <a:t>techniques de </a:t>
            </a:r>
            <a:r>
              <a:rPr lang="fr-FR" sz="1400" dirty="0" smtClean="0"/>
              <a:t>visualisation</a:t>
            </a:r>
            <a:r>
              <a:rPr lang="fr-FR" sz="1400" dirty="0"/>
              <a:t> </a:t>
            </a:r>
            <a:r>
              <a:rPr lang="fr-FR" sz="1400" dirty="0" smtClean="0"/>
              <a:t>et de l’expansion de la conscience.</a:t>
            </a:r>
          </a:p>
          <a:p>
            <a:r>
              <a:rPr lang="fr-FR" sz="1400" dirty="0" smtClean="0"/>
              <a:t>Elle se pratique en état de conscience modifiée, (ou état hypnotique pour les hypnologues). Les </a:t>
            </a:r>
            <a:r>
              <a:rPr lang="fr-FR" sz="1400" dirty="0"/>
              <a:t>protocoles sont très proches, parfois identiques à l’hypnose car le Dr A. </a:t>
            </a:r>
            <a:r>
              <a:rPr lang="fr-FR" sz="1400" dirty="0" err="1"/>
              <a:t>Caycedo</a:t>
            </a:r>
            <a:r>
              <a:rPr lang="fr-FR" sz="1400" dirty="0"/>
              <a:t> s’est inspiré de la Méthode </a:t>
            </a:r>
            <a:r>
              <a:rPr lang="fr-FR" sz="1400" dirty="0" err="1"/>
              <a:t>ericksonienne</a:t>
            </a:r>
            <a:r>
              <a:rPr lang="fr-FR" sz="1400" dirty="0"/>
              <a:t>. </a:t>
            </a:r>
          </a:p>
          <a:p>
            <a:r>
              <a:rPr lang="fr-FR" sz="1400" dirty="0"/>
              <a:t>L</a:t>
            </a:r>
            <a:r>
              <a:rPr lang="fr-FR" sz="1400" dirty="0" smtClean="0"/>
              <a:t>e </a:t>
            </a:r>
            <a:r>
              <a:rPr lang="fr-FR" sz="1400" dirty="0"/>
              <a:t>programme </a:t>
            </a:r>
            <a:r>
              <a:rPr lang="fr-FR" sz="1400" dirty="0" smtClean="0"/>
              <a:t>des </a:t>
            </a:r>
            <a:r>
              <a:rPr lang="fr-FR" sz="1400" dirty="0"/>
              <a:t>cours de sophrologie intègre la Méthode </a:t>
            </a:r>
            <a:r>
              <a:rPr lang="fr-FR" sz="1400" dirty="0" err="1" smtClean="0"/>
              <a:t>Vittoz</a:t>
            </a:r>
            <a:r>
              <a:rPr lang="fr-FR" sz="1400" dirty="0" smtClean="0"/>
              <a:t>, </a:t>
            </a:r>
            <a:r>
              <a:rPr lang="fr-FR" sz="1400" dirty="0"/>
              <a:t>la </a:t>
            </a:r>
            <a:r>
              <a:rPr lang="fr-FR" sz="1400" dirty="0" err="1" smtClean="0"/>
              <a:t>sophrogénéalogie</a:t>
            </a:r>
            <a:r>
              <a:rPr lang="fr-FR" sz="1400" dirty="0" smtClean="0"/>
              <a:t>, la parentalité.</a:t>
            </a:r>
            <a:endParaRPr lang="fr-FR" sz="1400" dirty="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37</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511921987"/>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57200" y="116632"/>
            <a:ext cx="8229600" cy="1371600"/>
          </a:xfrm>
        </p:spPr>
        <p:txBody>
          <a:bodyPr/>
          <a:lstStyle/>
          <a:p>
            <a:r>
              <a:rPr lang="fr-FR" altLang="fr-FR" sz="3600" b="1" dirty="0" smtClean="0"/>
              <a:t>Parcours de la Dirigeante</a:t>
            </a:r>
            <a:endParaRPr lang="fr-FR" altLang="fr-FR" sz="3600" dirty="0" smtClean="0"/>
          </a:p>
        </p:txBody>
      </p:sp>
      <p:sp>
        <p:nvSpPr>
          <p:cNvPr id="12291" name="Espace réservé du contenu 2"/>
          <p:cNvSpPr>
            <a:spLocks noGrp="1"/>
          </p:cNvSpPr>
          <p:nvPr>
            <p:ph idx="1"/>
          </p:nvPr>
        </p:nvSpPr>
        <p:spPr>
          <a:xfrm>
            <a:off x="179388" y="1124744"/>
            <a:ext cx="8775700" cy="4824413"/>
          </a:xfrm>
        </p:spPr>
        <p:txBody>
          <a:bodyPr/>
          <a:lstStyle/>
          <a:p>
            <a:pPr>
              <a:defRPr/>
            </a:pPr>
            <a:r>
              <a:rPr lang="fr-FR" sz="1600" b="1" dirty="0" smtClean="0"/>
              <a:t>Dirigeante depuis 2000</a:t>
            </a:r>
          </a:p>
          <a:p>
            <a:pPr>
              <a:defRPr/>
            </a:pPr>
            <a:r>
              <a:rPr lang="fr-FR" sz="1600" b="1" dirty="0" smtClean="0"/>
              <a:t>Motivation : </a:t>
            </a:r>
            <a:r>
              <a:rPr lang="fr-FR" sz="1600" dirty="0" smtClean="0"/>
              <a:t>le goût d’entreprendre et l’envie de valoriser 30 ans d'expérience et de connaissances acquises au service de l'accompagnement de l'humain.</a:t>
            </a:r>
          </a:p>
          <a:p>
            <a:pPr>
              <a:defRPr/>
            </a:pPr>
            <a:r>
              <a:rPr lang="fr-FR" sz="1600" b="1" dirty="0" smtClean="0"/>
              <a:t>Sophrologue thérapeute</a:t>
            </a:r>
            <a:r>
              <a:rPr lang="fr-FR" sz="1600" dirty="0" smtClean="0"/>
              <a:t> liant le corps, les émotions, les flux énergétiques et le mental,</a:t>
            </a:r>
          </a:p>
          <a:p>
            <a:pPr>
              <a:defRPr/>
            </a:pPr>
            <a:r>
              <a:rPr lang="fr-FR" sz="1600" dirty="0" smtClean="0"/>
              <a:t>Possède une </a:t>
            </a:r>
            <a:r>
              <a:rPr lang="fr-FR" sz="1600" b="1" dirty="0" smtClean="0"/>
              <a:t>forte culture entrepreneuriale</a:t>
            </a:r>
            <a:r>
              <a:rPr lang="fr-FR" sz="1600" dirty="0" smtClean="0"/>
              <a:t>, </a:t>
            </a:r>
          </a:p>
          <a:p>
            <a:pPr>
              <a:defRPr/>
            </a:pPr>
            <a:r>
              <a:rPr lang="fr-FR" sz="1600" dirty="0" smtClean="0"/>
              <a:t>A réalisé la moitié de sa carrière en entreprise et l'autre moitié en freelance en tant que consultante, coach et thérapeute.</a:t>
            </a:r>
          </a:p>
          <a:p>
            <a:pPr>
              <a:defRPr/>
            </a:pPr>
            <a:r>
              <a:rPr lang="fr-FR" sz="1600" b="1" dirty="0" smtClean="0"/>
              <a:t>Prévention secondaire des risques psychosociaux :</a:t>
            </a:r>
            <a:endParaRPr lang="fr-FR" sz="1600" dirty="0" smtClean="0"/>
          </a:p>
          <a:p>
            <a:pPr lvl="1">
              <a:defRPr/>
            </a:pPr>
            <a:r>
              <a:rPr lang="fr-FR" sz="1600" dirty="0" smtClean="0">
                <a:ea typeface="+mn-ea"/>
                <a:cs typeface="+mn-cs"/>
              </a:rPr>
              <a:t>Conférences, sensibilisation et formation à la prévention et à la gestion du stress</a:t>
            </a:r>
          </a:p>
          <a:p>
            <a:pPr>
              <a:defRPr/>
            </a:pPr>
            <a:r>
              <a:rPr lang="fr-FR" sz="1600" b="1" dirty="0" smtClean="0"/>
              <a:t>Prévention tertiaire :</a:t>
            </a:r>
            <a:endParaRPr lang="fr-FR" sz="1600" dirty="0" smtClean="0"/>
          </a:p>
          <a:p>
            <a:pPr lvl="1">
              <a:defRPr/>
            </a:pPr>
            <a:r>
              <a:rPr lang="fr-FR" sz="1600" dirty="0" smtClean="0">
                <a:ea typeface="+mn-ea"/>
                <a:cs typeface="+mn-cs"/>
              </a:rPr>
              <a:t>Animation de groupe de parole, écoute et accompagnement de cadres en repositionnement professionnel,</a:t>
            </a:r>
          </a:p>
          <a:p>
            <a:pPr>
              <a:defRPr/>
            </a:pPr>
            <a:r>
              <a:rPr lang="fr-FR" sz="1600" b="1" dirty="0" smtClean="0"/>
              <a:t>Ingénierie pédagogique et de formation :</a:t>
            </a:r>
            <a:endParaRPr lang="fr-FR" sz="1600" dirty="0" smtClean="0"/>
          </a:p>
          <a:p>
            <a:pPr lvl="1">
              <a:defRPr/>
            </a:pPr>
            <a:r>
              <a:rPr lang="fr-FR" sz="1600" dirty="0" smtClean="0">
                <a:ea typeface="+mn-ea"/>
                <a:cs typeface="+mn-cs"/>
              </a:rPr>
              <a:t>Analyse des besoins, propositions de contenus en gestion du stress,</a:t>
            </a:r>
          </a:p>
          <a:p>
            <a:pPr lvl="1">
              <a:defRPr/>
            </a:pPr>
            <a:r>
              <a:rPr lang="fr-FR" sz="1600" dirty="0" smtClean="0">
                <a:ea typeface="+mn-ea"/>
                <a:cs typeface="+mn-cs"/>
              </a:rPr>
              <a:t>Conception de prestation et outils sur-mesure, animation, évaluation,</a:t>
            </a:r>
          </a:p>
          <a:p>
            <a:pPr lvl="1">
              <a:defRPr/>
            </a:pPr>
            <a:r>
              <a:rPr lang="fr-FR" sz="1600" dirty="0" smtClean="0">
                <a:ea typeface="+mn-ea"/>
                <a:cs typeface="+mn-cs"/>
              </a:rPr>
              <a:t>Prévention et gestion des risques psychosociaux, accompagnement des collaborateurs en difficultés, management, communication</a:t>
            </a:r>
            <a:r>
              <a:rPr lang="fr-FR" sz="1600" dirty="0" smtClean="0"/>
              <a:t> participative.</a:t>
            </a:r>
            <a:r>
              <a:rPr lang="fr-FR" sz="1600" dirty="0" smtClean="0">
                <a:ea typeface="+mn-ea"/>
                <a:cs typeface="+mn-cs"/>
              </a:rPr>
              <a:t/>
            </a:r>
            <a:br>
              <a:rPr lang="fr-FR" sz="1600" dirty="0" smtClean="0">
                <a:ea typeface="+mn-ea"/>
                <a:cs typeface="+mn-cs"/>
              </a:rPr>
            </a:br>
            <a:endParaRPr lang="fr-FR" sz="1600" dirty="0" smtClean="0">
              <a:ea typeface="+mn-ea"/>
              <a:cs typeface="+mn-cs"/>
            </a:endParaRPr>
          </a:p>
          <a:p>
            <a:pPr>
              <a:defRPr/>
            </a:pPr>
            <a:endParaRPr lang="fr-FR" sz="1600"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38</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23543866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p:txBody>
          <a:bodyPr/>
          <a:lstStyle/>
          <a:p>
            <a:r>
              <a:rPr lang="fr-FR" altLang="fr-FR" sz="3600" b="1" dirty="0" smtClean="0"/>
              <a:t>Résumé de carrière</a:t>
            </a:r>
            <a:endParaRPr lang="fr-FR" altLang="fr-FR" sz="3600" dirty="0" smtClean="0"/>
          </a:p>
        </p:txBody>
      </p:sp>
      <p:sp>
        <p:nvSpPr>
          <p:cNvPr id="29699" name="Espace réservé du contenu 2"/>
          <p:cNvSpPr>
            <a:spLocks noGrp="1"/>
          </p:cNvSpPr>
          <p:nvPr>
            <p:ph idx="1"/>
          </p:nvPr>
        </p:nvSpPr>
        <p:spPr>
          <a:xfrm>
            <a:off x="457200" y="1412776"/>
            <a:ext cx="8229600" cy="3886200"/>
          </a:xfrm>
        </p:spPr>
        <p:txBody>
          <a:bodyPr/>
          <a:lstStyle/>
          <a:p>
            <a:r>
              <a:rPr lang="fr-FR" altLang="fr-FR" sz="1800" dirty="0" smtClean="0"/>
              <a:t>Mon positionnement relève aussi bien des fonctions Ressources Humaines, que de Prévention des risques au sens large en entreprises. J’interviens comme sophrologue thérapeute pour les particuliers et en entreprise sur la santé au travail, pour la prévention des risques psycho-sociaux, tant sur le volet collectif (accompagnement du changement) qu’individuel (gestion du stress, </a:t>
            </a:r>
            <a:r>
              <a:rPr lang="fr-FR" altLang="fr-FR" sz="1800" dirty="0" err="1" smtClean="0"/>
              <a:t>burn</a:t>
            </a:r>
            <a:r>
              <a:rPr lang="fr-FR" altLang="fr-FR" sz="1800" dirty="0" smtClean="0"/>
              <a:t> out, gestion de conflit…).</a:t>
            </a:r>
          </a:p>
          <a:p>
            <a:endParaRPr lang="fr-FR" altLang="fr-FR" sz="1800" dirty="0" smtClean="0"/>
          </a:p>
          <a:p>
            <a:r>
              <a:rPr lang="fr-FR" altLang="fr-FR" sz="1800" b="1" dirty="0" smtClean="0"/>
              <a:t>PARCOURS PROFESSIONNEL :</a:t>
            </a:r>
            <a:endParaRPr lang="fr-FR" altLang="fr-FR" sz="1800" dirty="0"/>
          </a:p>
          <a:p>
            <a:pPr lvl="1"/>
            <a:r>
              <a:rPr lang="fr-FR" altLang="fr-FR" sz="1800" dirty="0"/>
              <a:t>J’ai une expérience d’une quinzaine d’années en Ressources Humaines au sein de grands groupes en tant que Responsable des Ressources humaines et coach interne, (</a:t>
            </a:r>
            <a:r>
              <a:rPr lang="fr-FR" altLang="fr-FR" sz="1800" dirty="0" err="1"/>
              <a:t>Hewlett-packard</a:t>
            </a:r>
            <a:r>
              <a:rPr lang="fr-FR" altLang="fr-FR" sz="1800" dirty="0"/>
              <a:t> et Etam prêt à porter)</a:t>
            </a:r>
          </a:p>
          <a:p>
            <a:pPr lvl="1"/>
            <a:r>
              <a:rPr lang="fr-FR" altLang="fr-FR" sz="1800" dirty="0" smtClean="0"/>
              <a:t>Depuis 2000, j’interviens, en tant que Consultante, Coach et thérapeute. J'ai eu des missions d'optimisation des ressources humaines dans un contexte de cession-acquisition et levée de fonds, ou de stratégie de développement des PME en intégrant les enjeux de l'entreprise.</a:t>
            </a: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39</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400910414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611188" y="476250"/>
            <a:ext cx="8497315" cy="576263"/>
          </a:xfrm>
        </p:spPr>
        <p:txBody>
          <a:bodyPr/>
          <a:lstStyle/>
          <a:p>
            <a:pPr eaLnBrk="1" hangingPunct="1"/>
            <a:r>
              <a:rPr lang="fr-FR" altLang="fr-FR" sz="3600" b="1" dirty="0" smtClean="0"/>
              <a:t>1. Résumé de carrière</a:t>
            </a:r>
            <a:endParaRPr lang="fr-FR" altLang="fr-FR" sz="3600" dirty="0" smtClean="0"/>
          </a:p>
        </p:txBody>
      </p:sp>
      <p:sp>
        <p:nvSpPr>
          <p:cNvPr id="6150" name="Rectangle 3"/>
          <p:cNvSpPr>
            <a:spLocks noGrp="1" noChangeArrowheads="1"/>
          </p:cNvSpPr>
          <p:nvPr>
            <p:ph type="body" idx="1"/>
          </p:nvPr>
        </p:nvSpPr>
        <p:spPr>
          <a:xfrm>
            <a:off x="611188" y="1557339"/>
            <a:ext cx="8137525" cy="3383830"/>
          </a:xfrm>
        </p:spPr>
        <p:txBody>
          <a:bodyPr/>
          <a:lstStyle/>
          <a:p>
            <a:pPr>
              <a:defRPr/>
            </a:pPr>
            <a:r>
              <a:rPr lang="fr-FR" altLang="fr-FR" sz="2400" dirty="0" smtClean="0"/>
              <a:t>54 ans</a:t>
            </a:r>
          </a:p>
          <a:p>
            <a:pPr>
              <a:defRPr/>
            </a:pPr>
            <a:r>
              <a:rPr lang="fr-FR" sz="2400" dirty="0"/>
              <a:t>S</a:t>
            </a:r>
            <a:r>
              <a:rPr lang="fr-FR" sz="2400" dirty="0" smtClean="0"/>
              <a:t>ophrologue</a:t>
            </a:r>
            <a:r>
              <a:rPr lang="fr-FR" sz="2400" dirty="0"/>
              <a:t>, doublée d’une compétence </a:t>
            </a:r>
            <a:r>
              <a:rPr lang="fr-FR" sz="2400" dirty="0" smtClean="0"/>
              <a:t>commerciale</a:t>
            </a:r>
            <a:r>
              <a:rPr lang="fr-FR" sz="2400" dirty="0"/>
              <a:t> </a:t>
            </a:r>
            <a:r>
              <a:rPr lang="fr-FR" altLang="fr-FR" sz="2400" dirty="0" smtClean="0"/>
              <a:t>(Ecole de commerce et Master en sophrologie, pratique thérapeutique liant le corps, les émotions, les flux énergétiques et le mental).</a:t>
            </a:r>
          </a:p>
          <a:p>
            <a:pPr>
              <a:defRPr/>
            </a:pPr>
            <a:r>
              <a:rPr lang="fr-FR" altLang="fr-FR" sz="2400" dirty="0" smtClean="0"/>
              <a:t>15 ans dans les R.H. en entreprise et 15 ans de conseil, coach et thérapeute.</a:t>
            </a:r>
            <a:endParaRPr lang="fr-FR" sz="2400" dirty="0"/>
          </a:p>
          <a:p>
            <a:pPr>
              <a:defRPr/>
            </a:pPr>
            <a:r>
              <a:rPr lang="fr-FR" sz="2400" dirty="0"/>
              <a:t>Je marque, mes 30 ans d’expériences en créant le Centre du Mieux-être </a:t>
            </a:r>
            <a:r>
              <a:rPr lang="fr-FR" sz="2400" b="1" dirty="0" err="1"/>
              <a:t>SophroKhepri</a:t>
            </a:r>
            <a:r>
              <a:rPr lang="fr-FR" sz="2400" b="1" dirty="0"/>
              <a:t>,</a:t>
            </a:r>
            <a:r>
              <a:rPr lang="fr-FR" sz="2400" dirty="0"/>
              <a:t> Centre de sophrologie et de </a:t>
            </a:r>
            <a:r>
              <a:rPr lang="fr-FR" sz="2400" dirty="0" smtClean="0"/>
              <a:t>thérapies brèves alternatives</a:t>
            </a:r>
            <a:r>
              <a:rPr lang="fr-FR" altLang="fr-FR" sz="2400" dirty="0" smtClean="0"/>
              <a:t>. </a:t>
            </a: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3224261"/>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44624"/>
            <a:ext cx="8229600" cy="1371600"/>
          </a:xfrm>
        </p:spPr>
        <p:txBody>
          <a:bodyPr/>
          <a:lstStyle/>
          <a:p>
            <a:r>
              <a:rPr lang="fr-FR" altLang="fr-FR" sz="3600" b="1" dirty="0" smtClean="0"/>
              <a:t>Formation</a:t>
            </a:r>
            <a:endParaRPr lang="fr-FR" altLang="fr-FR" sz="3600" dirty="0" smtClean="0"/>
          </a:p>
        </p:txBody>
      </p:sp>
      <p:sp>
        <p:nvSpPr>
          <p:cNvPr id="30723" name="Espace réservé du contenu 2"/>
          <p:cNvSpPr>
            <a:spLocks noGrp="1"/>
          </p:cNvSpPr>
          <p:nvPr>
            <p:ph idx="1"/>
          </p:nvPr>
        </p:nvSpPr>
        <p:spPr>
          <a:xfrm>
            <a:off x="395536" y="1124744"/>
            <a:ext cx="8229600" cy="4608512"/>
          </a:xfrm>
        </p:spPr>
        <p:txBody>
          <a:bodyPr/>
          <a:lstStyle/>
          <a:p>
            <a:pPr marL="0" indent="0">
              <a:buNone/>
            </a:pPr>
            <a:r>
              <a:rPr lang="fr-FR" altLang="fr-FR" sz="1800" b="1" dirty="0" smtClean="0"/>
              <a:t>FORMATIONS</a:t>
            </a:r>
            <a:r>
              <a:rPr lang="fr-FR" altLang="fr-FR" sz="1800" dirty="0" smtClean="0"/>
              <a:t> : </a:t>
            </a:r>
            <a:endParaRPr lang="fr-FR" altLang="fr-FR" sz="1800" dirty="0"/>
          </a:p>
          <a:p>
            <a:r>
              <a:rPr lang="fr-FR" altLang="fr-FR" sz="1600" dirty="0" smtClean="0"/>
              <a:t>Diplôme d'Ecole de Commerce (Sup de Co Grenoble), promo 1991,</a:t>
            </a:r>
          </a:p>
          <a:p>
            <a:r>
              <a:rPr lang="fr-FR" altLang="fr-FR" sz="1600" dirty="0" smtClean="0"/>
              <a:t>Dialogue Intérieur selon Hal et </a:t>
            </a:r>
            <a:r>
              <a:rPr lang="fr-FR" altLang="fr-FR" sz="1600" dirty="0" err="1" smtClean="0"/>
              <a:t>Sidra</a:t>
            </a:r>
            <a:r>
              <a:rPr lang="fr-FR" altLang="fr-FR" sz="1600" dirty="0" smtClean="0"/>
              <a:t> Stone, technique de thérapie brève et de coaching  (2002)</a:t>
            </a:r>
          </a:p>
          <a:p>
            <a:r>
              <a:rPr lang="fr-FR" altLang="fr-FR" sz="1600" dirty="0" smtClean="0"/>
              <a:t>Forum Ouvert (OST : Open </a:t>
            </a:r>
            <a:r>
              <a:rPr lang="fr-FR" altLang="fr-FR" sz="1600" dirty="0" err="1" smtClean="0"/>
              <a:t>Space</a:t>
            </a:r>
            <a:r>
              <a:rPr lang="fr-FR" altLang="fr-FR" sz="1600" dirty="0" smtClean="0"/>
              <a:t> </a:t>
            </a:r>
            <a:r>
              <a:rPr lang="fr-FR" altLang="fr-FR" sz="1600" dirty="0" err="1" smtClean="0"/>
              <a:t>Technology</a:t>
            </a:r>
            <a:r>
              <a:rPr lang="fr-FR" altLang="fr-FR" sz="1600" dirty="0" smtClean="0"/>
              <a:t>)  Communication participative &amp; collaborative, (2011)</a:t>
            </a:r>
          </a:p>
          <a:p>
            <a:r>
              <a:rPr lang="fr-FR" altLang="fr-FR" sz="1600" dirty="0" smtClean="0"/>
              <a:t>Sophrologue de l'ESSA (diplôme RNCP Répertoire National des Certifications Professionnelles), et maître praticien depuis avril 2014,</a:t>
            </a:r>
          </a:p>
          <a:p>
            <a:r>
              <a:rPr lang="fr-FR" altLang="fr-FR" sz="1600" dirty="0" smtClean="0"/>
              <a:t>Mémoire de master en sophrologie : </a:t>
            </a:r>
            <a:r>
              <a:rPr lang="fr-FR" sz="1600" b="1" dirty="0"/>
              <a:t>La sophrologie au cœur d'un processus </a:t>
            </a:r>
            <a:r>
              <a:rPr lang="fr-FR" sz="1600" dirty="0"/>
              <a:t> </a:t>
            </a:r>
            <a:r>
              <a:rPr lang="fr-FR" sz="1600" b="1" dirty="0" smtClean="0"/>
              <a:t>de </a:t>
            </a:r>
            <a:r>
              <a:rPr lang="fr-FR" sz="1600" b="1" dirty="0"/>
              <a:t>transformation en </a:t>
            </a:r>
            <a:r>
              <a:rPr lang="fr-FR" sz="1600" b="1" dirty="0" smtClean="0"/>
              <a:t>entreprise.</a:t>
            </a:r>
            <a:endParaRPr lang="fr-FR" altLang="fr-FR" sz="1600" dirty="0" smtClean="0"/>
          </a:p>
          <a:p>
            <a:r>
              <a:rPr lang="fr-FR" altLang="fr-FR" sz="1600" dirty="0" smtClean="0"/>
              <a:t>Mémoire de cycle de praticien </a:t>
            </a:r>
            <a:r>
              <a:rPr lang="fr-FR" altLang="fr-FR" sz="1600" dirty="0" smtClean="0">
                <a:sym typeface="Wingdings" panose="05000000000000000000" pitchFamily="2" charset="2"/>
              </a:rPr>
              <a:t> </a:t>
            </a:r>
            <a:r>
              <a:rPr lang="fr-FR" sz="1600" dirty="0" smtClean="0"/>
              <a:t>cas </a:t>
            </a:r>
            <a:r>
              <a:rPr lang="fr-FR" sz="1600" dirty="0"/>
              <a:t>pratique en entreprise : Sophrologie et cohésion d'équipe dans une PME </a:t>
            </a:r>
            <a:r>
              <a:rPr lang="fr-FR" sz="1600" dirty="0" smtClean="0"/>
              <a:t>familiale, </a:t>
            </a:r>
            <a:r>
              <a:rPr lang="fr-FR" sz="1600" b="1" dirty="0" smtClean="0"/>
              <a:t>"Construire </a:t>
            </a:r>
            <a:r>
              <a:rPr lang="fr-FR" sz="1600" b="1" dirty="0"/>
              <a:t>ensemble l'organisation </a:t>
            </a:r>
            <a:r>
              <a:rPr lang="fr-FR" sz="1600" b="1" dirty="0" smtClean="0"/>
              <a:t>de</a:t>
            </a:r>
            <a:r>
              <a:rPr lang="fr-FR" sz="1600" dirty="0"/>
              <a:t> </a:t>
            </a:r>
            <a:r>
              <a:rPr lang="fr-FR" sz="1600" b="1" dirty="0" smtClean="0"/>
              <a:t>l'Equipe </a:t>
            </a:r>
            <a:r>
              <a:rPr lang="fr-FR" sz="1600" b="1" dirty="0"/>
              <a:t>BETEN France de </a:t>
            </a:r>
            <a:r>
              <a:rPr lang="fr-FR" sz="1600" b="1" dirty="0" smtClean="0"/>
              <a:t>demain"</a:t>
            </a:r>
            <a:r>
              <a:rPr lang="fr-FR" sz="1600" dirty="0" smtClean="0"/>
              <a:t>. </a:t>
            </a:r>
            <a:endParaRPr lang="fr-FR" altLang="fr-FR" sz="1600" dirty="0" smtClean="0"/>
          </a:p>
          <a:p>
            <a:r>
              <a:rPr lang="fr-FR" altLang="fr-FR" sz="1600" dirty="0" smtClean="0"/>
              <a:t>Praticienne méthodes de thérapie brève EFT (</a:t>
            </a:r>
            <a:r>
              <a:rPr lang="fr-FR" altLang="fr-FR" sz="1600" dirty="0" err="1" smtClean="0"/>
              <a:t>Emotional</a:t>
            </a:r>
            <a:r>
              <a:rPr lang="fr-FR" altLang="fr-FR" sz="1600" dirty="0" smtClean="0"/>
              <a:t> </a:t>
            </a:r>
            <a:r>
              <a:rPr lang="fr-FR" altLang="fr-FR" sz="1600" dirty="0" err="1" smtClean="0"/>
              <a:t>Freedom</a:t>
            </a:r>
            <a:r>
              <a:rPr lang="fr-FR" altLang="fr-FR" sz="1600" dirty="0" smtClean="0"/>
              <a:t> Technique) Stress et Gestion des émotions, (2013),</a:t>
            </a:r>
          </a:p>
          <a:p>
            <a:r>
              <a:rPr lang="fr-FR" altLang="fr-FR" sz="1600" dirty="0" smtClean="0"/>
              <a:t>Praticienne en Analyse </a:t>
            </a:r>
            <a:r>
              <a:rPr lang="fr-FR" altLang="fr-FR" sz="1600" dirty="0" err="1" smtClean="0"/>
              <a:t>Neuro-Cognitive</a:t>
            </a:r>
            <a:r>
              <a:rPr lang="fr-FR" altLang="fr-FR" sz="1600" dirty="0" smtClean="0"/>
              <a:t> et Comportementale, spécialiste du stress (ANC par le Dr Jacques </a:t>
            </a:r>
            <a:r>
              <a:rPr lang="fr-FR" altLang="fr-FR" sz="1600" dirty="0" err="1" smtClean="0"/>
              <a:t>Frandin</a:t>
            </a:r>
            <a:r>
              <a:rPr lang="fr-FR" altLang="fr-FR" sz="1600" dirty="0" smtClean="0"/>
              <a:t>), Mars 2014.</a:t>
            </a:r>
          </a:p>
          <a:p>
            <a:pPr marL="0" indent="0">
              <a:buNone/>
            </a:pPr>
            <a:endParaRPr lang="fr-FR" altLang="fr-FR" dirty="0" smtClean="0"/>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40</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463541783"/>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4"/>
          <p:cNvSpPr>
            <a:spLocks noGrp="1" noChangeArrowheads="1"/>
          </p:cNvSpPr>
          <p:nvPr>
            <p:ph type="ctrTitle"/>
          </p:nvPr>
        </p:nvSpPr>
        <p:spPr/>
        <p:txBody>
          <a:bodyPr/>
          <a:lstStyle/>
          <a:p>
            <a:pPr eaLnBrk="1" hangingPunct="1"/>
            <a:r>
              <a:rPr lang="fr-FR" altLang="fr-FR" smtClean="0"/>
              <a:t>Merci de votre attention.</a:t>
            </a:r>
          </a:p>
        </p:txBody>
      </p:sp>
      <p:sp>
        <p:nvSpPr>
          <p:cNvPr id="2" name="ZoneTexte 1"/>
          <p:cNvSpPr txBox="1"/>
          <p:nvPr/>
        </p:nvSpPr>
        <p:spPr>
          <a:xfrm>
            <a:off x="3491880" y="4725144"/>
            <a:ext cx="2522870" cy="369332"/>
          </a:xfrm>
          <a:prstGeom prst="rect">
            <a:avLst/>
          </a:prstGeom>
          <a:noFill/>
        </p:spPr>
        <p:txBody>
          <a:bodyPr wrap="none" rtlCol="0">
            <a:spAutoFit/>
          </a:bodyPr>
          <a:lstStyle/>
          <a:p>
            <a:r>
              <a:rPr lang="fr-FR" b="1" dirty="0" smtClean="0">
                <a:solidFill>
                  <a:schemeClr val="bg2"/>
                </a:solidFill>
              </a:rPr>
              <a:t>www.sophroKhepri.fr</a:t>
            </a:r>
            <a:endParaRPr lang="fr-FR" b="1" dirty="0">
              <a:solidFill>
                <a:schemeClr val="bg2"/>
              </a:solidFill>
            </a:endParaRPr>
          </a:p>
        </p:txBody>
      </p:sp>
      <p:sp>
        <p:nvSpPr>
          <p:cNvPr id="7"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8"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41</a:t>
            </a:fld>
            <a:endParaRPr lang="fr-FR" altLang="fr-FR" sz="1400" dirty="0"/>
          </a:p>
        </p:txBody>
      </p:sp>
      <p:sp>
        <p:nvSpPr>
          <p:cNvPr id="9"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47749176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1116013" y="476250"/>
            <a:ext cx="7793037" cy="576263"/>
          </a:xfrm>
        </p:spPr>
        <p:txBody>
          <a:bodyPr/>
          <a:lstStyle/>
          <a:p>
            <a:pPr eaLnBrk="1" hangingPunct="1"/>
            <a:r>
              <a:rPr lang="fr-FR" altLang="fr-FR" sz="3600" b="1" dirty="0"/>
              <a:t>1</a:t>
            </a:r>
            <a:r>
              <a:rPr lang="fr-FR" altLang="fr-FR" sz="3600" b="1" dirty="0" smtClean="0"/>
              <a:t>. </a:t>
            </a:r>
            <a:r>
              <a:rPr lang="fr-FR" altLang="fr-FR" sz="3600" b="1" dirty="0"/>
              <a:t>Constat et problématique</a:t>
            </a:r>
          </a:p>
        </p:txBody>
      </p:sp>
      <p:sp>
        <p:nvSpPr>
          <p:cNvPr id="7174" name="Rectangle 3"/>
          <p:cNvSpPr>
            <a:spLocks noGrp="1" noChangeArrowheads="1"/>
          </p:cNvSpPr>
          <p:nvPr>
            <p:ph type="body" idx="1"/>
          </p:nvPr>
        </p:nvSpPr>
        <p:spPr>
          <a:xfrm>
            <a:off x="684213" y="1341438"/>
            <a:ext cx="8135937" cy="4608512"/>
          </a:xfrm>
        </p:spPr>
        <p:txBody>
          <a:bodyPr/>
          <a:lstStyle/>
          <a:p>
            <a:pPr>
              <a:defRPr/>
            </a:pPr>
            <a:r>
              <a:rPr lang="fr-FR" sz="2400" dirty="0"/>
              <a:t>Je murie ce projet depuis 10 ans, quand j’ai eu moi-même des difficultés à trouver efficacement un thérapeute adapté. </a:t>
            </a:r>
            <a:endParaRPr lang="fr-FR" sz="2400" dirty="0" smtClean="0"/>
          </a:p>
          <a:p>
            <a:pPr marL="0" indent="0">
              <a:buNone/>
              <a:defRPr/>
            </a:pPr>
            <a:endParaRPr lang="fr-FR" sz="2400" dirty="0"/>
          </a:p>
          <a:p>
            <a:pPr>
              <a:defRPr/>
            </a:pPr>
            <a:r>
              <a:rPr lang="fr-FR" sz="2400" dirty="0"/>
              <a:t>J’étais face à une offre dispersée, avec une multitude de spécialistes, souvent injoignables. </a:t>
            </a:r>
            <a:endParaRPr lang="fr-FR" sz="2400" dirty="0" smtClean="0"/>
          </a:p>
          <a:p>
            <a:pPr>
              <a:defRPr/>
            </a:pPr>
            <a:endParaRPr lang="fr-FR" sz="2400" dirty="0"/>
          </a:p>
          <a:p>
            <a:pPr>
              <a:defRPr/>
            </a:pPr>
            <a:r>
              <a:rPr lang="fr-FR" sz="2400" dirty="0" smtClean="0"/>
              <a:t>Et </a:t>
            </a:r>
            <a:r>
              <a:rPr lang="fr-FR" sz="2400" dirty="0"/>
              <a:t>quand, j’ai voulu m’installer à mon tour, il a été très difficile de trouver un cabinet partagé, au bon endroit et au bon prix.</a:t>
            </a:r>
            <a:endParaRPr lang="fr-FR" altLang="fr-FR" sz="2400" dirty="0" smtClean="0"/>
          </a:p>
          <a:p>
            <a:pPr marL="0" indent="0" eaLnBrk="1" hangingPunct="1">
              <a:buSzTx/>
              <a:buFont typeface="Wingdings" panose="05000000000000000000" pitchFamily="2" charset="2"/>
              <a:buNone/>
              <a:defRPr/>
            </a:pPr>
            <a:endParaRPr lang="fr-FR" altLang="fr-FR" dirty="0" smtClean="0"/>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5</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38271101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622123"/>
            <a:ext cx="6655023" cy="861774"/>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2. La Vision</a:t>
            </a:r>
            <a:endParaRPr lang="fr-FR" dirty="0"/>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6</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0155" y="332656"/>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6566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457200" y="332656"/>
            <a:ext cx="8229600" cy="1146175"/>
          </a:xfrm>
        </p:spPr>
        <p:txBody>
          <a:bodyPr/>
          <a:lstStyle/>
          <a:p>
            <a:r>
              <a:rPr lang="fr-FR" altLang="fr-FR" sz="3600" b="1" dirty="0" smtClean="0"/>
              <a:t>2. La vision</a:t>
            </a:r>
          </a:p>
        </p:txBody>
      </p:sp>
      <p:sp>
        <p:nvSpPr>
          <p:cNvPr id="7171" name="Espace réservé du contenu 2"/>
          <p:cNvSpPr>
            <a:spLocks noGrp="1"/>
          </p:cNvSpPr>
          <p:nvPr>
            <p:ph idx="1"/>
          </p:nvPr>
        </p:nvSpPr>
        <p:spPr>
          <a:xfrm>
            <a:off x="395536" y="1268760"/>
            <a:ext cx="8229600" cy="4896544"/>
          </a:xfrm>
        </p:spPr>
        <p:txBody>
          <a:bodyPr/>
          <a:lstStyle/>
          <a:p>
            <a:pPr marL="0" indent="0">
              <a:buNone/>
            </a:pPr>
            <a:r>
              <a:rPr lang="fr-FR" altLang="fr-FR" sz="1600" dirty="0" smtClean="0"/>
              <a:t>Création d’un centre du </a:t>
            </a:r>
            <a:r>
              <a:rPr lang="fr-FR" altLang="fr-FR" sz="1600" dirty="0"/>
              <a:t>m</a:t>
            </a:r>
            <a:r>
              <a:rPr lang="fr-FR" altLang="fr-FR" sz="1600" dirty="0" smtClean="0"/>
              <a:t>ieux-être, parapsychologique, de sophrologie, de thérapies brèves.</a:t>
            </a:r>
            <a:endParaRPr lang="fr-FR" altLang="fr-FR" sz="1600" dirty="0"/>
          </a:p>
          <a:p>
            <a:pPr marL="0" indent="0" algn="just">
              <a:buNone/>
            </a:pPr>
            <a:r>
              <a:rPr lang="fr-FR" altLang="fr-FR" sz="1600" dirty="0" smtClean="0">
                <a:sym typeface="Wingdings" panose="05000000000000000000" pitchFamily="2" charset="2"/>
              </a:rPr>
              <a:t>Objectif : Aider les patients dans la prévention de</a:t>
            </a:r>
            <a:r>
              <a:rPr lang="fr-FR" altLang="fr-FR" sz="1600" dirty="0" smtClean="0"/>
              <a:t> leur santé, le maintien d'un certain équilibre et améliorer leur qualité de vie aussi bien à l'école, au travail, en famille que pour préparer leur retraite.  Ce centre a la particularité d’offrir une unité spécialisée enfants précoces et adultes surdoués en difficulté.</a:t>
            </a:r>
          </a:p>
          <a:p>
            <a:r>
              <a:rPr lang="fr-FR" altLang="fr-FR" sz="1800" b="1" dirty="0" smtClean="0"/>
              <a:t>La vocation du centre est de développer :</a:t>
            </a:r>
          </a:p>
          <a:p>
            <a:pPr algn="just">
              <a:buFont typeface="+mj-lt"/>
              <a:buAutoNum type="arabicPeriod"/>
            </a:pPr>
            <a:r>
              <a:rPr lang="fr-FR" altLang="fr-FR" sz="1600" b="1" dirty="0" smtClean="0"/>
              <a:t>L’activité des thérapeutes</a:t>
            </a:r>
            <a:r>
              <a:rPr lang="fr-FR" altLang="fr-FR" sz="1600" dirty="0" smtClean="0"/>
              <a:t> en mettant à leur disposition des espaces équipés qu’ils pourront utiliser à temps plein et à temps partagé, en leur proposant des services pour développer leur activité notamment en leur proposant du portage salarial.</a:t>
            </a:r>
          </a:p>
          <a:p>
            <a:pPr algn="just">
              <a:buFont typeface="+mj-lt"/>
              <a:buAutoNum type="arabicPeriod"/>
            </a:pPr>
            <a:r>
              <a:rPr lang="fr-FR" altLang="fr-FR" sz="1600" b="1" dirty="0" smtClean="0"/>
              <a:t>La notoriété de pratiques </a:t>
            </a:r>
            <a:r>
              <a:rPr lang="fr-FR" altLang="fr-FR" sz="1600" dirty="0" smtClean="0"/>
              <a:t>de thérapie alternatives efficaces auprès des particuliers, des collaborateurs d’entreprises, aidants familiaux et autres professionnels de santé dans les domaines suivant : gestion du stress, chocs émotionnels, dépression, avec une unité spécialisée dans le diagnostic et l’accompagnement des enfants précoces et des adultes surdoués, etc...</a:t>
            </a:r>
          </a:p>
          <a:p>
            <a:pPr algn="just">
              <a:buFont typeface="+mj-lt"/>
              <a:buAutoNum type="arabicPeriod"/>
            </a:pPr>
            <a:r>
              <a:rPr lang="fr-FR" altLang="fr-FR" sz="1600" b="1" dirty="0" smtClean="0"/>
              <a:t>L’accès aux soins </a:t>
            </a:r>
            <a:r>
              <a:rPr lang="fr-FR" altLang="fr-FR" sz="1600" dirty="0" smtClean="0"/>
              <a:t>: thérapies individuelles ou/et collectives en cabinet ou à distance avec prise en charge téléphonique (plateforme téléphonique, et accompagnement à distance via internet) + web conférences.</a:t>
            </a:r>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7</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187497275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339752" y="2244973"/>
            <a:ext cx="6655023" cy="1616075"/>
          </a:xfrm>
          <a:noFill/>
          <a:ln/>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wrap="square">
            <a:spAutoFit/>
          </a:bodyPr>
          <a:lstStyle/>
          <a:p>
            <a:r>
              <a:rPr lang="fr-FR" dirty="0" smtClean="0"/>
              <a:t>3. Spécificités </a:t>
            </a:r>
            <a:r>
              <a:rPr lang="fr-FR" dirty="0"/>
              <a:t>du Centre</a:t>
            </a:r>
          </a:p>
        </p:txBody>
      </p:sp>
      <p:sp>
        <p:nvSpPr>
          <p:cNvPr id="35845" name="Rectangle 5"/>
          <p:cNvSpPr>
            <a:spLocks noChangeArrowheads="1"/>
          </p:cNvSpPr>
          <p:nvPr/>
        </p:nvSpPr>
        <p:spPr bwMode="auto">
          <a:xfrm>
            <a:off x="3048000" y="1066800"/>
            <a:ext cx="3962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fr-FR" sz="2800" b="1" dirty="0" err="1" smtClean="0">
                <a:solidFill>
                  <a:schemeClr val="accent2"/>
                </a:solidFill>
              </a:rPr>
              <a:t>SophroKhépri</a:t>
            </a:r>
            <a:endParaRPr lang="fr-FR" sz="2800" b="1" dirty="0">
              <a:solidFill>
                <a:schemeClr val="accent2"/>
              </a:solidFill>
            </a:endParaRPr>
          </a:p>
        </p:txBody>
      </p:sp>
      <p:sp>
        <p:nvSpPr>
          <p:cNvPr id="5"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6"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8</a:t>
            </a:fld>
            <a:endParaRPr lang="fr-FR" altLang="fr-FR" sz="1400" dirty="0"/>
          </a:p>
        </p:txBody>
      </p:sp>
      <p:sp>
        <p:nvSpPr>
          <p:cNvPr id="7"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pic>
        <p:nvPicPr>
          <p:cNvPr id="8" name="Picture 3" descr="C:\Users\Dell\Dropbox\Sophrokhépri\Logo\logosophrokhepri V3okMai 2015\logoSophroKhepriaccrocheV3bde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60612"/>
            <a:ext cx="2838309" cy="965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1301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457200" y="44624"/>
            <a:ext cx="8229600" cy="1371600"/>
          </a:xfrm>
        </p:spPr>
        <p:txBody>
          <a:bodyPr/>
          <a:lstStyle/>
          <a:p>
            <a:r>
              <a:rPr lang="fr-FR" altLang="fr-FR" sz="3600" b="1" dirty="0" smtClean="0"/>
              <a:t>3. Spécificités </a:t>
            </a:r>
            <a:r>
              <a:rPr lang="fr-FR" altLang="fr-FR" sz="3600" b="1" dirty="0"/>
              <a:t>du Centre</a:t>
            </a:r>
          </a:p>
        </p:txBody>
      </p:sp>
      <p:sp>
        <p:nvSpPr>
          <p:cNvPr id="12291" name="Espace réservé du contenu 2"/>
          <p:cNvSpPr>
            <a:spLocks noGrp="1"/>
          </p:cNvSpPr>
          <p:nvPr>
            <p:ph idx="1"/>
          </p:nvPr>
        </p:nvSpPr>
        <p:spPr>
          <a:xfrm>
            <a:off x="323528" y="1268759"/>
            <a:ext cx="8229600" cy="4976465"/>
          </a:xfrm>
        </p:spPr>
        <p:txBody>
          <a:bodyPr/>
          <a:lstStyle/>
          <a:p>
            <a:pPr marL="0" lvl="1" indent="0" eaLnBrk="1" hangingPunct="1">
              <a:lnSpc>
                <a:spcPct val="90000"/>
              </a:lnSpc>
              <a:buClr>
                <a:schemeClr val="folHlink"/>
              </a:buClr>
              <a:buSzTx/>
              <a:buNone/>
              <a:defRPr/>
            </a:pPr>
            <a:r>
              <a:rPr lang="fr-FR" altLang="fr-FR" sz="1600" b="1" dirty="0" smtClean="0"/>
              <a:t>Positionnement </a:t>
            </a:r>
            <a:endParaRPr lang="fr-FR" sz="1600" b="1" dirty="0"/>
          </a:p>
          <a:p>
            <a:pPr marL="0" lvl="1" indent="0" eaLnBrk="1" hangingPunct="1">
              <a:lnSpc>
                <a:spcPct val="90000"/>
              </a:lnSpc>
              <a:buClr>
                <a:schemeClr val="folHlink"/>
              </a:buClr>
              <a:buSzTx/>
              <a:buNone/>
              <a:defRPr/>
            </a:pPr>
            <a:r>
              <a:rPr lang="fr-FR" sz="1600" dirty="0" smtClean="0"/>
              <a:t>Professionnel </a:t>
            </a:r>
            <a:r>
              <a:rPr lang="fr-FR" sz="1600" dirty="0"/>
              <a:t>du mieux-être, "tenu" par un diplôme de sophrologue reconnu RNCP* Niveau II (Répertoire national des certifications professionnelles). La sophrologie a été créée en 1960 par le Dr Alfonso </a:t>
            </a:r>
            <a:r>
              <a:rPr lang="fr-FR" sz="1600" dirty="0" err="1"/>
              <a:t>Caycedo</a:t>
            </a:r>
            <a:r>
              <a:rPr lang="fr-FR" sz="1600" dirty="0"/>
              <a:t>, </a:t>
            </a:r>
            <a:r>
              <a:rPr lang="fr-FR" sz="1600" dirty="0" smtClean="0"/>
              <a:t>neuropsychiatre.</a:t>
            </a:r>
          </a:p>
          <a:p>
            <a:pPr marL="0" lvl="1" indent="0" eaLnBrk="1" hangingPunct="1">
              <a:lnSpc>
                <a:spcPct val="90000"/>
              </a:lnSpc>
              <a:buClr>
                <a:schemeClr val="folHlink"/>
              </a:buClr>
              <a:buSzTx/>
              <a:buNone/>
              <a:defRPr/>
            </a:pPr>
            <a:r>
              <a:rPr lang="fr-FR" sz="1600" dirty="0" smtClean="0"/>
              <a:t>Choix </a:t>
            </a:r>
            <a:r>
              <a:rPr lang="fr-FR" sz="1600" dirty="0"/>
              <a:t>de soins traitants de plus en plus remboursés par les mutuelles, sur le segment du paramédical, comme la sophrologie, ou </a:t>
            </a:r>
            <a:r>
              <a:rPr lang="fr-FR" sz="1600" dirty="0" smtClean="0"/>
              <a:t>l'ostéopathie,</a:t>
            </a:r>
          </a:p>
          <a:p>
            <a:pPr marL="0" lvl="1" indent="0" eaLnBrk="1" hangingPunct="1">
              <a:lnSpc>
                <a:spcPct val="90000"/>
              </a:lnSpc>
              <a:buClr>
                <a:schemeClr val="folHlink"/>
              </a:buClr>
              <a:buSzTx/>
              <a:buNone/>
              <a:defRPr/>
            </a:pPr>
            <a:r>
              <a:rPr lang="fr-FR" sz="1600" dirty="0" smtClean="0"/>
              <a:t>Faire </a:t>
            </a:r>
            <a:r>
              <a:rPr lang="fr-FR" sz="1600" dirty="0"/>
              <a:t>connaître des techniques efficaces </a:t>
            </a:r>
            <a:r>
              <a:rPr lang="fr-FR" sz="1600" dirty="0" smtClean="0"/>
              <a:t>visant </a:t>
            </a:r>
            <a:r>
              <a:rPr lang="fr-FR" sz="1600" dirty="0"/>
              <a:t>à soulager des maux tant physiques que </a:t>
            </a:r>
            <a:r>
              <a:rPr lang="fr-FR" sz="1600" dirty="0" smtClean="0"/>
              <a:t>psychiques.</a:t>
            </a:r>
          </a:p>
          <a:p>
            <a:pPr marL="381000" lvl="1" indent="-381000" eaLnBrk="1" hangingPunct="1">
              <a:lnSpc>
                <a:spcPct val="90000"/>
              </a:lnSpc>
              <a:buClr>
                <a:schemeClr val="folHlink"/>
              </a:buClr>
              <a:buSzTx/>
              <a:buFont typeface="Wingdings" panose="05000000000000000000" pitchFamily="2" charset="2"/>
              <a:buAutoNum type="arabicPeriod"/>
              <a:defRPr/>
            </a:pPr>
            <a:endParaRPr lang="fr-FR" sz="1600" dirty="0" smtClean="0"/>
          </a:p>
          <a:p>
            <a:pPr marL="0" lvl="1" indent="0" eaLnBrk="1" hangingPunct="1">
              <a:lnSpc>
                <a:spcPct val="90000"/>
              </a:lnSpc>
              <a:buClr>
                <a:schemeClr val="folHlink"/>
              </a:buClr>
              <a:buSzTx/>
              <a:buNone/>
              <a:defRPr/>
            </a:pPr>
            <a:r>
              <a:rPr lang="fr-FR" altLang="fr-FR" sz="1600" b="1" dirty="0" smtClean="0"/>
              <a:t>Types d’accompagnement</a:t>
            </a:r>
          </a:p>
          <a:p>
            <a:pPr>
              <a:defRPr/>
            </a:pPr>
            <a:r>
              <a:rPr lang="fr-FR" altLang="fr-FR" sz="1600" dirty="0" smtClean="0"/>
              <a:t>Accompagnement des enfants précoces en difficulté scolaires, TDA-H avec diagnostic préalable, et adultes surdoués en difficulté,</a:t>
            </a:r>
          </a:p>
          <a:p>
            <a:pPr>
              <a:defRPr/>
            </a:pPr>
            <a:r>
              <a:rPr lang="fr-FR" altLang="fr-FR" sz="1600" dirty="0" smtClean="0"/>
              <a:t>Haptonomie et accompagnement des mamans pendant les 3 mois après la naissance de leur bébé,</a:t>
            </a:r>
          </a:p>
          <a:p>
            <a:pPr>
              <a:defRPr/>
            </a:pPr>
            <a:r>
              <a:rPr lang="fr-FR" altLang="fr-FR" sz="1600" dirty="0" smtClean="0"/>
              <a:t>Sortie de </a:t>
            </a:r>
            <a:r>
              <a:rPr lang="fr-FR" altLang="fr-FR" sz="1600" dirty="0" err="1" smtClean="0"/>
              <a:t>burn</a:t>
            </a:r>
            <a:r>
              <a:rPr lang="fr-FR" altLang="fr-FR" sz="1600" dirty="0" smtClean="0"/>
              <a:t> out,</a:t>
            </a:r>
          </a:p>
          <a:p>
            <a:pPr>
              <a:defRPr/>
            </a:pPr>
            <a:r>
              <a:rPr lang="fr-FR" altLang="fr-FR" sz="1600" dirty="0" smtClean="0"/>
              <a:t>Souffrance et stress post-traumatique,</a:t>
            </a:r>
          </a:p>
          <a:p>
            <a:pPr>
              <a:defRPr/>
            </a:pPr>
            <a:r>
              <a:rPr lang="fr-FR" altLang="fr-FR" sz="1600" dirty="0" smtClean="0"/>
              <a:t>Cohérence cardiaque,</a:t>
            </a:r>
          </a:p>
          <a:p>
            <a:pPr>
              <a:defRPr/>
            </a:pPr>
            <a:r>
              <a:rPr lang="fr-FR" altLang="fr-FR" sz="1600" dirty="0" smtClean="0"/>
              <a:t>Soutien psychologique pour des traitements liés à des pathologies longues.</a:t>
            </a:r>
          </a:p>
          <a:p>
            <a:pPr>
              <a:defRPr/>
            </a:pPr>
            <a:endParaRPr lang="fr-FR" altLang="fr-FR" sz="1600" dirty="0" smtClean="0"/>
          </a:p>
        </p:txBody>
      </p:sp>
      <p:sp>
        <p:nvSpPr>
          <p:cNvPr id="4" name="Rectangle 15"/>
          <p:cNvSpPr>
            <a:spLocks noGrp="1" noChangeArrowheads="1"/>
          </p:cNvSpPr>
          <p:nvPr>
            <p:ph type="ftr" sz="quarter" idx="4294967295"/>
          </p:nvPr>
        </p:nvSpPr>
        <p:spPr>
          <a:xfrm>
            <a:off x="3124200" y="6248400"/>
            <a:ext cx="2895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eaLnBrk="1" hangingPunct="1">
              <a:spcBef>
                <a:spcPct val="0"/>
              </a:spcBef>
              <a:buClrTx/>
              <a:buSzTx/>
              <a:buFontTx/>
              <a:buNone/>
            </a:pPr>
            <a:r>
              <a:rPr lang="fr-FR" altLang="fr-FR" sz="1400" dirty="0"/>
              <a:t>Juin </a:t>
            </a:r>
            <a:r>
              <a:rPr lang="fr-FR" altLang="fr-FR" sz="1400" dirty="0" smtClean="0"/>
              <a:t>2015</a:t>
            </a:r>
          </a:p>
        </p:txBody>
      </p:sp>
      <p:sp>
        <p:nvSpPr>
          <p:cNvPr id="5" name="Rectangle 16"/>
          <p:cNvSpPr>
            <a:spLocks noGrp="1" noChangeArrowheads="1"/>
          </p:cNvSpPr>
          <p:nvPr>
            <p:ph type="sldNum" sz="quarter" idx="4294967295"/>
          </p:nvPr>
        </p:nvSpPr>
        <p:spPr>
          <a:xfrm>
            <a:off x="6553200" y="6248400"/>
            <a:ext cx="21336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r" eaLnBrk="1" hangingPunct="1">
              <a:spcBef>
                <a:spcPct val="0"/>
              </a:spcBef>
              <a:buClrTx/>
              <a:buSzTx/>
              <a:buFontTx/>
              <a:buNone/>
            </a:pPr>
            <a:r>
              <a:rPr lang="fr-FR" altLang="fr-FR" sz="1400" dirty="0" smtClean="0"/>
              <a:t>Page </a:t>
            </a:r>
            <a:fld id="{FC3D179A-1FF8-43FA-9037-18C6C85D742B}" type="slidenum">
              <a:rPr lang="fr-FR" altLang="fr-FR" sz="1400" smtClean="0"/>
              <a:t>9</a:t>
            </a:fld>
            <a:endParaRPr lang="fr-FR" altLang="fr-FR" sz="1400" dirty="0"/>
          </a:p>
        </p:txBody>
      </p:sp>
      <p:sp>
        <p:nvSpPr>
          <p:cNvPr id="6" name="Espace réservé de la date 3"/>
          <p:cNvSpPr>
            <a:spLocks noGrp="1"/>
          </p:cNvSpPr>
          <p:nvPr>
            <p:ph type="dt" sz="half" idx="4294967295"/>
          </p:nvPr>
        </p:nvSpPr>
        <p:spPr>
          <a:xfrm>
            <a:off x="45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anose="05000000000000000000" pitchFamily="2" charset="2"/>
              <a:buChar char="n"/>
              <a:defRPr sz="2000">
                <a:solidFill>
                  <a:schemeClr val="folHlink"/>
                </a:solidFill>
                <a:latin typeface="Tahoma" panose="020B0604030504040204" pitchFamily="34" charset="0"/>
              </a:defRPr>
            </a:lvl1pPr>
            <a:lvl2pPr marL="742950" indent="-285750" eaLnBrk="0" hangingPunct="0">
              <a:spcBef>
                <a:spcPct val="20000"/>
              </a:spcBef>
              <a:buClr>
                <a:schemeClr val="hlink"/>
              </a:buClr>
              <a:buSzPct val="55000"/>
              <a:buFont typeface="Wingdings" panose="05000000000000000000" pitchFamily="2" charset="2"/>
              <a:buChar char="n"/>
              <a:defRPr sz="2000">
                <a:solidFill>
                  <a:schemeClr val="folHlink"/>
                </a:solidFill>
                <a:latin typeface="Tahoma" panose="020B0604030504040204" pitchFamily="34" charset="0"/>
              </a:defRPr>
            </a:lvl2pPr>
            <a:lvl3pPr marL="1143000" indent="-228600" eaLnBrk="0" hangingPunct="0">
              <a:spcBef>
                <a:spcPct val="20000"/>
              </a:spcBef>
              <a:buClr>
                <a:schemeClr val="folHlink"/>
              </a:buClr>
              <a:buSzPct val="50000"/>
              <a:buFont typeface="Wingdings" panose="05000000000000000000" pitchFamily="2" charset="2"/>
              <a:buChar char="n"/>
              <a:defRPr sz="2000">
                <a:solidFill>
                  <a:schemeClr val="folHlink"/>
                </a:solidFill>
                <a:latin typeface="Tahoma" panose="020B0604030504040204" pitchFamily="34" charset="0"/>
              </a:defRPr>
            </a:lvl3pPr>
            <a:lvl4pPr marL="1600200" indent="-228600" eaLnBrk="0" hangingPunct="0">
              <a:spcBef>
                <a:spcPct val="20000"/>
              </a:spcBef>
              <a:buClr>
                <a:schemeClr val="accent2"/>
              </a:buClr>
              <a:buSzPct val="55000"/>
              <a:buFont typeface="Wingdings" panose="05000000000000000000" pitchFamily="2" charset="2"/>
              <a:buChar char="n"/>
              <a:defRPr sz="2000">
                <a:solidFill>
                  <a:schemeClr val="folHlink"/>
                </a:solidFill>
                <a:latin typeface="Tahoma" panose="020B0604030504040204" pitchFamily="34" charset="0"/>
              </a:defRPr>
            </a:lvl4pPr>
            <a:lvl5pPr marL="2057400" indent="-228600" eaLnBrk="0" hangingPunct="0">
              <a:spcBef>
                <a:spcPct val="20000"/>
              </a:spcBef>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folHlink"/>
                </a:solidFill>
                <a:latin typeface="Tahoma" panose="020B0604030504040204" pitchFamily="34" charset="0"/>
              </a:defRPr>
            </a:lvl9pPr>
          </a:lstStyle>
          <a:p>
            <a:pPr algn="ctr" eaLnBrk="1" hangingPunct="1">
              <a:spcBef>
                <a:spcPct val="0"/>
              </a:spcBef>
              <a:buClrTx/>
              <a:buSzTx/>
              <a:buFontTx/>
              <a:buNone/>
            </a:pPr>
            <a:r>
              <a:rPr lang="fr-FR" altLang="fr-FR" sz="1400" dirty="0" err="1" smtClean="0"/>
              <a:t>SophroKhepri</a:t>
            </a:r>
            <a:endParaRPr lang="fr-FR" altLang="fr-FR" sz="1400" dirty="0" smtClean="0"/>
          </a:p>
        </p:txBody>
      </p:sp>
    </p:spTree>
    <p:extLst>
      <p:ext uri="{BB962C8B-B14F-4D97-AF65-F5344CB8AC3E}">
        <p14:creationId xmlns:p14="http://schemas.microsoft.com/office/powerpoint/2010/main" val="2986068993"/>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frproposal">
  <a:themeElements>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fr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frproposa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frproposa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frproposa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frproposa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frproposa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frproposa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frproposa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frproposa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frproposa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frproposa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frproposa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frproposa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10E7608-AD23-4176-BC16-327A967B3E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d'un projet</Template>
  <TotalTime>6132</TotalTime>
  <Words>1916</Words>
  <Application>Microsoft Office PowerPoint</Application>
  <PresentationFormat>Affichage à l'écran (4:3)</PresentationFormat>
  <Paragraphs>431</Paragraphs>
  <Slides>41</Slides>
  <Notes>21</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frproposal</vt:lpstr>
      <vt:lpstr>         Centre SophroKhepri     Centre du Mieux-être Sophrologie et Thérapies alternatives </vt:lpstr>
      <vt:lpstr>Sommaire</vt:lpstr>
      <vt:lpstr>1. Résumé carrière &amp; constat</vt:lpstr>
      <vt:lpstr>1. Résumé de carrière</vt:lpstr>
      <vt:lpstr>1. Constat et problématique</vt:lpstr>
      <vt:lpstr>2. La Vision</vt:lpstr>
      <vt:lpstr>2. La vision</vt:lpstr>
      <vt:lpstr>3. Spécificités du Centre</vt:lpstr>
      <vt:lpstr>3. Spécificités du Centre</vt:lpstr>
      <vt:lpstr>Présentation PowerPoint</vt:lpstr>
      <vt:lpstr>3. Situation des locaux</vt:lpstr>
      <vt:lpstr>Agencement </vt:lpstr>
      <vt:lpstr>4. Concept et stratégie</vt:lpstr>
      <vt:lpstr>4. Concept et stratégie</vt:lpstr>
      <vt:lpstr>4. Qui sont nos clients ?</vt:lpstr>
      <vt:lpstr>4. Que cherchent les patients?</vt:lpstr>
      <vt:lpstr>Que cherchent les professionnels ?</vt:lpstr>
      <vt:lpstr>4. L'offre de services B2B</vt:lpstr>
      <vt:lpstr>4. Comment atteindre nos clients</vt:lpstr>
      <vt:lpstr>5. Le marché</vt:lpstr>
      <vt:lpstr>5. Concurrence indirecte</vt:lpstr>
      <vt:lpstr>5. Evolution du marché</vt:lpstr>
      <vt:lpstr>5. Niveau de connaissance de la sophrologie (sondage effectué par la Société Française de sophrologie)</vt:lpstr>
      <vt:lpstr>5. Niveau de connaissance de la sophrologie (sondage effectué par la Société Française de sophrologie)</vt:lpstr>
      <vt:lpstr>6. Avancement du projet</vt:lpstr>
      <vt:lpstr>6. Avancement du projet</vt:lpstr>
      <vt:lpstr>7. Proposition pour les investisseurs</vt:lpstr>
      <vt:lpstr>7. Business Plan</vt:lpstr>
      <vt:lpstr>7. Contruction du CA - Ventes</vt:lpstr>
      <vt:lpstr>7. Comptes d’exploitation</vt:lpstr>
      <vt:lpstr>7. Détails des charges</vt:lpstr>
      <vt:lpstr>7. Détail des investissements</vt:lpstr>
      <vt:lpstr>  7. Bilans</vt:lpstr>
      <vt:lpstr>7. BFR</vt:lpstr>
      <vt:lpstr>   7. Plan de trésorerie</vt:lpstr>
      <vt:lpstr>ANNEXES :</vt:lpstr>
      <vt:lpstr>Qu’est-ce que la sophrologie ?</vt:lpstr>
      <vt:lpstr>Parcours de la Dirigeante</vt:lpstr>
      <vt:lpstr>Résumé de carrière</vt:lpstr>
      <vt:lpstr>Formation</vt:lpstr>
      <vt:lpstr>Merci de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du Nom du projet</dc:title>
  <dc:creator>evelyne revellat</dc:creator>
  <cp:lastModifiedBy>Dell</cp:lastModifiedBy>
  <cp:revision>94</cp:revision>
  <cp:lastPrinted>2015-06-09T15:04:50Z</cp:lastPrinted>
  <dcterms:created xsi:type="dcterms:W3CDTF">2015-02-15T15:45:30Z</dcterms:created>
  <dcterms:modified xsi:type="dcterms:W3CDTF">2017-09-19T21:56:26Z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TC060891601036</vt:lpwstr>
  </property>
</Properties>
</file>