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0"/>
  </p:notesMasterIdLst>
  <p:handoutMasterIdLst>
    <p:handoutMasterId r:id="rId21"/>
  </p:handoutMasterIdLst>
  <p:sldIdLst>
    <p:sldId id="256" r:id="rId2"/>
    <p:sldId id="261" r:id="rId3"/>
    <p:sldId id="284" r:id="rId4"/>
    <p:sldId id="285" r:id="rId5"/>
    <p:sldId id="286" r:id="rId6"/>
    <p:sldId id="290" r:id="rId7"/>
    <p:sldId id="288" r:id="rId8"/>
    <p:sldId id="287" r:id="rId9"/>
    <p:sldId id="289" r:id="rId10"/>
    <p:sldId id="291" r:id="rId11"/>
    <p:sldId id="275" r:id="rId12"/>
    <p:sldId id="279" r:id="rId13"/>
    <p:sldId id="283" r:id="rId14"/>
    <p:sldId id="280" r:id="rId15"/>
    <p:sldId id="265" r:id="rId16"/>
    <p:sldId id="271" r:id="rId17"/>
    <p:sldId id="272" r:id="rId18"/>
    <p:sldId id="273" r:id="rId19"/>
  </p:sldIdLst>
  <p:sldSz cx="9144000" cy="6858000" type="screen4x3"/>
  <p:notesSz cx="6805613"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774" y="-48"/>
      </p:cViewPr>
      <p:guideLst>
        <p:guide orient="horz" pos="2160"/>
        <p:guide pos="2880"/>
      </p:guideLst>
    </p:cSldViewPr>
  </p:slideViewPr>
  <p:notesTextViewPr>
    <p:cViewPr>
      <p:scale>
        <a:sx n="1" d="1"/>
        <a:sy n="1" d="1"/>
      </p:scale>
      <p:origin x="0" y="0"/>
    </p:cViewPr>
  </p:notesTextViewPr>
  <p:sorterViewPr>
    <p:cViewPr>
      <p:scale>
        <a:sx n="100" d="100"/>
        <a:sy n="100" d="100"/>
      </p:scale>
      <p:origin x="0" y="162"/>
    </p:cViewPr>
  </p:sorterViewPr>
  <p:notesViewPr>
    <p:cSldViewPr>
      <p:cViewPr varScale="1">
        <p:scale>
          <a:sx n="60" d="100"/>
          <a:sy n="60" d="100"/>
        </p:scale>
        <p:origin x="-2394"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B0D1A89-7A4C-46D4-A648-6ECD3CA64FE5}" type="datetimeFigureOut">
              <a:rPr lang="fr-FR" smtClean="0"/>
              <a:t>20/09/2017</a:t>
            </a:fld>
            <a:endParaRPr lang="fr-FR"/>
          </a:p>
        </p:txBody>
      </p:sp>
      <p:sp>
        <p:nvSpPr>
          <p:cNvPr id="4" name="Espace réservé du pied de page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32F1907-8D80-4935-A32E-7092D02717DF}" type="slidenum">
              <a:rPr lang="fr-FR" smtClean="0"/>
              <a:t>‹N°›</a:t>
            </a:fld>
            <a:endParaRPr lang="fr-FR"/>
          </a:p>
        </p:txBody>
      </p:sp>
    </p:spTree>
    <p:extLst>
      <p:ext uri="{BB962C8B-B14F-4D97-AF65-F5344CB8AC3E}">
        <p14:creationId xmlns:p14="http://schemas.microsoft.com/office/powerpoint/2010/main" val="94049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9098" cy="49696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4939" y="0"/>
            <a:ext cx="2949098" cy="496967"/>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0562" y="4721186"/>
            <a:ext cx="5444489" cy="447270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40646"/>
            <a:ext cx="2949098" cy="496967"/>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6531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fr-FR" sz="1200" b="0" i="0" u="none" strike="noStrike" cap="none" dirty="0" err="1">
                <a:solidFill>
                  <a:schemeClr val="tx1"/>
                </a:solidFill>
                <a:latin typeface="Calibri"/>
                <a:ea typeface="Calibri"/>
                <a:cs typeface="Calibri"/>
                <a:sym typeface="Calibri"/>
              </a:rPr>
              <a:t>Sophrokhepri</a:t>
            </a:r>
            <a:r>
              <a:rPr lang="fr-FR" sz="1200" b="0" i="0" u="none" strike="noStrike" cap="none" dirty="0">
                <a:solidFill>
                  <a:schemeClr val="tx1"/>
                </a:solidFill>
                <a:latin typeface="Calibri"/>
                <a:ea typeface="Calibri"/>
                <a:cs typeface="Calibri"/>
                <a:sym typeface="Calibri"/>
              </a:rPr>
              <a:t>: centre de santé </a:t>
            </a:r>
            <a:r>
              <a:rPr lang="fr-FR" sz="1200" b="0" i="0" u="none" strike="noStrike" cap="none" dirty="0" smtClean="0">
                <a:solidFill>
                  <a:schemeClr val="tx1"/>
                </a:solidFill>
                <a:latin typeface="Calibri"/>
                <a:ea typeface="Calibri"/>
                <a:cs typeface="Calibri"/>
                <a:sym typeface="Calibri"/>
              </a:rPr>
              <a:t>paramédical innovant </a:t>
            </a:r>
            <a:r>
              <a:rPr lang="fr-FR" sz="1200" b="0" i="0" u="none" strike="noStrike" cap="none" dirty="0">
                <a:solidFill>
                  <a:schemeClr val="tx1"/>
                </a:solidFill>
                <a:latin typeface="Calibri"/>
                <a:ea typeface="Calibri"/>
                <a:cs typeface="Calibri"/>
                <a:sym typeface="Calibri"/>
              </a:rPr>
              <a:t>à Nogent, à quelques pas d’ici, dont l’action s’inscrit dans le marché décrit plus haut</a:t>
            </a:r>
            <a:r>
              <a:rPr lang="fr-FR" sz="1200" b="0" i="0" u="none" strike="noStrike" cap="none" dirty="0" smtClean="0">
                <a:solidFill>
                  <a:schemeClr val="tx1"/>
                </a:solidFill>
                <a:latin typeface="Calibri"/>
                <a:ea typeface="Calibri"/>
                <a:cs typeface="Calibri"/>
                <a:sym typeface="Calibri"/>
              </a:rPr>
              <a:t>.</a:t>
            </a:r>
          </a:p>
          <a:p>
            <a:r>
              <a:rPr lang="fr-FR" dirty="0"/>
              <a:t>Centre paramédical de santé, de soins et de mieux-être psychique et physique. Centre des champs de référence intégrant une vingtaine de thérapies complémentaires légales. C’est un lieu d’ancrage où peuvent exercer 60 thérapeutes.</a:t>
            </a:r>
          </a:p>
          <a:p>
            <a:r>
              <a:rPr lang="fr-FR" dirty="0" smtClean="0"/>
              <a:t>Ils sont sélectionnés : </a:t>
            </a:r>
            <a:r>
              <a:rPr lang="fr-FR" b="1" dirty="0"/>
              <a:t>REQUIS POUR REJOINDRE </a:t>
            </a:r>
            <a:r>
              <a:rPr lang="fr-FR" b="1" dirty="0" smtClean="0"/>
              <a:t>L’EQUIPE</a:t>
            </a:r>
            <a:r>
              <a:rPr lang="fr-FR" dirty="0"/>
              <a:t> </a:t>
            </a:r>
          </a:p>
          <a:p>
            <a:pPr lvl="0"/>
            <a:r>
              <a:rPr lang="fr-FR" dirty="0"/>
              <a:t>Attestation d’assurance professionnelle,</a:t>
            </a:r>
          </a:p>
          <a:p>
            <a:pPr lvl="0"/>
            <a:r>
              <a:rPr lang="fr-FR" dirty="0"/>
              <a:t>Justificatif de domicile,</a:t>
            </a:r>
          </a:p>
          <a:p>
            <a:pPr lvl="0"/>
            <a:r>
              <a:rPr lang="fr-FR" dirty="0"/>
              <a:t>CNI,</a:t>
            </a:r>
          </a:p>
          <a:p>
            <a:pPr lvl="0"/>
            <a:r>
              <a:rPr lang="fr-FR" dirty="0"/>
              <a:t>Photo d’identité,</a:t>
            </a:r>
          </a:p>
          <a:p>
            <a:pPr lvl="0"/>
            <a:r>
              <a:rPr lang="fr-FR" dirty="0"/>
              <a:t>Diplômes et certifications,</a:t>
            </a:r>
          </a:p>
          <a:p>
            <a:pPr lvl="0"/>
            <a:r>
              <a:rPr lang="fr-FR" dirty="0"/>
              <a:t>Certifications</a:t>
            </a:r>
            <a:r>
              <a:rPr lang="fr-FR" dirty="0" smtClean="0"/>
              <a:t>.</a:t>
            </a:r>
            <a:endParaRPr lang="fr-FR" dirty="0"/>
          </a:p>
          <a:p>
            <a:r>
              <a:rPr lang="fr-FR" dirty="0"/>
              <a:t>- Nous mettons tout en œuvre pour le bien-être des thérapeutes dans la fluidité et l’harmonie.</a:t>
            </a:r>
          </a:p>
          <a:p>
            <a:r>
              <a:rPr lang="fr-FR" dirty="0"/>
              <a:t>- Chaque thérapeute travail à son rythme, il ne paie que ce qu’il consomme, ses frais de fonctionnement sont proportionnels à son chiffre d’affaire. </a:t>
            </a:r>
          </a:p>
          <a:p>
            <a:r>
              <a:rPr lang="fr-FR" dirty="0"/>
              <a:t>- Le Centre a été créé pour que les personnes (les thérapeutes et leurs clients) se sentent bien dès qu’ils y rentrent.</a:t>
            </a:r>
          </a:p>
          <a:p>
            <a:r>
              <a:rPr lang="fr-FR" dirty="0" smtClean="0"/>
              <a:t>- </a:t>
            </a:r>
            <a:r>
              <a:rPr lang="fr-FR" dirty="0"/>
              <a:t>Chacun est bien accueilli et traité avec égard, ce qui contribue à la fidélisation des clients.</a:t>
            </a:r>
          </a:p>
          <a:p>
            <a:r>
              <a:rPr lang="fr-FR" dirty="0"/>
              <a:t>- Tout est centré sur l’accompagnement des thérapeutes dans leur activité et le « bien travailler ensemble »</a:t>
            </a:r>
          </a:p>
          <a:p>
            <a:pPr marL="0" marR="0" lvl="0" indent="0" algn="l" rtl="0">
              <a:lnSpc>
                <a:spcPct val="100000"/>
              </a:lnSpc>
              <a:spcBef>
                <a:spcPts val="0"/>
              </a:spcBef>
              <a:spcAft>
                <a:spcPts val="0"/>
              </a:spcAft>
              <a:buClr>
                <a:srgbClr val="FF0000"/>
              </a:buClr>
              <a:buSzPct val="25000"/>
              <a:buFont typeface="Calibri"/>
              <a:buNone/>
            </a:pPr>
            <a:endParaRPr lang="fr-FR" sz="1200" b="0" i="0" u="none" strike="noStrike" cap="none" dirty="0">
              <a:solidFill>
                <a:schemeClr val="tx1"/>
              </a:solidFill>
              <a:latin typeface="Calibri"/>
              <a:ea typeface="Calibri"/>
              <a:cs typeface="Calibri"/>
              <a:sym typeface="Calibri"/>
            </a:endParaRPr>
          </a:p>
        </p:txBody>
      </p:sp>
      <p:sp>
        <p:nvSpPr>
          <p:cNvPr id="150" name="Shape 15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a:solidFill>
                  <a:schemeClr val="dk1"/>
                </a:solidFill>
                <a:latin typeface="Calibri"/>
                <a:ea typeface="Calibri"/>
                <a:cs typeface="Calibri"/>
                <a:sym typeface="Calibri"/>
              </a:rPr>
              <a:t>Le socle de l’offre</a:t>
            </a:r>
          </a:p>
        </p:txBody>
      </p:sp>
      <p:sp>
        <p:nvSpPr>
          <p:cNvPr id="198" name="Shape 19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15</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2" name="Shape 26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16</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Chiffres sur la Qualité de Vie au Travail selon les résultats de l’enquête 2013 de l’ANACT:</a:t>
            </a:r>
          </a:p>
          <a:p>
            <a:pPr marL="0" marR="0" lvl="0" indent="0" algn="l" rtl="0">
              <a:spcBef>
                <a:spcPts val="0"/>
              </a:spcBef>
              <a:spcAft>
                <a:spcPts val="0"/>
              </a:spcAft>
              <a:buClr>
                <a:schemeClr val="dk1"/>
              </a:buClr>
              <a:buSzPct val="25000"/>
              <a:buFont typeface="Calibri"/>
              <a:buNone/>
            </a:pPr>
            <a:r>
              <a:rPr lang="fr-FR" sz="1200" b="0" i="1" u="none" strike="noStrike" cap="none" dirty="0">
                <a:solidFill>
                  <a:schemeClr val="dk1"/>
                </a:solidFill>
                <a:latin typeface="Calibri"/>
                <a:ea typeface="Calibri"/>
                <a:cs typeface="Calibri"/>
                <a:sym typeface="Calibri"/>
              </a:rPr>
              <a:t>(L'Agence nationale pour l'amélioration des conditions de travail (</a:t>
            </a:r>
            <a:r>
              <a:rPr lang="fr-FR" sz="1200" b="1" i="1" u="none" strike="noStrike" cap="none" dirty="0">
                <a:solidFill>
                  <a:schemeClr val="dk1"/>
                </a:solidFill>
                <a:latin typeface="Calibri"/>
                <a:ea typeface="Calibri"/>
                <a:cs typeface="Calibri"/>
                <a:sym typeface="Calibri"/>
              </a:rPr>
              <a:t>ANACT</a:t>
            </a:r>
            <a:r>
              <a:rPr lang="fr-FR" sz="1200" b="0" i="1" u="none" strike="noStrike" cap="none" dirty="0">
                <a:solidFill>
                  <a:schemeClr val="dk1"/>
                </a:solidFill>
                <a:latin typeface="Calibri"/>
                <a:ea typeface="Calibri"/>
                <a:cs typeface="Calibri"/>
                <a:sym typeface="Calibri"/>
              </a:rPr>
              <a:t>) est un établissement public à caractère administratif français créé en 1973, et placé sous la tutelle du ministère du Travail, de l'Emploi et de la Santé.)</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58% des salariés pensent que leurs conditions de travail se sont dégradées depuis 5 ans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Enjeux de la Qualité de Vie au travail </a:t>
            </a:r>
          </a:p>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Concilier de bonnes conditions de travail et la performance de l’entreprise ou de la collectivité</a:t>
            </a:r>
            <a:r>
              <a:rPr lang="fr-FR" sz="1200" b="0" i="0" u="none" strike="noStrike" cap="none" dirty="0">
                <a:solidFill>
                  <a:srgbClr val="FF0000"/>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pour plus de compétitivité au regard des économies de budget</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17</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Selon le Ministère du travail, les risques psychosociaux, appelés communément RPS, désignent un ensemble de risques professionnels qui touchent l’intégrité physique et psychologique des salariés. De ce fait, ces derniers ont un réel impact sur le fonctionnement des entreprises. </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On parle de «risques» pour désigner l’éventualité de l’apparition d’un trouble, et de «psychosociaux» pour indiquer le lien qu’il existe entre la personne, «psycho», et son environnement professionnel qui est caractérisé par les relations avec autrui (collègues, responsables…) autrement dit le «social».</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Il existe en réalité différentes formes de risques psychosociaux. Parmi eux, on trouve le stress, la dépression, les risques suicidaires au travail, la conduite addictive, l’épuisement professionnel, le harcèlement moral ou sexuel, ou encore les violences au travail.</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En général, on assimile souvent les risques psychosociaux au stress. Seulement, il faudra bien garder à l’esprit que le stress n’est qu’une fraction de ce qu’englobe réellement ce terme de risques psychosociaux.</a:t>
            </a:r>
          </a:p>
        </p:txBody>
      </p:sp>
      <p:sp>
        <p:nvSpPr>
          <p:cNvPr id="282" name="Shape 2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18</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15"/>
          <p:cNvSpPr>
            <a:spLocks noGrp="1" noChangeArrowheads="1"/>
          </p:cNvSpPr>
          <p:nvPr>
            <p:ph type="ftr" sz="quarter" idx="4294967295"/>
          </p:nvPr>
        </p:nvSpPr>
        <p:spPr>
          <a:xfrm>
            <a:off x="107504" y="6297086"/>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8" name="Rectangle 16"/>
          <p:cNvSpPr>
            <a:spLocks noGrp="1" noChangeArrowheads="1"/>
          </p:cNvSpPr>
          <p:nvPr>
            <p:ph type="sldNum" sz="quarter" idx="4294967295"/>
          </p:nvPr>
        </p:nvSpPr>
        <p:spPr>
          <a:xfrm>
            <a:off x="6948264" y="630932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fld id="{97B5623A-F374-474F-B53D-C2D626558A64}" type="slidenum">
              <a:rPr lang="fr-FR" altLang="fr-FR" sz="1400"/>
              <a:pPr eaLnBrk="1" hangingPunct="1">
                <a:spcBef>
                  <a:spcPct val="0"/>
                </a:spcBef>
                <a:buClrTx/>
                <a:buSzTx/>
                <a:buFontTx/>
                <a:buNone/>
              </a:pPr>
              <a:t>‹N°›</a:t>
            </a:fld>
            <a:endParaRPr lang="fr-FR" altLang="fr-FR" sz="1400" dirty="0"/>
          </a:p>
        </p:txBody>
      </p:sp>
      <p:sp>
        <p:nvSpPr>
          <p:cNvPr id="9" name="Espace réservé de la date 3"/>
          <p:cNvSpPr>
            <a:spLocks noGrp="1"/>
          </p:cNvSpPr>
          <p:nvPr>
            <p:ph type="dt" sz="quarter" idx="4294967295"/>
          </p:nvPr>
        </p:nvSpPr>
        <p:spPr>
          <a:xfrm>
            <a:off x="3124200" y="6284168"/>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604288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467543" y="1340769"/>
            <a:ext cx="8280919" cy="576062"/>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24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
        <p:nvSpPr>
          <p:cNvPr id="27" name="Shape 27"/>
          <p:cNvSpPr txBox="1">
            <a:spLocks noGrp="1"/>
          </p:cNvSpPr>
          <p:nvPr>
            <p:ph type="body" idx="1"/>
          </p:nvPr>
        </p:nvSpPr>
        <p:spPr>
          <a:xfrm>
            <a:off x="457200" y="1927373"/>
            <a:ext cx="8291263" cy="438194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re et contenu">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
        <p:nvSpPr>
          <p:cNvPr id="15" name="Shape 15"/>
          <p:cNvSpPr/>
          <p:nvPr/>
        </p:nvSpPr>
        <p:spPr>
          <a:xfrm>
            <a:off x="0" y="0"/>
            <a:ext cx="9144001" cy="1321688"/>
          </a:xfrm>
          <a:prstGeom prst="rect">
            <a:avLst/>
          </a:prstGeom>
          <a:solidFill>
            <a:srgbClr val="0085B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6" name="Shape 16" descr="logoSophroKhepriV5Hde-calquesfdbleu.png"/>
          <p:cNvPicPr preferRelativeResize="0"/>
          <p:nvPr/>
        </p:nvPicPr>
        <p:blipFill rotWithShape="1">
          <a:blip r:embed="rId13">
            <a:alphaModFix/>
          </a:blip>
          <a:srcRect/>
          <a:stretch/>
        </p:blipFill>
        <p:spPr>
          <a:xfrm>
            <a:off x="214987" y="205002"/>
            <a:ext cx="2967939" cy="1068719"/>
          </a:xfrm>
          <a:prstGeom prst="rect">
            <a:avLst/>
          </a:prstGeom>
          <a:noFill/>
          <a:ln>
            <a:noFill/>
          </a:ln>
        </p:spPr>
      </p:pic>
      <p:sp>
        <p:nvSpPr>
          <p:cNvPr id="17" name="Shape 17"/>
          <p:cNvSpPr txBox="1"/>
          <p:nvPr/>
        </p:nvSpPr>
        <p:spPr>
          <a:xfrm>
            <a:off x="2669211" y="260450"/>
            <a:ext cx="6054706" cy="646331"/>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fr-FR" sz="2400" b="1" i="0" u="none" strike="noStrike" cap="none">
                <a:solidFill>
                  <a:schemeClr val="lt1"/>
                </a:solidFill>
                <a:latin typeface="Calibri"/>
                <a:ea typeface="Calibri"/>
                <a:cs typeface="Calibri"/>
                <a:sym typeface="Calibri"/>
              </a:rPr>
              <a:t>www.sophrokhepri.fr</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www.fonction-publique.gouv.f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03" name="Shape 10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04" name="Shape 10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a:t>
            </a:fld>
            <a:endParaRPr lang="fr-FR" sz="1200" b="0" i="0" u="none" strike="noStrike" cap="none">
              <a:solidFill>
                <a:srgbClr val="888888"/>
              </a:solidFill>
              <a:latin typeface="Calibri"/>
              <a:ea typeface="Calibri"/>
              <a:cs typeface="Calibri"/>
              <a:sym typeface="Calibri"/>
            </a:endParaRPr>
          </a:p>
        </p:txBody>
      </p:sp>
      <p:pic>
        <p:nvPicPr>
          <p:cNvPr id="105" name="Shape 105" descr="C:\Users\Dell\Dropbox\Sophrokhepri-Charte graphique\Envoi charte graphique\Biotiful Design--3.jpg"/>
          <p:cNvPicPr preferRelativeResize="0"/>
          <p:nvPr/>
        </p:nvPicPr>
        <p:blipFill rotWithShape="1">
          <a:blip r:embed="rId3">
            <a:alphaModFix/>
          </a:blip>
          <a:srcRect/>
          <a:stretch/>
        </p:blipFill>
        <p:spPr>
          <a:xfrm>
            <a:off x="395536" y="1315367"/>
            <a:ext cx="8352928" cy="5569659"/>
          </a:xfrm>
          <a:prstGeom prst="rect">
            <a:avLst/>
          </a:prstGeom>
          <a:noFill/>
          <a:ln>
            <a:noFill/>
          </a:ln>
        </p:spPr>
      </p:pic>
      <p:sp>
        <p:nvSpPr>
          <p:cNvPr id="106" name="Shape 106"/>
          <p:cNvSpPr txBox="1"/>
          <p:nvPr/>
        </p:nvSpPr>
        <p:spPr>
          <a:xfrm>
            <a:off x="395536" y="1329720"/>
            <a:ext cx="8352928" cy="400109"/>
          </a:xfrm>
          <a:prstGeom prst="rect">
            <a:avLst/>
          </a:prstGeom>
          <a:solidFill>
            <a:srgbClr val="F2F2F2"/>
          </a:solidFill>
          <a:ln>
            <a:noFill/>
          </a:ln>
        </p:spPr>
        <p:txBody>
          <a:bodyPr lIns="91425" tIns="45700" rIns="91425" bIns="45700" anchor="t" anchorCtr="0">
            <a:noAutofit/>
          </a:bodyPr>
          <a:lstStyle/>
          <a:p>
            <a:pPr marL="0" marR="0" lvl="0" indent="0" algn="ctr" rtl="0">
              <a:spcBef>
                <a:spcPts val="0"/>
              </a:spcBef>
              <a:buSzPct val="25000"/>
              <a:buNone/>
            </a:pPr>
            <a:r>
              <a:rPr lang="fr-FR" sz="2000" b="1" i="0" u="none" strike="noStrike" cap="none" dirty="0" err="1" smtClean="0">
                <a:solidFill>
                  <a:srgbClr val="0070C0"/>
                </a:solidFill>
                <a:latin typeface="Calibri"/>
                <a:ea typeface="Calibri"/>
                <a:cs typeface="Calibri"/>
                <a:sym typeface="Calibri"/>
              </a:rPr>
              <a:t>Khépri</a:t>
            </a:r>
            <a:r>
              <a:rPr lang="fr-FR" sz="2000" b="1" i="0" u="none" strike="noStrike" cap="none" dirty="0" smtClean="0">
                <a:solidFill>
                  <a:srgbClr val="0070C0"/>
                </a:solidFill>
                <a:latin typeface="Calibri"/>
                <a:ea typeface="Calibri"/>
                <a:cs typeface="Calibri"/>
                <a:sym typeface="Calibri"/>
              </a:rPr>
              <a:t> Santé: Centre de santé paramédical et de thérapies complémentaires</a:t>
            </a:r>
            <a:endParaRPr lang="fr-FR" sz="2000" b="1" i="0" u="none" strike="noStrike" cap="none" dirty="0">
              <a:solidFill>
                <a:srgbClr val="0070C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marché</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10</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Quelques chiffres concernant les thérapies complémentaires et le marché du bien-être</a:t>
            </a:r>
          </a:p>
          <a:p>
            <a:r>
              <a:rPr lang="fr-FR" smtClean="0"/>
              <a:t>Les tendances en Europe</a:t>
            </a:r>
            <a:endParaRPr lang="fr-FR"/>
          </a:p>
        </p:txBody>
      </p:sp>
    </p:spTree>
    <p:extLst>
      <p:ext uri="{BB962C8B-B14F-4D97-AF65-F5344CB8AC3E}">
        <p14:creationId xmlns:p14="http://schemas.microsoft.com/office/powerpoint/2010/main" val="3132330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5661248"/>
            <a:ext cx="8280919" cy="576062"/>
          </a:xfrm>
        </p:spPr>
        <p:txBody>
          <a:bodyPr/>
          <a:lstStyle/>
          <a:p>
            <a:r>
              <a:rPr lang="fr-FR" sz="1800" b="0" dirty="0" smtClean="0"/>
              <a:t>CV de la dirigeante à la demande</a:t>
            </a:r>
            <a:endParaRPr lang="fr-FR" sz="1800" b="0"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11</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marL="152400" indent="0" algn="ctr">
              <a:buNone/>
            </a:pPr>
            <a:endParaRPr lang="fr-FR" b="1" dirty="0" smtClean="0"/>
          </a:p>
          <a:p>
            <a:pPr marL="152400" indent="0" algn="ctr">
              <a:buNone/>
            </a:pPr>
            <a:endParaRPr lang="fr-FR" b="1" dirty="0"/>
          </a:p>
          <a:p>
            <a:pPr marL="152400" indent="0" algn="ctr">
              <a:buNone/>
            </a:pPr>
            <a:endParaRPr lang="fr-FR" b="1" dirty="0" smtClean="0"/>
          </a:p>
          <a:p>
            <a:pPr marL="152400" indent="0" algn="ctr">
              <a:buNone/>
            </a:pPr>
            <a:r>
              <a:rPr lang="fr-FR" sz="2800" b="1" dirty="0" smtClean="0"/>
              <a:t>Merci pour votre attention</a:t>
            </a:r>
            <a:endParaRPr lang="fr-FR" sz="2800" b="1" dirty="0"/>
          </a:p>
        </p:txBody>
      </p:sp>
    </p:spTree>
    <p:extLst>
      <p:ext uri="{BB962C8B-B14F-4D97-AF65-F5344CB8AC3E}">
        <p14:creationId xmlns:p14="http://schemas.microsoft.com/office/powerpoint/2010/main" val="2639331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pack des prestations:</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12</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a:xfrm>
            <a:off x="457200" y="1927373"/>
            <a:ext cx="8507288" cy="4381947"/>
          </a:xfrm>
        </p:spPr>
        <p:txBody>
          <a:bodyPr/>
          <a:lstStyle/>
          <a:p>
            <a:r>
              <a:rPr lang="fr-FR" sz="1800" dirty="0" smtClean="0"/>
              <a:t>Un entretien de diagnostic et d’orientation pour la coordination des soins de support</a:t>
            </a:r>
          </a:p>
          <a:p>
            <a:r>
              <a:rPr lang="fr-FR" sz="1800" dirty="0" smtClean="0"/>
              <a:t>Un cellule d’urgence pour intervenir en situation de crise</a:t>
            </a:r>
          </a:p>
          <a:p>
            <a:r>
              <a:rPr lang="fr-FR" sz="1800" dirty="0" smtClean="0"/>
              <a:t>Des prestations concernant les pôles santé suivant:</a:t>
            </a:r>
          </a:p>
          <a:p>
            <a:pPr lvl="1"/>
            <a:r>
              <a:rPr lang="fr-FR" sz="1800" dirty="0"/>
              <a:t> </a:t>
            </a:r>
            <a:r>
              <a:rPr lang="fr-FR" sz="1800" dirty="0" smtClean="0"/>
              <a:t>Sommeil</a:t>
            </a:r>
          </a:p>
          <a:p>
            <a:pPr lvl="1"/>
            <a:r>
              <a:rPr lang="fr-FR" sz="1800" dirty="0"/>
              <a:t> </a:t>
            </a:r>
            <a:r>
              <a:rPr lang="fr-FR" sz="1800" dirty="0" smtClean="0"/>
              <a:t>Alimentaire </a:t>
            </a:r>
          </a:p>
          <a:p>
            <a:pPr lvl="1"/>
            <a:r>
              <a:rPr lang="fr-FR" sz="1800" dirty="0"/>
              <a:t> </a:t>
            </a:r>
            <a:r>
              <a:rPr lang="fr-FR" sz="1800" dirty="0" smtClean="0"/>
              <a:t>Addictions</a:t>
            </a:r>
          </a:p>
          <a:p>
            <a:pPr lvl="1"/>
            <a:r>
              <a:rPr lang="fr-FR" sz="1800" dirty="0"/>
              <a:t> </a:t>
            </a:r>
            <a:r>
              <a:rPr lang="fr-FR" sz="1800" dirty="0" smtClean="0"/>
              <a:t>Stress (stress aigus, stress post traumatique, dépression, </a:t>
            </a:r>
            <a:r>
              <a:rPr lang="fr-FR" sz="1800" dirty="0" err="1" smtClean="0"/>
              <a:t>burn</a:t>
            </a:r>
            <a:r>
              <a:rPr lang="fr-FR" sz="1800" dirty="0" smtClean="0"/>
              <a:t> out)</a:t>
            </a:r>
          </a:p>
          <a:p>
            <a:pPr lvl="1"/>
            <a:r>
              <a:rPr lang="fr-FR" sz="1800" dirty="0"/>
              <a:t> </a:t>
            </a:r>
            <a:r>
              <a:rPr lang="fr-FR" sz="1800" dirty="0" smtClean="0"/>
              <a:t>Douleurs chroniques</a:t>
            </a:r>
          </a:p>
          <a:p>
            <a:pPr lvl="1"/>
            <a:r>
              <a:rPr lang="fr-FR" sz="1800" dirty="0"/>
              <a:t> </a:t>
            </a:r>
            <a:r>
              <a:rPr lang="fr-FR" sz="1800" dirty="0" smtClean="0"/>
              <a:t>Périnatalité </a:t>
            </a:r>
          </a:p>
          <a:p>
            <a:pPr lvl="1"/>
            <a:r>
              <a:rPr lang="fr-FR" sz="1800" dirty="0"/>
              <a:t> </a:t>
            </a:r>
            <a:r>
              <a:rPr lang="fr-FR" sz="1800" dirty="0" smtClean="0"/>
              <a:t>Parentalité</a:t>
            </a:r>
          </a:p>
          <a:p>
            <a:pPr lvl="1"/>
            <a:r>
              <a:rPr lang="fr-FR" sz="1800" dirty="0"/>
              <a:t> </a:t>
            </a:r>
            <a:r>
              <a:rPr lang="fr-FR" sz="1800" dirty="0" smtClean="0"/>
              <a:t>Préparation à la retraite</a:t>
            </a:r>
          </a:p>
          <a:p>
            <a:pPr lvl="1"/>
            <a:r>
              <a:rPr lang="fr-FR" sz="1800" dirty="0"/>
              <a:t> </a:t>
            </a:r>
            <a:r>
              <a:rPr lang="fr-FR" sz="1800" dirty="0" smtClean="0"/>
              <a:t>Formation et soutien des collaborateurs devenant aidants familiaux</a:t>
            </a:r>
          </a:p>
          <a:p>
            <a:pPr lvl="1"/>
            <a:r>
              <a:rPr lang="fr-FR" sz="1800" dirty="0"/>
              <a:t> </a:t>
            </a:r>
            <a:r>
              <a:rPr lang="fr-FR" sz="1800" dirty="0" smtClean="0"/>
              <a:t>Concilier vie privée et vie professionnelle</a:t>
            </a:r>
            <a:endParaRPr lang="fr-FR" sz="1800" dirty="0"/>
          </a:p>
          <a:p>
            <a:endParaRPr lang="fr-FR" dirty="0"/>
          </a:p>
        </p:txBody>
      </p:sp>
    </p:spTree>
    <p:extLst>
      <p:ext uri="{BB962C8B-B14F-4D97-AF65-F5344CB8AC3E}">
        <p14:creationId xmlns:p14="http://schemas.microsoft.com/office/powerpoint/2010/main" val="3960469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prestations comprennent: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13</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sz="2000" dirty="0" smtClean="0"/>
              <a:t>Des bilans énergétiques </a:t>
            </a:r>
          </a:p>
          <a:p>
            <a:r>
              <a:rPr lang="fr-FR" sz="2000" dirty="0" smtClean="0">
                <a:latin typeface="Lobster Two"/>
                <a:cs typeface="Arial" panose="020B0604020202020204" pitchFamily="34" charset="0"/>
              </a:rPr>
              <a:t>Des programmes d’optimisation </a:t>
            </a:r>
            <a:r>
              <a:rPr lang="fr-FR" sz="2000" dirty="0">
                <a:latin typeface="Lobster Two"/>
                <a:cs typeface="Arial" panose="020B0604020202020204" pitchFamily="34" charset="0"/>
              </a:rPr>
              <a:t>de la récupération et du </a:t>
            </a:r>
            <a:r>
              <a:rPr lang="fr-FR" sz="2000" dirty="0" smtClean="0">
                <a:latin typeface="Lobster Two"/>
                <a:cs typeface="Arial" panose="020B0604020202020204" pitchFamily="34" charset="0"/>
              </a:rPr>
              <a:t>sommeil</a:t>
            </a:r>
          </a:p>
          <a:p>
            <a:r>
              <a:rPr lang="fr-FR" sz="2000" dirty="0" smtClean="0">
                <a:latin typeface="Lobster Two"/>
                <a:cs typeface="Arial" panose="020B0604020202020204" pitchFamily="34" charset="0"/>
              </a:rPr>
              <a:t>Des programmes d’optimisation </a:t>
            </a:r>
            <a:r>
              <a:rPr lang="fr-FR" sz="2000" dirty="0">
                <a:latin typeface="Lobster Two"/>
                <a:cs typeface="Arial" panose="020B0604020202020204" pitchFamily="34" charset="0"/>
              </a:rPr>
              <a:t>de la concentration et de la </a:t>
            </a:r>
            <a:r>
              <a:rPr lang="fr-FR" sz="2000" dirty="0" smtClean="0">
                <a:latin typeface="Lobster Two"/>
                <a:cs typeface="Arial" panose="020B0604020202020204" pitchFamily="34" charset="0"/>
              </a:rPr>
              <a:t>performance</a:t>
            </a:r>
          </a:p>
          <a:p>
            <a:r>
              <a:rPr lang="fr-FR" sz="2000" dirty="0" smtClean="0">
                <a:latin typeface="Lobster Two"/>
                <a:cs typeface="Arial" panose="020B0604020202020204" pitchFamily="34" charset="0"/>
              </a:rPr>
              <a:t>Des parcours de préparation à la reprise au travail après une absence longue pour maladie, congé de maternité, congé parental</a:t>
            </a:r>
          </a:p>
          <a:p>
            <a:r>
              <a:rPr lang="fr-FR" sz="2000" dirty="0" smtClean="0">
                <a:latin typeface="Lobster Two"/>
                <a:cs typeface="Arial" panose="020B0604020202020204" pitchFamily="34" charset="0"/>
              </a:rPr>
              <a:t>Des formations au personnel d’encadrement (initiation aux risques professionnels)</a:t>
            </a:r>
          </a:p>
          <a:p>
            <a:r>
              <a:rPr lang="fr-FR" sz="2000" dirty="0" smtClean="0">
                <a:latin typeface="Lobster Two"/>
                <a:cs typeface="Arial" panose="020B0604020202020204" pitchFamily="34" charset="0"/>
              </a:rPr>
              <a:t>Des formations aux aidants pour leur éviter anxiété, </a:t>
            </a:r>
            <a:r>
              <a:rPr lang="fr-FR" sz="2000" dirty="0" err="1" smtClean="0">
                <a:latin typeface="Lobster Two"/>
                <a:cs typeface="Arial" panose="020B0604020202020204" pitchFamily="34" charset="0"/>
              </a:rPr>
              <a:t>souffranc</a:t>
            </a:r>
            <a:r>
              <a:rPr lang="fr-FR" sz="2000" dirty="0" smtClean="0">
                <a:latin typeface="Lobster Two"/>
                <a:cs typeface="Arial" panose="020B0604020202020204" pitchFamily="34" charset="0"/>
              </a:rPr>
              <a:t> et perte de temps et ainsi conserver leur mobilisation professionnelle</a:t>
            </a:r>
            <a:endParaRPr lang="fr-FR" sz="2000" dirty="0">
              <a:latin typeface="Lobster Two"/>
              <a:cs typeface="Arial" panose="020B0604020202020204" pitchFamily="34" charset="0"/>
            </a:endParaRPr>
          </a:p>
          <a:p>
            <a:endParaRPr lang="fr-FR" dirty="0"/>
          </a:p>
        </p:txBody>
      </p:sp>
    </p:spTree>
    <p:extLst>
      <p:ext uri="{BB962C8B-B14F-4D97-AF65-F5344CB8AC3E}">
        <p14:creationId xmlns:p14="http://schemas.microsoft.com/office/powerpoint/2010/main" val="604826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340769"/>
            <a:ext cx="9143999" cy="576062"/>
          </a:xfrm>
        </p:spPr>
        <p:txBody>
          <a:bodyPr/>
          <a:lstStyle/>
          <a:p>
            <a:pPr algn="ctr"/>
            <a:r>
              <a:rPr lang="fr-FR" sz="2000" dirty="0" smtClean="0"/>
              <a:t>Liste des pratiques utilisées pour assurer les missions de soutien</a:t>
            </a:r>
            <a:endParaRPr lang="fr-FR" sz="2000"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14</a:t>
            </a:fld>
            <a:endParaRPr lang="fr-FR" sz="1200" b="0" i="0" u="none" strike="noStrike" cap="none">
              <a:solidFill>
                <a:srgbClr val="888888"/>
              </a:solidFill>
              <a:latin typeface="Calibri"/>
              <a:ea typeface="Calibri"/>
              <a:cs typeface="Calibri"/>
              <a:sym typeface="Calibri"/>
            </a:endParaRPr>
          </a:p>
        </p:txBody>
      </p:sp>
      <p:graphicFrame>
        <p:nvGraphicFramePr>
          <p:cNvPr id="8" name="Tableau 7"/>
          <p:cNvGraphicFramePr>
            <a:graphicFrameLocks noGrp="1"/>
          </p:cNvGraphicFramePr>
          <p:nvPr>
            <p:extLst>
              <p:ext uri="{D42A27DB-BD31-4B8C-83A1-F6EECF244321}">
                <p14:modId xmlns:p14="http://schemas.microsoft.com/office/powerpoint/2010/main" val="2492594220"/>
              </p:ext>
            </p:extLst>
          </p:nvPr>
        </p:nvGraphicFramePr>
        <p:xfrm>
          <a:off x="107504" y="2054784"/>
          <a:ext cx="8964490" cy="4068228"/>
        </p:xfrm>
        <a:graphic>
          <a:graphicData uri="http://schemas.openxmlformats.org/drawingml/2006/table">
            <a:tbl>
              <a:tblPr firstRow="1" bandRow="1">
                <a:tableStyleId>{5C22544A-7EE6-4342-B048-85BDC9FD1C3A}</a:tableStyleId>
              </a:tblPr>
              <a:tblGrid>
                <a:gridCol w="896449"/>
                <a:gridCol w="896449"/>
                <a:gridCol w="896449"/>
                <a:gridCol w="896449"/>
                <a:gridCol w="896449"/>
                <a:gridCol w="896449"/>
                <a:gridCol w="896449"/>
                <a:gridCol w="896449"/>
                <a:gridCol w="896449"/>
                <a:gridCol w="896449"/>
              </a:tblGrid>
              <a:tr h="649050">
                <a:tc>
                  <a:txBody>
                    <a:bodyPr/>
                    <a:lstStyle/>
                    <a:p>
                      <a:r>
                        <a:rPr lang="fr-FR" sz="1200" dirty="0" smtClean="0"/>
                        <a:t>Coach conseil</a:t>
                      </a:r>
                      <a:endParaRPr lang="fr-FR" sz="1200" dirty="0"/>
                    </a:p>
                  </a:txBody>
                  <a:tcPr/>
                </a:tc>
                <a:tc>
                  <a:txBody>
                    <a:bodyPr/>
                    <a:lstStyle/>
                    <a:p>
                      <a:r>
                        <a:rPr lang="fr-FR" sz="1100" dirty="0" smtClean="0"/>
                        <a:t>Paramédical/médical</a:t>
                      </a:r>
                      <a:endParaRPr lang="fr-FR" sz="1100" dirty="0"/>
                    </a:p>
                  </a:txBody>
                  <a:tcPr/>
                </a:tc>
                <a:tc>
                  <a:txBody>
                    <a:bodyPr/>
                    <a:lstStyle/>
                    <a:p>
                      <a:r>
                        <a:rPr lang="fr-FR" sz="1100" dirty="0" smtClean="0"/>
                        <a:t>Masseur bien-être</a:t>
                      </a:r>
                      <a:endParaRPr lang="fr-FR" sz="1100" dirty="0"/>
                    </a:p>
                  </a:txBody>
                  <a:tcPr/>
                </a:tc>
                <a:tc>
                  <a:txBody>
                    <a:bodyPr/>
                    <a:lstStyle/>
                    <a:p>
                      <a:r>
                        <a:rPr lang="fr-FR" sz="1100" dirty="0" smtClean="0"/>
                        <a:t>Psychologue</a:t>
                      </a:r>
                      <a:endParaRPr lang="fr-FR" sz="1100" dirty="0"/>
                    </a:p>
                  </a:txBody>
                  <a:tcPr/>
                </a:tc>
                <a:tc>
                  <a:txBody>
                    <a:bodyPr/>
                    <a:lstStyle/>
                    <a:p>
                      <a:r>
                        <a:rPr lang="fr-FR" sz="1200" b="1" dirty="0" smtClean="0"/>
                        <a:t>Sophrologue</a:t>
                      </a:r>
                      <a:endParaRPr lang="fr-FR" sz="1200" b="1" dirty="0"/>
                    </a:p>
                  </a:txBody>
                  <a:tcPr/>
                </a:tc>
                <a:tc>
                  <a:txBody>
                    <a:bodyPr/>
                    <a:lstStyle/>
                    <a:p>
                      <a:r>
                        <a:rPr lang="fr-FR" sz="1200" dirty="0" smtClean="0"/>
                        <a:t>Hypnose</a:t>
                      </a:r>
                      <a:endParaRPr lang="fr-FR" sz="1200" dirty="0"/>
                    </a:p>
                  </a:txBody>
                  <a:tcPr/>
                </a:tc>
                <a:tc>
                  <a:txBody>
                    <a:bodyPr/>
                    <a:lstStyle/>
                    <a:p>
                      <a:r>
                        <a:rPr lang="fr-FR" sz="1200" dirty="0" smtClean="0"/>
                        <a:t>Psycho </a:t>
                      </a:r>
                      <a:r>
                        <a:rPr lang="fr-FR" sz="1200" dirty="0" err="1" smtClean="0"/>
                        <a:t>pratitien</a:t>
                      </a:r>
                      <a:endParaRPr lang="fr-FR" sz="1200" dirty="0"/>
                    </a:p>
                  </a:txBody>
                  <a:tcPr/>
                </a:tc>
                <a:tc>
                  <a:txBody>
                    <a:bodyPr/>
                    <a:lstStyle/>
                    <a:p>
                      <a:r>
                        <a:rPr lang="fr-FR" sz="1200" dirty="0" smtClean="0"/>
                        <a:t>Soins</a:t>
                      </a:r>
                      <a:r>
                        <a:rPr lang="fr-FR" sz="1200" baseline="0" dirty="0" smtClean="0"/>
                        <a:t> </a:t>
                      </a:r>
                      <a:r>
                        <a:rPr lang="fr-FR" sz="1200" dirty="0" err="1" smtClean="0"/>
                        <a:t>énergéti</a:t>
                      </a:r>
                      <a:endParaRPr lang="fr-FR" sz="1200" dirty="0" smtClean="0"/>
                    </a:p>
                    <a:p>
                      <a:r>
                        <a:rPr lang="fr-FR" sz="1200" dirty="0" err="1" smtClean="0"/>
                        <a:t>ques</a:t>
                      </a:r>
                      <a:endParaRPr lang="fr-FR" sz="1200" dirty="0"/>
                    </a:p>
                  </a:txBody>
                  <a:tcPr/>
                </a:tc>
                <a:tc>
                  <a:txBody>
                    <a:bodyPr/>
                    <a:lstStyle/>
                    <a:p>
                      <a:r>
                        <a:rPr lang="fr-FR" sz="1200" dirty="0" smtClean="0"/>
                        <a:t>Soins naturels</a:t>
                      </a:r>
                      <a:endParaRPr lang="fr-FR" sz="1200" dirty="0"/>
                    </a:p>
                  </a:txBody>
                  <a:tcPr/>
                </a:tc>
                <a:tc>
                  <a:txBody>
                    <a:bodyPr/>
                    <a:lstStyle/>
                    <a:p>
                      <a:r>
                        <a:rPr lang="fr-FR" sz="1200" dirty="0" smtClean="0"/>
                        <a:t>Soins manuels</a:t>
                      </a:r>
                      <a:endParaRPr lang="fr-FR" sz="1200" dirty="0"/>
                    </a:p>
                  </a:txBody>
                  <a:tcPr/>
                </a:tc>
              </a:tr>
              <a:tr h="649050">
                <a:tc>
                  <a:txBody>
                    <a:bodyPr/>
                    <a:lstStyle/>
                    <a:p>
                      <a:r>
                        <a:rPr lang="fr-FR" sz="1050" dirty="0" smtClean="0">
                          <a:latin typeface="Calibri" panose="020F0502020204030204" pitchFamily="34" charset="0"/>
                          <a:cs typeface="Calibri" panose="020F0502020204030204" pitchFamily="34" charset="0"/>
                        </a:rPr>
                        <a:t>Orientation scolaire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Pédicure podologue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shiatsu</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psychothérapie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Méditation</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Thérapie brève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En thérapie brève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Bilan énergétique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Aroma </a:t>
                      </a:r>
                      <a:r>
                        <a:rPr lang="fr-FR" sz="1050" dirty="0" err="1" smtClean="0">
                          <a:latin typeface="Calibri" panose="020F0502020204030204" pitchFamily="34" charset="0"/>
                          <a:cs typeface="Calibri" panose="020F0502020204030204" pitchFamily="34" charset="0"/>
                        </a:rPr>
                        <a:t>théraphie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chiropraxie</a:t>
                      </a:r>
                      <a:endParaRPr lang="fr-FR" sz="1050" dirty="0">
                        <a:latin typeface="Calibri" panose="020F0502020204030204" pitchFamily="34" charset="0"/>
                        <a:cs typeface="Calibri" panose="020F0502020204030204" pitchFamily="34" charset="0"/>
                      </a:endParaRPr>
                    </a:p>
                  </a:txBody>
                  <a:tcPr/>
                </a:tc>
              </a:tr>
              <a:tr h="489036">
                <a:tc>
                  <a:txBody>
                    <a:bodyPr/>
                    <a:lstStyle/>
                    <a:p>
                      <a:r>
                        <a:rPr lang="fr-FR" sz="1050" dirty="0" smtClean="0">
                          <a:latin typeface="Calibri" panose="020F0502020204030204" pitchFamily="34" charset="0"/>
                          <a:cs typeface="Calibri" panose="020F0502020204030204" pitchFamily="34" charset="0"/>
                        </a:rPr>
                        <a:t>Bilan profession</a:t>
                      </a:r>
                    </a:p>
                    <a:p>
                      <a:r>
                        <a:rPr lang="fr-FR" sz="1050" dirty="0" err="1" smtClean="0">
                          <a:latin typeface="Calibri" panose="020F0502020204030204" pitchFamily="34" charset="0"/>
                          <a:cs typeface="Calibri" panose="020F0502020204030204" pitchFamily="34" charset="0"/>
                        </a:rPr>
                        <a:t>nel</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Diététique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Massage</a:t>
                      </a:r>
                      <a:r>
                        <a:rPr lang="fr-FR" sz="1050" baseline="0" dirty="0" smtClean="0">
                          <a:latin typeface="Calibri" panose="020F0502020204030204" pitchFamily="34" charset="0"/>
                          <a:cs typeface="Calibri" panose="020F0502020204030204" pitchFamily="34" charset="0"/>
                        </a:rPr>
                        <a:t>s  du monde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Remédia</a:t>
                      </a:r>
                    </a:p>
                    <a:p>
                      <a:r>
                        <a:rPr lang="fr-FR" sz="1050" dirty="0" err="1" smtClean="0">
                          <a:latin typeface="Calibri" panose="020F0502020204030204" pitchFamily="34" charset="0"/>
                          <a:cs typeface="Calibri" panose="020F0502020204030204" pitchFamily="34" charset="0"/>
                        </a:rPr>
                        <a:t>tion</a:t>
                      </a:r>
                      <a:r>
                        <a:rPr lang="fr-FR" sz="1050" baseline="0" dirty="0" smtClean="0">
                          <a:latin typeface="Calibri" panose="020F0502020204030204" pitchFamily="34" charset="0"/>
                          <a:cs typeface="Calibri" panose="020F0502020204030204" pitchFamily="34" charset="0"/>
                        </a:rPr>
                        <a:t> cognitive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relaxation</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EFT</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Feng shui</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err="1" smtClean="0">
                          <a:latin typeface="Calibri" panose="020F0502020204030204" pitchFamily="34" charset="0"/>
                          <a:cs typeface="Calibri" panose="020F0502020204030204" pitchFamily="34" charset="0"/>
                        </a:rPr>
                        <a:t>Hyrudo</a:t>
                      </a:r>
                      <a:r>
                        <a:rPr lang="fr-FR" sz="1050" dirty="0" smtClean="0">
                          <a:latin typeface="Calibri" panose="020F0502020204030204" pitchFamily="34" charset="0"/>
                          <a:cs typeface="Calibri" panose="020F0502020204030204" pitchFamily="34" charset="0"/>
                        </a:rPr>
                        <a:t> 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Etiopathie</a:t>
                      </a:r>
                      <a:endParaRPr lang="fr-FR" sz="1050" dirty="0">
                        <a:latin typeface="Calibri" panose="020F0502020204030204" pitchFamily="34" charset="0"/>
                        <a:cs typeface="Calibri" panose="020F0502020204030204" pitchFamily="34" charset="0"/>
                      </a:endParaRPr>
                    </a:p>
                  </a:txBody>
                  <a:tcPr/>
                </a:tc>
              </a:tr>
              <a:tr h="489036">
                <a:tc>
                  <a:txBody>
                    <a:bodyPr/>
                    <a:lstStyle/>
                    <a:p>
                      <a:r>
                        <a:rPr lang="fr-FR" sz="1050" dirty="0" smtClean="0">
                          <a:latin typeface="Calibri" panose="020F0502020204030204" pitchFamily="34" charset="0"/>
                          <a:cs typeface="Calibri" panose="020F0502020204030204" pitchFamily="34" charset="0"/>
                        </a:rPr>
                        <a:t>Bilan de compétence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Nutrition</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Digipuncture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EMDR</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sophrologie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Gestalt thérapie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Iridologie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Kinésiologie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Sage Femme</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Formation des aidants familiaux</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Evaluation</a:t>
                      </a:r>
                      <a:r>
                        <a:rPr lang="fr-FR" sz="1050" baseline="0" dirty="0" smtClean="0">
                          <a:latin typeface="Calibri" panose="020F0502020204030204" pitchFamily="34" charset="0"/>
                          <a:cs typeface="Calibri" panose="020F0502020204030204" pitchFamily="34" charset="0"/>
                        </a:rPr>
                        <a:t> </a:t>
                      </a:r>
                      <a:r>
                        <a:rPr lang="fr-FR" sz="1050" baseline="0" dirty="0" err="1" smtClean="0">
                          <a:latin typeface="Calibri" panose="020F0502020204030204" pitchFamily="34" charset="0"/>
                          <a:cs typeface="Calibri" panose="020F0502020204030204" pitchFamily="34" charset="0"/>
                        </a:rPr>
                        <a:t>psycholo</a:t>
                      </a:r>
                      <a:endParaRPr lang="fr-FR" sz="1050" baseline="0" dirty="0" smtClean="0">
                        <a:latin typeface="Calibri" panose="020F0502020204030204" pitchFamily="34" charset="0"/>
                        <a:cs typeface="Calibri" panose="020F0502020204030204" pitchFamily="34" charset="0"/>
                      </a:endParaRPr>
                    </a:p>
                    <a:p>
                      <a:r>
                        <a:rPr lang="fr-FR" sz="1050" baseline="0" dirty="0" err="1" smtClean="0">
                          <a:latin typeface="Calibri" panose="020F0502020204030204" pitchFamily="34" charset="0"/>
                          <a:cs typeface="Calibri" panose="020F0502020204030204" pitchFamily="34" charset="0"/>
                        </a:rPr>
                        <a:t>gique</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Technique </a:t>
                      </a:r>
                      <a:r>
                        <a:rPr lang="fr-FR" sz="1050" dirty="0" err="1" smtClean="0">
                          <a:latin typeface="Calibri" panose="020F0502020204030204" pitchFamily="34" charset="0"/>
                          <a:cs typeface="Calibri" panose="020F0502020204030204" pitchFamily="34" charset="0"/>
                        </a:rPr>
                        <a:t>debriefing</a:t>
                      </a:r>
                      <a:r>
                        <a:rPr lang="fr-FR" sz="1050" baseline="0" dirty="0" smtClean="0">
                          <a:latin typeface="Calibri" panose="020F0502020204030204" pitchFamily="34" charset="0"/>
                          <a:cs typeface="Calibri" panose="020F0502020204030204" pitchFamily="34" charset="0"/>
                        </a:rPr>
                        <a:t> </a:t>
                      </a:r>
                      <a:r>
                        <a:rPr lang="fr-FR" sz="1050" baseline="0" dirty="0" err="1" smtClean="0">
                          <a:latin typeface="Calibri" panose="020F0502020204030204" pitchFamily="34" charset="0"/>
                          <a:cs typeface="Calibri" panose="020F0502020204030204" pitchFamily="34" charset="0"/>
                        </a:rPr>
                        <a:t>indiv</a:t>
                      </a:r>
                      <a:r>
                        <a:rPr lang="fr-FR" sz="1050" baseline="0" dirty="0" smtClean="0">
                          <a:latin typeface="Calibri" panose="020F0502020204030204" pitchFamily="34" charset="0"/>
                          <a:cs typeface="Calibri" panose="020F0502020204030204" pitchFamily="34" charset="0"/>
                        </a:rPr>
                        <a:t>. Et collective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err="1" smtClean="0">
                          <a:latin typeface="Calibri" panose="020F0502020204030204" pitchFamily="34" charset="0"/>
                          <a:cs typeface="Calibri" panose="020F0502020204030204" pitchFamily="34" charset="0"/>
                        </a:rPr>
                        <a:t>Naturo</a:t>
                      </a:r>
                      <a:endParaRPr lang="fr-FR" sz="1050" dirty="0" smtClean="0">
                        <a:latin typeface="Calibri" panose="020F0502020204030204" pitchFamily="34" charset="0"/>
                        <a:cs typeface="Calibri" panose="020F0502020204030204" pitchFamily="34" charset="0"/>
                      </a:endParaRPr>
                    </a:p>
                    <a:p>
                      <a:r>
                        <a:rPr lang="fr-FR" sz="1050" dirty="0" err="1" smtClean="0">
                          <a:latin typeface="Calibri" panose="020F0502020204030204" pitchFamily="34" charset="0"/>
                          <a:cs typeface="Calibri" panose="020F0502020204030204" pitchFamily="34" charset="0"/>
                        </a:rPr>
                        <a:t>pathie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ostéopathie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Médecin</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Cohérence cardiaque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Phyto</a:t>
                      </a:r>
                    </a:p>
                    <a:p>
                      <a:r>
                        <a:rPr lang="fr-FR" sz="1050" dirty="0" smtClean="0">
                          <a:latin typeface="Calibri" panose="020F0502020204030204" pitchFamily="34" charset="0"/>
                          <a:cs typeface="Calibri" panose="020F0502020204030204" pitchFamily="34" charset="0"/>
                        </a:rPr>
                        <a:t>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Réflexologie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Homéo</a:t>
                      </a:r>
                    </a:p>
                    <a:p>
                      <a:r>
                        <a:rPr lang="fr-FR" sz="1050" dirty="0" err="1" smtClean="0">
                          <a:latin typeface="Calibri" panose="020F0502020204030204" pitchFamily="34" charset="0"/>
                          <a:cs typeface="Calibri" panose="020F0502020204030204" pitchFamily="34" charset="0"/>
                        </a:rPr>
                        <a:t>pathie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Auriculo</a:t>
                      </a:r>
                    </a:p>
                    <a:p>
                      <a:r>
                        <a:rPr lang="fr-FR" sz="1050" dirty="0" smtClean="0">
                          <a:latin typeface="Calibri" panose="020F0502020204030204" pitchFamily="34" charset="0"/>
                          <a:cs typeface="Calibri" panose="020F0502020204030204" pitchFamily="34" charset="0"/>
                        </a:rPr>
                        <a:t>thérapie</a:t>
                      </a:r>
                      <a:endParaRPr lang="fr-FR" sz="1050" dirty="0">
                        <a:latin typeface="Calibri" panose="020F0502020204030204" pitchFamily="34" charset="0"/>
                        <a:cs typeface="Calibri" panose="020F0502020204030204" pitchFamily="34" charset="0"/>
                      </a:endParaRPr>
                    </a:p>
                  </a:txBody>
                  <a:tcPr/>
                </a:tc>
              </a:tr>
            </a:tbl>
          </a:graphicData>
        </a:graphic>
      </p:graphicFrame>
    </p:spTree>
    <p:extLst>
      <p:ext uri="{BB962C8B-B14F-4D97-AF65-F5344CB8AC3E}">
        <p14:creationId xmlns:p14="http://schemas.microsoft.com/office/powerpoint/2010/main" val="152611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228963" y="4357262"/>
            <a:ext cx="2182904" cy="551748"/>
          </a:xfrm>
          <a:prstGeom prst="rect">
            <a:avLst/>
          </a:prstGeom>
          <a:solidFill>
            <a:srgbClr val="0085B0"/>
          </a:solidFill>
          <a:ln>
            <a:noFill/>
          </a:ln>
        </p:spPr>
        <p:txBody>
          <a:bodyPr lIns="107375" tIns="53675" rIns="107375" bIns="53675" anchor="t" anchorCtr="0">
            <a:noAutofit/>
          </a:bodyPr>
          <a:lstStyle/>
          <a:p>
            <a:pPr marL="0" marR="0" lvl="0" indent="0" algn="ctr" rtl="0">
              <a:spcBef>
                <a:spcPts val="0"/>
              </a:spcBef>
              <a:spcAft>
                <a:spcPts val="0"/>
              </a:spcAft>
              <a:buClr>
                <a:schemeClr val="dk1"/>
              </a:buClr>
              <a:buFont typeface="Arial"/>
              <a:buNone/>
            </a:pPr>
            <a:endParaRPr sz="1400" b="1" i="0" u="none" strike="noStrike" cap="none">
              <a:solidFill>
                <a:schemeClr val="lt1"/>
              </a:solidFill>
              <a:latin typeface="Calibri"/>
              <a:ea typeface="Calibri"/>
              <a:cs typeface="Calibri"/>
              <a:sym typeface="Calibri"/>
            </a:endParaRPr>
          </a:p>
          <a:p>
            <a:pPr marL="0" marR="0" lvl="0" indent="0" algn="ctr" rtl="0">
              <a:spcBef>
                <a:spcPts val="0"/>
              </a:spcBef>
              <a:buClr>
                <a:schemeClr val="dk1"/>
              </a:buClr>
              <a:buFont typeface="Arial"/>
              <a:buNone/>
            </a:pPr>
            <a:endParaRPr sz="1400" b="1" i="0" u="none" strike="noStrike" cap="none">
              <a:solidFill>
                <a:schemeClr val="lt1"/>
              </a:solidFill>
              <a:latin typeface="Calibri"/>
              <a:ea typeface="Calibri"/>
              <a:cs typeface="Calibri"/>
              <a:sym typeface="Calibri"/>
            </a:endParaRPr>
          </a:p>
        </p:txBody>
      </p:sp>
      <p:sp>
        <p:nvSpPr>
          <p:cNvPr id="201" name="Shape 201"/>
          <p:cNvSpPr txBox="1"/>
          <p:nvPr/>
        </p:nvSpPr>
        <p:spPr>
          <a:xfrm>
            <a:off x="458066" y="4355366"/>
            <a:ext cx="2001452" cy="551750"/>
          </a:xfrm>
          <a:prstGeom prst="rect">
            <a:avLst/>
          </a:prstGeom>
          <a:noFill/>
          <a:ln>
            <a:noFill/>
          </a:ln>
        </p:spPr>
        <p:txBody>
          <a:bodyPr lIns="107375" tIns="53675" rIns="107375" bIns="53675" anchor="t" anchorCtr="0">
            <a:noAutofit/>
          </a:bodyPr>
          <a:lstStyle/>
          <a:p>
            <a:pPr marL="0" marR="0" lvl="0" indent="0" algn="ctr" rtl="0">
              <a:spcBef>
                <a:spcPts val="0"/>
              </a:spcBef>
              <a:buClr>
                <a:schemeClr val="lt1"/>
              </a:buClr>
              <a:buSzPct val="25000"/>
              <a:buFont typeface="Arial"/>
              <a:buNone/>
            </a:pPr>
            <a:r>
              <a:rPr lang="fr-FR" sz="1400" b="1" i="0" u="none" strike="noStrike" cap="none">
                <a:solidFill>
                  <a:schemeClr val="lt1"/>
                </a:solidFill>
                <a:latin typeface="Calibri"/>
                <a:ea typeface="Calibri"/>
                <a:cs typeface="Calibri"/>
                <a:sym typeface="Calibri"/>
              </a:rPr>
              <a:t>Discrétion et confidentialité assurées</a:t>
            </a:r>
          </a:p>
        </p:txBody>
      </p:sp>
      <p:sp>
        <p:nvSpPr>
          <p:cNvPr id="202" name="Shape 202"/>
          <p:cNvSpPr/>
          <p:nvPr/>
        </p:nvSpPr>
        <p:spPr>
          <a:xfrm>
            <a:off x="1" y="0"/>
            <a:ext cx="9145832" cy="1382218"/>
          </a:xfrm>
          <a:prstGeom prst="rect">
            <a:avLst/>
          </a:prstGeom>
          <a:solidFill>
            <a:srgbClr val="0085B0"/>
          </a:solidFill>
          <a:ln>
            <a:noFill/>
          </a:ln>
        </p:spPr>
        <p:txBody>
          <a:bodyPr lIns="107375" tIns="53675" rIns="107375" bIns="53675"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03" name="Shape 203"/>
          <p:cNvSpPr txBox="1"/>
          <p:nvPr/>
        </p:nvSpPr>
        <p:spPr>
          <a:xfrm>
            <a:off x="3705987" y="116021"/>
            <a:ext cx="4266996" cy="1129680"/>
          </a:xfrm>
          <a:prstGeom prst="rect">
            <a:avLst/>
          </a:prstGeom>
          <a:noFill/>
          <a:ln>
            <a:noFill/>
          </a:ln>
        </p:spPr>
        <p:txBody>
          <a:bodyPr lIns="53750" tIns="26875" rIns="53750" bIns="26875" anchor="t" anchorCtr="0">
            <a:noAutofit/>
          </a:bodyPr>
          <a:lstStyle/>
          <a:p>
            <a:pPr marL="0" marR="0" lvl="0" indent="0" algn="ctr" rtl="0">
              <a:spcBef>
                <a:spcPts val="0"/>
              </a:spcBef>
              <a:spcAft>
                <a:spcPts val="0"/>
              </a:spcAft>
              <a:buClr>
                <a:schemeClr val="lt1"/>
              </a:buClr>
              <a:buSzPct val="25000"/>
              <a:buFont typeface="Arial"/>
              <a:buNone/>
            </a:pPr>
            <a:r>
              <a:rPr lang="fr-FR" sz="2000" b="1" i="0" u="none" strike="noStrike" cap="none">
                <a:solidFill>
                  <a:schemeClr val="lt1"/>
                </a:solidFill>
                <a:latin typeface="Calibri"/>
                <a:ea typeface="Calibri"/>
                <a:cs typeface="Calibri"/>
                <a:sym typeface="Calibri"/>
              </a:rPr>
              <a:t>Centre Santé </a:t>
            </a:r>
            <a:r>
              <a:rPr lang="fr-FR" sz="2800" b="1" i="0" u="none" strike="noStrike" cap="none">
                <a:solidFill>
                  <a:schemeClr val="lt1"/>
                </a:solidFill>
                <a:latin typeface="Calibri"/>
                <a:ea typeface="Calibri"/>
                <a:cs typeface="Calibri"/>
                <a:sym typeface="Calibri"/>
              </a:rPr>
              <a:t>Paramédical</a:t>
            </a:r>
            <a:r>
              <a:rPr lang="fr-FR" sz="2000" b="1" i="0" u="none" strike="noStrike" cap="none">
                <a:solidFill>
                  <a:schemeClr val="lt1"/>
                </a:solidFill>
                <a:latin typeface="Calibri"/>
                <a:ea typeface="Calibri"/>
                <a:cs typeface="Calibri"/>
                <a:sym typeface="Calibri"/>
              </a:rPr>
              <a:t> </a:t>
            </a:r>
          </a:p>
          <a:p>
            <a:pPr marL="0" marR="0" lvl="0" indent="0" algn="ctr" rtl="0">
              <a:spcBef>
                <a:spcPts val="0"/>
              </a:spcBef>
              <a:spcAft>
                <a:spcPts val="0"/>
              </a:spcAft>
              <a:buClr>
                <a:schemeClr val="lt1"/>
              </a:buClr>
              <a:buSzPct val="25000"/>
              <a:buFont typeface="Arial"/>
              <a:buNone/>
            </a:pPr>
            <a:r>
              <a:rPr lang="fr-FR" sz="1900" b="1" i="0" u="none" strike="noStrike" cap="none">
                <a:solidFill>
                  <a:schemeClr val="lt1"/>
                </a:solidFill>
                <a:latin typeface="Calibri"/>
                <a:ea typeface="Calibri"/>
                <a:cs typeface="Calibri"/>
                <a:sym typeface="Calibri"/>
              </a:rPr>
              <a:t>Thérapies complémentaires </a:t>
            </a:r>
          </a:p>
          <a:p>
            <a:pPr marL="0" marR="0" lvl="0" indent="0" algn="ctr" rtl="0">
              <a:spcBef>
                <a:spcPts val="0"/>
              </a:spcBef>
              <a:spcAft>
                <a:spcPts val="0"/>
              </a:spcAft>
              <a:buClr>
                <a:schemeClr val="lt1"/>
              </a:buClr>
              <a:buSzPct val="25000"/>
              <a:buFont typeface="Arial"/>
              <a:buNone/>
            </a:pPr>
            <a:r>
              <a:rPr lang="fr-FR" sz="1900" b="1" i="0" u="none" strike="noStrike" cap="none">
                <a:solidFill>
                  <a:schemeClr val="lt1"/>
                </a:solidFill>
                <a:latin typeface="Calibri"/>
                <a:ea typeface="Calibri"/>
                <a:cs typeface="Calibri"/>
                <a:sym typeface="Calibri"/>
              </a:rPr>
              <a:t>Soutien psychologique</a:t>
            </a:r>
          </a:p>
          <a:p>
            <a:pPr marL="0" marR="0" lvl="0" indent="0" algn="ctr" rtl="0">
              <a:spcBef>
                <a:spcPts val="0"/>
              </a:spcBef>
              <a:buClr>
                <a:schemeClr val="dk1"/>
              </a:buClr>
              <a:buFont typeface="Arial"/>
              <a:buNone/>
            </a:pPr>
            <a:endParaRPr sz="2000" b="1" i="0" u="none" strike="noStrike" cap="none">
              <a:solidFill>
                <a:schemeClr val="lt1"/>
              </a:solidFill>
              <a:latin typeface="Calibri"/>
              <a:ea typeface="Calibri"/>
              <a:cs typeface="Calibri"/>
              <a:sym typeface="Calibri"/>
            </a:endParaRPr>
          </a:p>
        </p:txBody>
      </p:sp>
      <p:pic>
        <p:nvPicPr>
          <p:cNvPr id="204" name="Shape 204" descr="logoSophroKhepriV5Hde-calquesfdbleu.png"/>
          <p:cNvPicPr preferRelativeResize="0"/>
          <p:nvPr/>
        </p:nvPicPr>
        <p:blipFill rotWithShape="1">
          <a:blip r:embed="rId3">
            <a:alphaModFix/>
          </a:blip>
          <a:srcRect/>
          <a:stretch/>
        </p:blipFill>
        <p:spPr>
          <a:xfrm>
            <a:off x="271261" y="43819"/>
            <a:ext cx="2967356" cy="1105395"/>
          </a:xfrm>
          <a:prstGeom prst="rect">
            <a:avLst/>
          </a:prstGeom>
          <a:noFill/>
          <a:ln>
            <a:noFill/>
          </a:ln>
        </p:spPr>
      </p:pic>
      <p:pic>
        <p:nvPicPr>
          <p:cNvPr id="206" name="Shape 206" descr="C:\Users\Dell\Dropbox\Sophrokhépri\PHOTOS du Centre\Photo B-Design\Biotiful Design--2.jpg"/>
          <p:cNvPicPr preferRelativeResize="0"/>
          <p:nvPr/>
        </p:nvPicPr>
        <p:blipFill rotWithShape="1">
          <a:blip r:embed="rId4">
            <a:alphaModFix/>
          </a:blip>
          <a:srcRect t="17389" b="5473"/>
          <a:stretch/>
        </p:blipFill>
        <p:spPr>
          <a:xfrm>
            <a:off x="-22616" y="1408631"/>
            <a:ext cx="9145832" cy="4212788"/>
          </a:xfrm>
          <a:prstGeom prst="rect">
            <a:avLst/>
          </a:prstGeom>
          <a:noFill/>
          <a:ln>
            <a:noFill/>
          </a:ln>
        </p:spPr>
      </p:pic>
      <p:sp>
        <p:nvSpPr>
          <p:cNvPr id="207" name="Shape 207"/>
          <p:cNvSpPr/>
          <p:nvPr/>
        </p:nvSpPr>
        <p:spPr>
          <a:xfrm>
            <a:off x="-22616" y="1402965"/>
            <a:ext cx="9145832" cy="5455035"/>
          </a:xfrm>
          <a:prstGeom prst="rect">
            <a:avLst/>
          </a:prstGeom>
          <a:solidFill>
            <a:schemeClr val="lt1">
              <a:alpha val="86666"/>
            </a:schemeClr>
          </a:solidFill>
          <a:ln>
            <a:noFill/>
          </a:ln>
        </p:spPr>
        <p:txBody>
          <a:bodyPr lIns="107375" tIns="53675" rIns="107375" bIns="53675" anchor="ctr" anchorCtr="0">
            <a:noAutofit/>
          </a:bodyPr>
          <a:lstStyle/>
          <a:p>
            <a:pPr marL="0" marR="0" lvl="0" indent="0" algn="ctr" rtl="0">
              <a:spcBef>
                <a:spcPts val="0"/>
              </a:spcBef>
              <a:buSzPct val="25000"/>
              <a:buNone/>
            </a:pPr>
            <a:r>
              <a:rPr lang="fr-FR" sz="1800" b="0" i="0" u="none" strike="noStrike" cap="none">
                <a:solidFill>
                  <a:schemeClr val="lt1"/>
                </a:solidFill>
                <a:latin typeface="Calibri"/>
                <a:ea typeface="Calibri"/>
                <a:cs typeface="Calibri"/>
                <a:sym typeface="Calibri"/>
              </a:rPr>
              <a:t>²</a:t>
            </a:r>
          </a:p>
        </p:txBody>
      </p:sp>
      <p:sp>
        <p:nvSpPr>
          <p:cNvPr id="208" name="Shape 208"/>
          <p:cNvSpPr txBox="1"/>
          <p:nvPr/>
        </p:nvSpPr>
        <p:spPr>
          <a:xfrm>
            <a:off x="408055" y="1588979"/>
            <a:ext cx="8341401" cy="3320031"/>
          </a:xfrm>
          <a:prstGeom prst="rect">
            <a:avLst/>
          </a:prstGeom>
          <a:noFill/>
          <a:ln>
            <a:noFill/>
          </a:ln>
        </p:spPr>
        <p:txBody>
          <a:bodyPr lIns="107375" tIns="53675" rIns="107375" bIns="53675" anchor="t" anchorCtr="0">
            <a:noAutofit/>
          </a:bodyPr>
          <a:lstStyle/>
          <a:p>
            <a:pPr marL="0" marR="0" lvl="0" indent="0" algn="just" rtl="0">
              <a:spcBef>
                <a:spcPts val="0"/>
              </a:spcBef>
              <a:spcAft>
                <a:spcPts val="0"/>
              </a:spcAft>
              <a:buSzPct val="25000"/>
              <a:buNone/>
            </a:pPr>
            <a:r>
              <a:rPr lang="fr-FR" sz="1800" b="1" i="0" u="none" strike="noStrike" cap="none" dirty="0">
                <a:solidFill>
                  <a:srgbClr val="0085B0"/>
                </a:solidFill>
                <a:latin typeface="Calibri"/>
                <a:ea typeface="Calibri"/>
                <a:cs typeface="Calibri"/>
                <a:sym typeface="Calibri"/>
              </a:rPr>
              <a:t>Dans le cadre de la Santé et la Qualité de Vie au Travail (SQVT)</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ECOUTE :</a:t>
            </a:r>
            <a:r>
              <a:rPr lang="fr-FR" sz="1800" b="0" i="0" u="none" strike="noStrike" cap="none" dirty="0">
                <a:solidFill>
                  <a:schemeClr val="dk1"/>
                </a:solidFill>
                <a:latin typeface="Calibri"/>
                <a:ea typeface="Calibri"/>
                <a:cs typeface="Calibri"/>
                <a:sym typeface="Calibri"/>
              </a:rPr>
              <a:t> avec accompagnement global et ciblé en toute confidentialité,</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PEDAGOGIE :</a:t>
            </a:r>
            <a:r>
              <a:rPr lang="fr-FR" sz="1800" b="0" i="0" u="none" strike="noStrike" cap="none" dirty="0">
                <a:solidFill>
                  <a:schemeClr val="dk1"/>
                </a:solidFill>
                <a:latin typeface="Calibri"/>
                <a:ea typeface="Calibri"/>
                <a:cs typeface="Calibri"/>
                <a:sym typeface="Calibri"/>
              </a:rPr>
              <a:t> Apprendre des moyens simples pour travailler mieux en prenant soin de soi avec des experts en </a:t>
            </a:r>
            <a:r>
              <a:rPr lang="fr-FR" sz="1800" b="0" i="0" u="none" strike="noStrike" cap="none" dirty="0" smtClean="0">
                <a:solidFill>
                  <a:schemeClr val="dk1"/>
                </a:solidFill>
                <a:latin typeface="Calibri"/>
                <a:ea typeface="Calibri"/>
                <a:cs typeface="Calibri"/>
                <a:sym typeface="Calibri"/>
              </a:rPr>
              <a:t>SQVT</a:t>
            </a:r>
            <a:r>
              <a:rPr lang="fr-FR" sz="1800" b="0" i="0" u="none" strike="noStrike" cap="none" dirty="0">
                <a:solidFill>
                  <a:schemeClr val="dk1"/>
                </a:solidFill>
                <a:latin typeface="Calibri"/>
                <a:ea typeface="Calibri"/>
                <a:cs typeface="Calibri"/>
                <a:sym typeface="Calibri"/>
              </a:rPr>
              <a:t>,</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PREVENTION :</a:t>
            </a:r>
            <a:r>
              <a:rPr lang="fr-FR" sz="1800" b="0" i="0" u="none" strike="noStrike" cap="none" dirty="0">
                <a:solidFill>
                  <a:schemeClr val="dk1"/>
                </a:solidFill>
                <a:latin typeface="Calibri"/>
                <a:ea typeface="Calibri"/>
                <a:cs typeface="Calibri"/>
                <a:sym typeface="Calibri"/>
              </a:rPr>
              <a:t> Prévenir les effets du stress en trouvant les clefs d'un bon équilibre travail-santé-vie personnelle, vivre pleinement et sereinement votre vie professionnelle grâce à des pratiques thérapeutiques pluridisciplinaires ayant fait la preuve de leur efficacité,</a:t>
            </a:r>
          </a:p>
          <a:p>
            <a:pPr marL="201351" marR="0" lvl="0" indent="-201351" algn="just" rtl="0">
              <a:spcBef>
                <a:spcPts val="705"/>
              </a:spcBef>
              <a:buClr>
                <a:srgbClr val="0085B0"/>
              </a:buClr>
              <a:buSzPct val="100000"/>
              <a:buFont typeface="Calibri"/>
              <a:buChar char="-"/>
            </a:pPr>
            <a:r>
              <a:rPr lang="fr-FR" sz="1800" b="1" i="0" u="none" strike="noStrike" cap="none" dirty="0" smtClean="0">
                <a:solidFill>
                  <a:srgbClr val="0085B0"/>
                </a:solidFill>
                <a:latin typeface="Calibri"/>
                <a:ea typeface="Calibri"/>
                <a:cs typeface="Calibri"/>
                <a:sym typeface="Calibri"/>
              </a:rPr>
              <a:t>PREPARATION :</a:t>
            </a:r>
            <a:r>
              <a:rPr lang="fr-FR" sz="1800" b="0" i="0" u="none" strike="noStrike" cap="none" dirty="0" smtClean="0">
                <a:solidFill>
                  <a:schemeClr val="dk1"/>
                </a:solidFill>
                <a:latin typeface="Calibri"/>
                <a:ea typeface="Calibri"/>
                <a:cs typeface="Calibri"/>
                <a:sym typeface="Calibri"/>
              </a:rPr>
              <a:t> Au retour au travail après </a:t>
            </a:r>
            <a:r>
              <a:rPr lang="fr-FR" sz="1800" b="0" i="0" u="none" strike="noStrike" cap="none" dirty="0">
                <a:solidFill>
                  <a:schemeClr val="dk1"/>
                </a:solidFill>
                <a:latin typeface="Calibri"/>
                <a:ea typeface="Calibri"/>
                <a:cs typeface="Calibri"/>
                <a:sym typeface="Calibri"/>
              </a:rPr>
              <a:t>une </a:t>
            </a:r>
            <a:r>
              <a:rPr lang="fr-FR" sz="1800" b="0" i="0" u="none" strike="noStrike" cap="none" dirty="0" smtClean="0">
                <a:solidFill>
                  <a:schemeClr val="dk1"/>
                </a:solidFill>
                <a:latin typeface="Calibri"/>
                <a:ea typeface="Calibri"/>
                <a:cs typeface="Calibri"/>
                <a:sym typeface="Calibri"/>
              </a:rPr>
              <a:t>absence longue durée de l’entreprise</a:t>
            </a:r>
            <a:endParaRPr lang="fr-FR" sz="1800" b="0" i="0" u="none" strike="noStrike" cap="none" dirty="0">
              <a:solidFill>
                <a:schemeClr val="dk1"/>
              </a:solidFill>
              <a:latin typeface="Calibri"/>
              <a:ea typeface="Calibri"/>
              <a:cs typeface="Calibri"/>
              <a:sym typeface="Calibri"/>
            </a:endParaRPr>
          </a:p>
        </p:txBody>
      </p:sp>
      <p:sp>
        <p:nvSpPr>
          <p:cNvPr id="205" name="Shape 205"/>
          <p:cNvSpPr txBox="1"/>
          <p:nvPr/>
        </p:nvSpPr>
        <p:spPr>
          <a:xfrm>
            <a:off x="0" y="5229200"/>
            <a:ext cx="9161063" cy="1412776"/>
          </a:xfrm>
          <a:prstGeom prst="rect">
            <a:avLst/>
          </a:prstGeom>
          <a:noFill/>
          <a:ln>
            <a:noFill/>
          </a:ln>
        </p:spPr>
        <p:txBody>
          <a:bodyPr lIns="107375" tIns="53675" rIns="107375" bIns="53675" anchor="t" anchorCtr="0">
            <a:noAutofit/>
          </a:bodyPr>
          <a:lstStyle/>
          <a:p>
            <a:pPr marL="0" marR="0" lvl="0" indent="0" algn="ctr" rtl="0">
              <a:spcBef>
                <a:spcPts val="0"/>
              </a:spcBef>
              <a:buSzPct val="25000"/>
              <a:buNone/>
            </a:pPr>
            <a:r>
              <a:rPr lang="fr-FR" b="0" i="0" u="none" strike="noStrike" cap="none" dirty="0" smtClean="0">
                <a:solidFill>
                  <a:srgbClr val="1D1B10"/>
                </a:solidFill>
                <a:latin typeface="Calibri"/>
                <a:ea typeface="Calibri"/>
                <a:cs typeface="Calibri"/>
                <a:sym typeface="Calibri"/>
              </a:rPr>
              <a:t>Addictions, Phobies, </a:t>
            </a:r>
            <a:r>
              <a:rPr lang="fr-FR" b="0" i="0" u="none" strike="noStrike" cap="none" dirty="0">
                <a:solidFill>
                  <a:srgbClr val="1D1B10"/>
                </a:solidFill>
                <a:latin typeface="Calibri"/>
                <a:ea typeface="Calibri"/>
                <a:cs typeface="Calibri"/>
                <a:sym typeface="Calibri"/>
              </a:rPr>
              <a:t>Dépression, </a:t>
            </a:r>
            <a:r>
              <a:rPr lang="fr-FR" b="0" i="0" u="none" strike="noStrike" cap="none" dirty="0" err="1">
                <a:solidFill>
                  <a:srgbClr val="1D1B10"/>
                </a:solidFill>
                <a:latin typeface="Calibri"/>
                <a:ea typeface="Calibri"/>
                <a:cs typeface="Calibri"/>
                <a:sym typeface="Calibri"/>
              </a:rPr>
              <a:t>Burn</a:t>
            </a:r>
            <a:r>
              <a:rPr lang="fr-FR" b="0" i="0" u="none" strike="noStrike" cap="none" dirty="0">
                <a:solidFill>
                  <a:srgbClr val="1D1B10"/>
                </a:solidFill>
                <a:latin typeface="Calibri"/>
                <a:ea typeface="Calibri"/>
                <a:cs typeface="Calibri"/>
                <a:sym typeface="Calibri"/>
              </a:rPr>
              <a:t> out, Stress post-traumatique</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Douleurs chroniques, Pathologies invalidantes, Oncologie, Acouphènes</a:t>
            </a:r>
          </a:p>
          <a:p>
            <a:pPr marL="0" marR="0" lvl="0" indent="0" algn="ctr" rtl="0">
              <a:spcBef>
                <a:spcPts val="0"/>
              </a:spcBef>
              <a:buSzPct val="25000"/>
              <a:buNone/>
            </a:pPr>
            <a:r>
              <a:rPr lang="fr-FR" b="0" i="0" u="none" strike="noStrike" cap="none" dirty="0">
                <a:solidFill>
                  <a:schemeClr val="dk1"/>
                </a:solidFill>
                <a:latin typeface="Calibri"/>
                <a:ea typeface="Calibri"/>
                <a:cs typeface="Calibri"/>
                <a:sym typeface="Calibri"/>
              </a:rPr>
              <a:t>Maternité, </a:t>
            </a:r>
            <a:r>
              <a:rPr lang="fr-FR" b="0" i="0" u="none" strike="noStrike" cap="none" dirty="0" smtClean="0">
                <a:solidFill>
                  <a:schemeClr val="dk1"/>
                </a:solidFill>
                <a:latin typeface="Calibri"/>
                <a:ea typeface="Calibri"/>
                <a:cs typeface="Calibri"/>
                <a:sym typeface="Calibri"/>
              </a:rPr>
              <a:t>Parentalité, </a:t>
            </a:r>
            <a:r>
              <a:rPr lang="fr-FR" b="0" i="0" u="none" strike="noStrike" cap="none" dirty="0" smtClean="0">
                <a:solidFill>
                  <a:srgbClr val="1D1B10"/>
                </a:solidFill>
                <a:latin typeface="Calibri"/>
                <a:ea typeface="Calibri"/>
                <a:cs typeface="Calibri"/>
                <a:sym typeface="Calibri"/>
              </a:rPr>
              <a:t>Précocité </a:t>
            </a:r>
            <a:r>
              <a:rPr lang="fr-FR" b="0" i="0" u="none" strike="noStrike" cap="none" dirty="0">
                <a:solidFill>
                  <a:srgbClr val="1D1B10"/>
                </a:solidFill>
                <a:latin typeface="Calibri"/>
                <a:ea typeface="Calibri"/>
                <a:cs typeface="Calibri"/>
                <a:sym typeface="Calibri"/>
              </a:rPr>
              <a:t>Intellectuelle, </a:t>
            </a:r>
            <a:r>
              <a:rPr lang="fr-FR" b="0" i="0" u="none" strike="noStrike" cap="none" dirty="0" err="1">
                <a:solidFill>
                  <a:srgbClr val="1D1B10"/>
                </a:solidFill>
                <a:latin typeface="Calibri"/>
                <a:ea typeface="Calibri"/>
                <a:cs typeface="Calibri"/>
                <a:sym typeface="Calibri"/>
              </a:rPr>
              <a:t>Surdouance</a:t>
            </a:r>
            <a:r>
              <a:rPr lang="fr-FR" b="0" i="0" u="none" strike="noStrike" cap="none" dirty="0">
                <a:solidFill>
                  <a:srgbClr val="1D1B10"/>
                </a:solidFill>
                <a:latin typeface="Calibri"/>
                <a:ea typeface="Calibri"/>
                <a:cs typeface="Calibri"/>
                <a:sym typeface="Calibri"/>
              </a:rPr>
              <a:t>, TDA-H </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Difficultés </a:t>
            </a:r>
            <a:r>
              <a:rPr lang="fr-FR" b="0" i="0" u="none" strike="noStrike" cap="none" dirty="0" smtClean="0">
                <a:solidFill>
                  <a:srgbClr val="1D1B10"/>
                </a:solidFill>
                <a:latin typeface="Calibri"/>
                <a:ea typeface="Calibri"/>
                <a:cs typeface="Calibri"/>
                <a:sym typeface="Calibri"/>
              </a:rPr>
              <a:t>scolaires, Sommeil</a:t>
            </a:r>
            <a:r>
              <a:rPr lang="fr-FR" b="0" i="0" u="none" strike="noStrike" cap="none" dirty="0">
                <a:solidFill>
                  <a:srgbClr val="1D1B10"/>
                </a:solidFill>
                <a:latin typeface="Calibri"/>
                <a:ea typeface="Calibri"/>
                <a:cs typeface="Calibri"/>
                <a:sym typeface="Calibri"/>
              </a:rPr>
              <a:t>, Mal être au travail, Harcèlement </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Surcharge </a:t>
            </a:r>
            <a:r>
              <a:rPr lang="fr-FR" b="0" i="0" u="none" strike="noStrike" cap="none" dirty="0" smtClean="0">
                <a:solidFill>
                  <a:srgbClr val="1D1B10"/>
                </a:solidFill>
                <a:latin typeface="Calibri"/>
                <a:ea typeface="Calibri"/>
                <a:cs typeface="Calibri"/>
                <a:sym typeface="Calibri"/>
              </a:rPr>
              <a:t>pondérale, </a:t>
            </a:r>
            <a:r>
              <a:rPr lang="fr-FR" b="0" i="0" u="none" strike="noStrike" cap="none" dirty="0">
                <a:solidFill>
                  <a:srgbClr val="1D1B10"/>
                </a:solidFill>
                <a:latin typeface="Calibri"/>
                <a:ea typeface="Calibri"/>
                <a:cs typeface="Calibri"/>
                <a:sym typeface="Calibri"/>
              </a:rPr>
              <a:t>Troubles </a:t>
            </a:r>
            <a:r>
              <a:rPr lang="fr-FR" b="0" i="0" u="none" strike="noStrike" cap="none" dirty="0" smtClean="0">
                <a:solidFill>
                  <a:schemeClr val="dk1"/>
                </a:solidFill>
                <a:latin typeface="Calibri"/>
                <a:ea typeface="Calibri"/>
                <a:cs typeface="Calibri"/>
                <a:sym typeface="Calibri"/>
              </a:rPr>
              <a:t>alimentaires, Coaching</a:t>
            </a:r>
            <a:endParaRPr lang="fr-FR" b="0" i="0" u="none" strike="noStrike" cap="none" dirty="0">
              <a:solidFill>
                <a:schemeClr val="dk1"/>
              </a:solidFill>
              <a:latin typeface="Calibri"/>
              <a:ea typeface="Calibri"/>
              <a:cs typeface="Calibri"/>
              <a:sym typeface="Calibri"/>
            </a:endParaRPr>
          </a:p>
          <a:p>
            <a:pPr marL="0" marR="0" lvl="0" indent="0" algn="ctr" rtl="0">
              <a:spcBef>
                <a:spcPts val="0"/>
              </a:spcBef>
              <a:buSzPct val="25000"/>
              <a:buNone/>
            </a:pPr>
            <a:r>
              <a:rPr lang="fr-FR" b="0" i="0" u="none" strike="noStrike" cap="none" dirty="0">
                <a:solidFill>
                  <a:schemeClr val="dk1"/>
                </a:solidFill>
                <a:latin typeface="Calibri"/>
                <a:ea typeface="Calibri"/>
                <a:cs typeface="Calibri"/>
                <a:sym typeface="Calibri"/>
              </a:rPr>
              <a:t>Orientation  scolaire, Evaluation, Bilan de compétences professionnel</a:t>
            </a:r>
          </a:p>
          <a:p>
            <a:pPr marL="0" marR="0" lvl="0" indent="0" algn="ctr" rtl="0">
              <a:spcBef>
                <a:spcPts val="0"/>
              </a:spcBef>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grpId="0" nodeType="withEffect">
                                  <p:stCondLst>
                                    <p:cond delay="750"/>
                                  </p:stCondLst>
                                  <p:childTnLst>
                                    <p:animMotion origin="layout" path="M 3.88889E-6 -2.59259E-6 L 0.00607 -0.11875 " pathEditMode="relative" rAng="0" ptsTypes="AA">
                                      <p:cBhvr>
                                        <p:cTn id="6" dur="17000" fill="hold"/>
                                        <p:tgtEl>
                                          <p:spTgt spid="205"/>
                                        </p:tgtEl>
                                        <p:attrNameLst>
                                          <p:attrName>ppt_x</p:attrName>
                                          <p:attrName>ppt_y</p:attrName>
                                        </p:attrNameLst>
                                      </p:cBhvr>
                                      <p:rCtr x="295" y="-5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ctrTitle"/>
          </p:nvPr>
        </p:nvSpPr>
        <p:spPr>
          <a:xfrm>
            <a:off x="467543" y="1340769"/>
            <a:ext cx="8496944"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Annexe 1. Règlementation sur Santé et Qualité de Vie au Travail:</a:t>
            </a:r>
          </a:p>
        </p:txBody>
      </p:sp>
      <p:sp>
        <p:nvSpPr>
          <p:cNvPr id="265" name="Shape 26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266" name="Shape 26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67" name="Shape 2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16</a:t>
            </a:fld>
            <a:endParaRPr lang="fr-FR" sz="1200" b="0" i="0" u="none" strike="noStrike" cap="none">
              <a:solidFill>
                <a:srgbClr val="888888"/>
              </a:solidFill>
              <a:latin typeface="Calibri"/>
              <a:ea typeface="Calibri"/>
              <a:cs typeface="Calibri"/>
              <a:sym typeface="Calibri"/>
            </a:endParaRPr>
          </a:p>
        </p:txBody>
      </p:sp>
      <p:sp>
        <p:nvSpPr>
          <p:cNvPr id="268" name="Shape 26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fr-FR" sz="1500" b="0" i="0" u="none" strike="noStrike" cap="none">
                <a:solidFill>
                  <a:schemeClr val="dk1"/>
                </a:solidFill>
                <a:latin typeface="Calibri"/>
                <a:ea typeface="Calibri"/>
                <a:cs typeface="Calibri"/>
                <a:sym typeface="Calibri"/>
              </a:rPr>
              <a:t>Le ministère du travail. En application de l'accord relatif à la prévention des risques psychosociaux (RPS) dans la fonction publique, signé le 22 octobre 2013, chaque employeur public doit élaborer un plan d’évaluation et de prévention des RPS d’ici 2015.Une circulaire du Premier ministre du 20 mars 2014 fixe les conditions de mise en œuvre du plan national d'action pour la prévention des risques psychosociaux dans les trois versants de la fonction publique. Plus d’information en suivant ce lien : </a:t>
            </a:r>
            <a:r>
              <a:rPr lang="fr-FR" sz="1500" b="0" i="0" u="sng" strike="noStrike" cap="none">
                <a:solidFill>
                  <a:schemeClr val="hlink"/>
                </a:solidFill>
                <a:latin typeface="Calibri"/>
                <a:ea typeface="Calibri"/>
                <a:cs typeface="Calibri"/>
                <a:sym typeface="Calibri"/>
                <a:hlinkClick r:id="rId3"/>
              </a:rPr>
              <a:t>http://www.fonction-publique.gouv.fr/</a:t>
            </a:r>
            <a:r>
              <a:rPr lang="fr-FR" sz="1500" b="0" i="0" u="none" strike="noStrike" cap="none">
                <a:solidFill>
                  <a:schemeClr val="dk1"/>
                </a:solidFill>
                <a:latin typeface="Calibri"/>
                <a:ea typeface="Calibri"/>
                <a:cs typeface="Calibri"/>
                <a:sym typeface="Calibri"/>
              </a:rPr>
              <a:t>.</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En France nous pouvons citer l’article L.4121-1 du Code du travail « l’employeur prend les mesures nécessaires pour assurer la sécurité et protéger la santé physique et mentale des travailleurs » ou encore le récent décret d’application de la loi du 9 novembre 2010 sur la réforme des retraites qui « prévoit que les entreprises d’au moins 50 salariés, dont au moins 50 % des effectifs sont exposés à certains facteurs de risques, doivent être couvertes par un accord ou un plan d’action de prévention de la pénibilité ».</a:t>
            </a:r>
          </a:p>
          <a:p>
            <a:pPr marL="342900" marR="0" lvl="0" indent="-342900" algn="l" rtl="0">
              <a:lnSpc>
                <a:spcPct val="80000"/>
              </a:lnSpc>
              <a:spcBef>
                <a:spcPts val="300"/>
              </a:spcBef>
              <a:spcAft>
                <a:spcPts val="0"/>
              </a:spcAft>
              <a:buClr>
                <a:schemeClr val="dk1"/>
              </a:buClr>
              <a:buSzPct val="25000"/>
              <a:buFont typeface="Arial"/>
              <a:buNone/>
            </a:pPr>
            <a:endParaRPr sz="15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300"/>
              </a:spcBef>
              <a:spcAft>
                <a:spcPts val="0"/>
              </a:spcAft>
              <a:buClr>
                <a:schemeClr val="dk1"/>
              </a:buClr>
              <a:buSzPct val="25000"/>
              <a:buFont typeface="Arial"/>
              <a:buChar char="•"/>
            </a:pPr>
            <a:r>
              <a:rPr lang="fr-FR" sz="1500" b="1" i="0" u="none" strike="noStrike" cap="none">
                <a:solidFill>
                  <a:schemeClr val="dk1"/>
                </a:solidFill>
                <a:latin typeface="Calibri"/>
                <a:ea typeface="Calibri"/>
                <a:cs typeface="Calibri"/>
                <a:sym typeface="Calibri"/>
              </a:rPr>
              <a:t>Les entreprises ou les collectivités </a:t>
            </a:r>
            <a:r>
              <a:rPr lang="fr-FR" sz="1500" b="0" i="0" u="none" strike="noStrike" cap="none">
                <a:solidFill>
                  <a:schemeClr val="dk1"/>
                </a:solidFill>
                <a:latin typeface="Calibri"/>
                <a:ea typeface="Calibri"/>
                <a:cs typeface="Calibri"/>
                <a:sym typeface="Calibri"/>
              </a:rPr>
              <a:t>sont depuis peu soumises à l'obligation de remplir le Document Unique concernant les risques professionnels. </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Quels que soient la taille de l’entreprise et son secteur d’activité, l’employeur doit transcrire dans un document unique, les résultats de l’évaluation des risques à laquelle il a procédé dans le cadre de son obligation générale de prévention des risques professionnels. </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Donc, le nombre d'entreprises en demande de nos services va augmenter compte tenu des pressions légales. </a:t>
            </a:r>
          </a:p>
          <a:p>
            <a:pPr marL="342900" marR="0" lvl="0" indent="-342900" algn="l" rtl="0">
              <a:lnSpc>
                <a:spcPct val="80000"/>
              </a:lnSpc>
              <a:spcBef>
                <a:spcPts val="300"/>
              </a:spcBef>
              <a:buClr>
                <a:schemeClr val="dk1"/>
              </a:buClr>
              <a:buSzPct val="100000"/>
              <a:buFont typeface="Arial"/>
              <a:buNone/>
            </a:pPr>
            <a:endParaRPr sz="15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ctrTitle"/>
          </p:nvPr>
        </p:nvSpPr>
        <p:spPr>
          <a:xfrm>
            <a:off x="467543" y="1340768"/>
            <a:ext cx="8280919" cy="936103"/>
          </a:xfrm>
          <a:prstGeom prst="rect">
            <a:avLst/>
          </a:prstGeom>
          <a:noFill/>
          <a:ln>
            <a:noFill/>
          </a:ln>
        </p:spPr>
        <p:txBody>
          <a:bodyPr lIns="91425" tIns="45700" rIns="91425" bIns="45700" anchor="ctr" anchorCtr="0">
            <a:noAutofit/>
          </a:bodyPr>
          <a:lstStyle/>
          <a:p>
            <a:pPr lvl="0">
              <a:buSzPct val="25000"/>
            </a:pPr>
            <a:r>
              <a:rPr lang="fr-FR" sz="2400" b="1" i="0" u="none" strike="noStrike" cap="none" dirty="0">
                <a:solidFill>
                  <a:schemeClr val="dk1"/>
                </a:solidFill>
                <a:latin typeface="Calibri"/>
                <a:ea typeface="Calibri"/>
                <a:cs typeface="Calibri"/>
                <a:sym typeface="Calibri"/>
              </a:rPr>
              <a:t>Annexe 2. Chiffre sur la Qualité de Vie au Travail selon les résultats de l’enquête 2013 de </a:t>
            </a:r>
            <a:r>
              <a:rPr lang="fr-FR" sz="2400" b="1" i="0" u="none" strike="noStrike" cap="none" dirty="0" smtClean="0">
                <a:solidFill>
                  <a:schemeClr val="dk1"/>
                </a:solidFill>
                <a:latin typeface="Calibri"/>
                <a:ea typeface="Calibri"/>
                <a:cs typeface="Calibri"/>
                <a:sym typeface="Calibri"/>
              </a:rPr>
              <a:t>l’ANACT </a:t>
            </a:r>
            <a:r>
              <a:rPr lang="fr-FR" b="0" i="1" dirty="0"/>
              <a:t>(</a:t>
            </a:r>
            <a:r>
              <a:rPr lang="fr-FR" b="0" i="1" dirty="0" smtClean="0"/>
              <a:t>Agence </a:t>
            </a:r>
            <a:r>
              <a:rPr lang="fr-FR" b="0" i="1" dirty="0"/>
              <a:t>nationale pour l'amélioration des conditions de </a:t>
            </a:r>
            <a:r>
              <a:rPr lang="fr-FR" b="0" i="1" dirty="0" smtClean="0"/>
              <a:t>travail) :</a:t>
            </a:r>
            <a:endParaRPr lang="fr-FR" sz="2400" b="1" i="0" u="none" strike="noStrike" cap="none" dirty="0">
              <a:solidFill>
                <a:schemeClr val="dk1"/>
              </a:solidFill>
              <a:latin typeface="Calibri"/>
              <a:ea typeface="Calibri"/>
              <a:cs typeface="Calibri"/>
              <a:sym typeface="Calibri"/>
            </a:endParaRPr>
          </a:p>
        </p:txBody>
      </p:sp>
      <p:sp>
        <p:nvSpPr>
          <p:cNvPr id="275" name="Shape 27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76" name="Shape 27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77" name="Shape 2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17</a:t>
            </a:fld>
            <a:endParaRPr lang="fr-FR" sz="1200" b="0" i="0" u="none" strike="noStrike" cap="none">
              <a:solidFill>
                <a:srgbClr val="888888"/>
              </a:solidFill>
              <a:latin typeface="Calibri"/>
              <a:ea typeface="Calibri"/>
              <a:cs typeface="Calibri"/>
              <a:sym typeface="Calibri"/>
            </a:endParaRPr>
          </a:p>
        </p:txBody>
      </p:sp>
      <p:sp>
        <p:nvSpPr>
          <p:cNvPr id="278" name="Shape 27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58% des salariés pensent que leurs conditions de travail se sont dégradées depuis 5 ans</a:t>
            </a: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Enjeux de la Qualité de Vie au travail:</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Concilier de bonnes conditions de travail et la performance de l’entreprise ou de la collectivité</a:t>
            </a:r>
            <a:r>
              <a:rPr lang="fr-FR" sz="2000" b="0" i="0" u="none" strike="noStrike" cap="none" dirty="0">
                <a:solidFill>
                  <a:srgbClr val="FF0000"/>
                </a:solidFill>
                <a:latin typeface="Calibri"/>
                <a:ea typeface="Calibri"/>
                <a:cs typeface="Calibri"/>
                <a:sym typeface="Calibri"/>
              </a:rPr>
              <a:t> </a:t>
            </a:r>
            <a:r>
              <a:rPr lang="fr-FR" sz="2000" b="0" i="0" u="none" strike="noStrike" cap="none" dirty="0">
                <a:solidFill>
                  <a:schemeClr val="dk1"/>
                </a:solidFill>
                <a:latin typeface="Calibri"/>
                <a:ea typeface="Calibri"/>
                <a:cs typeface="Calibri"/>
                <a:sym typeface="Calibri"/>
              </a:rPr>
              <a:t>pour plus de compétitivité au regard des économies de budget</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p>
          <a:p>
            <a:pPr marL="342900" marR="0" lvl="0" indent="-342900" algn="l" rtl="0">
              <a:spcBef>
                <a:spcPts val="48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Annexe 3. Qu’entend-on par “risques psychosociaux” ?</a:t>
            </a:r>
          </a:p>
        </p:txBody>
      </p:sp>
      <p:sp>
        <p:nvSpPr>
          <p:cNvPr id="285" name="Shape 28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86" name="Shape 28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87" name="Shape 2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18</a:t>
            </a:fld>
            <a:endParaRPr lang="fr-FR" sz="1200" b="0" i="0" u="none" strike="noStrike" cap="none">
              <a:solidFill>
                <a:srgbClr val="888888"/>
              </a:solidFill>
              <a:latin typeface="Calibri"/>
              <a:ea typeface="Calibri"/>
              <a:cs typeface="Calibri"/>
              <a:sym typeface="Calibri"/>
            </a:endParaRPr>
          </a:p>
        </p:txBody>
      </p:sp>
      <p:sp>
        <p:nvSpPr>
          <p:cNvPr id="288" name="Shape 28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Désignent un ensemble de risques professionnels qui touchent l’intégrité physique et psychologique des salariés.</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«Risques» désignent l’apparition possible d’un trouble</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«psycho» indique le lien qu’il existe entre la personne</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«social » et son environnement professionnel qui est caractérisé par les relations avec autrui (collègues, responsables…)</a:t>
            </a: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descr="C:\Users\Dell\Dropbox\Sophrokhépri\PHOTOS du Centre\Photo B-Design\Biotiful Design--18.jpg"/>
          <p:cNvPicPr preferRelativeResize="0"/>
          <p:nvPr/>
        </p:nvPicPr>
        <p:blipFill rotWithShape="1">
          <a:blip r:embed="rId3">
            <a:alphaModFix/>
          </a:blip>
          <a:srcRect/>
          <a:stretch/>
        </p:blipFill>
        <p:spPr>
          <a:xfrm>
            <a:off x="6717814" y="1317241"/>
            <a:ext cx="2288505" cy="4632037"/>
          </a:xfrm>
          <a:prstGeom prst="rect">
            <a:avLst/>
          </a:prstGeom>
          <a:noFill/>
          <a:ln>
            <a:noFill/>
          </a:ln>
        </p:spPr>
      </p:pic>
      <p:sp>
        <p:nvSpPr>
          <p:cNvPr id="153" name="Shape 153"/>
          <p:cNvSpPr/>
          <p:nvPr/>
        </p:nvSpPr>
        <p:spPr>
          <a:xfrm>
            <a:off x="6726228" y="5373216"/>
            <a:ext cx="2280089" cy="576064"/>
          </a:xfrm>
          <a:prstGeom prst="rect">
            <a:avLst/>
          </a:prstGeom>
          <a:solidFill>
            <a:srgbClr val="EEECE1">
              <a:alpha val="80000"/>
            </a:srgbClr>
          </a:solidFill>
          <a:ln>
            <a:noFill/>
          </a:ln>
        </p:spPr>
        <p:txBody>
          <a:bodyPr lIns="115450" tIns="57725" rIns="115450" bIns="57725" anchor="ctr" anchorCtr="0">
            <a:noAutofit/>
          </a:bodyPr>
          <a:lstStyle/>
          <a:p>
            <a:pPr marL="0" marR="0" lvl="0" indent="0" algn="ctr" rtl="0">
              <a:spcBef>
                <a:spcPts val="0"/>
              </a:spcBef>
              <a:buNone/>
            </a:pPr>
            <a:endParaRPr sz="1200" b="0" i="0" u="none" strike="noStrike" cap="none">
              <a:solidFill>
                <a:schemeClr val="lt1"/>
              </a:solidFill>
              <a:latin typeface="Calibri"/>
              <a:ea typeface="Calibri"/>
              <a:cs typeface="Calibri"/>
              <a:sym typeface="Calibri"/>
            </a:endParaRPr>
          </a:p>
        </p:txBody>
      </p:sp>
      <p:sp>
        <p:nvSpPr>
          <p:cNvPr id="154" name="Shape 154"/>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155" name="Shape 155"/>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56" name="Shape 1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a:t>
            </a:fld>
            <a:endParaRPr lang="fr-FR" sz="1200" b="0" i="0" u="none" strike="noStrike" cap="none">
              <a:solidFill>
                <a:srgbClr val="888888"/>
              </a:solidFill>
              <a:latin typeface="Calibri"/>
              <a:ea typeface="Calibri"/>
              <a:cs typeface="Calibri"/>
              <a:sym typeface="Calibri"/>
            </a:endParaRPr>
          </a:p>
        </p:txBody>
      </p:sp>
      <p:sp>
        <p:nvSpPr>
          <p:cNvPr id="157" name="Shape 157"/>
          <p:cNvSpPr txBox="1"/>
          <p:nvPr/>
        </p:nvSpPr>
        <p:spPr>
          <a:xfrm>
            <a:off x="3660771" y="1484783"/>
            <a:ext cx="3038610" cy="2894818"/>
          </a:xfrm>
          <a:prstGeom prst="rect">
            <a:avLst/>
          </a:prstGeom>
          <a:noFill/>
          <a:ln>
            <a:noFill/>
          </a:ln>
        </p:spPr>
        <p:txBody>
          <a:bodyPr lIns="42850" tIns="21400" rIns="42850" bIns="21400" anchor="t" anchorCtr="0">
            <a:noAutofit/>
          </a:bodyPr>
          <a:lstStyle/>
          <a:p>
            <a:pPr marL="0" marR="0" lvl="0" indent="0" algn="ctr" rtl="0">
              <a:spcBef>
                <a:spcPts val="0"/>
              </a:spcBef>
              <a:spcAft>
                <a:spcPts val="0"/>
              </a:spcAft>
              <a:buClr>
                <a:srgbClr val="0085B0"/>
              </a:buClr>
              <a:buSzPct val="25000"/>
              <a:buFont typeface="Calibri"/>
              <a:buNone/>
            </a:pPr>
            <a:r>
              <a:rPr lang="fr-FR" sz="1900" b="1" i="0" u="none" strike="noStrike" cap="none" dirty="0">
                <a:solidFill>
                  <a:srgbClr val="0085B0"/>
                </a:solidFill>
                <a:latin typeface="Calibri"/>
                <a:ea typeface="Calibri"/>
                <a:cs typeface="Calibri"/>
                <a:sym typeface="Calibri"/>
              </a:rPr>
              <a:t>Centre Paramédical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De Thérapies complémentaires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Et Soutien psychologique</a:t>
            </a: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Développement personnel</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Et mieux être de la personne</a:t>
            </a: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Prendre rendez-vous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avec nos spécialistes</a:t>
            </a:r>
            <a:br>
              <a:rPr lang="fr-FR" sz="1300" b="1" i="0" u="none" strike="noStrike" cap="none" dirty="0">
                <a:solidFill>
                  <a:srgbClr val="0085B0"/>
                </a:solidFill>
                <a:latin typeface="Calibri"/>
                <a:ea typeface="Calibri"/>
                <a:cs typeface="Calibri"/>
                <a:sym typeface="Calibri"/>
              </a:rPr>
            </a:br>
            <a:endParaRPr lang="fr-F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09 73 67 35 45</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06 60 47 71 64</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www.rdv.sophrokhepri.fr</a:t>
            </a: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buClr>
                <a:schemeClr val="dk1"/>
              </a:buClr>
              <a:buFont typeface="Calibri"/>
              <a:buNone/>
            </a:pPr>
            <a:endParaRPr sz="1500" b="1" i="0" u="none" strike="noStrike" cap="none" dirty="0">
              <a:solidFill>
                <a:srgbClr val="0085B0"/>
              </a:solidFill>
              <a:latin typeface="Calibri"/>
              <a:ea typeface="Calibri"/>
              <a:cs typeface="Calibri"/>
              <a:sym typeface="Calibri"/>
            </a:endParaRPr>
          </a:p>
        </p:txBody>
      </p:sp>
      <p:sp>
        <p:nvSpPr>
          <p:cNvPr id="158" name="Shape 158"/>
          <p:cNvSpPr txBox="1"/>
          <p:nvPr/>
        </p:nvSpPr>
        <p:spPr>
          <a:xfrm>
            <a:off x="6979010" y="5371317"/>
            <a:ext cx="1751314" cy="253164"/>
          </a:xfrm>
          <a:prstGeom prst="rect">
            <a:avLst/>
          </a:prstGeom>
          <a:noFill/>
          <a:ln>
            <a:noFill/>
          </a:ln>
        </p:spPr>
        <p:txBody>
          <a:bodyPr lIns="98300" tIns="49150" rIns="98300" bIns="49150" anchor="t" anchorCtr="0">
            <a:noAutofit/>
          </a:bodyPr>
          <a:lstStyle/>
          <a:p>
            <a:pPr marL="0" marR="0" lvl="0" indent="0" algn="ctr" rtl="0">
              <a:spcBef>
                <a:spcPts val="0"/>
              </a:spcBef>
              <a:buSzPct val="25000"/>
              <a:buNone/>
            </a:pPr>
            <a:r>
              <a:rPr lang="fr-FR" sz="1000" b="0" i="0" u="none" strike="noStrike" cap="none">
                <a:solidFill>
                  <a:schemeClr val="dk1"/>
                </a:solidFill>
                <a:latin typeface="Calibri"/>
                <a:ea typeface="Calibri"/>
                <a:cs typeface="Calibri"/>
                <a:sym typeface="Calibri"/>
              </a:rPr>
              <a:t>Edition </a:t>
            </a:r>
            <a:r>
              <a:rPr lang="fr-FR" sz="1000" b="1" i="0" u="none" strike="noStrike" cap="none">
                <a:solidFill>
                  <a:schemeClr val="dk1"/>
                </a:solidFill>
                <a:latin typeface="Calibri"/>
                <a:ea typeface="Calibri"/>
                <a:cs typeface="Calibri"/>
                <a:sym typeface="Calibri"/>
              </a:rPr>
              <a:t>2016/2017</a:t>
            </a:r>
          </a:p>
        </p:txBody>
      </p:sp>
      <p:sp>
        <p:nvSpPr>
          <p:cNvPr id="159" name="Shape 159"/>
          <p:cNvSpPr txBox="1"/>
          <p:nvPr/>
        </p:nvSpPr>
        <p:spPr>
          <a:xfrm>
            <a:off x="6979010" y="5436955"/>
            <a:ext cx="1766111" cy="499386"/>
          </a:xfrm>
          <a:prstGeom prst="rect">
            <a:avLst/>
          </a:prstGeom>
          <a:noFill/>
          <a:ln>
            <a:noFill/>
          </a:ln>
        </p:spPr>
        <p:txBody>
          <a:bodyPr lIns="98300" tIns="49150" rIns="98300" bIns="49150" anchor="t" anchorCtr="0">
            <a:noAutofit/>
          </a:bodyPr>
          <a:lstStyle/>
          <a:p>
            <a:pPr marL="0" marR="0" lvl="0" indent="0" algn="ctr" rtl="0">
              <a:lnSpc>
                <a:spcPct val="150000"/>
              </a:lnSpc>
              <a:spcBef>
                <a:spcPts val="0"/>
              </a:spcBef>
              <a:buSzPct val="25000"/>
              <a:buNone/>
            </a:pPr>
            <a:r>
              <a:rPr lang="fr-FR" sz="1300" b="1" i="0" u="none" strike="noStrike" cap="none">
                <a:solidFill>
                  <a:schemeClr val="dk1"/>
                </a:solidFill>
                <a:latin typeface="Times New Roman"/>
                <a:ea typeface="Times New Roman"/>
                <a:cs typeface="Times New Roman"/>
                <a:sym typeface="Times New Roman"/>
              </a:rPr>
              <a:t>Paru au </a:t>
            </a:r>
          </a:p>
          <a:p>
            <a:pPr marL="0" marR="0" lvl="0" indent="0" algn="ctr" rtl="0">
              <a:lnSpc>
                <a:spcPct val="50000"/>
              </a:lnSpc>
              <a:spcBef>
                <a:spcPts val="0"/>
              </a:spcBef>
              <a:buSzPct val="25000"/>
              <a:buNone/>
            </a:pPr>
            <a:r>
              <a:rPr lang="fr-FR" sz="1300" b="1" i="0" u="none" strike="noStrike" cap="none">
                <a:solidFill>
                  <a:schemeClr val="dk1"/>
                </a:solidFill>
                <a:latin typeface="Times New Roman"/>
                <a:ea typeface="Times New Roman"/>
                <a:cs typeface="Times New Roman"/>
                <a:sym typeface="Times New Roman"/>
              </a:rPr>
              <a:t>Guide des hôpitaux</a:t>
            </a:r>
          </a:p>
        </p:txBody>
      </p:sp>
      <p:sp>
        <p:nvSpPr>
          <p:cNvPr id="160" name="Shape 160"/>
          <p:cNvSpPr txBox="1"/>
          <p:nvPr/>
        </p:nvSpPr>
        <p:spPr>
          <a:xfrm>
            <a:off x="3664373" y="4593853"/>
            <a:ext cx="3043873" cy="1113048"/>
          </a:xfrm>
          <a:prstGeom prst="rect">
            <a:avLst/>
          </a:prstGeom>
          <a:noFill/>
          <a:ln>
            <a:noFill/>
          </a:ln>
        </p:spPr>
        <p:txBody>
          <a:bodyPr lIns="74925" tIns="37450" rIns="74925" bIns="37450" anchor="t" anchorCtr="0">
            <a:noAutofit/>
          </a:bodyPr>
          <a:lstStyle/>
          <a:p>
            <a:pPr marL="0" marR="0" lvl="0" indent="0" algn="ctr" rtl="0">
              <a:spcBef>
                <a:spcPts val="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Coaching</a:t>
            </a:r>
          </a:p>
          <a:p>
            <a:pPr marL="0" marR="0" lvl="0" indent="0" algn="ctr" rtl="0">
              <a:spcBef>
                <a:spcPts val="28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Orientation  scolaire</a:t>
            </a:r>
          </a:p>
          <a:p>
            <a:pPr marL="0" marR="0" lvl="0" indent="0" algn="ctr" rtl="0">
              <a:spcBef>
                <a:spcPts val="28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Evaluation psychologique</a:t>
            </a:r>
          </a:p>
          <a:p>
            <a:pPr marL="0" marR="0" lvl="0" indent="0" algn="ctr" rtl="0">
              <a:spcBef>
                <a:spcPts val="280"/>
              </a:spcBef>
              <a:buClr>
                <a:srgbClr val="0085B0"/>
              </a:buClr>
              <a:buSzPct val="25000"/>
              <a:buFont typeface="Arial"/>
              <a:buNone/>
            </a:pPr>
            <a:r>
              <a:rPr lang="fr-FR" sz="1400" b="1" i="0" u="none" strike="noStrike" cap="none">
                <a:solidFill>
                  <a:srgbClr val="0085B0"/>
                </a:solidFill>
                <a:latin typeface="Calibri"/>
                <a:ea typeface="Calibri"/>
                <a:cs typeface="Calibri"/>
                <a:sym typeface="Calibri"/>
              </a:rPr>
              <a:t>Bilan de compétences professionnel</a:t>
            </a:r>
          </a:p>
        </p:txBody>
      </p:sp>
      <p:sp>
        <p:nvSpPr>
          <p:cNvPr id="161" name="Shape 161"/>
          <p:cNvSpPr txBox="1"/>
          <p:nvPr/>
        </p:nvSpPr>
        <p:spPr>
          <a:xfrm>
            <a:off x="276544" y="3830728"/>
            <a:ext cx="3431358" cy="1830518"/>
          </a:xfrm>
          <a:prstGeom prst="rect">
            <a:avLst/>
          </a:prstGeom>
          <a:noFill/>
          <a:ln>
            <a:noFill/>
          </a:ln>
        </p:spPr>
        <p:txBody>
          <a:bodyPr lIns="98300" tIns="49150" rIns="98300" bIns="49150" anchor="t" anchorCtr="0">
            <a:noAutofit/>
          </a:bodyPr>
          <a:lstStyle/>
          <a:p>
            <a:pPr marL="0" marR="0" lvl="0" indent="0" algn="ctr" rtl="0">
              <a:lnSpc>
                <a:spcPct val="107500"/>
              </a:lnSpc>
              <a:spcBef>
                <a:spcPts val="0"/>
              </a:spcBef>
              <a:buSzPct val="25000"/>
              <a:buNone/>
            </a:pPr>
            <a:r>
              <a:rPr lang="fr-FR" sz="1400" b="1" i="0" u="none" strike="noStrike" cap="none" dirty="0">
                <a:solidFill>
                  <a:schemeClr val="dk1"/>
                </a:solidFill>
                <a:latin typeface="Calibri"/>
                <a:ea typeface="Calibri"/>
                <a:cs typeface="Calibri"/>
                <a:sym typeface="Calibri"/>
              </a:rPr>
              <a:t>Aromathérapie, Chiropraxie, Coaching, EFT, EMDR, Etiopathie, Gestalt, </a:t>
            </a:r>
            <a:r>
              <a:rPr lang="fr-FR" sz="1400" b="1" i="0" u="none" strike="noStrike" cap="none" dirty="0" err="1">
                <a:solidFill>
                  <a:schemeClr val="dk1"/>
                </a:solidFill>
                <a:latin typeface="Calibri"/>
                <a:ea typeface="Calibri"/>
                <a:cs typeface="Calibri"/>
                <a:sym typeface="Calibri"/>
              </a:rPr>
              <a:t>Hirudothérapie</a:t>
            </a:r>
            <a:r>
              <a:rPr lang="fr-FR" sz="1400" b="1" i="0" u="none" strike="noStrike" cap="none" dirty="0">
                <a:solidFill>
                  <a:schemeClr val="dk1"/>
                </a:solidFill>
                <a:latin typeface="Calibri"/>
                <a:ea typeface="Calibri"/>
                <a:cs typeface="Calibri"/>
                <a:sym typeface="Calibri"/>
              </a:rPr>
              <a:t>, Hypnose, Iridologie, Kinésiologie,  Massages, Méditation, Naturopathie, Ostéopathie, Phytothérapie, </a:t>
            </a:r>
            <a:br>
              <a:rPr lang="fr-FR" sz="1400" b="1" i="0" u="none" strike="noStrike" cap="none" dirty="0">
                <a:solidFill>
                  <a:schemeClr val="dk1"/>
                </a:solidFill>
                <a:latin typeface="Calibri"/>
                <a:ea typeface="Calibri"/>
                <a:cs typeface="Calibri"/>
                <a:sym typeface="Calibri"/>
              </a:rPr>
            </a:br>
            <a:r>
              <a:rPr lang="fr-FR" sz="1400" b="1" i="0" u="none" strike="noStrike" cap="none" dirty="0">
                <a:solidFill>
                  <a:schemeClr val="dk1"/>
                </a:solidFill>
                <a:latin typeface="Calibri"/>
                <a:ea typeface="Calibri"/>
                <a:cs typeface="Calibri"/>
                <a:sym typeface="Calibri"/>
              </a:rPr>
              <a:t>Pédicure-Podologie, Psychothérapie, Réflexologie plantaire, Remédiation cognitive, Sophrologie, Tests d’évaluation psychologiques…</a:t>
            </a:r>
          </a:p>
        </p:txBody>
      </p:sp>
      <p:cxnSp>
        <p:nvCxnSpPr>
          <p:cNvPr id="162" name="Shape 162"/>
          <p:cNvCxnSpPr/>
          <p:nvPr/>
        </p:nvCxnSpPr>
        <p:spPr>
          <a:xfrm>
            <a:off x="4244516" y="2371321"/>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3" name="Shape 163"/>
          <p:cNvCxnSpPr/>
          <p:nvPr/>
        </p:nvCxnSpPr>
        <p:spPr>
          <a:xfrm>
            <a:off x="4244516" y="3080094"/>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4" name="Shape 164"/>
          <p:cNvCxnSpPr/>
          <p:nvPr/>
        </p:nvCxnSpPr>
        <p:spPr>
          <a:xfrm>
            <a:off x="4244516" y="4511848"/>
            <a:ext cx="1853386" cy="0"/>
          </a:xfrm>
          <a:prstGeom prst="straightConnector1">
            <a:avLst/>
          </a:prstGeom>
          <a:noFill/>
          <a:ln w="9525" cap="flat" cmpd="sng">
            <a:solidFill>
              <a:srgbClr val="0085B0"/>
            </a:solidFill>
            <a:prstDash val="solid"/>
            <a:round/>
            <a:headEnd type="none" w="med" len="med"/>
            <a:tailEnd type="none" w="med" len="med"/>
          </a:ln>
        </p:spPr>
      </p:cxnSp>
      <p:pic>
        <p:nvPicPr>
          <p:cNvPr id="165" name="Shape 165" descr="C:\Users\Dell\Dropbox\Sophrokhépri\PHOTOS du Centre\Photo B-Design\Biotiful Design--6.jpg"/>
          <p:cNvPicPr preferRelativeResize="0"/>
          <p:nvPr/>
        </p:nvPicPr>
        <p:blipFill rotWithShape="1">
          <a:blip r:embed="rId4">
            <a:alphaModFix/>
          </a:blip>
          <a:srcRect/>
          <a:stretch/>
        </p:blipFill>
        <p:spPr>
          <a:xfrm>
            <a:off x="348553" y="1317241"/>
            <a:ext cx="3292685" cy="2382898"/>
          </a:xfrm>
          <a:prstGeom prst="rect">
            <a:avLst/>
          </a:prstGeom>
          <a:noFill/>
          <a:ln>
            <a:noFill/>
          </a:ln>
        </p:spPr>
      </p:pic>
      <p:sp>
        <p:nvSpPr>
          <p:cNvPr id="166" name="Shape 166"/>
          <p:cNvSpPr txBox="1"/>
          <p:nvPr/>
        </p:nvSpPr>
        <p:spPr>
          <a:xfrm>
            <a:off x="348553" y="5949280"/>
            <a:ext cx="8327902" cy="430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fr-FR" sz="1100" b="1" i="1" u="none" strike="noStrike" cap="none">
                <a:solidFill>
                  <a:schemeClr val="dk1"/>
                </a:solidFill>
                <a:latin typeface="Calibri"/>
                <a:ea typeface="Calibri"/>
                <a:cs typeface="Calibri"/>
                <a:sym typeface="Calibri"/>
              </a:rPr>
              <a:t>Les accompagnements que nous proposons ne peuvent en aucun cas se substituer à une prise en charge médicale. Aucun professionnel du </a:t>
            </a:r>
          </a:p>
          <a:p>
            <a:pPr marL="0" marR="0" lvl="0" indent="0" algn="ctr" rtl="0">
              <a:spcBef>
                <a:spcPts val="0"/>
              </a:spcBef>
              <a:buSzPct val="25000"/>
              <a:buNone/>
            </a:pPr>
            <a:r>
              <a:rPr lang="fr-FR" sz="1100" b="1" i="1" u="none" strike="noStrike" cap="none">
                <a:solidFill>
                  <a:schemeClr val="dk1"/>
                </a:solidFill>
                <a:latin typeface="Calibri"/>
                <a:ea typeface="Calibri"/>
                <a:cs typeface="Calibri"/>
                <a:sym typeface="Calibri"/>
              </a:rPr>
              <a:t>centre ne vous encouragera à abandonner un traitement en cours. En cas d’hésitation, n’hésitez pas à en parler à votre médecin traitant.</a:t>
            </a:r>
          </a:p>
        </p:txBody>
      </p:sp>
      <p:cxnSp>
        <p:nvCxnSpPr>
          <p:cNvPr id="167" name="Shape 167"/>
          <p:cNvCxnSpPr/>
          <p:nvPr/>
        </p:nvCxnSpPr>
        <p:spPr>
          <a:xfrm rot="10800000">
            <a:off x="3631992" y="1145188"/>
            <a:ext cx="28778" cy="4804092"/>
          </a:xfrm>
          <a:prstGeom prst="straightConnector1">
            <a:avLst/>
          </a:prstGeom>
          <a:noFill/>
          <a:ln w="9525" cap="flat" cmpd="sng">
            <a:solidFill>
              <a:srgbClr val="4A7DBA"/>
            </a:solidFill>
            <a:prstDash val="solid"/>
            <a:round/>
            <a:headEnd type="none" w="med" len="med"/>
            <a:tailEnd type="none" w="med" len="med"/>
          </a:ln>
        </p:spPr>
      </p:cxnSp>
      <p:cxnSp>
        <p:nvCxnSpPr>
          <p:cNvPr id="168" name="Shape 168"/>
          <p:cNvCxnSpPr/>
          <p:nvPr/>
        </p:nvCxnSpPr>
        <p:spPr>
          <a:xfrm rot="10800000">
            <a:off x="6706841" y="1145188"/>
            <a:ext cx="19388" cy="4804092"/>
          </a:xfrm>
          <a:prstGeom prst="straightConnector1">
            <a:avLst/>
          </a:prstGeom>
          <a:noFill/>
          <a:ln w="9525" cap="flat" cmpd="sng">
            <a:solidFill>
              <a:srgbClr val="4A7DBA"/>
            </a:solidFill>
            <a:prstDash val="solid"/>
            <a:round/>
            <a:headEnd type="none" w="med" len="med"/>
            <a:tailEnd type="none" w="med" len="med"/>
          </a:ln>
        </p:spPr>
      </p:cxn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SOMMAIRE:</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3</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a:xfrm>
            <a:off x="457200" y="1927373"/>
            <a:ext cx="8507288" cy="4381947"/>
          </a:xfrm>
        </p:spPr>
        <p:txBody>
          <a:bodyPr/>
          <a:lstStyle/>
          <a:p>
            <a:r>
              <a:rPr lang="fr-FR" dirty="0" smtClean="0"/>
              <a:t>Activité du Centre et modèle économique</a:t>
            </a:r>
          </a:p>
          <a:p>
            <a:r>
              <a:rPr lang="fr-FR" dirty="0" smtClean="0"/>
              <a:t>Chiffres clés de l’entreprise</a:t>
            </a:r>
          </a:p>
          <a:p>
            <a:r>
              <a:rPr lang="fr-FR" dirty="0" smtClean="0"/>
              <a:t>Emplacement et zone de chalandise</a:t>
            </a:r>
          </a:p>
          <a:p>
            <a:r>
              <a:rPr lang="fr-FR" dirty="0" smtClean="0"/>
              <a:t>Leviers de déploiement</a:t>
            </a:r>
          </a:p>
          <a:p>
            <a:r>
              <a:rPr lang="fr-FR" dirty="0" smtClean="0"/>
              <a:t>Tendances du marché du bien-être</a:t>
            </a:r>
          </a:p>
          <a:p>
            <a:r>
              <a:rPr lang="fr-FR" dirty="0" smtClean="0"/>
              <a:t>Et en Europe…</a:t>
            </a:r>
            <a:endParaRPr lang="fr-FR" dirty="0"/>
          </a:p>
        </p:txBody>
      </p:sp>
    </p:spTree>
    <p:extLst>
      <p:ext uri="{BB962C8B-B14F-4D97-AF65-F5344CB8AC3E}">
        <p14:creationId xmlns:p14="http://schemas.microsoft.com/office/powerpoint/2010/main" val="354184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Khépri</a:t>
            </a:r>
            <a:r>
              <a:rPr lang="fr-FR" dirty="0" smtClean="0"/>
              <a:t> Santé</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4</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sz="2000" dirty="0"/>
              <a:t>U</a:t>
            </a:r>
            <a:r>
              <a:rPr lang="fr-FR" sz="2000" dirty="0" smtClean="0"/>
              <a:t>ne maison de santé mais… </a:t>
            </a:r>
            <a:r>
              <a:rPr lang="fr-FR" sz="2000" i="1" dirty="0" smtClean="0"/>
              <a:t>privée</a:t>
            </a:r>
            <a:r>
              <a:rPr lang="fr-FR" sz="2000" dirty="0" smtClean="0"/>
              <a:t> </a:t>
            </a:r>
          </a:p>
          <a:p>
            <a:r>
              <a:rPr lang="fr-FR" sz="2000" dirty="0" smtClean="0"/>
              <a:t>Un </a:t>
            </a:r>
            <a:r>
              <a:rPr lang="fr-FR" sz="2000" i="1" dirty="0" smtClean="0"/>
              <a:t>cabinet partagé</a:t>
            </a:r>
            <a:r>
              <a:rPr lang="fr-FR" sz="2000" dirty="0" smtClean="0"/>
              <a:t> avec des professionnels à temps plein</a:t>
            </a:r>
          </a:p>
          <a:p>
            <a:r>
              <a:rPr lang="fr-FR" sz="2000" dirty="0" smtClean="0"/>
              <a:t>Un </a:t>
            </a:r>
            <a:r>
              <a:rPr lang="fr-FR" sz="2000" i="1" dirty="0" smtClean="0"/>
              <a:t>espace de </a:t>
            </a:r>
            <a:r>
              <a:rPr lang="fr-FR" sz="2000" i="1" dirty="0" err="1" smtClean="0"/>
              <a:t>coworking</a:t>
            </a:r>
            <a:r>
              <a:rPr lang="fr-FR" sz="2000" dirty="0" smtClean="0"/>
              <a:t> dédié aux thérapeutes réservant à l’heure</a:t>
            </a:r>
          </a:p>
          <a:p>
            <a:r>
              <a:rPr lang="fr-FR" sz="2000" dirty="0" smtClean="0"/>
              <a:t>Accessible 7j/7 avec système de réservation en ligne </a:t>
            </a:r>
          </a:p>
          <a:p>
            <a:r>
              <a:rPr lang="fr-FR" sz="2000" dirty="0" smtClean="0"/>
              <a:t>Grille tarifaire et des services adaptés aux intervenants </a:t>
            </a:r>
          </a:p>
          <a:p>
            <a:endParaRPr lang="fr-FR" dirty="0"/>
          </a:p>
        </p:txBody>
      </p:sp>
    </p:spTree>
    <p:extLst>
      <p:ext uri="{BB962C8B-B14F-4D97-AF65-F5344CB8AC3E}">
        <p14:creationId xmlns:p14="http://schemas.microsoft.com/office/powerpoint/2010/main" val="1721661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CHIFFRES CLES DE L’ENTREPRISE</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5</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a:xfrm>
            <a:off x="323528" y="1927373"/>
            <a:ext cx="2962671" cy="4381947"/>
          </a:xfrm>
        </p:spPr>
        <p:txBody>
          <a:bodyPr/>
          <a:lstStyle/>
          <a:p>
            <a:r>
              <a:rPr lang="fr-FR" sz="1800" dirty="0" smtClean="0"/>
              <a:t>30 pratiques différentes</a:t>
            </a:r>
            <a:endParaRPr lang="fr-FR" sz="1800" dirty="0"/>
          </a:p>
          <a:p>
            <a:r>
              <a:rPr lang="fr-FR" sz="1800" dirty="0" smtClean="0"/>
              <a:t>90 </a:t>
            </a:r>
            <a:r>
              <a:rPr lang="fr-FR" sz="1800" dirty="0"/>
              <a:t>professionnels </a:t>
            </a:r>
            <a:endParaRPr lang="fr-FR" sz="1800" dirty="0" smtClean="0"/>
          </a:p>
          <a:p>
            <a:pPr lvl="1"/>
            <a:r>
              <a:rPr lang="fr-FR" sz="1400" dirty="0" smtClean="0"/>
              <a:t>Dont 39 abonnement x 49€</a:t>
            </a:r>
          </a:p>
          <a:p>
            <a:r>
              <a:rPr lang="fr-FR" sz="1800" dirty="0" smtClean="0"/>
              <a:t>20 </a:t>
            </a:r>
            <a:r>
              <a:rPr lang="fr-FR" sz="1800" dirty="0"/>
              <a:t>raisons de </a:t>
            </a:r>
            <a:r>
              <a:rPr lang="fr-FR" sz="1800" dirty="0" smtClean="0"/>
              <a:t>consulter</a:t>
            </a:r>
          </a:p>
          <a:p>
            <a:r>
              <a:rPr lang="fr-FR" sz="1800" dirty="0"/>
              <a:t>5</a:t>
            </a:r>
            <a:r>
              <a:rPr lang="fr-FR" sz="1800" dirty="0" smtClean="0"/>
              <a:t>00 h/mois (5263 h réservées pour l’année)</a:t>
            </a:r>
          </a:p>
          <a:p>
            <a:r>
              <a:rPr lang="fr-FR" sz="1800" dirty="0" smtClean="0"/>
              <a:t>Capital: 10 k€</a:t>
            </a:r>
          </a:p>
          <a:p>
            <a:r>
              <a:rPr lang="fr-FR" sz="1800" dirty="0" smtClean="0"/>
              <a:t>CA : 80 k€</a:t>
            </a:r>
          </a:p>
          <a:p>
            <a:r>
              <a:rPr lang="fr-FR" sz="1800" dirty="0" smtClean="0"/>
              <a:t>Dépenses: </a:t>
            </a:r>
            <a:r>
              <a:rPr lang="fr-FR" sz="1800" dirty="0" smtClean="0"/>
              <a:t>117</a:t>
            </a:r>
            <a:r>
              <a:rPr lang="fr-FR" sz="1800" dirty="0" smtClean="0"/>
              <a:t>k</a:t>
            </a:r>
            <a:r>
              <a:rPr lang="fr-FR" sz="1800" dirty="0" smtClean="0"/>
              <a:t>€</a:t>
            </a:r>
          </a:p>
          <a:p>
            <a:r>
              <a:rPr lang="fr-FR" sz="1800" dirty="0" smtClean="0"/>
              <a:t>EBIT : </a:t>
            </a:r>
            <a:r>
              <a:rPr lang="fr-FR" sz="1800" dirty="0" smtClean="0"/>
              <a:t>-</a:t>
            </a:r>
            <a:r>
              <a:rPr lang="fr-FR" sz="1800" dirty="0" smtClean="0"/>
              <a:t>33</a:t>
            </a:r>
            <a:endParaRPr lang="fr-FR" sz="1800" dirty="0" smtClean="0"/>
          </a:p>
          <a:p>
            <a:r>
              <a:rPr lang="fr-FR" sz="1800" dirty="0" smtClean="0"/>
              <a:t>Point mort: 90 k€</a:t>
            </a:r>
          </a:p>
          <a:p>
            <a:r>
              <a:rPr lang="fr-FR" sz="1800" dirty="0" smtClean="0"/>
              <a:t>Capitaux propres: 150k</a:t>
            </a:r>
            <a:r>
              <a:rPr lang="fr-FR" sz="1800" dirty="0" smtClean="0"/>
              <a:t>€</a:t>
            </a:r>
          </a:p>
          <a:p>
            <a:r>
              <a:rPr lang="fr-FR" sz="1800" dirty="0" smtClean="0"/>
              <a:t>Dette: 62,7 k€</a:t>
            </a:r>
            <a:endParaRPr lang="fr-FR" sz="1800" dirty="0"/>
          </a:p>
        </p:txBody>
      </p:sp>
      <p:sp>
        <p:nvSpPr>
          <p:cNvPr id="6" name="Espace réservé du texte 3"/>
          <p:cNvSpPr txBox="1">
            <a:spLocks/>
          </p:cNvSpPr>
          <p:nvPr/>
        </p:nvSpPr>
        <p:spPr>
          <a:xfrm>
            <a:off x="3203848" y="1916832"/>
            <a:ext cx="2808312" cy="438194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fr-FR" sz="1800" b="1" dirty="0" smtClean="0"/>
              <a:t>Modèles économiques:</a:t>
            </a:r>
          </a:p>
          <a:p>
            <a:r>
              <a:rPr lang="fr-FR" sz="1800" dirty="0" smtClean="0"/>
              <a:t>8 salles </a:t>
            </a:r>
          </a:p>
          <a:p>
            <a:r>
              <a:rPr lang="fr-FR" sz="1800" dirty="0" smtClean="0"/>
              <a:t>8h/jour</a:t>
            </a:r>
          </a:p>
          <a:p>
            <a:r>
              <a:rPr lang="fr-FR" sz="1800" dirty="0" smtClean="0"/>
              <a:t>6 jours/semaines</a:t>
            </a:r>
          </a:p>
          <a:p>
            <a:r>
              <a:rPr lang="fr-FR" sz="1800" dirty="0" smtClean="0"/>
              <a:t>11 mois</a:t>
            </a:r>
          </a:p>
          <a:p>
            <a:r>
              <a:rPr lang="fr-FR" sz="1800" dirty="0" smtClean="0"/>
              <a:t>1728 h/mois</a:t>
            </a:r>
          </a:p>
          <a:p>
            <a:r>
              <a:rPr lang="fr-FR" sz="1800" dirty="0" smtClean="0"/>
              <a:t>Soit 19000 </a:t>
            </a:r>
            <a:r>
              <a:rPr lang="fr-FR" sz="1800" dirty="0" smtClean="0"/>
              <a:t>h/an</a:t>
            </a:r>
          </a:p>
          <a:p>
            <a:endParaRPr lang="fr-FR" sz="1800" dirty="0"/>
          </a:p>
          <a:p>
            <a:r>
              <a:rPr lang="fr-FR" sz="1800" dirty="0" smtClean="0"/>
              <a:t>Dont 3 réservées à plein temps actuellement et 5 avant la fin de l’année</a:t>
            </a:r>
            <a:endParaRPr lang="fr-FR" sz="1800" dirty="0" smtClean="0"/>
          </a:p>
          <a:p>
            <a:endParaRPr lang="fr-FR" sz="1800" dirty="0" smtClean="0"/>
          </a:p>
        </p:txBody>
      </p:sp>
      <p:sp>
        <p:nvSpPr>
          <p:cNvPr id="7" name="Espace réservé du texte 3"/>
          <p:cNvSpPr txBox="1">
            <a:spLocks/>
          </p:cNvSpPr>
          <p:nvPr/>
        </p:nvSpPr>
        <p:spPr>
          <a:xfrm>
            <a:off x="5940152" y="1927373"/>
            <a:ext cx="2808312" cy="438194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fr-FR" sz="1800" b="1" dirty="0" smtClean="0"/>
              <a:t>VMAPI:</a:t>
            </a:r>
          </a:p>
          <a:p>
            <a:r>
              <a:rPr lang="fr-FR" sz="1800" dirty="0" smtClean="0"/>
              <a:t>1 prêt d’honneur 10k€</a:t>
            </a:r>
          </a:p>
          <a:p>
            <a:r>
              <a:rPr lang="fr-FR" sz="1800" dirty="0" smtClean="0"/>
              <a:t>Garantie bancaire à hauteur de l’emprunt </a:t>
            </a:r>
          </a:p>
          <a:p>
            <a:endParaRPr lang="fr-FR" sz="1800" dirty="0"/>
          </a:p>
          <a:p>
            <a:r>
              <a:rPr lang="fr-FR" sz="1800" dirty="0" smtClean="0"/>
              <a:t>Dossiers subventions en cours:</a:t>
            </a:r>
          </a:p>
          <a:p>
            <a:r>
              <a:rPr lang="fr-FR" sz="1800" dirty="0" smtClean="0"/>
              <a:t>Innovation EXPE</a:t>
            </a:r>
          </a:p>
          <a:p>
            <a:r>
              <a:rPr lang="fr-FR" sz="1800" dirty="0" smtClean="0"/>
              <a:t>TP Up</a:t>
            </a:r>
          </a:p>
        </p:txBody>
      </p:sp>
    </p:spTree>
    <p:extLst>
      <p:ext uri="{BB962C8B-B14F-4D97-AF65-F5344CB8AC3E}">
        <p14:creationId xmlns:p14="http://schemas.microsoft.com/office/powerpoint/2010/main" val="2831783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Grille tarifaire</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6</a:t>
            </a:fld>
            <a:endParaRPr lang="fr-FR" sz="1200" b="0" i="0" u="none" strike="noStrike" cap="none">
              <a:solidFill>
                <a:srgbClr val="888888"/>
              </a:solidFill>
              <a:latin typeface="Calibri"/>
              <a:ea typeface="Calibri"/>
              <a:cs typeface="Calibri"/>
              <a:sym typeface="Calibri"/>
            </a:endParaRPr>
          </a:p>
        </p:txBody>
      </p:sp>
      <p:graphicFrame>
        <p:nvGraphicFramePr>
          <p:cNvPr id="5" name="Tableau 4"/>
          <p:cNvGraphicFramePr>
            <a:graphicFrameLocks noGrp="1"/>
          </p:cNvGraphicFramePr>
          <p:nvPr>
            <p:extLst>
              <p:ext uri="{D42A27DB-BD31-4B8C-83A1-F6EECF244321}">
                <p14:modId xmlns:p14="http://schemas.microsoft.com/office/powerpoint/2010/main" val="3474251048"/>
              </p:ext>
            </p:extLst>
          </p:nvPr>
        </p:nvGraphicFramePr>
        <p:xfrm>
          <a:off x="755577" y="2095214"/>
          <a:ext cx="7488833" cy="4646154"/>
        </p:xfrm>
        <a:graphic>
          <a:graphicData uri="http://schemas.openxmlformats.org/drawingml/2006/table">
            <a:tbl>
              <a:tblPr/>
              <a:tblGrid>
                <a:gridCol w="1005386"/>
                <a:gridCol w="979606"/>
                <a:gridCol w="786263"/>
                <a:gridCol w="786263"/>
                <a:gridCol w="786263"/>
                <a:gridCol w="786263"/>
                <a:gridCol w="786263"/>
                <a:gridCol w="786263"/>
                <a:gridCol w="786263"/>
              </a:tblGrid>
              <a:tr h="155551">
                <a:tc gridSpan="9">
                  <a:txBody>
                    <a:bodyPr/>
                    <a:lstStyle/>
                    <a:p>
                      <a:pPr algn="ctr" rtl="0" fontAlgn="ctr"/>
                      <a:r>
                        <a:rPr lang="fr-FR" sz="800" b="1" dirty="0">
                          <a:effectLst/>
                        </a:rPr>
                        <a:t>Tarifs forfaits et Tarifs horaires résultants</a:t>
                      </a:r>
                    </a:p>
                  </a:txBody>
                  <a:tcPr marL="17991" marR="17991" marT="11994" marB="1199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946197">
                <a:tc rowSpan="2">
                  <a:txBody>
                    <a:bodyPr/>
                    <a:lstStyle/>
                    <a:p>
                      <a:pPr algn="r" rtl="0" fontAlgn="b"/>
                      <a:r>
                        <a:rPr lang="fr-FR" sz="1100">
                          <a:effectLst/>
                        </a:rPr>
                        <a:t>Forfait</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rowSpan="2">
                  <a:txBody>
                    <a:bodyPr/>
                    <a:lstStyle/>
                    <a:p>
                      <a:pPr algn="r" rtl="0" fontAlgn="b"/>
                      <a:r>
                        <a:rPr lang="fr-FR" sz="1100">
                          <a:effectLst/>
                        </a:rPr>
                        <a:t>remise liée</a:t>
                      </a:r>
                      <a:br>
                        <a:rPr lang="fr-FR" sz="1100">
                          <a:effectLst/>
                        </a:rPr>
                      </a:br>
                      <a:r>
                        <a:rPr lang="fr-FR" sz="1100">
                          <a:effectLst/>
                        </a:rPr>
                        <a:t>aux forfaits</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gridSpan="2">
                  <a:txBody>
                    <a:bodyPr/>
                    <a:lstStyle/>
                    <a:p>
                      <a:pPr algn="ctr" rtl="0" fontAlgn="b"/>
                      <a:r>
                        <a:rPr lang="fr-FR" sz="1100">
                          <a:effectLst/>
                        </a:rPr>
                        <a:t>Montant Facturé</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E0E3"/>
                    </a:solidFill>
                  </a:tcPr>
                </a:tc>
                <a:tc hMerge="1">
                  <a:txBody>
                    <a:bodyPr/>
                    <a:lstStyle/>
                    <a:p>
                      <a:endParaRPr lang="fr-FR"/>
                    </a:p>
                  </a:txBody>
                  <a:tcPr/>
                </a:tc>
                <a:tc>
                  <a:txBody>
                    <a:bodyPr/>
                    <a:lstStyle/>
                    <a:p>
                      <a:pPr algn="ctr" rtl="0" fontAlgn="b"/>
                      <a:r>
                        <a:rPr lang="fr-FR" sz="1100">
                          <a:effectLst/>
                        </a:rPr>
                        <a:t>Montant</a:t>
                      </a:r>
                      <a:br>
                        <a:rPr lang="fr-FR" sz="1100">
                          <a:effectLst/>
                        </a:rPr>
                      </a:br>
                      <a:r>
                        <a:rPr lang="fr-FR" sz="1100">
                          <a:effectLst/>
                        </a:rPr>
                        <a:t>Crédité*</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4CCCC"/>
                    </a:solidFill>
                  </a:tcPr>
                </a:tc>
                <a:tc gridSpan="2">
                  <a:txBody>
                    <a:bodyPr/>
                    <a:lstStyle/>
                    <a:p>
                      <a:pPr algn="ctr" rtl="0" fontAlgn="b"/>
                      <a:r>
                        <a:rPr lang="fr-FR" sz="1100">
                          <a:effectLst/>
                        </a:rPr>
                        <a:t>Nombre d'heures</a:t>
                      </a:r>
                      <a:br>
                        <a:rPr lang="fr-FR" sz="1100">
                          <a:effectLst/>
                        </a:rPr>
                      </a:br>
                      <a:r>
                        <a:rPr lang="fr-FR" sz="1100">
                          <a:effectLst/>
                        </a:rPr>
                        <a:t>de réservation. **</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AD3"/>
                    </a:solidFill>
                  </a:tcPr>
                </a:tc>
                <a:tc hMerge="1">
                  <a:txBody>
                    <a:bodyPr/>
                    <a:lstStyle/>
                    <a:p>
                      <a:endParaRPr lang="fr-FR"/>
                    </a:p>
                  </a:txBody>
                  <a:tcPr/>
                </a:tc>
                <a:tc gridSpan="2">
                  <a:txBody>
                    <a:bodyPr/>
                    <a:lstStyle/>
                    <a:p>
                      <a:pPr algn="ctr" rtl="0" fontAlgn="b"/>
                      <a:r>
                        <a:rPr lang="fr-FR" sz="1100">
                          <a:effectLst/>
                        </a:rPr>
                        <a:t>Tarif Horaire TTC **</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AD1DC"/>
                    </a:solidFill>
                  </a:tcPr>
                </a:tc>
                <a:tc hMerge="1">
                  <a:txBody>
                    <a:bodyPr/>
                    <a:lstStyle/>
                    <a:p>
                      <a:endParaRPr lang="fr-FR"/>
                    </a:p>
                  </a:txBody>
                  <a:tcPr/>
                </a:tc>
              </a:tr>
              <a:tr h="209698">
                <a:tc vMerge="1">
                  <a:txBody>
                    <a:bodyPr/>
                    <a:lstStyle/>
                    <a:p>
                      <a:endParaRPr lang="fr-FR"/>
                    </a:p>
                  </a:txBody>
                  <a:tcPr/>
                </a:tc>
                <a:tc vMerge="1">
                  <a:txBody>
                    <a:bodyPr/>
                    <a:lstStyle/>
                    <a:p>
                      <a:endParaRPr lang="fr-FR"/>
                    </a:p>
                  </a:txBody>
                  <a:tcPr/>
                </a:tc>
                <a:tc>
                  <a:txBody>
                    <a:bodyPr/>
                    <a:lstStyle/>
                    <a:p>
                      <a:pPr algn="ctr" rtl="0" fontAlgn="b"/>
                      <a:r>
                        <a:rPr lang="fr-FR" sz="1100">
                          <a:effectLst/>
                        </a:rPr>
                        <a:t>T.T.C.</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E0E3"/>
                    </a:solidFill>
                  </a:tcPr>
                </a:tc>
                <a:tc>
                  <a:txBody>
                    <a:bodyPr/>
                    <a:lstStyle/>
                    <a:p>
                      <a:pPr algn="ctr" rtl="0" fontAlgn="b"/>
                      <a:r>
                        <a:rPr lang="fr-FR" sz="1100">
                          <a:effectLst/>
                        </a:rPr>
                        <a:t>H.T.</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E0E3"/>
                    </a:solidFill>
                  </a:tcPr>
                </a:tc>
                <a:tc>
                  <a:txBody>
                    <a:bodyPr/>
                    <a:lstStyle/>
                    <a:p>
                      <a:pPr algn="ctr" rtl="0" fontAlgn="b"/>
                      <a:r>
                        <a:rPr lang="fr-FR" sz="1100">
                          <a:effectLst/>
                        </a:rPr>
                        <a:t>T.T.C.</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4CCCC"/>
                    </a:solidFill>
                  </a:tcPr>
                </a:tc>
                <a:tc>
                  <a:txBody>
                    <a:bodyPr/>
                    <a:lstStyle/>
                    <a:p>
                      <a:pPr algn="ctr" rtl="0" fontAlgn="b"/>
                      <a:r>
                        <a:rPr lang="fr-FR" sz="1100">
                          <a:effectLst/>
                        </a:rPr>
                        <a:t>Mini</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AD3"/>
                    </a:solidFill>
                  </a:tcPr>
                </a:tc>
                <a:tc>
                  <a:txBody>
                    <a:bodyPr/>
                    <a:lstStyle/>
                    <a:p>
                      <a:pPr algn="ctr" rtl="0" fontAlgn="b"/>
                      <a:r>
                        <a:rPr lang="fr-FR" sz="1100">
                          <a:effectLst/>
                        </a:rPr>
                        <a:t>Maxi</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AD3"/>
                    </a:solidFill>
                  </a:tcPr>
                </a:tc>
                <a:tc>
                  <a:txBody>
                    <a:bodyPr/>
                    <a:lstStyle/>
                    <a:p>
                      <a:pPr algn="ctr" rtl="0" fontAlgn="b"/>
                      <a:r>
                        <a:rPr lang="fr-FR" sz="1100">
                          <a:effectLst/>
                        </a:rPr>
                        <a:t>Maxi</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AD1DC"/>
                    </a:solidFill>
                  </a:tcPr>
                </a:tc>
                <a:tc>
                  <a:txBody>
                    <a:bodyPr/>
                    <a:lstStyle/>
                    <a:p>
                      <a:pPr algn="ctr" rtl="0" fontAlgn="b"/>
                      <a:r>
                        <a:rPr lang="fr-FR" sz="1100">
                          <a:effectLst/>
                        </a:rPr>
                        <a:t>Mini</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AD1DC"/>
                    </a:solidFill>
                  </a:tcPr>
                </a:tc>
              </a:tr>
              <a:tr h="393823">
                <a:tc>
                  <a:txBody>
                    <a:bodyPr/>
                    <a:lstStyle/>
                    <a:p>
                      <a:pPr algn="r" rtl="0" fontAlgn="b"/>
                      <a:r>
                        <a:rPr lang="fr-FR" sz="1100">
                          <a:effectLst/>
                        </a:rPr>
                        <a:t>Découverte</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algn="r" rtl="0" fontAlgn="b"/>
                      <a:r>
                        <a:rPr lang="fr-FR" sz="1100">
                          <a:effectLst/>
                        </a:rPr>
                        <a:t>-</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algn="r" rtl="0" fontAlgn="b"/>
                      <a:r>
                        <a:rPr lang="fr-FR" sz="1100">
                          <a:effectLst/>
                        </a:rPr>
                        <a:t>180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E0E3"/>
                    </a:solidFill>
                  </a:tcPr>
                </a:tc>
                <a:tc>
                  <a:txBody>
                    <a:bodyPr/>
                    <a:lstStyle/>
                    <a:p>
                      <a:pPr algn="r" rtl="0" fontAlgn="b"/>
                      <a:r>
                        <a:rPr lang="fr-FR" sz="1100">
                          <a:effectLst/>
                        </a:rPr>
                        <a:t>150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E0E3"/>
                    </a:solidFill>
                  </a:tcPr>
                </a:tc>
                <a:tc>
                  <a:txBody>
                    <a:bodyPr/>
                    <a:lstStyle/>
                    <a:p>
                      <a:pPr algn="r" rtl="0" fontAlgn="b"/>
                      <a:r>
                        <a:rPr lang="fr-FR" sz="1100">
                          <a:effectLst/>
                        </a:rPr>
                        <a:t>180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4CCCC"/>
                    </a:solidFill>
                  </a:tcPr>
                </a:tc>
                <a:tc>
                  <a:txBody>
                    <a:bodyPr/>
                    <a:lstStyle/>
                    <a:p>
                      <a:pPr algn="r" rtl="0" fontAlgn="b"/>
                      <a:r>
                        <a:rPr lang="fr-FR" sz="1100">
                          <a:effectLst/>
                        </a:rPr>
                        <a:t>10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AD3"/>
                    </a:solidFill>
                  </a:tcPr>
                </a:tc>
                <a:tc>
                  <a:txBody>
                    <a:bodyPr/>
                    <a:lstStyle/>
                    <a:p>
                      <a:pPr algn="r" rtl="0" fontAlgn="b"/>
                      <a:r>
                        <a:rPr lang="fr-FR" sz="1100">
                          <a:effectLst/>
                        </a:rPr>
                        <a:t>19,24</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AD3"/>
                    </a:solidFill>
                  </a:tcPr>
                </a:tc>
                <a:tc>
                  <a:txBody>
                    <a:bodyPr/>
                    <a:lstStyle/>
                    <a:p>
                      <a:pPr algn="r" rtl="0" fontAlgn="b"/>
                      <a:r>
                        <a:rPr lang="fr-FR" sz="1100">
                          <a:effectLst/>
                        </a:rPr>
                        <a:t>18,00 € </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AD1DC"/>
                    </a:solidFill>
                  </a:tcPr>
                </a:tc>
                <a:tc>
                  <a:txBody>
                    <a:bodyPr/>
                    <a:lstStyle/>
                    <a:p>
                      <a:pPr algn="r" rtl="0" fontAlgn="b"/>
                      <a:r>
                        <a:rPr lang="fr-FR" sz="1100">
                          <a:effectLst/>
                        </a:rPr>
                        <a:t>9,36 €</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AD1DC"/>
                    </a:solidFill>
                  </a:tcPr>
                </a:tc>
              </a:tr>
              <a:tr h="393823">
                <a:tc>
                  <a:txBody>
                    <a:bodyPr/>
                    <a:lstStyle/>
                    <a:p>
                      <a:pPr algn="r" rtl="0" fontAlgn="b"/>
                      <a:r>
                        <a:rPr lang="fr-FR" sz="1100">
                          <a:effectLst/>
                        </a:rPr>
                        <a:t>Bronze</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algn="r" rtl="0" fontAlgn="b"/>
                      <a:r>
                        <a:rPr lang="fr-FR" sz="1100">
                          <a:effectLst/>
                        </a:rPr>
                        <a:t>5,00%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algn="r" rtl="0" fontAlgn="b"/>
                      <a:r>
                        <a:rPr lang="fr-FR" sz="1100">
                          <a:effectLst/>
                        </a:rPr>
                        <a:t>428</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E0E3"/>
                    </a:solidFill>
                  </a:tcPr>
                </a:tc>
                <a:tc>
                  <a:txBody>
                    <a:bodyPr/>
                    <a:lstStyle/>
                    <a:p>
                      <a:pPr algn="r" rtl="0" fontAlgn="b"/>
                      <a:r>
                        <a:rPr lang="fr-FR" sz="1100">
                          <a:effectLst/>
                        </a:rPr>
                        <a:t>357</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E0E3"/>
                    </a:solidFill>
                  </a:tcPr>
                </a:tc>
                <a:tc>
                  <a:txBody>
                    <a:bodyPr/>
                    <a:lstStyle/>
                    <a:p>
                      <a:pPr algn="r" rtl="0" fontAlgn="b"/>
                      <a:r>
                        <a:rPr lang="fr-FR" sz="1100">
                          <a:effectLst/>
                        </a:rPr>
                        <a:t>450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4CCCC"/>
                    </a:solidFill>
                  </a:tcPr>
                </a:tc>
                <a:tc>
                  <a:txBody>
                    <a:bodyPr/>
                    <a:lstStyle/>
                    <a:p>
                      <a:pPr algn="r" rtl="0" fontAlgn="b"/>
                      <a:r>
                        <a:rPr lang="fr-FR" sz="1100">
                          <a:effectLst/>
                        </a:rPr>
                        <a:t>25</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AD3"/>
                    </a:solidFill>
                  </a:tcPr>
                </a:tc>
                <a:tc>
                  <a:txBody>
                    <a:bodyPr/>
                    <a:lstStyle/>
                    <a:p>
                      <a:pPr algn="r" rtl="0" fontAlgn="b"/>
                      <a:r>
                        <a:rPr lang="fr-FR" sz="1100">
                          <a:effectLst/>
                        </a:rPr>
                        <a:t>48,10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AD3"/>
                    </a:solidFill>
                  </a:tcPr>
                </a:tc>
                <a:tc>
                  <a:txBody>
                    <a:bodyPr/>
                    <a:lstStyle/>
                    <a:p>
                      <a:pPr algn="r" rtl="0" fontAlgn="b"/>
                      <a:r>
                        <a:rPr lang="fr-FR" sz="1100">
                          <a:effectLst/>
                        </a:rPr>
                        <a:t>17,12 € </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AD1DC"/>
                    </a:solidFill>
                  </a:tcPr>
                </a:tc>
                <a:tc>
                  <a:txBody>
                    <a:bodyPr/>
                    <a:lstStyle/>
                    <a:p>
                      <a:pPr algn="r" rtl="0" fontAlgn="b"/>
                      <a:r>
                        <a:rPr lang="fr-FR" sz="1100">
                          <a:effectLst/>
                        </a:rPr>
                        <a:t>8,90 €</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AD1DC"/>
                    </a:solidFill>
                  </a:tcPr>
                </a:tc>
              </a:tr>
              <a:tr h="393823">
                <a:tc>
                  <a:txBody>
                    <a:bodyPr/>
                    <a:lstStyle/>
                    <a:p>
                      <a:pPr algn="r" rtl="0" fontAlgn="b"/>
                      <a:r>
                        <a:rPr lang="fr-FR" sz="1100">
                          <a:effectLst/>
                        </a:rPr>
                        <a:t>Argent</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algn="r" rtl="0" fontAlgn="b"/>
                      <a:r>
                        <a:rPr lang="fr-FR" sz="1100">
                          <a:effectLst/>
                        </a:rPr>
                        <a:t>10,00%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algn="r" rtl="0" fontAlgn="b"/>
                      <a:r>
                        <a:rPr lang="fr-FR" sz="1100">
                          <a:effectLst/>
                        </a:rPr>
                        <a:t>810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E0E3"/>
                    </a:solidFill>
                  </a:tcPr>
                </a:tc>
                <a:tc>
                  <a:txBody>
                    <a:bodyPr/>
                    <a:lstStyle/>
                    <a:p>
                      <a:pPr algn="r" rtl="0" fontAlgn="b"/>
                      <a:r>
                        <a:rPr lang="fr-FR" sz="1100">
                          <a:effectLst/>
                        </a:rPr>
                        <a:t>675</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E0E3"/>
                    </a:solidFill>
                  </a:tcPr>
                </a:tc>
                <a:tc>
                  <a:txBody>
                    <a:bodyPr/>
                    <a:lstStyle/>
                    <a:p>
                      <a:pPr algn="r" rtl="0" fontAlgn="b"/>
                      <a:r>
                        <a:rPr lang="fr-FR" sz="1100">
                          <a:effectLst/>
                        </a:rPr>
                        <a:t>900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4CCCC"/>
                    </a:solidFill>
                  </a:tcPr>
                </a:tc>
                <a:tc>
                  <a:txBody>
                    <a:bodyPr/>
                    <a:lstStyle/>
                    <a:p>
                      <a:pPr algn="r" rtl="0" fontAlgn="b"/>
                      <a:r>
                        <a:rPr lang="fr-FR" sz="1100">
                          <a:effectLst/>
                        </a:rPr>
                        <a:t>50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AD3"/>
                    </a:solidFill>
                  </a:tcPr>
                </a:tc>
                <a:tc>
                  <a:txBody>
                    <a:bodyPr/>
                    <a:lstStyle/>
                    <a:p>
                      <a:pPr algn="r" rtl="0" fontAlgn="b"/>
                      <a:r>
                        <a:rPr lang="fr-FR" sz="1100">
                          <a:effectLst/>
                        </a:rPr>
                        <a:t>96,20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AD3"/>
                    </a:solidFill>
                  </a:tcPr>
                </a:tc>
                <a:tc>
                  <a:txBody>
                    <a:bodyPr/>
                    <a:lstStyle/>
                    <a:p>
                      <a:pPr algn="r" rtl="0" fontAlgn="b"/>
                      <a:r>
                        <a:rPr lang="fr-FR" sz="1100">
                          <a:effectLst/>
                        </a:rPr>
                        <a:t>16,20 € </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AD1DC"/>
                    </a:solidFill>
                  </a:tcPr>
                </a:tc>
                <a:tc>
                  <a:txBody>
                    <a:bodyPr/>
                    <a:lstStyle/>
                    <a:p>
                      <a:pPr algn="r" rtl="0" fontAlgn="b"/>
                      <a:r>
                        <a:rPr lang="fr-FR" sz="1100">
                          <a:effectLst/>
                        </a:rPr>
                        <a:t>8,42 €</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AD1DC"/>
                    </a:solidFill>
                  </a:tcPr>
                </a:tc>
              </a:tr>
              <a:tr h="393823">
                <a:tc>
                  <a:txBody>
                    <a:bodyPr/>
                    <a:lstStyle/>
                    <a:p>
                      <a:pPr algn="r" rtl="0" fontAlgn="b"/>
                      <a:r>
                        <a:rPr lang="fr-FR" sz="1100">
                          <a:effectLst/>
                        </a:rPr>
                        <a:t>Vermeil</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algn="r" rtl="0" fontAlgn="b"/>
                      <a:r>
                        <a:rPr lang="fr-FR" sz="1100">
                          <a:effectLst/>
                        </a:rPr>
                        <a:t>15,00%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algn="r" rtl="0" fontAlgn="b"/>
                      <a:r>
                        <a:rPr lang="fr-FR" sz="1100">
                          <a:effectLst/>
                        </a:rPr>
                        <a:t>1530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E0E3"/>
                    </a:solidFill>
                  </a:tcPr>
                </a:tc>
                <a:tc>
                  <a:txBody>
                    <a:bodyPr/>
                    <a:lstStyle/>
                    <a:p>
                      <a:pPr algn="r" rtl="0" fontAlgn="b"/>
                      <a:r>
                        <a:rPr lang="fr-FR" sz="1100">
                          <a:effectLst/>
                        </a:rPr>
                        <a:t>1275</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E0E3"/>
                    </a:solidFill>
                  </a:tcPr>
                </a:tc>
                <a:tc>
                  <a:txBody>
                    <a:bodyPr/>
                    <a:lstStyle/>
                    <a:p>
                      <a:pPr algn="r" rtl="0" fontAlgn="b"/>
                      <a:r>
                        <a:rPr lang="fr-FR" sz="1100">
                          <a:effectLst/>
                        </a:rPr>
                        <a:t>1800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4CCCC"/>
                    </a:solidFill>
                  </a:tcPr>
                </a:tc>
                <a:tc>
                  <a:txBody>
                    <a:bodyPr/>
                    <a:lstStyle/>
                    <a:p>
                      <a:pPr algn="r" rtl="0" fontAlgn="b"/>
                      <a:r>
                        <a:rPr lang="fr-FR" sz="1100">
                          <a:effectLst/>
                        </a:rPr>
                        <a:t>100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AD3"/>
                    </a:solidFill>
                  </a:tcPr>
                </a:tc>
                <a:tc>
                  <a:txBody>
                    <a:bodyPr/>
                    <a:lstStyle/>
                    <a:p>
                      <a:pPr algn="r" rtl="0" fontAlgn="b"/>
                      <a:r>
                        <a:rPr lang="fr-FR" sz="1100">
                          <a:effectLst/>
                        </a:rPr>
                        <a:t>192,40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AD3"/>
                    </a:solidFill>
                  </a:tcPr>
                </a:tc>
                <a:tc>
                  <a:txBody>
                    <a:bodyPr/>
                    <a:lstStyle/>
                    <a:p>
                      <a:pPr algn="r" rtl="0" fontAlgn="b"/>
                      <a:r>
                        <a:rPr lang="fr-FR" sz="1100">
                          <a:effectLst/>
                        </a:rPr>
                        <a:t>15,30 € </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AD1DC"/>
                    </a:solidFill>
                  </a:tcPr>
                </a:tc>
                <a:tc>
                  <a:txBody>
                    <a:bodyPr/>
                    <a:lstStyle/>
                    <a:p>
                      <a:pPr algn="r" rtl="0" fontAlgn="b"/>
                      <a:r>
                        <a:rPr lang="fr-FR" sz="1100">
                          <a:effectLst/>
                        </a:rPr>
                        <a:t>7,95 €</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AD1DC"/>
                    </a:solidFill>
                  </a:tcPr>
                </a:tc>
              </a:tr>
              <a:tr h="393823">
                <a:tc>
                  <a:txBody>
                    <a:bodyPr/>
                    <a:lstStyle/>
                    <a:p>
                      <a:pPr algn="r" rtl="0" fontAlgn="b"/>
                      <a:r>
                        <a:rPr lang="fr-FR" sz="1100">
                          <a:effectLst/>
                        </a:rPr>
                        <a:t>Or</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algn="r" rtl="0" fontAlgn="b"/>
                      <a:r>
                        <a:rPr lang="fr-FR" sz="1100">
                          <a:effectLst/>
                        </a:rPr>
                        <a:t>20,00%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algn="r" rtl="0" fontAlgn="b"/>
                      <a:r>
                        <a:rPr lang="fr-FR" sz="1100">
                          <a:effectLst/>
                        </a:rPr>
                        <a:t>2880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E0E3"/>
                    </a:solidFill>
                  </a:tcPr>
                </a:tc>
                <a:tc>
                  <a:txBody>
                    <a:bodyPr/>
                    <a:lstStyle/>
                    <a:p>
                      <a:pPr algn="r" rtl="0" fontAlgn="b"/>
                      <a:r>
                        <a:rPr lang="fr-FR" sz="1100">
                          <a:effectLst/>
                        </a:rPr>
                        <a:t>2400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E0E3"/>
                    </a:solidFill>
                  </a:tcPr>
                </a:tc>
                <a:tc>
                  <a:txBody>
                    <a:bodyPr/>
                    <a:lstStyle/>
                    <a:p>
                      <a:pPr algn="r" rtl="0" fontAlgn="b"/>
                      <a:r>
                        <a:rPr lang="fr-FR" sz="1100">
                          <a:effectLst/>
                        </a:rPr>
                        <a:t>3600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4CCCC"/>
                    </a:solidFill>
                  </a:tcPr>
                </a:tc>
                <a:tc>
                  <a:txBody>
                    <a:bodyPr/>
                    <a:lstStyle/>
                    <a:p>
                      <a:pPr algn="r" rtl="0" fontAlgn="b"/>
                      <a:r>
                        <a:rPr lang="fr-FR" sz="1100">
                          <a:effectLst/>
                        </a:rPr>
                        <a:t>200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AD3"/>
                    </a:solidFill>
                  </a:tcPr>
                </a:tc>
                <a:tc>
                  <a:txBody>
                    <a:bodyPr/>
                    <a:lstStyle/>
                    <a:p>
                      <a:pPr algn="r" rtl="0" fontAlgn="b"/>
                      <a:r>
                        <a:rPr lang="fr-FR" sz="1100">
                          <a:effectLst/>
                        </a:rPr>
                        <a:t>384,80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AD3"/>
                    </a:solidFill>
                  </a:tcPr>
                </a:tc>
                <a:tc>
                  <a:txBody>
                    <a:bodyPr/>
                    <a:lstStyle/>
                    <a:p>
                      <a:pPr algn="r" rtl="0" fontAlgn="b"/>
                      <a:r>
                        <a:rPr lang="fr-FR" sz="1100">
                          <a:effectLst/>
                        </a:rPr>
                        <a:t>14,40 € </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AD1DC"/>
                    </a:solidFill>
                  </a:tcPr>
                </a:tc>
                <a:tc>
                  <a:txBody>
                    <a:bodyPr/>
                    <a:lstStyle/>
                    <a:p>
                      <a:pPr algn="r" rtl="0" fontAlgn="b"/>
                      <a:r>
                        <a:rPr lang="fr-FR" sz="1100">
                          <a:effectLst/>
                        </a:rPr>
                        <a:t>7,48 €</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AD1DC"/>
                    </a:solidFill>
                  </a:tcPr>
                </a:tc>
              </a:tr>
              <a:tr h="393823">
                <a:tc>
                  <a:txBody>
                    <a:bodyPr/>
                    <a:lstStyle/>
                    <a:p>
                      <a:pPr algn="r" rtl="0" fontAlgn="b"/>
                      <a:r>
                        <a:rPr lang="fr-FR" sz="1100">
                          <a:effectLst/>
                        </a:rPr>
                        <a:t>Diamant</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algn="r" rtl="0" fontAlgn="b"/>
                      <a:r>
                        <a:rPr lang="fr-FR" sz="1100">
                          <a:effectLst/>
                        </a:rPr>
                        <a:t>25,00%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algn="r" rtl="0" fontAlgn="b"/>
                      <a:r>
                        <a:rPr lang="fr-FR" sz="1100">
                          <a:effectLst/>
                        </a:rPr>
                        <a:t>5400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E0E3"/>
                    </a:solidFill>
                  </a:tcPr>
                </a:tc>
                <a:tc>
                  <a:txBody>
                    <a:bodyPr/>
                    <a:lstStyle/>
                    <a:p>
                      <a:pPr algn="r" rtl="0" fontAlgn="b"/>
                      <a:r>
                        <a:rPr lang="fr-FR" sz="1100">
                          <a:effectLst/>
                        </a:rPr>
                        <a:t>4500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E0E3"/>
                    </a:solidFill>
                  </a:tcPr>
                </a:tc>
                <a:tc>
                  <a:txBody>
                    <a:bodyPr/>
                    <a:lstStyle/>
                    <a:p>
                      <a:pPr algn="r" rtl="0" fontAlgn="b"/>
                      <a:r>
                        <a:rPr lang="fr-FR" sz="1100">
                          <a:effectLst/>
                        </a:rPr>
                        <a:t>7200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4CCCC"/>
                    </a:solidFill>
                  </a:tcPr>
                </a:tc>
                <a:tc>
                  <a:txBody>
                    <a:bodyPr/>
                    <a:lstStyle/>
                    <a:p>
                      <a:pPr algn="r" rtl="0" fontAlgn="b"/>
                      <a:r>
                        <a:rPr lang="fr-FR" sz="1100">
                          <a:effectLst/>
                        </a:rPr>
                        <a:t>400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AD3"/>
                    </a:solidFill>
                  </a:tcPr>
                </a:tc>
                <a:tc>
                  <a:txBody>
                    <a:bodyPr/>
                    <a:lstStyle/>
                    <a:p>
                      <a:pPr algn="r" rtl="0" fontAlgn="b"/>
                      <a:r>
                        <a:rPr lang="fr-FR" sz="1100">
                          <a:effectLst/>
                        </a:rPr>
                        <a:t>769,60</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EAD3"/>
                    </a:solidFill>
                  </a:tcPr>
                </a:tc>
                <a:tc>
                  <a:txBody>
                    <a:bodyPr/>
                    <a:lstStyle/>
                    <a:p>
                      <a:pPr algn="r" rtl="0" fontAlgn="b"/>
                      <a:r>
                        <a:rPr lang="fr-FR" sz="1100">
                          <a:effectLst/>
                        </a:rPr>
                        <a:t>13,50 € </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AD1DC"/>
                    </a:solidFill>
                  </a:tcPr>
                </a:tc>
                <a:tc>
                  <a:txBody>
                    <a:bodyPr/>
                    <a:lstStyle/>
                    <a:p>
                      <a:pPr algn="r" rtl="0" fontAlgn="b"/>
                      <a:r>
                        <a:rPr lang="fr-FR" sz="1100">
                          <a:effectLst/>
                        </a:rPr>
                        <a:t>7,02 €</a:t>
                      </a:r>
                    </a:p>
                  </a:txBody>
                  <a:tcPr marL="17991" marR="17991" marT="11994" marB="1199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AD1DC"/>
                    </a:solidFill>
                  </a:tcPr>
                </a:tc>
              </a:tr>
              <a:tr h="209698">
                <a:tc gridSpan="9">
                  <a:txBody>
                    <a:bodyPr/>
                    <a:lstStyle/>
                    <a:p>
                      <a:pPr rtl="0" fontAlgn="b"/>
                      <a:r>
                        <a:rPr lang="fr-FR" sz="1100">
                          <a:effectLst/>
                        </a:rPr>
                        <a:t>* Montant apparaissant sur le logiciel de réservation</a:t>
                      </a:r>
                    </a:p>
                  </a:txBody>
                  <a:tcPr marL="17991" marR="17991" marT="11994" marB="11994" anchor="b">
                    <a:lnL>
                      <a:noFill/>
                    </a:lnL>
                    <a:lnR>
                      <a:noFill/>
                    </a:lnR>
                    <a:lnT w="9525" cap="flat" cmpd="sng" algn="ctr">
                      <a:solidFill>
                        <a:srgbClr val="000000"/>
                      </a:solidFill>
                      <a:prstDash val="solid"/>
                      <a:round/>
                      <a:headEnd type="none" w="med" len="med"/>
                      <a:tailEnd type="none" w="med" len="med"/>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762072">
                <a:tc gridSpan="9">
                  <a:txBody>
                    <a:bodyPr/>
                    <a:lstStyle/>
                    <a:p>
                      <a:pPr rtl="0" fontAlgn="t"/>
                      <a:r>
                        <a:rPr lang="fr-FR" sz="1100" dirty="0">
                          <a:effectLst/>
                        </a:rPr>
                        <a:t>** Par le biais des remises cumulatives disponibles, Utilisez le simulateur tarifaire complet</a:t>
                      </a:r>
                      <a:br>
                        <a:rPr lang="fr-FR" sz="1100" dirty="0">
                          <a:effectLst/>
                        </a:rPr>
                      </a:br>
                      <a:r>
                        <a:rPr lang="fr-FR" sz="1100" dirty="0">
                          <a:effectLst/>
                        </a:rPr>
                        <a:t>ci-contre pour avoir une simulation complète en fonction de vos besoins.</a:t>
                      </a:r>
                    </a:p>
                  </a:txBody>
                  <a:tcPr marL="17991" marR="17991" marT="11994" marB="11994">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Tree>
    <p:extLst>
      <p:ext uri="{BB962C8B-B14F-4D97-AF65-F5344CB8AC3E}">
        <p14:creationId xmlns:p14="http://schemas.microsoft.com/office/powerpoint/2010/main" val="203327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563118"/>
            <a:ext cx="6803944" cy="245817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412776"/>
            <a:ext cx="3060192" cy="2127504"/>
          </a:xfrm>
          <a:prstGeom prst="rect">
            <a:avLst/>
          </a:prstGeom>
        </p:spPr>
      </p:pic>
      <p:sp>
        <p:nvSpPr>
          <p:cNvPr id="4" name="ZoneTexte 3"/>
          <p:cNvSpPr txBox="1"/>
          <p:nvPr/>
        </p:nvSpPr>
        <p:spPr>
          <a:xfrm>
            <a:off x="478577" y="1556792"/>
            <a:ext cx="3498073" cy="2031325"/>
          </a:xfrm>
          <a:prstGeom prst="rect">
            <a:avLst/>
          </a:prstGeom>
          <a:noFill/>
        </p:spPr>
        <p:txBody>
          <a:bodyPr wrap="none" rtlCol="0">
            <a:spAutoFit/>
          </a:bodyPr>
          <a:lstStyle/>
          <a:p>
            <a:r>
              <a:rPr lang="fr-FR" altLang="fr-FR" b="1" dirty="0" smtClean="0"/>
              <a:t>Emplacement </a:t>
            </a:r>
            <a:r>
              <a:rPr lang="fr-FR" altLang="fr-FR" b="1" dirty="0"/>
              <a:t>des </a:t>
            </a:r>
            <a:r>
              <a:rPr lang="fr-FR" altLang="fr-FR" b="1" dirty="0" smtClean="0"/>
              <a:t>locaux</a:t>
            </a:r>
          </a:p>
          <a:p>
            <a:endParaRPr lang="fr-FR" dirty="0" smtClean="0"/>
          </a:p>
          <a:p>
            <a:r>
              <a:rPr lang="fr-FR" dirty="0" smtClean="0"/>
              <a:t>Les locaux se situent au </a:t>
            </a:r>
            <a:r>
              <a:rPr lang="fr-FR" b="1" dirty="0" smtClean="0"/>
              <a:t>4</a:t>
            </a:r>
            <a:r>
              <a:rPr lang="fr-FR" b="1" baseline="30000" dirty="0" smtClean="0"/>
              <a:t>ème</a:t>
            </a:r>
            <a:r>
              <a:rPr lang="fr-FR" b="1" dirty="0" smtClean="0"/>
              <a:t> étage </a:t>
            </a:r>
            <a:r>
              <a:rPr lang="fr-FR" dirty="0" smtClean="0"/>
              <a:t>d’un  </a:t>
            </a:r>
          </a:p>
          <a:p>
            <a:r>
              <a:rPr lang="fr-FR" dirty="0" smtClean="0"/>
              <a:t>immeuble de bureaux très prisé de </a:t>
            </a:r>
          </a:p>
          <a:p>
            <a:r>
              <a:rPr lang="fr-FR" b="1" dirty="0" smtClean="0"/>
              <a:t>Nogent-sur-Marne  (94)</a:t>
            </a:r>
          </a:p>
          <a:p>
            <a:endParaRPr lang="fr-FR" dirty="0" smtClean="0"/>
          </a:p>
          <a:p>
            <a:r>
              <a:rPr lang="fr-FR" b="1" dirty="0" smtClean="0"/>
              <a:t>L’entrée est au </a:t>
            </a:r>
          </a:p>
          <a:p>
            <a:r>
              <a:rPr lang="fr-FR" b="1" dirty="0" smtClean="0"/>
              <a:t>188 grande rue Charles de Gaulle</a:t>
            </a:r>
          </a:p>
          <a:p>
            <a:r>
              <a:rPr lang="fr-FR" dirty="0" smtClean="0"/>
              <a:t>Au pied du RER E de Nogent le Perreux</a:t>
            </a:r>
            <a:endParaRPr lang="fr-FR" dirty="0"/>
          </a:p>
        </p:txBody>
      </p:sp>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7</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5709934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Zone de chalandise</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8</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endParaRPr lang="fr-FR" dirty="0" smtClean="0"/>
          </a:p>
        </p:txBody>
      </p:sp>
    </p:spTree>
    <p:extLst>
      <p:ext uri="{BB962C8B-B14F-4D97-AF65-F5344CB8AC3E}">
        <p14:creationId xmlns:p14="http://schemas.microsoft.com/office/powerpoint/2010/main" val="3826823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Leviers de </a:t>
            </a:r>
            <a:r>
              <a:rPr lang="fr-FR" dirty="0" smtClean="0"/>
              <a:t>déploiement en 5 points:</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9</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Recruter encore 2 thérapeutes à temps plein (sur 10 salles moitié en fixe, moitié en </a:t>
            </a:r>
            <a:r>
              <a:rPr lang="fr-FR" dirty="0" err="1" smtClean="0"/>
              <a:t>coworking</a:t>
            </a:r>
            <a:r>
              <a:rPr lang="fr-FR" dirty="0" smtClean="0"/>
              <a:t>)</a:t>
            </a:r>
          </a:p>
          <a:p>
            <a:r>
              <a:rPr lang="fr-FR" dirty="0" smtClean="0"/>
              <a:t>Centre de formation officiel</a:t>
            </a:r>
          </a:p>
          <a:p>
            <a:r>
              <a:rPr lang="fr-FR" dirty="0" smtClean="0"/>
              <a:t>Coordination de soins de supports en maladies chroniques</a:t>
            </a:r>
          </a:p>
          <a:p>
            <a:r>
              <a:rPr lang="fr-FR" dirty="0" smtClean="0"/>
              <a:t>Offre entreprises pour la SQVT sous </a:t>
            </a:r>
            <a:r>
              <a:rPr lang="fr-FR" dirty="0" err="1" smtClean="0"/>
              <a:t>Khépri</a:t>
            </a:r>
            <a:r>
              <a:rPr lang="fr-FR" dirty="0" smtClean="0"/>
              <a:t> Développement</a:t>
            </a:r>
          </a:p>
          <a:p>
            <a:r>
              <a:rPr lang="fr-FR" dirty="0" smtClean="0"/>
              <a:t>Recrutement de 2 stagiaires </a:t>
            </a:r>
            <a:r>
              <a:rPr lang="fr-FR" dirty="0" err="1" smtClean="0"/>
              <a:t>community</a:t>
            </a:r>
            <a:r>
              <a:rPr lang="fr-FR" dirty="0" smtClean="0"/>
              <a:t> management</a:t>
            </a:r>
          </a:p>
          <a:p>
            <a:endParaRPr lang="fr-FR" dirty="0"/>
          </a:p>
        </p:txBody>
      </p:sp>
    </p:spTree>
    <p:extLst>
      <p:ext uri="{BB962C8B-B14F-4D97-AF65-F5344CB8AC3E}">
        <p14:creationId xmlns:p14="http://schemas.microsoft.com/office/powerpoint/2010/main" val="4024112927"/>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8036</TotalTime>
  <Words>1656</Words>
  <Application>Microsoft Office PowerPoint</Application>
  <PresentationFormat>Affichage à l'écran (4:3)</PresentationFormat>
  <Paragraphs>339</Paragraphs>
  <Slides>18</Slides>
  <Notes>6</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Présentation PowerPoint</vt:lpstr>
      <vt:lpstr>Présentation PowerPoint</vt:lpstr>
      <vt:lpstr>SOMMAIRE:</vt:lpstr>
      <vt:lpstr>Khépri Santé</vt:lpstr>
      <vt:lpstr>CHIFFRES CLES DE L’ENTREPRISE</vt:lpstr>
      <vt:lpstr>Grille tarifaire</vt:lpstr>
      <vt:lpstr>Présentation PowerPoint</vt:lpstr>
      <vt:lpstr>Zone de chalandise</vt:lpstr>
      <vt:lpstr>Leviers de déploiement en 5 points:</vt:lpstr>
      <vt:lpstr>Le marché</vt:lpstr>
      <vt:lpstr>CV de la dirigeante à la demande</vt:lpstr>
      <vt:lpstr>Le pack des prestations:</vt:lpstr>
      <vt:lpstr>Les prestations comprennent:</vt:lpstr>
      <vt:lpstr>Liste des pratiques utilisées pour assurer les missions de soutien</vt:lpstr>
      <vt:lpstr>Présentation PowerPoint</vt:lpstr>
      <vt:lpstr>Annexe 1. Règlementation sur Santé et Qualité de Vie au Travail:</vt:lpstr>
      <vt:lpstr>Annexe 2. Chiffre sur la Qualité de Vie au Travail selon les résultats de l’enquête 2013 de l’ANACT (Agence nationale pour l'amélioration des conditions de travail) :</vt:lpstr>
      <vt:lpstr>Annexe 3. Qu’entend-on par “risques psychosociaux”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dc:creator>
  <cp:lastModifiedBy>Dell</cp:lastModifiedBy>
  <cp:revision>85</cp:revision>
  <cp:lastPrinted>2016-11-20T17:08:59Z</cp:lastPrinted>
  <dcterms:modified xsi:type="dcterms:W3CDTF">2017-09-20T15:54:06Z</dcterms:modified>
</cp:coreProperties>
</file>