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05613" cy="9939338"/>
  <p:embeddedFontLst>
    <p:embeddedFont>
      <p:font typeface="Roboto Slab" panose="020B0604020202020204" charset="0"/>
      <p:regular r:id="rId16"/>
      <p:bold r:id="rId17"/>
    </p:embeddedFont>
    <p:embeddedFont>
      <p:font typeface="Source Sans Pro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Pôle         </a:t>
          </a:r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Santé</a:t>
          </a: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Médical</a:t>
          </a:r>
          <a:endParaRPr lang="fr-FR" sz="1600" b="1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endParaRPr lang="fr-FR" noProof="0" dirty="0" smtClean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endParaRPr lang="fr-FR" sz="1400" noProof="0" dirty="0" smtClean="0">
            <a:solidFill>
              <a:srgbClr val="0070C0"/>
            </a:solidFill>
          </a:endParaRPr>
        </a:p>
        <a:p>
          <a:pPr rtl="0"/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Formation </a:t>
          </a:r>
          <a:endParaRPr lang="fr-FR" sz="1600" b="1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fr-FR" sz="1400" noProof="0" dirty="0" smtClean="0"/>
            <a:t> </a:t>
          </a:r>
          <a:endParaRPr lang="fr-FR" sz="1400" noProof="0" dirty="0" smtClean="0"/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Visiapy</a:t>
          </a:r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   </a:t>
          </a:r>
          <a:endParaRPr lang="fr-FR" sz="1600" b="1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Entreprises</a:t>
          </a:r>
          <a:endParaRPr lang="fr-FR" sz="1600" b="1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41535" custScaleY="41407" custLinFactNeighborX="1231" custLinFactNeighborY="-13955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142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1010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1635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6C3CF95F-E4A9-41E0-8D83-0FD34FCBA1D0}" type="presOf" srcId="{B8060F7B-9920-4F24-BE71-F0E4E3B7B934}" destId="{B0C37B97-914B-49F2-84E5-94B39EF2352F}" srcOrd="0" destOrd="0" presId="urn:microsoft.com/office/officeart/2005/8/layout/radial6"/>
    <dgm:cxn modelId="{B18E46B2-FCAF-46B1-8076-85B9E80ADE74}" type="presOf" srcId="{B04B74A7-039D-46F2-A30E-0D07E04CAE1A}" destId="{53B5DF5F-8B8B-41EF-8531-276CBECDCAB4}" srcOrd="0" destOrd="0" presId="urn:microsoft.com/office/officeart/2005/8/layout/radial6"/>
    <dgm:cxn modelId="{99E9EC2C-51A2-4E5F-AEA7-5299BDF0E36F}" type="presOf" srcId="{03860152-2A6F-476F-91FD-CBA9D7B26338}" destId="{FADEA337-AD34-4422-B53A-01423AF1AC8F}" srcOrd="0" destOrd="0" presId="urn:microsoft.com/office/officeart/2005/8/layout/radial6"/>
    <dgm:cxn modelId="{42DDA950-3503-4E41-95EE-93D15D81F691}" type="presOf" srcId="{AA38CBC9-AC6B-457D-9F63-4D1AB8E7793E}" destId="{D2BB9C9C-582A-4226-99A2-A6A4B7AD887A}" srcOrd="0" destOrd="0" presId="urn:microsoft.com/office/officeart/2005/8/layout/radial6"/>
    <dgm:cxn modelId="{2AA5B4B1-1555-4D9D-81F4-7CA90AD480D0}" type="presOf" srcId="{20EB584B-A7B7-43D9-BF6A-2C9338C05B4D}" destId="{29DFD080-5F1B-4B82-A3B2-DA9D6DF3694E}" srcOrd="0" destOrd="0" presId="urn:microsoft.com/office/officeart/2005/8/layout/radial6"/>
    <dgm:cxn modelId="{C17E704A-BA11-4DDD-A741-C11A9FAE32FF}" type="presOf" srcId="{7E2B8B4E-293F-43EE-AB7D-6598814ECB3C}" destId="{B3F8C3C3-65FB-486F-82C0-A8478B7022B9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DC186E63-647A-4A88-BE77-7DE175B7F1AC}" type="presOf" srcId="{5C1F42F6-070E-4EBA-8EBC-C32D27C49363}" destId="{22CB3940-637A-4C32-AB7F-CFAD929A59AB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3B178FE4-CF3B-4758-BAC2-E1B95F2B6ED6}" type="presOf" srcId="{87E6D3C0-9C36-4C9B-9EE4-FCB2F172CF62}" destId="{1C226D9E-C8BD-43C0-B5A7-66592C02513E}" srcOrd="0" destOrd="0" presId="urn:microsoft.com/office/officeart/2005/8/layout/radial6"/>
    <dgm:cxn modelId="{646449C3-EF33-4E00-9F39-55E7CFB49735}" type="presOf" srcId="{775D1C29-7B88-46A3-9FAD-95EFDC006E81}" destId="{65DE7562-7D1C-4B0F-8927-12F8E6C5F5AF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2942479F-0F41-4E91-89CC-0193272CB3C6}" type="presOf" srcId="{50789F86-D3CE-4C0B-B830-60161BD38E85}" destId="{0B9D5D8D-AE9B-4E3C-8081-7E5A4C702F02}" srcOrd="0" destOrd="0" presId="urn:microsoft.com/office/officeart/2005/8/layout/radial6"/>
    <dgm:cxn modelId="{29FFCABA-4B0D-413F-9C0E-3A5C15DFB472}" type="presParOf" srcId="{B0C37B97-914B-49F2-84E5-94B39EF2352F}" destId="{D2BB9C9C-582A-4226-99A2-A6A4B7AD887A}" srcOrd="0" destOrd="0" presId="urn:microsoft.com/office/officeart/2005/8/layout/radial6"/>
    <dgm:cxn modelId="{44A01E4B-A575-4AF8-B058-179456DEC4EC}" type="presParOf" srcId="{B0C37B97-914B-49F2-84E5-94B39EF2352F}" destId="{0B9D5D8D-AE9B-4E3C-8081-7E5A4C702F02}" srcOrd="1" destOrd="0" presId="urn:microsoft.com/office/officeart/2005/8/layout/radial6"/>
    <dgm:cxn modelId="{9F0D9D82-633E-4F05-8D1B-7273E417B66A}" type="presParOf" srcId="{B0C37B97-914B-49F2-84E5-94B39EF2352F}" destId="{E8755371-EE00-4D9C-9546-B5D2DEB3691D}" srcOrd="2" destOrd="0" presId="urn:microsoft.com/office/officeart/2005/8/layout/radial6"/>
    <dgm:cxn modelId="{074D320B-1958-40C9-A2CF-D3CF80830CA3}" type="presParOf" srcId="{B0C37B97-914B-49F2-84E5-94B39EF2352F}" destId="{65DE7562-7D1C-4B0F-8927-12F8E6C5F5AF}" srcOrd="3" destOrd="0" presId="urn:microsoft.com/office/officeart/2005/8/layout/radial6"/>
    <dgm:cxn modelId="{CB4C47C8-2778-4A68-93B2-944550953139}" type="presParOf" srcId="{B0C37B97-914B-49F2-84E5-94B39EF2352F}" destId="{1C226D9E-C8BD-43C0-B5A7-66592C02513E}" srcOrd="4" destOrd="0" presId="urn:microsoft.com/office/officeart/2005/8/layout/radial6"/>
    <dgm:cxn modelId="{4729FA27-E2F0-420B-8EC0-F125710144EC}" type="presParOf" srcId="{B0C37B97-914B-49F2-84E5-94B39EF2352F}" destId="{2E93314B-ED13-4B02-B199-BBF658DCCBEE}" srcOrd="5" destOrd="0" presId="urn:microsoft.com/office/officeart/2005/8/layout/radial6"/>
    <dgm:cxn modelId="{C7C7B518-1D54-4B1E-A0AC-7D0380ED772A}" type="presParOf" srcId="{B0C37B97-914B-49F2-84E5-94B39EF2352F}" destId="{22CB3940-637A-4C32-AB7F-CFAD929A59AB}" srcOrd="6" destOrd="0" presId="urn:microsoft.com/office/officeart/2005/8/layout/radial6"/>
    <dgm:cxn modelId="{BF838311-92E6-42C3-B38C-E9477DEF719A}" type="presParOf" srcId="{B0C37B97-914B-49F2-84E5-94B39EF2352F}" destId="{29DFD080-5F1B-4B82-A3B2-DA9D6DF3694E}" srcOrd="7" destOrd="0" presId="urn:microsoft.com/office/officeart/2005/8/layout/radial6"/>
    <dgm:cxn modelId="{9DD7C688-A475-43A3-9B38-D258E2D78D19}" type="presParOf" srcId="{B0C37B97-914B-49F2-84E5-94B39EF2352F}" destId="{3C0BB87F-E2C7-4D7C-BF8F-45EA9A4A93F1}" srcOrd="8" destOrd="0" presId="urn:microsoft.com/office/officeart/2005/8/layout/radial6"/>
    <dgm:cxn modelId="{52526354-B734-4C69-81AB-429CACD707F6}" type="presParOf" srcId="{B0C37B97-914B-49F2-84E5-94B39EF2352F}" destId="{53B5DF5F-8B8B-41EF-8531-276CBECDCAB4}" srcOrd="9" destOrd="0" presId="urn:microsoft.com/office/officeart/2005/8/layout/radial6"/>
    <dgm:cxn modelId="{5D9F40DA-4F78-42F1-BE72-219D62C284FA}" type="presParOf" srcId="{B0C37B97-914B-49F2-84E5-94B39EF2352F}" destId="{B3F8C3C3-65FB-486F-82C0-A8478B7022B9}" srcOrd="10" destOrd="0" presId="urn:microsoft.com/office/officeart/2005/8/layout/radial6"/>
    <dgm:cxn modelId="{FBAB729D-2818-4799-B3BE-10870817C2F2}" type="presParOf" srcId="{B0C37B97-914B-49F2-84E5-94B39EF2352F}" destId="{655FDCB9-5F59-4F26-9EF0-749F42DEA7F0}" srcOrd="11" destOrd="0" presId="urn:microsoft.com/office/officeart/2005/8/layout/radial6"/>
    <dgm:cxn modelId="{C7499089-7A26-458A-947F-210168A2685B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911441" y="656010"/>
          <a:ext cx="4376610" cy="4376610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911441" y="656010"/>
          <a:ext cx="4376610" cy="437661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911441" y="656010"/>
          <a:ext cx="4376610" cy="437661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911441" y="656010"/>
          <a:ext cx="4376610" cy="4376610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734075" y="1830718"/>
          <a:ext cx="836594" cy="834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rtlCol="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700" kern="1200" noProof="0" dirty="0"/>
        </a:p>
      </dsp:txBody>
      <dsp:txXfrm>
        <a:off x="2856591" y="1952857"/>
        <a:ext cx="591562" cy="589738"/>
      </dsp:txXfrm>
    </dsp:sp>
    <dsp:sp modelId="{0B9D5D8D-AE9B-4E3C-8081-7E5A4C702F02}">
      <dsp:nvSpPr>
        <dsp:cNvPr id="0" name=""/>
        <dsp:cNvSpPr/>
      </dsp:nvSpPr>
      <dsp:spPr>
        <a:xfrm>
          <a:off x="2294540" y="1801"/>
          <a:ext cx="1610413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Pôle         </a:t>
          </a: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Santé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Médical</a:t>
          </a:r>
          <a:endParaRPr lang="fr-FR" sz="1600" b="1" kern="1200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30380" y="208281"/>
        <a:ext cx="1138733" cy="996974"/>
      </dsp:txXfrm>
    </dsp:sp>
    <dsp:sp modelId="{1C226D9E-C8BD-43C0-B5A7-66592C02513E}">
      <dsp:nvSpPr>
        <dsp:cNvPr id="0" name=""/>
        <dsp:cNvSpPr/>
      </dsp:nvSpPr>
      <dsp:spPr>
        <a:xfrm>
          <a:off x="4532326" y="2139348"/>
          <a:ext cx="1409934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100" kern="1200" noProof="0" dirty="0" smtClean="0"/>
        </a:p>
      </dsp:txBody>
      <dsp:txXfrm>
        <a:off x="4738806" y="2345828"/>
        <a:ext cx="996974" cy="996974"/>
      </dsp:txXfrm>
    </dsp:sp>
    <dsp:sp modelId="{29DFD080-5F1B-4B82-A3B2-DA9D6DF3694E}">
      <dsp:nvSpPr>
        <dsp:cNvPr id="0" name=""/>
        <dsp:cNvSpPr/>
      </dsp:nvSpPr>
      <dsp:spPr>
        <a:xfrm>
          <a:off x="2323549" y="4276896"/>
          <a:ext cx="1552394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noProof="0" dirty="0" smtClean="0">
            <a:solidFill>
              <a:srgbClr val="0070C0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Formation </a:t>
          </a:r>
          <a:endParaRPr lang="fr-FR" sz="1600" b="1" kern="1200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/>
            <a:t> </a:t>
          </a:r>
          <a:endParaRPr lang="fr-FR" sz="1400" kern="1200" noProof="0" dirty="0" smtClean="0"/>
        </a:p>
      </dsp:txBody>
      <dsp:txXfrm>
        <a:off x="2550892" y="4483376"/>
        <a:ext cx="1097708" cy="996974"/>
      </dsp:txXfrm>
    </dsp:sp>
    <dsp:sp modelId="{B3F8C3C3-65FB-486F-82C0-A8478B7022B9}">
      <dsp:nvSpPr>
        <dsp:cNvPr id="0" name=""/>
        <dsp:cNvSpPr/>
      </dsp:nvSpPr>
      <dsp:spPr>
        <a:xfrm>
          <a:off x="141906" y="2139348"/>
          <a:ext cx="1640585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Visiapy</a:t>
          </a: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   </a:t>
          </a:r>
          <a:endParaRPr lang="fr-FR" sz="1600" b="1" kern="1200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Entreprises</a:t>
          </a:r>
          <a:endParaRPr lang="fr-FR" sz="1600" b="1" kern="1200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2164" y="2345828"/>
        <a:ext cx="1160069" cy="996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29/09/2018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779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204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1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55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926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38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694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813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567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722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29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9463970C-4F8F-4473-936F-E53875B77033}" type="datetime1">
              <a:rPr lang="fr-FR" noProof="0" smtClean="0"/>
              <a:pPr rtl="0"/>
              <a:t>30/09/2018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574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1"/>
            </a:lvl1pPr>
            <a:lvl2pPr lvl="1" rtl="0">
              <a:spcBef>
                <a:spcPts val="0"/>
              </a:spcBef>
              <a:buSzPct val="100000"/>
              <a:defRPr sz="4800" b="1"/>
            </a:lvl2pPr>
            <a:lvl3pPr lvl="2" rtl="0">
              <a:spcBef>
                <a:spcPts val="0"/>
              </a:spcBef>
              <a:buSzPct val="100000"/>
              <a:defRPr sz="4800" b="1"/>
            </a:lvl3pPr>
            <a:lvl4pPr lvl="3" rtl="0">
              <a:spcBef>
                <a:spcPts val="0"/>
              </a:spcBef>
              <a:buSzPct val="100000"/>
              <a:defRPr sz="4800" b="1"/>
            </a:lvl4pPr>
            <a:lvl5pPr lvl="4" rtl="0">
              <a:spcBef>
                <a:spcPts val="0"/>
              </a:spcBef>
              <a:buSzPct val="100000"/>
              <a:defRPr sz="4800" b="1"/>
            </a:lvl5pPr>
            <a:lvl6pPr lvl="5" rtl="0">
              <a:spcBef>
                <a:spcPts val="0"/>
              </a:spcBef>
              <a:buSzPct val="100000"/>
              <a:defRPr sz="4800" b="1"/>
            </a:lvl6pPr>
            <a:lvl7pPr lvl="6" rtl="0">
              <a:spcBef>
                <a:spcPts val="0"/>
              </a:spcBef>
              <a:buSzPct val="100000"/>
              <a:defRPr sz="4800" b="1"/>
            </a:lvl7pPr>
            <a:lvl8pPr lvl="7" rtl="0">
              <a:spcBef>
                <a:spcPts val="0"/>
              </a:spcBef>
              <a:buSzPct val="100000"/>
              <a:defRPr sz="4800" b="1"/>
            </a:lvl8pPr>
            <a:lvl9pPr lvl="8" rtl="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07D8B"/>
              </a:buClr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velyne.revellat@kheprisante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hyperlink" Target="mailto:evelyne.revellat@kheprisante.fr" TargetMode="Externa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logo kheprisante+accroche 10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300" y="1764921"/>
            <a:ext cx="5807400" cy="193967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12750" y="4374912"/>
            <a:ext cx="4196400" cy="186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  <a:hlinkClick r:id="rId4"/>
              </a:rPr>
              <a:t>evelyne.revellat@kheprisante.fr</a:t>
            </a: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www.kheprisante.fr</a:t>
            </a:r>
            <a:endParaRPr lang="en" sz="1800" b="1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188 Grande rue Charles de Gaulle 94130 Nogent-sur-Marne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Concurrence</a:t>
            </a:r>
          </a:p>
        </p:txBody>
      </p:sp>
      <p:pic>
        <p:nvPicPr>
          <p:cNvPr id="138" name="Shape 138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1126050" y="2336825"/>
            <a:ext cx="6891900" cy="32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 de concurrents dans le Val-de-Marne</a:t>
            </a:r>
          </a:p>
          <a:p>
            <a:pPr lvl="0" rtl="0">
              <a:spcBef>
                <a:spcPts val="480"/>
              </a:spcBef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 concurrents parisiens offrent seulement la location d’espaces de travail sans services liés au développement</a:t>
            </a:r>
          </a:p>
          <a:p>
            <a:pPr lvl="0" rtl="0">
              <a:spcBef>
                <a:spcPts val="480"/>
              </a:spcBef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Khépri Santé est le seul à proposer des services aux intervenants et à créer une image qui attire directement les patients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Leviers de déploiement</a:t>
            </a: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126050" y="2336825"/>
            <a:ext cx="6891900" cy="32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Acquisition de deux nouveaux clients à temps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plein en développant la digitalisation de l’entreprise</a:t>
            </a:r>
            <a:endParaRPr lang="en"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permanence des recrutements en coworking</a:t>
            </a: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Recrutement de deux stagiaires en community management, qui s’occuperont aussi de la visibilité de chacun des intervenants sur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internet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 référencement</a:t>
            </a: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Centre de formation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officiel pour les professionnels et les entreprises</a:t>
            </a: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Coordination de soin de supports en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cancérologie</a:t>
            </a: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Offre entreprise pour la Santé et Qualité de Vie au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Travail grâce à la création d’un site dédié aux entreprises</a:t>
            </a: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Emmanuel lhoste-10.jpg"/>
          <p:cNvPicPr preferRelativeResize="0"/>
          <p:nvPr/>
        </p:nvPicPr>
        <p:blipFill rotWithShape="1">
          <a:blip r:embed="rId4">
            <a:alphaModFix/>
          </a:blip>
          <a:srcRect l="11913" t="2589" r="16616" b="26838"/>
          <a:stretch/>
        </p:blipFill>
        <p:spPr>
          <a:xfrm>
            <a:off x="5865750" y="3424125"/>
            <a:ext cx="1843547" cy="18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5049450" y="2608725"/>
            <a:ext cx="3453300" cy="3435300"/>
          </a:xfrm>
          <a:prstGeom prst="donut">
            <a:avLst>
              <a:gd name="adj" fmla="val 23861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5865747" y="3416025"/>
            <a:ext cx="1820700" cy="18207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ctrTitle" idx="4294967295"/>
          </p:nvPr>
        </p:nvSpPr>
        <p:spPr>
          <a:xfrm>
            <a:off x="2500625" y="1343700"/>
            <a:ext cx="3052800" cy="9926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1"/>
              <a:t>Merci !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subTitle" idx="4294967295"/>
          </p:nvPr>
        </p:nvSpPr>
        <p:spPr>
          <a:xfrm>
            <a:off x="1193825" y="3012175"/>
            <a:ext cx="4029000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rgbClr val="398BA2"/>
                </a:solidFill>
              </a:rPr>
              <a:t>Des questions ?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4294967295"/>
          </p:nvPr>
        </p:nvSpPr>
        <p:spPr>
          <a:xfrm>
            <a:off x="735950" y="4365104"/>
            <a:ext cx="4753500" cy="194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  <a:hlinkClick r:id="rId5"/>
              </a:rPr>
              <a:t>evelyne.revellat@kheprisante.fr</a:t>
            </a:r>
            <a:endParaRPr lang="en" sz="2600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</a:rPr>
              <a:t>www.kheprisante.fr</a:t>
            </a:r>
            <a:endParaRPr lang="en" sz="2600" dirty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600" dirty="0"/>
          </a:p>
        </p:txBody>
      </p:sp>
      <p:cxnSp>
        <p:nvCxnSpPr>
          <p:cNvPr id="157" name="Shape 157"/>
          <p:cNvCxnSpPr/>
          <p:nvPr/>
        </p:nvCxnSpPr>
        <p:spPr>
          <a:xfrm>
            <a:off x="7636225" y="4669275"/>
            <a:ext cx="802500" cy="2594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8" name="Shape 158"/>
          <p:cNvCxnSpPr/>
          <p:nvPr/>
        </p:nvCxnSpPr>
        <p:spPr>
          <a:xfrm>
            <a:off x="7073500" y="5197375"/>
            <a:ext cx="722100" cy="81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9" name="Shape 159"/>
          <p:cNvCxnSpPr/>
          <p:nvPr/>
        </p:nvCxnSpPr>
        <p:spPr>
          <a:xfrm flipH="1">
            <a:off x="8341100" y="5057925"/>
            <a:ext cx="139500" cy="532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0" name="Shape 160"/>
          <p:cNvCxnSpPr>
            <a:endCxn id="153" idx="4"/>
          </p:cNvCxnSpPr>
          <p:nvPr/>
        </p:nvCxnSpPr>
        <p:spPr>
          <a:xfrm rot="10800000">
            <a:off x="6776097" y="5236725"/>
            <a:ext cx="170700" cy="105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1" name="Shape 161" descr="logo_kheprisante 50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>
            <a:endCxn id="67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5057850" y="1410075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342750" y="1388600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>
                <a:solidFill>
                  <a:srgbClr val="5AB1C9"/>
                </a:solidFill>
              </a:rPr>
              <a:t>Le Concept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4294967295"/>
          </p:nvPr>
        </p:nvSpPr>
        <p:spPr>
          <a:xfrm>
            <a:off x="513075" y="3180950"/>
            <a:ext cx="4623300" cy="138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Centre de </a:t>
            </a:r>
            <a:r>
              <a:rPr lang="en" dirty="0" smtClean="0"/>
              <a:t>médecine intégrative</a:t>
            </a:r>
            <a:endParaRPr lang="en"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3099000" y="4442475"/>
            <a:ext cx="5832600" cy="138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Un espace de coworking dédié aux professionnels de santé</a:t>
            </a:r>
          </a:p>
        </p:txBody>
      </p:sp>
      <p:grpSp>
        <p:nvGrpSpPr>
          <p:cNvPr id="75" name="Shape 75"/>
          <p:cNvGrpSpPr/>
          <p:nvPr/>
        </p:nvGrpSpPr>
        <p:grpSpPr>
          <a:xfrm>
            <a:off x="5654409" y="1702241"/>
            <a:ext cx="882597" cy="1554909"/>
            <a:chOff x="6718575" y="2318625"/>
            <a:chExt cx="256950" cy="407375"/>
          </a:xfrm>
        </p:grpSpPr>
        <p:sp>
          <p:nvSpPr>
            <p:cNvPr id="76" name="Shape 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7" name="Shape 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8" name="Shape 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9" name="Shape 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0" name="Shape 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1" name="Shape 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2" name="Shape 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</p:grpSp>
      <p:pic>
        <p:nvPicPr>
          <p:cNvPr id="84" name="Shape 84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856580"/>
            <a:ext cx="8805271" cy="951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Santé = 1 expertise</a:t>
            </a:r>
            <a:b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Solutions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intégrées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579" y="2026302"/>
            <a:ext cx="3673365" cy="41390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Une expertise en coordination de soins dans un espace de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co-working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dédié aux praticiens et</a:t>
            </a:r>
          </a:p>
          <a:p>
            <a:pPr>
              <a:buNone/>
            </a:pPr>
            <a:r>
              <a:rPr lang="fr-F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solutions intégrées :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Pôle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Santé 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Pluridisciplinaire</a:t>
            </a:r>
          </a:p>
          <a:p>
            <a:pPr>
              <a:buNone/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Paris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Est (PSP Paris Est)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Visiapy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pour les entreprises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Elite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Développement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(groupement pour la médecine intégrative)</a:t>
            </a:r>
          </a:p>
          <a:p>
            <a:pPr>
              <a:buFontTx/>
              <a:buChar char="-"/>
            </a:pPr>
            <a:endParaRPr lang="fr-FR" sz="1800" dirty="0"/>
          </a:p>
          <a:p>
            <a:endParaRPr lang="en-US" sz="1800" dirty="0"/>
          </a:p>
        </p:txBody>
      </p:sp>
      <p:graphicFrame>
        <p:nvGraphicFramePr>
          <p:cNvPr id="5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964325"/>
              </p:ext>
            </p:extLst>
          </p:nvPr>
        </p:nvGraphicFramePr>
        <p:xfrm>
          <a:off x="3059832" y="620688"/>
          <a:ext cx="60841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3</a:t>
            </a:fld>
            <a:endParaRPr lang="fr-FR" noProof="0" dirty="0"/>
          </a:p>
        </p:txBody>
      </p:sp>
      <p:sp>
        <p:nvSpPr>
          <p:cNvPr id="4" name="Ellipse 3"/>
          <p:cNvSpPr/>
          <p:nvPr/>
        </p:nvSpPr>
        <p:spPr>
          <a:xfrm>
            <a:off x="4932041" y="2204864"/>
            <a:ext cx="2520280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Unités spécialisées</a:t>
            </a:r>
          </a:p>
          <a:p>
            <a:pPr lvl="0" algn="ctr"/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coordination de soins</a:t>
            </a:r>
          </a:p>
          <a:p>
            <a:pPr lvl="0" algn="ctr"/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Espaces Co-</a:t>
            </a:r>
            <a:r>
              <a:rPr lang="fr-FR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dédiés à la santé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96336" y="3132257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Elite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Développement</a:t>
            </a:r>
          </a:p>
        </p:txBody>
      </p:sp>
    </p:spTree>
    <p:extLst>
      <p:ext uri="{BB962C8B-B14F-4D97-AF65-F5344CB8AC3E}">
        <p14:creationId xmlns:p14="http://schemas.microsoft.com/office/powerpoint/2010/main" val="36491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Besoins</a:t>
            </a:r>
            <a:endParaRPr lang="en" dirty="0">
              <a:solidFill>
                <a:srgbClr val="5AB1C9"/>
              </a:solidFill>
            </a:endParaRPr>
          </a:p>
        </p:txBody>
      </p:sp>
      <p:pic>
        <p:nvPicPr>
          <p:cNvPr id="90" name="Shape 90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body" idx="4294967295"/>
          </p:nvPr>
        </p:nvSpPr>
        <p:spPr>
          <a:xfrm>
            <a:off x="1278474" y="1600200"/>
            <a:ext cx="3868800" cy="496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5AB1C9"/>
                </a:solidFill>
              </a:rPr>
              <a:t>Professionnels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607D8B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Les thérapeutes ne réalisant pas suffisamment de chiffre d’affaire pour se permettre de louer un cabinet au mois, en recherche de nouveaux clients.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Les jeunes diplômés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Ceux qui ont un emplois à côté de leur activité (reconversion professionnelle)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Ceux qui continuent d’exercer en fin de carrière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5139849" y="1600200"/>
            <a:ext cx="3530100" cy="502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5AB1C9"/>
                </a:solidFill>
              </a:rPr>
              <a:t>Particuliers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Trouver en un seul lieu une trentaine de pratiques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Se faire orienter afin de trouver la pratique la plus adaptée à leur besoin.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Une demande croissante concernant les médecines douces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Solution</a:t>
            </a:r>
          </a:p>
        </p:txBody>
      </p:sp>
      <p:pic>
        <p:nvPicPr>
          <p:cNvPr id="98" name="Shape 98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1126050" y="1142975"/>
            <a:ext cx="6891900" cy="506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 Salles accessibles 7j/7 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Système de réservation en ligne 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Services visant à améliorer la visibilité des intervenants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Apport de clients aux intervenants grâce à la notoriété du centre</a:t>
            </a: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Evénements récurrents dans l’optique de faire découvrir nos pratiques aux particuliers </a:t>
            </a: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Plus que des salles, un environnement..</a:t>
            </a:r>
            <a:endParaRPr lang="en" sz="20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500204"/>
            <a:ext cx="1440159" cy="9855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68" y="5445224"/>
            <a:ext cx="1567475" cy="10423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445415"/>
            <a:ext cx="1567187" cy="10421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417" y="5445415"/>
            <a:ext cx="1579183" cy="10501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Business Model</a:t>
            </a:r>
          </a:p>
        </p:txBody>
      </p:sp>
      <p:pic>
        <p:nvPicPr>
          <p:cNvPr id="105" name="Shape 10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1126050" y="1390236"/>
            <a:ext cx="6891900" cy="506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Location d’espaces : 15€ / h en </a:t>
            </a:r>
            <a:r>
              <a:rPr lang="en" sz="20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moyenne la salle</a:t>
            </a:r>
            <a:endParaRPr lang="en"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480"/>
              </a:spcBef>
              <a:buNone/>
            </a:pPr>
            <a:endParaRPr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Location d’espace au mois : 600 à 1000€/</a:t>
            </a:r>
            <a:r>
              <a:rPr lang="en" sz="20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mois la salle</a:t>
            </a:r>
            <a:endParaRPr lang="en"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480"/>
              </a:spcBef>
              <a:buNone/>
            </a:pPr>
            <a:endParaRPr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Abonnement au centre : 49€ / mois</a:t>
            </a:r>
          </a:p>
          <a:p>
            <a:pPr lvl="0" rtl="0">
              <a:spcBef>
                <a:spcPts val="480"/>
              </a:spcBef>
              <a:buNone/>
            </a:pPr>
            <a:endParaRPr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Centre de formation : 1000€ par personne formée au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centre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Panier moyen des intervenants = 11h/mois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48 intervenants travaillent entre 30h et 5h/mois</a:t>
            </a: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Chiffres clés</a:t>
            </a:r>
          </a:p>
        </p:txBody>
      </p:sp>
      <p:pic>
        <p:nvPicPr>
          <p:cNvPr id="112" name="Shape 112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>
            <a:spLocks noGrp="1"/>
          </p:cNvSpPr>
          <p:nvPr>
            <p:ph type="body" idx="4294967295"/>
          </p:nvPr>
        </p:nvSpPr>
        <p:spPr>
          <a:xfrm>
            <a:off x="519725" y="1587075"/>
            <a:ext cx="3726900" cy="233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398BA2"/>
                </a:solidFill>
              </a:rPr>
              <a:t>	Le centre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90 intervenants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39 abonnements mensuels de 49€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30 pratiques différentes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20 raisons de consulter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3 salles à temps plein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7 salles en coworking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1 500 patients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4294967295"/>
          </p:nvPr>
        </p:nvSpPr>
        <p:spPr>
          <a:xfrm>
            <a:off x="4589100" y="1587075"/>
            <a:ext cx="4554900" cy="117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en" sz="1800" b="1">
                <a:solidFill>
                  <a:srgbClr val="398BA2"/>
                </a:solidFill>
              </a:rPr>
              <a:t>Taux de remplissage : 27,7 %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478h/mois sur 1728h disponibles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5263h/an sur 19000h disponibles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15" name="Shape 115"/>
          <p:cNvSpPr txBox="1">
            <a:spLocks noGrp="1"/>
          </p:cNvSpPr>
          <p:nvPr>
            <p:ph type="body" idx="4294967295"/>
          </p:nvPr>
        </p:nvSpPr>
        <p:spPr>
          <a:xfrm>
            <a:off x="5320050" y="3083350"/>
            <a:ext cx="3093000" cy="245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398BA2"/>
                </a:solidFill>
              </a:rPr>
              <a:t>	Finances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Capital : 10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CA : 83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Charges : 117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EBIT : -33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Point mort : 90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Capitaux propres : 150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Dette : 62,7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Loyer du Centre: 43,3 k€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16" name="Shape 116"/>
          <p:cNvSpPr txBox="1"/>
          <p:nvPr/>
        </p:nvSpPr>
        <p:spPr>
          <a:xfrm>
            <a:off x="1799925" y="4005775"/>
            <a:ext cx="3000000" cy="250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800" b="1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Soutien</a:t>
            </a:r>
          </a:p>
          <a:p>
            <a:pPr marL="457200" lvl="0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prêt d’honneur : 10 k€</a:t>
            </a:r>
          </a:p>
          <a:p>
            <a:pPr marL="457200" lvl="0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Garantie bancaire à hauteur de l’emprunt</a:t>
            </a:r>
          </a:p>
          <a:p>
            <a:pPr marL="457200" lvl="0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Dossiers de subventions en cours : </a:t>
            </a:r>
          </a:p>
          <a:p>
            <a:pPr marL="914400" lvl="1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○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Innovation EXPE</a:t>
            </a:r>
          </a:p>
          <a:p>
            <a:pPr marL="914400" lvl="1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○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TP Up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Le marché</a:t>
            </a:r>
          </a:p>
        </p:txBody>
      </p:sp>
      <p:pic>
        <p:nvPicPr>
          <p:cNvPr id="122" name="Shape 122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1371750" y="2839625"/>
            <a:ext cx="2785200" cy="282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Code APE 86.90F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90600" lv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 activités pour la santé humaine exercées hors d’un cadre réglementé représentent 32840 Entreprises et 939 M€ CA HT en 2014</a:t>
            </a: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(INSEE)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4850350" y="3051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Psychothérapie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Psychanalyse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Hypnose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Sophrologie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Acupuncture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Homéopathie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Naturopathie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Ostéopathie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Iridologie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Coaching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Chiropraxie</a:t>
            </a:r>
          </a:p>
        </p:txBody>
      </p:sp>
      <p:sp>
        <p:nvSpPr>
          <p:cNvPr id="125" name="Shape 125"/>
          <p:cNvSpPr/>
          <p:nvPr/>
        </p:nvSpPr>
        <p:spPr>
          <a:xfrm>
            <a:off x="4216600" y="2980475"/>
            <a:ext cx="303300" cy="30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AB1C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1647950" y="1673725"/>
            <a:ext cx="5730600" cy="93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42 % des français ont recours aux médecines douces</a:t>
            </a:r>
          </a:p>
          <a:p>
            <a:pPr marL="4572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75 % y ont déjà eu recours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Shape 131"/>
          <p:cNvGraphicFramePr/>
          <p:nvPr/>
        </p:nvGraphicFramePr>
        <p:xfrm>
          <a:off x="1260000" y="2107400"/>
          <a:ext cx="6624000" cy="3194650"/>
        </p:xfrm>
        <a:graphic>
          <a:graphicData uri="http://schemas.openxmlformats.org/drawingml/2006/table">
            <a:tbl>
              <a:tblPr>
                <a:noFill/>
                <a:tableStyleId>{9853B4C1-058D-45E1-95BA-9A53E337D010}</a:tableStyleId>
              </a:tblPr>
              <a:tblGrid>
                <a:gridCol w="1656000"/>
                <a:gridCol w="1656000"/>
                <a:gridCol w="1656000"/>
                <a:gridCol w="1656000"/>
              </a:tblGrid>
              <a:tr h="17391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607D8B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Nombre d’habitants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% de personnes consultant un psychologue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Nombre de patients potentiels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13 communes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voisines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482 000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33 740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</a:tr>
            </a:tbl>
          </a:graphicData>
        </a:graphic>
      </p:graphicFrame>
      <p:sp>
        <p:nvSpPr>
          <p:cNvPr id="132" name="Shape 132"/>
          <p:cNvSpPr txBox="1">
            <a:spLocks noGrp="1"/>
          </p:cNvSpPr>
          <p:nvPr>
            <p:ph type="ctrTitle" idx="4294967295"/>
          </p:nvPr>
        </p:nvSpPr>
        <p:spPr>
          <a:xfrm>
            <a:off x="1655700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5AB1C9"/>
                </a:solidFill>
              </a:rPr>
              <a:t>Zone de chalandise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531</Words>
  <Application>Microsoft Office PowerPoint</Application>
  <PresentationFormat>Affichage à l'écran (4:3)</PresentationFormat>
  <Paragraphs>141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Roboto Slab</vt:lpstr>
      <vt:lpstr>Source Sans Pro</vt:lpstr>
      <vt:lpstr>Calibri</vt:lpstr>
      <vt:lpstr>Wingdings</vt:lpstr>
      <vt:lpstr>Cordelia template</vt:lpstr>
      <vt:lpstr>Présentation PowerPoint</vt:lpstr>
      <vt:lpstr>Le Concept</vt:lpstr>
      <vt:lpstr> Khépri Santé = 1 expertise et 4 Solutions intégrées</vt:lpstr>
      <vt:lpstr>Besoins</vt:lpstr>
      <vt:lpstr>Solution</vt:lpstr>
      <vt:lpstr>Business Model</vt:lpstr>
      <vt:lpstr>Chiffres clés</vt:lpstr>
      <vt:lpstr>Le marché</vt:lpstr>
      <vt:lpstr>Zone de chalandise</vt:lpstr>
      <vt:lpstr>Concurrence</vt:lpstr>
      <vt:lpstr>Leviers de déploiement</vt:lpstr>
      <vt:lpstr>Merci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9</cp:revision>
  <cp:lastPrinted>2017-09-20T23:27:17Z</cp:lastPrinted>
  <dcterms:modified xsi:type="dcterms:W3CDTF">2018-09-30T17:06:30Z</dcterms:modified>
</cp:coreProperties>
</file>