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1635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73407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5659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9454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53038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53232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3880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32354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5089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41906" y="2139348"/>
          <a:ext cx="164058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164" y="2345828"/>
        <a:ext cx="1160069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0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1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81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6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2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16/01/2019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Concurrence</a:t>
            </a:r>
          </a:p>
        </p:txBody>
      </p:sp>
      <p:pic>
        <p:nvPicPr>
          <p:cNvPr id="138" name="Shape 13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 de concurrents dans le Val-de-Marne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concurrents parisiens offrent seulement la location d’espaces de travail sans services liés au développement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Khépri Santé est le seul à proposer des services aux intervenants et à créer une image qui attire directement les patients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Leviers de déploiement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igitalisation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l’entreprise</a:t>
            </a: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permanence des recrutements en coworking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Refonte et r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éférencement du site web khépri santé actuel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officiel Datadocké pour les professionnels et les entreprises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</a:t>
            </a:r>
            <a:r>
              <a:rPr lang="en" sz="20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Formation</a:t>
            </a: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Coordination de soin de supports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cancérologie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Offre entreprise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la Santé et Qualité de Vie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Travail grâce à la création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d’une application et d’un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site dédié aux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entreprises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</a:t>
            </a:r>
            <a:r>
              <a:rPr lang="en" sz="20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Enseigne VISIAPY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Développement du </a:t>
            </a:r>
            <a:r>
              <a:rPr lang="en" sz="20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Pôle Santé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pour renforcer le positionnement santé et avoir une communication directe avec les municipalité pour agir sur les déserts médicaux.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pour les 2 ans à venir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331639" y="1412776"/>
            <a:ext cx="7351685" cy="479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Un 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lieu pour le Pôle Santé :</a:t>
            </a:r>
            <a:r>
              <a:rPr lang="fr-FR" sz="2000" dirty="0" smtClean="0"/>
              <a:t> Agrandir </a:t>
            </a:r>
            <a:r>
              <a:rPr lang="fr-FR" sz="2000" dirty="0"/>
              <a:t>le Centre de Nogent si opportunité immobilière (immeuble avec vitrine en </a:t>
            </a:r>
            <a:r>
              <a:rPr lang="fr-FR" sz="2000" dirty="0" err="1"/>
              <a:t>RdC</a:t>
            </a:r>
            <a:r>
              <a:rPr lang="fr-FR" sz="2000" dirty="0"/>
              <a:t>) pour un maximum de visibilité en plein du centre ville au pied du RER E, </a:t>
            </a:r>
            <a:r>
              <a:rPr lang="fr-FR" sz="2000" dirty="0" smtClean="0"/>
              <a:t>et </a:t>
            </a:r>
            <a:r>
              <a:rPr lang="fr-FR" sz="2000" dirty="0"/>
              <a:t>avoir la place de créer un lieu pour le Pôle Santé médical. </a:t>
            </a:r>
            <a:r>
              <a:rPr lang="fr-FR" sz="1600" i="1" dirty="0"/>
              <a:t>Pour l’instant le siège du Pôle est officiellement au Centre </a:t>
            </a:r>
            <a:r>
              <a:rPr lang="fr-FR" sz="1600" i="1" dirty="0" err="1"/>
              <a:t>Khépri</a:t>
            </a:r>
            <a:r>
              <a:rPr lang="fr-FR" sz="1600" i="1" dirty="0"/>
              <a:t> Santé.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Dupliquer le Centre pilote </a:t>
            </a:r>
            <a:r>
              <a:rPr lang="fr-FR" sz="2000" b="1" dirty="0" err="1" smtClean="0"/>
              <a:t>Khépri</a:t>
            </a:r>
            <a:r>
              <a:rPr lang="fr-FR" sz="2000" b="1" dirty="0" smtClean="0"/>
              <a:t> Santé </a:t>
            </a:r>
            <a:r>
              <a:rPr lang="fr-FR" sz="2000" dirty="0" smtClean="0"/>
              <a:t>à plusieurs endroits en région parisienne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Comité </a:t>
            </a:r>
            <a:r>
              <a:rPr lang="fr-FR" sz="2000" b="1" dirty="0"/>
              <a:t>scientifique </a:t>
            </a:r>
            <a:r>
              <a:rPr lang="fr-FR" sz="2000" b="1" dirty="0" smtClean="0"/>
              <a:t>: </a:t>
            </a:r>
            <a:r>
              <a:rPr lang="fr-FR" sz="2000" dirty="0" smtClean="0"/>
              <a:t>Créer </a:t>
            </a:r>
            <a:r>
              <a:rPr lang="fr-FR" sz="2000" dirty="0"/>
              <a:t>un </a:t>
            </a:r>
            <a:r>
              <a:rPr lang="fr-FR" sz="2000" b="1" dirty="0" smtClean="0"/>
              <a:t>Comité scientifique </a:t>
            </a:r>
            <a:r>
              <a:rPr lang="fr-FR" sz="2000" dirty="0" smtClean="0"/>
              <a:t>pour </a:t>
            </a:r>
            <a:r>
              <a:rPr lang="fr-FR" sz="2000" dirty="0"/>
              <a:t>démontrer l’efficacité des thérapies </a:t>
            </a:r>
            <a:r>
              <a:rPr lang="fr-FR" sz="2000" dirty="0" smtClean="0"/>
              <a:t>complémentaires,</a:t>
            </a:r>
            <a:endParaRPr lang="fr-FR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/>
              <a:t>Créer </a:t>
            </a:r>
            <a:r>
              <a:rPr lang="fr-FR" sz="2000" dirty="0" smtClean="0"/>
              <a:t>la</a:t>
            </a:r>
            <a:r>
              <a:rPr lang="fr-FR" sz="2000" dirty="0" smtClean="0"/>
              <a:t> </a:t>
            </a:r>
            <a:r>
              <a:rPr lang="fr-FR" sz="2000" b="1" dirty="0"/>
              <a:t>Fédération </a:t>
            </a:r>
            <a:r>
              <a:rPr lang="fr-FR" sz="2000" dirty="0" smtClean="0"/>
              <a:t>de la santé</a:t>
            </a:r>
            <a:r>
              <a:rPr lang="fr-FR" sz="2000" b="1" dirty="0" smtClean="0"/>
              <a:t> </a:t>
            </a:r>
            <a:r>
              <a:rPr lang="fr-FR" sz="2000" b="1" dirty="0"/>
              <a:t>intégrative</a:t>
            </a:r>
            <a:r>
              <a:rPr lang="fr-FR" sz="2000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err="1"/>
              <a:t>Visiapy</a:t>
            </a:r>
            <a:r>
              <a:rPr lang="fr-FR" sz="2000" b="1" dirty="0"/>
              <a:t> </a:t>
            </a:r>
            <a:r>
              <a:rPr lang="fr-FR" sz="2000" b="1" dirty="0" smtClean="0"/>
              <a:t>:</a:t>
            </a:r>
            <a:r>
              <a:rPr lang="fr-FR" sz="2000" dirty="0" smtClean="0"/>
              <a:t> Ouvrir </a:t>
            </a:r>
            <a:r>
              <a:rPr lang="fr-FR" sz="2000" dirty="0"/>
              <a:t>la plateforme de </a:t>
            </a:r>
            <a:r>
              <a:rPr lang="fr-FR" sz="2000" dirty="0" smtClean="0"/>
              <a:t>téléconsultation </a:t>
            </a:r>
            <a:r>
              <a:rPr lang="fr-FR" sz="2000" dirty="0" err="1"/>
              <a:t>Visiapy</a:t>
            </a:r>
            <a:r>
              <a:rPr lang="fr-FR" sz="2000" dirty="0"/>
              <a:t> à l’international.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4311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Concept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180950"/>
            <a:ext cx="46233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médecine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groupement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pour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intégrative)</a:t>
            </a: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64325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41744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Besoins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90" name="Shape 90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5AB1C9"/>
                </a:solidFill>
              </a:rPr>
              <a:t>Professionnels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607D8B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Les thérapeutes ne réalisant pas suffisamment de chiffre </a:t>
            </a:r>
            <a:r>
              <a:rPr lang="en" sz="1600" dirty="0" smtClean="0"/>
              <a:t>d’affaires </a:t>
            </a:r>
            <a:r>
              <a:rPr lang="en" sz="1600" dirty="0"/>
              <a:t>pour se permettre de louer un cabinet au mois, en recherche de nouveaux clients.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Les jeunes diplômés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Ceux qui ont un emplois à côté de leur activité (reconversion professionnelle)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Ceux qui continuent d’exercer en fin de carrière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50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Particuliers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Trouver en un seul lieu une trentaine de pratiques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Se faire orienter afin de trouver la pratique la plus adaptée à leur besoin.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Une demande croissante concernant les médecines douces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Solution</a:t>
            </a:r>
          </a:p>
        </p:txBody>
      </p:sp>
      <p:pic>
        <p:nvPicPr>
          <p:cNvPr id="98" name="Shape 9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26050" y="1142975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Salles accessibles 7j/7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Système de réservation en ligne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 visant à améliorer la visibilité des intervenants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Apport de clients aux intervenants grâce à la notoriété du centre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Evènements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récurrents dans l’optique de faire découvrir nos pratiques aux particuliers 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Plus que des salles, un </a:t>
            </a: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environnement…</a:t>
            </a:r>
            <a:endParaRPr lang="en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00204"/>
            <a:ext cx="1440159" cy="985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8" y="5445224"/>
            <a:ext cx="1567475" cy="104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415"/>
            <a:ext cx="1567187" cy="1042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7" y="5445415"/>
            <a:ext cx="1579183" cy="1050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pic>
        <p:nvPicPr>
          <p:cNvPr id="105" name="Shape 10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26050" y="1390236"/>
            <a:ext cx="7262374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d’espaces : 15€ / h en 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 au mois : 600 à 1000€/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mois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Abonnement au centre : 49€ / mois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Panier moyen des intervenants = 11h/mois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intervenants travaillent régulièrement entre 30h et 5h/mois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Chiffres clés</a:t>
            </a:r>
          </a:p>
        </p:txBody>
      </p:sp>
      <p:pic>
        <p:nvPicPr>
          <p:cNvPr id="112" name="Shape 11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19725" y="1587075"/>
            <a:ext cx="3726900" cy="23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58</a:t>
            </a:r>
            <a:r>
              <a:rPr lang="en" sz="1600" dirty="0" smtClean="0"/>
              <a:t> </a:t>
            </a:r>
            <a:r>
              <a:rPr lang="en" sz="1600" dirty="0"/>
              <a:t>intervenants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4</a:t>
            </a:r>
            <a:r>
              <a:rPr lang="en" sz="1600" dirty="0" smtClean="0"/>
              <a:t>9 </a:t>
            </a:r>
            <a:r>
              <a:rPr lang="en" sz="1600" dirty="0"/>
              <a:t>abonnements mensuels de 49€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36 </a:t>
            </a:r>
            <a:r>
              <a:rPr lang="en" sz="1600" dirty="0"/>
              <a:t>pratiques différentes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4 </a:t>
            </a:r>
            <a:r>
              <a:rPr lang="en" sz="1600" dirty="0"/>
              <a:t>salles à temps plein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7 salles en coworking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3</a:t>
            </a:r>
            <a:r>
              <a:rPr lang="en" sz="1600" dirty="0" smtClean="0"/>
              <a:t> </a:t>
            </a:r>
            <a:r>
              <a:rPr lang="en" sz="1600" dirty="0"/>
              <a:t>7</a:t>
            </a:r>
            <a:r>
              <a:rPr lang="en" sz="1600" dirty="0" smtClean="0"/>
              <a:t>00 usagers</a:t>
            </a:r>
            <a:endParaRPr lang="en" sz="16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89100" y="1587075"/>
            <a:ext cx="4554900" cy="11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r>
              <a:rPr lang="en" sz="1800" b="1" dirty="0" smtClean="0">
                <a:solidFill>
                  <a:srgbClr val="398BA2"/>
                </a:solidFill>
              </a:rPr>
              <a:t>49 </a:t>
            </a:r>
            <a:r>
              <a:rPr lang="en" sz="1800" b="1" dirty="0" smtClean="0">
                <a:solidFill>
                  <a:srgbClr val="398BA2"/>
                </a:solidFill>
              </a:rPr>
              <a:t>% en 2018 contre 27,7 % en 2017</a:t>
            </a:r>
            <a:endParaRPr lang="en" sz="1800" b="1" dirty="0">
              <a:solidFill>
                <a:srgbClr val="398BA2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 </a:t>
            </a:r>
            <a:r>
              <a:rPr lang="en" sz="1600" dirty="0" smtClean="0"/>
              <a:t> </a:t>
            </a:r>
            <a:r>
              <a:rPr lang="en" sz="1600" dirty="0" smtClean="0"/>
              <a:t>900 h/mois </a:t>
            </a:r>
            <a:r>
              <a:rPr lang="en" sz="1600" dirty="0"/>
              <a:t>sur 1728h disponibles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 </a:t>
            </a:r>
            <a:r>
              <a:rPr lang="en" sz="1600" dirty="0" smtClean="0"/>
              <a:t>        h/an </a:t>
            </a:r>
            <a:r>
              <a:rPr lang="en" sz="1600" dirty="0"/>
              <a:t>sur 19000h disponibles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4644008" y="3204848"/>
            <a:ext cx="3093000" cy="24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	</a:t>
            </a:r>
            <a:r>
              <a:rPr lang="en" sz="1800" b="1" dirty="0" smtClean="0">
                <a:solidFill>
                  <a:srgbClr val="398BA2"/>
                </a:solidFill>
              </a:rPr>
              <a:t>Finances </a:t>
            </a:r>
            <a:r>
              <a:rPr lang="en" sz="1800" b="1" dirty="0" smtClean="0">
                <a:solidFill>
                  <a:srgbClr val="398BA2"/>
                </a:solidFill>
              </a:rPr>
              <a:t>2018</a:t>
            </a:r>
            <a:endParaRPr lang="en" sz="1800" b="1" dirty="0">
              <a:solidFill>
                <a:srgbClr val="398BA2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Capital : 10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 : </a:t>
            </a:r>
            <a:r>
              <a:rPr lang="en" sz="1600" dirty="0" smtClean="0"/>
              <a:t>104 </a:t>
            </a:r>
            <a:r>
              <a:rPr lang="en" sz="1600" dirty="0"/>
              <a:t>k</a:t>
            </a:r>
            <a:r>
              <a:rPr lang="en" sz="1600" dirty="0" smtClean="0"/>
              <a:t>€ </a:t>
            </a: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CA 2017 : 63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Charges </a:t>
            </a:r>
            <a:r>
              <a:rPr lang="en" sz="1600" dirty="0"/>
              <a:t>: </a:t>
            </a:r>
            <a:r>
              <a:rPr lang="en" sz="1600" dirty="0" smtClean="0"/>
              <a:t> </a:t>
            </a: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EBIT :  </a:t>
            </a:r>
            <a:r>
              <a:rPr lang="en" sz="1600" dirty="0" smtClean="0"/>
              <a:t>20</a:t>
            </a:r>
            <a:r>
              <a:rPr lang="en" sz="1600" dirty="0" smtClean="0"/>
              <a:t> </a:t>
            </a:r>
            <a:r>
              <a:rPr lang="en" sz="1600" dirty="0"/>
              <a:t>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Capitaux </a:t>
            </a:r>
            <a:r>
              <a:rPr lang="en" sz="1600" dirty="0"/>
              <a:t>propres : </a:t>
            </a:r>
            <a:r>
              <a:rPr lang="en" sz="1600" dirty="0" smtClean="0"/>
              <a:t>10 </a:t>
            </a:r>
            <a:r>
              <a:rPr lang="en" sz="1600" dirty="0"/>
              <a:t>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Dette : </a:t>
            </a:r>
            <a:r>
              <a:rPr lang="en" sz="1600" dirty="0" smtClean="0"/>
              <a:t>36</a:t>
            </a:r>
            <a:r>
              <a:rPr lang="en" sz="1600" dirty="0" smtClean="0"/>
              <a:t> </a:t>
            </a:r>
            <a:r>
              <a:rPr lang="en" sz="1600" dirty="0" smtClean="0"/>
              <a:t>k</a:t>
            </a:r>
            <a:r>
              <a:rPr lang="en" sz="1600" dirty="0"/>
              <a:t>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Loyer du Centre: 43,3 k€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6" name="Shape 116"/>
          <p:cNvSpPr txBox="1"/>
          <p:nvPr/>
        </p:nvSpPr>
        <p:spPr>
          <a:xfrm>
            <a:off x="539552" y="3573016"/>
            <a:ext cx="3744416" cy="25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Soutien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prêt d’honneur : 10 k€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Garantie bancaire à hauteur de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l’emprunt i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nitial de 62 000€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Dossiers de subventions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éligibles : 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 EXPE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TP 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 marché</a:t>
            </a:r>
          </a:p>
        </p:txBody>
      </p:sp>
      <p:pic>
        <p:nvPicPr>
          <p:cNvPr id="122" name="Shape 12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</a:p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1260000" y="2107400"/>
          <a:ext cx="6624000" cy="3194650"/>
        </p:xfrm>
        <a:graphic>
          <a:graphicData uri="http://schemas.openxmlformats.org/drawingml/2006/table">
            <a:tbl>
              <a:tblPr>
                <a:noFill/>
                <a:tableStyleId>{9853B4C1-058D-45E1-95BA-9A53E337D010}</a:tableStyleId>
              </a:tblPr>
              <a:tblGrid>
                <a:gridCol w="1656000"/>
                <a:gridCol w="1656000"/>
                <a:gridCol w="1656000"/>
                <a:gridCol w="1656000"/>
              </a:tblGrid>
              <a:tr h="173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d’habitants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% de personnes consultant un psychologue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de patients potentiels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 communes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voisines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33 740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655700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5AB1C9"/>
                </a:solidFill>
              </a:rPr>
              <a:t>Zone de chalandise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8207</TotalTime>
  <Words>651</Words>
  <Application>Microsoft Office PowerPoint</Application>
  <PresentationFormat>Affichage à l'écran (4:3)</PresentationFormat>
  <Paragraphs>144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Wingdings</vt:lpstr>
      <vt:lpstr>Source Sans Pro</vt:lpstr>
      <vt:lpstr>Roboto Slab</vt:lpstr>
      <vt:lpstr>Arial</vt:lpstr>
      <vt:lpstr>Cordelia template</vt:lpstr>
      <vt:lpstr>Présentation PowerPoint</vt:lpstr>
      <vt:lpstr>Le Concept</vt:lpstr>
      <vt:lpstr> Khépri Santé = 1 expertise et 4 Solutions intégrées</vt:lpstr>
      <vt:lpstr>Besoins</vt:lpstr>
      <vt:lpstr>Solution</vt:lpstr>
      <vt:lpstr>Business Model</vt:lpstr>
      <vt:lpstr>Chiffres clés</vt:lpstr>
      <vt:lpstr>Le marché</vt:lpstr>
      <vt:lpstr>Zone de chalandise</vt:lpstr>
      <vt:lpstr>Concurrence</vt:lpstr>
      <vt:lpstr>Leviers de déploiement</vt:lpstr>
      <vt:lpstr>Objectifs pour les 2 ans à venir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25</cp:revision>
  <cp:lastPrinted>2017-09-20T23:27:17Z</cp:lastPrinted>
  <dcterms:modified xsi:type="dcterms:W3CDTF">2019-01-16T20:49:08Z</dcterms:modified>
</cp:coreProperties>
</file>