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78" r:id="rId7"/>
    <p:sldId id="274" r:id="rId8"/>
    <p:sldId id="276" r:id="rId9"/>
    <p:sldId id="257" r:id="rId10"/>
    <p:sldId id="258" r:id="rId11"/>
    <p:sldId id="264" r:id="rId12"/>
    <p:sldId id="280" r:id="rId13"/>
    <p:sldId id="265" r:id="rId14"/>
    <p:sldId id="267" r:id="rId15"/>
    <p:sldId id="272" r:id="rId16"/>
    <p:sldId id="268" r:id="rId17"/>
    <p:sldId id="269" r:id="rId18"/>
    <p:sldId id="270" r:id="rId19"/>
    <p:sldId id="273" r:id="rId20"/>
    <p:sldId id="279" r:id="rId21"/>
    <p:sldId id="271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3" d="100"/>
          <a:sy n="63" d="100"/>
        </p:scale>
        <p:origin x="-1290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2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084014-3D78-C948-8E2D-607F1C7B5E46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605BE67-E739-5C48-80F3-74C93439A111}">
      <dgm:prSet phldrT="[Texte]"/>
      <dgm:spPr/>
      <dgm:t>
        <a:bodyPr/>
        <a:lstStyle/>
        <a:p>
          <a:r>
            <a:rPr lang="fr-FR" dirty="0" smtClean="0"/>
            <a:t>Site web </a:t>
          </a:r>
          <a:r>
            <a:rPr lang="fr-FR" dirty="0" err="1" smtClean="0"/>
            <a:t>SophroKhepri</a:t>
          </a:r>
          <a:endParaRPr lang="fr-FR" dirty="0"/>
        </a:p>
      </dgm:t>
    </dgm:pt>
    <dgm:pt modelId="{394C3312-883C-2044-857F-B4CE31C0CF5D}" type="parTrans" cxnId="{42D91AA8-0533-484B-B18B-224A14002669}">
      <dgm:prSet/>
      <dgm:spPr/>
      <dgm:t>
        <a:bodyPr/>
        <a:lstStyle/>
        <a:p>
          <a:endParaRPr lang="fr-FR"/>
        </a:p>
      </dgm:t>
    </dgm:pt>
    <dgm:pt modelId="{0DA44078-C77C-294C-A5B6-5DACB186D82D}" type="sibTrans" cxnId="{42D91AA8-0533-484B-B18B-224A14002669}">
      <dgm:prSet/>
      <dgm:spPr/>
      <dgm:t>
        <a:bodyPr/>
        <a:lstStyle/>
        <a:p>
          <a:endParaRPr lang="fr-FR"/>
        </a:p>
      </dgm:t>
    </dgm:pt>
    <dgm:pt modelId="{04AD7111-2639-D045-9CA1-CFCA877FB106}">
      <dgm:prSet phldrT="[Texte]"/>
      <dgm:spPr/>
      <dgm:t>
        <a:bodyPr/>
        <a:lstStyle/>
        <a:p>
          <a:r>
            <a:rPr lang="fr-FR" dirty="0" smtClean="0"/>
            <a:t>Blog</a:t>
          </a:r>
          <a:endParaRPr lang="fr-FR" dirty="0"/>
        </a:p>
      </dgm:t>
    </dgm:pt>
    <dgm:pt modelId="{94637E09-9E53-F146-B472-FCA07EAA27AB}" type="parTrans" cxnId="{80D4CDFE-18CE-1244-8641-C5881B62A6B4}">
      <dgm:prSet/>
      <dgm:spPr/>
      <dgm:t>
        <a:bodyPr/>
        <a:lstStyle/>
        <a:p>
          <a:endParaRPr lang="fr-FR"/>
        </a:p>
      </dgm:t>
    </dgm:pt>
    <dgm:pt modelId="{4E38C31B-0A2F-BB4C-B0E9-2BAA0838125B}" type="sibTrans" cxnId="{80D4CDFE-18CE-1244-8641-C5881B62A6B4}">
      <dgm:prSet/>
      <dgm:spPr/>
      <dgm:t>
        <a:bodyPr/>
        <a:lstStyle/>
        <a:p>
          <a:endParaRPr lang="fr-FR"/>
        </a:p>
      </dgm:t>
    </dgm:pt>
    <dgm:pt modelId="{ADB22AC6-072B-B24A-A389-221AE697C19D}">
      <dgm:prSet phldrT="[Texte]"/>
      <dgm:spPr/>
      <dgm:t>
        <a:bodyPr/>
        <a:lstStyle/>
        <a:p>
          <a:r>
            <a:rPr lang="fr-FR" dirty="0" smtClean="0"/>
            <a:t>Réservations en ligne</a:t>
          </a:r>
          <a:endParaRPr lang="fr-FR" dirty="0"/>
        </a:p>
      </dgm:t>
    </dgm:pt>
    <dgm:pt modelId="{40010ABE-8FD1-B443-B0F8-FF9DC3B719E2}" type="parTrans" cxnId="{D00B02DB-9923-D142-99B7-BD85642414FD}">
      <dgm:prSet/>
      <dgm:spPr/>
      <dgm:t>
        <a:bodyPr/>
        <a:lstStyle/>
        <a:p>
          <a:endParaRPr lang="fr-FR"/>
        </a:p>
      </dgm:t>
    </dgm:pt>
    <dgm:pt modelId="{33A7B71B-9122-C645-9BD4-6ACCA312982C}" type="sibTrans" cxnId="{D00B02DB-9923-D142-99B7-BD85642414FD}">
      <dgm:prSet/>
      <dgm:spPr/>
      <dgm:t>
        <a:bodyPr/>
        <a:lstStyle/>
        <a:p>
          <a:endParaRPr lang="fr-FR"/>
        </a:p>
      </dgm:t>
    </dgm:pt>
    <dgm:pt modelId="{18303091-A622-DF4A-A694-E0A88AFBFED4}">
      <dgm:prSet phldrT="[Texte]"/>
      <dgm:spPr/>
      <dgm:t>
        <a:bodyPr/>
        <a:lstStyle/>
        <a:p>
          <a:r>
            <a:rPr lang="fr-FR" dirty="0" smtClean="0"/>
            <a:t>Consultations en ligne</a:t>
          </a:r>
          <a:endParaRPr lang="fr-FR" dirty="0"/>
        </a:p>
      </dgm:t>
    </dgm:pt>
    <dgm:pt modelId="{71425C6E-385C-354F-A5DA-6085A94EF3AC}" type="parTrans" cxnId="{49346C57-03B6-9848-948E-B8462EF4F2BC}">
      <dgm:prSet/>
      <dgm:spPr/>
      <dgm:t>
        <a:bodyPr/>
        <a:lstStyle/>
        <a:p>
          <a:endParaRPr lang="fr-FR"/>
        </a:p>
      </dgm:t>
    </dgm:pt>
    <dgm:pt modelId="{E565E471-EC8E-1845-AE7A-2638B7B798FD}" type="sibTrans" cxnId="{49346C57-03B6-9848-948E-B8462EF4F2BC}">
      <dgm:prSet/>
      <dgm:spPr/>
      <dgm:t>
        <a:bodyPr/>
        <a:lstStyle/>
        <a:p>
          <a:endParaRPr lang="fr-FR"/>
        </a:p>
      </dgm:t>
    </dgm:pt>
    <dgm:pt modelId="{69441CF9-4D3B-0F49-BF0F-EACBDDC41B2D}">
      <dgm:prSet/>
      <dgm:spPr/>
      <dgm:t>
        <a:bodyPr/>
        <a:lstStyle/>
        <a:p>
          <a:r>
            <a:rPr lang="fr-FR" dirty="0" smtClean="0"/>
            <a:t>Location de salles</a:t>
          </a:r>
          <a:endParaRPr lang="fr-FR" dirty="0"/>
        </a:p>
      </dgm:t>
    </dgm:pt>
    <dgm:pt modelId="{10F2A042-B783-274A-8C17-6130BC137645}" type="parTrans" cxnId="{0A876456-7F8F-754E-9145-0B237E06704C}">
      <dgm:prSet/>
      <dgm:spPr/>
      <dgm:t>
        <a:bodyPr/>
        <a:lstStyle/>
        <a:p>
          <a:endParaRPr lang="fr-FR"/>
        </a:p>
      </dgm:t>
    </dgm:pt>
    <dgm:pt modelId="{2CAE22E2-7435-4342-9554-C81705713E35}" type="sibTrans" cxnId="{0A876456-7F8F-754E-9145-0B237E06704C}">
      <dgm:prSet/>
      <dgm:spPr/>
      <dgm:t>
        <a:bodyPr/>
        <a:lstStyle/>
        <a:p>
          <a:endParaRPr lang="fr-FR"/>
        </a:p>
      </dgm:t>
    </dgm:pt>
    <dgm:pt modelId="{65FFAFB8-24F4-5542-89DF-CF17E9A75152}" type="pres">
      <dgm:prSet presAssocID="{4F084014-3D78-C948-8E2D-607F1C7B5E4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FDA26-FB7E-AD46-B632-D34CFC412664}" type="pres">
      <dgm:prSet presAssocID="{A605BE67-E739-5C48-80F3-74C93439A111}" presName="centerShape" presStyleLbl="node0" presStyleIdx="0" presStyleCnt="1"/>
      <dgm:spPr/>
      <dgm:t>
        <a:bodyPr/>
        <a:lstStyle/>
        <a:p>
          <a:endParaRPr lang="fr-FR"/>
        </a:p>
      </dgm:t>
    </dgm:pt>
    <dgm:pt modelId="{05CE8D1F-D32C-6E43-BB53-5071B72B4A75}" type="pres">
      <dgm:prSet presAssocID="{94637E09-9E53-F146-B472-FCA07EAA27AB}" presName="parTrans" presStyleLbl="bgSibTrans2D1" presStyleIdx="0" presStyleCnt="4"/>
      <dgm:spPr/>
      <dgm:t>
        <a:bodyPr/>
        <a:lstStyle/>
        <a:p>
          <a:endParaRPr lang="fr-FR"/>
        </a:p>
      </dgm:t>
    </dgm:pt>
    <dgm:pt modelId="{B213B0E2-DAD2-CD46-9671-7D8971628865}" type="pres">
      <dgm:prSet presAssocID="{04AD7111-2639-D045-9CA1-CFCA877FB10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EA9549-1634-9F45-B95D-939F8D065AAC}" type="pres">
      <dgm:prSet presAssocID="{40010ABE-8FD1-B443-B0F8-FF9DC3B719E2}" presName="parTrans" presStyleLbl="bgSibTrans2D1" presStyleIdx="1" presStyleCnt="4"/>
      <dgm:spPr/>
      <dgm:t>
        <a:bodyPr/>
        <a:lstStyle/>
        <a:p>
          <a:endParaRPr lang="fr-FR"/>
        </a:p>
      </dgm:t>
    </dgm:pt>
    <dgm:pt modelId="{3CD2D077-E918-8C4F-9E36-E4D882FA260B}" type="pres">
      <dgm:prSet presAssocID="{ADB22AC6-072B-B24A-A389-221AE697C19D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B9C358E-D196-AE4B-ADC6-951A2E07E4DF}" type="pres">
      <dgm:prSet presAssocID="{71425C6E-385C-354F-A5DA-6085A94EF3AC}" presName="parTrans" presStyleLbl="bgSibTrans2D1" presStyleIdx="2" presStyleCnt="4"/>
      <dgm:spPr/>
      <dgm:t>
        <a:bodyPr/>
        <a:lstStyle/>
        <a:p>
          <a:endParaRPr lang="fr-FR"/>
        </a:p>
      </dgm:t>
    </dgm:pt>
    <dgm:pt modelId="{C53C04C4-2EBC-D343-9078-FA8F36A75965}" type="pres">
      <dgm:prSet presAssocID="{18303091-A622-DF4A-A694-E0A88AFBFED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C46A32C-BDEF-5145-8EC6-F088E8549A23}" type="pres">
      <dgm:prSet presAssocID="{10F2A042-B783-274A-8C17-6130BC137645}" presName="parTrans" presStyleLbl="bgSibTrans2D1" presStyleIdx="3" presStyleCnt="4"/>
      <dgm:spPr/>
      <dgm:t>
        <a:bodyPr/>
        <a:lstStyle/>
        <a:p>
          <a:endParaRPr lang="fr-FR"/>
        </a:p>
      </dgm:t>
    </dgm:pt>
    <dgm:pt modelId="{24BC0AF1-A097-E54D-A109-E54B383DC68C}" type="pres">
      <dgm:prSet presAssocID="{69441CF9-4D3B-0F49-BF0F-EACBDDC41B2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A876456-7F8F-754E-9145-0B237E06704C}" srcId="{A605BE67-E739-5C48-80F3-74C93439A111}" destId="{69441CF9-4D3B-0F49-BF0F-EACBDDC41B2D}" srcOrd="3" destOrd="0" parTransId="{10F2A042-B783-274A-8C17-6130BC137645}" sibTransId="{2CAE22E2-7435-4342-9554-C81705713E35}"/>
    <dgm:cxn modelId="{7AD2CEFD-51D9-4553-88B4-27795298DCE7}" type="presOf" srcId="{ADB22AC6-072B-B24A-A389-221AE697C19D}" destId="{3CD2D077-E918-8C4F-9E36-E4D882FA260B}" srcOrd="0" destOrd="0" presId="urn:microsoft.com/office/officeart/2005/8/layout/radial4"/>
    <dgm:cxn modelId="{49346C57-03B6-9848-948E-B8462EF4F2BC}" srcId="{A605BE67-E739-5C48-80F3-74C93439A111}" destId="{18303091-A622-DF4A-A694-E0A88AFBFED4}" srcOrd="2" destOrd="0" parTransId="{71425C6E-385C-354F-A5DA-6085A94EF3AC}" sibTransId="{E565E471-EC8E-1845-AE7A-2638B7B798FD}"/>
    <dgm:cxn modelId="{80D4CDFE-18CE-1244-8641-C5881B62A6B4}" srcId="{A605BE67-E739-5C48-80F3-74C93439A111}" destId="{04AD7111-2639-D045-9CA1-CFCA877FB106}" srcOrd="0" destOrd="0" parTransId="{94637E09-9E53-F146-B472-FCA07EAA27AB}" sibTransId="{4E38C31B-0A2F-BB4C-B0E9-2BAA0838125B}"/>
    <dgm:cxn modelId="{D00B02DB-9923-D142-99B7-BD85642414FD}" srcId="{A605BE67-E739-5C48-80F3-74C93439A111}" destId="{ADB22AC6-072B-B24A-A389-221AE697C19D}" srcOrd="1" destOrd="0" parTransId="{40010ABE-8FD1-B443-B0F8-FF9DC3B719E2}" sibTransId="{33A7B71B-9122-C645-9BD4-6ACCA312982C}"/>
    <dgm:cxn modelId="{EC45EACA-6B4E-4D8E-AA3C-F1BDE116540B}" type="presOf" srcId="{40010ABE-8FD1-B443-B0F8-FF9DC3B719E2}" destId="{CCEA9549-1634-9F45-B95D-939F8D065AAC}" srcOrd="0" destOrd="0" presId="urn:microsoft.com/office/officeart/2005/8/layout/radial4"/>
    <dgm:cxn modelId="{62649FCA-D765-4684-A977-E89EDA83CDA6}" type="presOf" srcId="{4F084014-3D78-C948-8E2D-607F1C7B5E46}" destId="{65FFAFB8-24F4-5542-89DF-CF17E9A75152}" srcOrd="0" destOrd="0" presId="urn:microsoft.com/office/officeart/2005/8/layout/radial4"/>
    <dgm:cxn modelId="{7CB81565-0F24-4A16-AFA1-CDB7131A3F3A}" type="presOf" srcId="{94637E09-9E53-F146-B472-FCA07EAA27AB}" destId="{05CE8D1F-D32C-6E43-BB53-5071B72B4A75}" srcOrd="0" destOrd="0" presId="urn:microsoft.com/office/officeart/2005/8/layout/radial4"/>
    <dgm:cxn modelId="{C85BD1D8-3191-47B4-BB05-E83356DE1864}" type="presOf" srcId="{69441CF9-4D3B-0F49-BF0F-EACBDDC41B2D}" destId="{24BC0AF1-A097-E54D-A109-E54B383DC68C}" srcOrd="0" destOrd="0" presId="urn:microsoft.com/office/officeart/2005/8/layout/radial4"/>
    <dgm:cxn modelId="{42D91AA8-0533-484B-B18B-224A14002669}" srcId="{4F084014-3D78-C948-8E2D-607F1C7B5E46}" destId="{A605BE67-E739-5C48-80F3-74C93439A111}" srcOrd="0" destOrd="0" parTransId="{394C3312-883C-2044-857F-B4CE31C0CF5D}" sibTransId="{0DA44078-C77C-294C-A5B6-5DACB186D82D}"/>
    <dgm:cxn modelId="{C4B8DB5E-77DF-4560-A3A1-499727FF11AF}" type="presOf" srcId="{10F2A042-B783-274A-8C17-6130BC137645}" destId="{CC46A32C-BDEF-5145-8EC6-F088E8549A23}" srcOrd="0" destOrd="0" presId="urn:microsoft.com/office/officeart/2005/8/layout/radial4"/>
    <dgm:cxn modelId="{A763439C-06D5-42E6-A38D-94F0FFA58C5F}" type="presOf" srcId="{71425C6E-385C-354F-A5DA-6085A94EF3AC}" destId="{DB9C358E-D196-AE4B-ADC6-951A2E07E4DF}" srcOrd="0" destOrd="0" presId="urn:microsoft.com/office/officeart/2005/8/layout/radial4"/>
    <dgm:cxn modelId="{E4C79BFE-FA14-4D4B-8E15-56188126995A}" type="presOf" srcId="{A605BE67-E739-5C48-80F3-74C93439A111}" destId="{A3AFDA26-FB7E-AD46-B632-D34CFC412664}" srcOrd="0" destOrd="0" presId="urn:microsoft.com/office/officeart/2005/8/layout/radial4"/>
    <dgm:cxn modelId="{3C653329-EE4A-45F1-878E-785F595E450E}" type="presOf" srcId="{18303091-A622-DF4A-A694-E0A88AFBFED4}" destId="{C53C04C4-2EBC-D343-9078-FA8F36A75965}" srcOrd="0" destOrd="0" presId="urn:microsoft.com/office/officeart/2005/8/layout/radial4"/>
    <dgm:cxn modelId="{B32C415A-E014-4802-B2D9-2F38D26A5347}" type="presOf" srcId="{04AD7111-2639-D045-9CA1-CFCA877FB106}" destId="{B213B0E2-DAD2-CD46-9671-7D8971628865}" srcOrd="0" destOrd="0" presId="urn:microsoft.com/office/officeart/2005/8/layout/radial4"/>
    <dgm:cxn modelId="{54D0769A-E085-41AE-A78E-8DA0F073123E}" type="presParOf" srcId="{65FFAFB8-24F4-5542-89DF-CF17E9A75152}" destId="{A3AFDA26-FB7E-AD46-B632-D34CFC412664}" srcOrd="0" destOrd="0" presId="urn:microsoft.com/office/officeart/2005/8/layout/radial4"/>
    <dgm:cxn modelId="{0DA03B66-F98B-47BE-8E30-24A25512D4F8}" type="presParOf" srcId="{65FFAFB8-24F4-5542-89DF-CF17E9A75152}" destId="{05CE8D1F-D32C-6E43-BB53-5071B72B4A75}" srcOrd="1" destOrd="0" presId="urn:microsoft.com/office/officeart/2005/8/layout/radial4"/>
    <dgm:cxn modelId="{6F816435-8869-418C-8F52-57982D690659}" type="presParOf" srcId="{65FFAFB8-24F4-5542-89DF-CF17E9A75152}" destId="{B213B0E2-DAD2-CD46-9671-7D8971628865}" srcOrd="2" destOrd="0" presId="urn:microsoft.com/office/officeart/2005/8/layout/radial4"/>
    <dgm:cxn modelId="{83276E08-E196-4D6C-AA90-D82425953080}" type="presParOf" srcId="{65FFAFB8-24F4-5542-89DF-CF17E9A75152}" destId="{CCEA9549-1634-9F45-B95D-939F8D065AAC}" srcOrd="3" destOrd="0" presId="urn:microsoft.com/office/officeart/2005/8/layout/radial4"/>
    <dgm:cxn modelId="{BF5175B7-5305-4CA7-9669-A3367B304F1A}" type="presParOf" srcId="{65FFAFB8-24F4-5542-89DF-CF17E9A75152}" destId="{3CD2D077-E918-8C4F-9E36-E4D882FA260B}" srcOrd="4" destOrd="0" presId="urn:microsoft.com/office/officeart/2005/8/layout/radial4"/>
    <dgm:cxn modelId="{978D4DDC-7DCF-454E-9A7D-AD8C80AB2C59}" type="presParOf" srcId="{65FFAFB8-24F4-5542-89DF-CF17E9A75152}" destId="{DB9C358E-D196-AE4B-ADC6-951A2E07E4DF}" srcOrd="5" destOrd="0" presId="urn:microsoft.com/office/officeart/2005/8/layout/radial4"/>
    <dgm:cxn modelId="{D6F15AFE-2AB9-4740-A372-111B23DF2280}" type="presParOf" srcId="{65FFAFB8-24F4-5542-89DF-CF17E9A75152}" destId="{C53C04C4-2EBC-D343-9078-FA8F36A75965}" srcOrd="6" destOrd="0" presId="urn:microsoft.com/office/officeart/2005/8/layout/radial4"/>
    <dgm:cxn modelId="{24BABE56-674D-4458-8EB0-527C4444611B}" type="presParOf" srcId="{65FFAFB8-24F4-5542-89DF-CF17E9A75152}" destId="{CC46A32C-BDEF-5145-8EC6-F088E8549A23}" srcOrd="7" destOrd="0" presId="urn:microsoft.com/office/officeart/2005/8/layout/radial4"/>
    <dgm:cxn modelId="{ECF99E97-8A0A-435E-8EA4-E86F7EBCD786}" type="presParOf" srcId="{65FFAFB8-24F4-5542-89DF-CF17E9A75152}" destId="{24BC0AF1-A097-E54D-A109-E54B383DC68C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, imag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u-dessus de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therapeutes-parisiens.fr/" TargetMode="External"/><Relationship Id="rId2" Type="http://schemas.openxmlformats.org/officeDocument/2006/relationships/hyperlink" Target="https://www.therapeute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sycho-bien-etre.be/" TargetMode="External"/><Relationship Id="rId5" Type="http://schemas.openxmlformats.org/officeDocument/2006/relationships/hyperlink" Target="http://www.passeportsante.net/" TargetMode="External"/><Relationship Id="rId4" Type="http://schemas.openxmlformats.org/officeDocument/2006/relationships/hyperlink" Target="http://docorga.com/connexio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err="1" smtClean="0"/>
              <a:t>SophroKhepri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Plateforme </a:t>
            </a:r>
            <a:r>
              <a:rPr lang="fr-FR" dirty="0" smtClean="0"/>
              <a:t>web</a:t>
            </a:r>
          </a:p>
          <a:p>
            <a:r>
              <a:rPr lang="fr-FR" smtClean="0"/>
              <a:t>KhepriTherapy.com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766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4.Pour les patients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Trouver la bonne thérapie, qui correspond au bon pôle de compétence du thérapeute par rapport à son trouble à sa segmentation. Une recherche de thérapeute très avancée grâce à un champ lexicale des pathologies et problématiques des patients</a:t>
            </a:r>
          </a:p>
          <a:p>
            <a:r>
              <a:rPr lang="fr-FR" dirty="0" smtClean="0"/>
              <a:t>Réserver un rendez vous en ligne en quelques clics</a:t>
            </a:r>
          </a:p>
          <a:p>
            <a:r>
              <a:rPr lang="fr-FR" dirty="0" smtClean="0"/>
              <a:t>Consulter depuis chez vous en Visio lorsque la thérapie le permet, en cabinet où à domicile.</a:t>
            </a:r>
          </a:p>
          <a:p>
            <a:r>
              <a:rPr lang="fr-FR" dirty="0" smtClean="0"/>
              <a:t>Un Blog mis à jour régulièrement pour en apprendre plus chaque jour à propos des médecines alternatives et de l’approche d’une meilleure qualité de vie.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441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4.Pour les entreprises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Répondre aux exigences réglementaires de prévention de santé au travail et des risques psychosociaux </a:t>
            </a:r>
          </a:p>
          <a:p>
            <a:r>
              <a:rPr lang="fr-FR" dirty="0"/>
              <a:t>Souscrire à un système de prise en charge confidentielle des collaborateurs par un prestataire spécialisé en SQVT </a:t>
            </a:r>
            <a:r>
              <a:rPr lang="fr-FR" dirty="0" smtClean="0"/>
              <a:t>(Santé et Qualité de Vie </a:t>
            </a:r>
            <a:r>
              <a:rPr lang="fr-FR" smtClean="0"/>
              <a:t>au Travail)</a:t>
            </a:r>
            <a:endParaRPr lang="fr-FR" dirty="0"/>
          </a:p>
          <a:p>
            <a:r>
              <a:rPr lang="fr-FR" dirty="0" smtClean="0"/>
              <a:t>S’engager à respecter la loi de façon simple grâce à une faible adhésion financière</a:t>
            </a:r>
          </a:p>
          <a:p>
            <a:r>
              <a:rPr lang="fr-FR" dirty="0" smtClean="0"/>
              <a:t>Répondre aux besoins des collaborateurs tant sur le plan professionnel que privé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47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Plateforme de soins coordonnés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1754096"/>
              </p:ext>
            </p:extLst>
          </p:nvPr>
        </p:nvGraphicFramePr>
        <p:xfrm>
          <a:off x="900112" y="2133601"/>
          <a:ext cx="7345363" cy="3931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671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4.Concept et fonctionnalité</a:t>
            </a:r>
            <a:br>
              <a:rPr lang="fr-FR" sz="4000" dirty="0" smtClean="0"/>
            </a:br>
            <a:r>
              <a:rPr lang="fr-FR" sz="2200" dirty="0"/>
              <a:t>Acteurs, Systèmes, </a:t>
            </a:r>
            <a:r>
              <a:rPr lang="fr-FR" sz="2200" dirty="0" smtClean="0"/>
              <a:t>Ressources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7500" y="1739900"/>
            <a:ext cx="8559800" cy="4610100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1181100" y="1854200"/>
            <a:ext cx="17907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Entreprises</a:t>
            </a:r>
            <a:endParaRPr lang="fr-FR" sz="1400" b="1" dirty="0"/>
          </a:p>
        </p:txBody>
      </p:sp>
      <p:sp>
        <p:nvSpPr>
          <p:cNvPr id="8" name="Ellipse 7"/>
          <p:cNvSpPr/>
          <p:nvPr/>
        </p:nvSpPr>
        <p:spPr>
          <a:xfrm>
            <a:off x="3594100" y="1790700"/>
            <a:ext cx="21463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Clients/Patients</a:t>
            </a:r>
            <a:endParaRPr lang="fr-FR" sz="1400" b="1" dirty="0"/>
          </a:p>
        </p:txBody>
      </p:sp>
      <p:sp>
        <p:nvSpPr>
          <p:cNvPr id="9" name="Ellipse 8"/>
          <p:cNvSpPr/>
          <p:nvPr/>
        </p:nvSpPr>
        <p:spPr>
          <a:xfrm>
            <a:off x="6138068" y="1790700"/>
            <a:ext cx="2098675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Thérapeutes, coach, formateurs</a:t>
            </a:r>
            <a:endParaRPr lang="fr-FR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3732210" y="4121150"/>
            <a:ext cx="1868490" cy="9207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Coopérative</a:t>
            </a:r>
          </a:p>
          <a:p>
            <a:pPr algn="ctr"/>
            <a:r>
              <a:rPr lang="fr-FR" dirty="0" smtClean="0"/>
              <a:t>Plateforme de mise en relation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6226964" y="4178300"/>
            <a:ext cx="1504950" cy="86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Agenda et prise de rdv en ligne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1181100" y="5324475"/>
            <a:ext cx="1720850" cy="8064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Elearning</a:t>
            </a:r>
            <a:r>
              <a:rPr lang="fr-FR" dirty="0" smtClean="0"/>
              <a:t>, </a:t>
            </a:r>
            <a:r>
              <a:rPr lang="fr-FR" dirty="0" err="1" smtClean="0"/>
              <a:t>webinare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962025" y="4121150"/>
            <a:ext cx="2009775" cy="863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Visio conférence thérapie à 2 ou Groupe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6335710" y="5372100"/>
            <a:ext cx="1314450" cy="711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Blog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668710" y="5226050"/>
            <a:ext cx="1868490" cy="10033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Bibliothèque PDF, </a:t>
            </a:r>
            <a:r>
              <a:rPr lang="fr-FR" dirty="0" err="1" smtClean="0"/>
              <a:t>video</a:t>
            </a:r>
            <a:r>
              <a:rPr lang="fr-FR" dirty="0" smtClean="0"/>
              <a:t>, Enregistrements</a:t>
            </a:r>
            <a:endParaRPr lang="fr-FR" dirty="0"/>
          </a:p>
        </p:txBody>
      </p:sp>
      <p:sp>
        <p:nvSpPr>
          <p:cNvPr id="19" name="Triangle isocèle 18"/>
          <p:cNvSpPr/>
          <p:nvPr/>
        </p:nvSpPr>
        <p:spPr>
          <a:xfrm>
            <a:off x="1292225" y="2882900"/>
            <a:ext cx="1568450" cy="9144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CRM </a:t>
            </a:r>
          </a:p>
        </p:txBody>
      </p:sp>
      <p:sp>
        <p:nvSpPr>
          <p:cNvPr id="20" name="Triangle isocèle 19"/>
          <p:cNvSpPr/>
          <p:nvPr/>
        </p:nvSpPr>
        <p:spPr>
          <a:xfrm>
            <a:off x="3895725" y="2832100"/>
            <a:ext cx="1568450" cy="9144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CRM </a:t>
            </a:r>
          </a:p>
        </p:txBody>
      </p:sp>
      <p:sp>
        <p:nvSpPr>
          <p:cNvPr id="21" name="Triangle isocèle 20"/>
          <p:cNvSpPr/>
          <p:nvPr/>
        </p:nvSpPr>
        <p:spPr>
          <a:xfrm>
            <a:off x="5975346" y="2800526"/>
            <a:ext cx="1610519" cy="9144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7561261" y="2781299"/>
            <a:ext cx="150336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/>
              <a:t>Par pôles de compétences</a:t>
            </a:r>
          </a:p>
          <a:p>
            <a:r>
              <a:rPr lang="fr-FR" sz="1400" b="1" dirty="0" smtClean="0"/>
              <a:t>&amp; intranet ou Forum</a:t>
            </a:r>
            <a:endParaRPr lang="fr-FR" sz="1400" b="1" dirty="0"/>
          </a:p>
          <a:p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6286098" y="3308526"/>
            <a:ext cx="1090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chemeClr val="bg1"/>
                </a:solidFill>
              </a:rPr>
              <a:t>Annuaire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57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Les fiches compétences</a:t>
            </a:r>
            <a:br>
              <a:rPr lang="fr-FR" sz="4000" dirty="0" smtClean="0"/>
            </a:br>
            <a:r>
              <a:rPr lang="fr-FR" sz="4000" dirty="0" smtClean="0"/>
              <a:t>thérapeutes, coach, formateurs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Descriptions techniques et offres de chacun des intervenants selon le même champ lexical et les même mots clés de recherche que pour les clients/patients, en partant des besoins de ces derniers.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60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Les thérapies utilisées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</a:t>
            </a:r>
            <a:r>
              <a:rPr lang="fr-FR" dirty="0" smtClean="0"/>
              <a:t>ffre et services aux particuliers</a:t>
            </a:r>
          </a:p>
          <a:p>
            <a:r>
              <a:rPr lang="fr-FR" dirty="0"/>
              <a:t>O</a:t>
            </a:r>
            <a:r>
              <a:rPr lang="fr-FR" dirty="0" smtClean="0"/>
              <a:t>ffre et services aux entreprises (</a:t>
            </a:r>
            <a:r>
              <a:rPr lang="fr-FR" dirty="0" err="1" smtClean="0"/>
              <a:t>Linstant</a:t>
            </a:r>
            <a:r>
              <a:rPr lang="fr-FR" dirty="0" smtClean="0"/>
              <a:t> Break)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316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Comment créer le </a:t>
            </a:r>
            <a:r>
              <a:rPr lang="fr-FR" sz="4000" dirty="0" err="1" smtClean="0"/>
              <a:t>traffic</a:t>
            </a:r>
            <a:r>
              <a:rPr lang="fr-FR" sz="4000" dirty="0" smtClean="0"/>
              <a:t> et trouver nos clients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Le blog pour les clients/patients alimenté par les intervenants de la coopérative</a:t>
            </a:r>
          </a:p>
          <a:p>
            <a:r>
              <a:rPr lang="fr-FR" dirty="0" smtClean="0"/>
              <a:t>La mise en commun des réseaux des thérapeutes, coach, formateurs (membres de la coopérative)</a:t>
            </a:r>
          </a:p>
          <a:p>
            <a:r>
              <a:rPr lang="fr-FR" dirty="0" smtClean="0"/>
              <a:t>Un système d’adhésion des entreprises et des thérapeutes</a:t>
            </a:r>
          </a:p>
          <a:p>
            <a:r>
              <a:rPr lang="fr-FR" dirty="0" smtClean="0"/>
              <a:t>La vente de soins personnalisés aux clients/patients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664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Cibles clients/thérapeutes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Profils motivation et situation géographique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b="1" dirty="0"/>
              <a:t>4 types de besoins :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Ceux qui sont habitués à venir au centre et qui veulent un suivi personnalisé à distance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Ceux qui viennent au centre mais qui habitent loin et veulent faire des thérapies à distance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Ceux qui ne sont jamais venu au centre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Ceux qui veulent seulement utiliser le e-learning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dirty="0"/>
              <a:t>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b="1" dirty="0"/>
              <a:t>Types de patients :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Patients de proximité (emploi du temps surchargé)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Patients de toute la France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Expatriés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Francophones à l’étranger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492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Fidélisation des membres de la coopérative (les thérapeutes)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Conseils et support en communication, site web, apport commercial et outils informatiques d’aide au développement d’activité</a:t>
            </a:r>
          </a:p>
          <a:p>
            <a:r>
              <a:rPr lang="fr-FR" dirty="0" smtClean="0"/>
              <a:t>Avantages sociaux</a:t>
            </a:r>
          </a:p>
          <a:p>
            <a:r>
              <a:rPr lang="fr-FR" dirty="0" smtClean="0"/>
              <a:t>Mutualisation des moyens</a:t>
            </a:r>
          </a:p>
          <a:p>
            <a:r>
              <a:rPr lang="fr-FR" dirty="0" smtClean="0"/>
              <a:t>Formations métiers</a:t>
            </a:r>
          </a:p>
          <a:p>
            <a:r>
              <a:rPr lang="fr-FR" dirty="0" smtClean="0"/>
              <a:t>Partages entre pairs et supervisions</a:t>
            </a:r>
          </a:p>
          <a:p>
            <a:r>
              <a:rPr lang="fr-FR" dirty="0" smtClean="0"/>
              <a:t>Synergie dans la coordination des soins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711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5.Le marché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/>
              <a:t>Plateformes existantes (concurrences indirectes) :</a:t>
            </a:r>
            <a:endParaRPr lang="fr-FR" dirty="0"/>
          </a:p>
          <a:p>
            <a:r>
              <a:rPr lang="fr-FR" dirty="0"/>
              <a:t> </a:t>
            </a:r>
          </a:p>
          <a:p>
            <a:r>
              <a:rPr lang="fr-FR" u="sng" dirty="0">
                <a:hlinkClick r:id="rId2"/>
              </a:rPr>
              <a:t>https://www.therapeutes.com/</a:t>
            </a:r>
            <a:endParaRPr lang="fr-FR" dirty="0"/>
          </a:p>
          <a:p>
            <a:r>
              <a:rPr lang="fr-FR" u="sng" dirty="0">
                <a:hlinkClick r:id="rId3"/>
              </a:rPr>
              <a:t>http://therapeutes-parisiens.fr/</a:t>
            </a:r>
            <a:endParaRPr lang="fr-FR" dirty="0"/>
          </a:p>
          <a:p>
            <a:r>
              <a:rPr lang="fr-FR" u="sng" dirty="0">
                <a:hlinkClick r:id="rId4"/>
              </a:rPr>
              <a:t>http://docorga.com/connexion</a:t>
            </a:r>
            <a:endParaRPr lang="fr-FR" dirty="0"/>
          </a:p>
          <a:p>
            <a:r>
              <a:rPr lang="fr-FR" u="sng" dirty="0">
                <a:hlinkClick r:id="rId5"/>
              </a:rPr>
              <a:t>http://www.passeportsante.net/</a:t>
            </a:r>
            <a:endParaRPr lang="fr-FR" dirty="0"/>
          </a:p>
          <a:p>
            <a:r>
              <a:rPr lang="fr-FR" u="sng" dirty="0">
                <a:hlinkClick r:id="rId6"/>
              </a:rPr>
              <a:t>http://www.psycho-bien-etre.be</a:t>
            </a:r>
            <a:r>
              <a:rPr lang="fr-FR" u="sng" dirty="0" smtClean="0">
                <a:hlinkClick r:id="rId6"/>
              </a:rPr>
              <a:t>/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42313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77471" y="2194577"/>
            <a:ext cx="4450018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b="1" dirty="0"/>
              <a:t>09 73 67 35 45</a:t>
            </a:r>
            <a:br>
              <a:rPr lang="fr-FR" sz="3600" b="1" dirty="0"/>
            </a:br>
            <a:r>
              <a:rPr lang="fr-FR" sz="3600" b="1" dirty="0"/>
              <a:t>www.sophrokhepri.fr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3909053"/>
            <a:ext cx="8640960" cy="2948899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sz="3600" b="1" dirty="0"/>
              <a:t>Pôle Santé et Mieux-Etre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Psychologie - Sophrologie - Thérapies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Précocité intellectuelle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sz="3600" dirty="0"/>
              <a:t>Orientation scolaire &amp; professionnelle</a:t>
            </a:r>
          </a:p>
        </p:txBody>
      </p:sp>
      <p:pic>
        <p:nvPicPr>
          <p:cNvPr id="1026" name="Picture 2" descr="C:\Users\Dell\Dropbox\Sophrokhépri\site web\Textes Site\textes V2 SIMPLEBO\Logo-charte Sophrokhepri-juillet\lskaccroche-baselineV5Hdef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797" y="500839"/>
            <a:ext cx="4998651" cy="1784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7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 smtClean="0"/>
              <a:t>6.</a:t>
            </a:r>
            <a:r>
              <a:rPr lang="fr-FR" dirty="0" smtClean="0"/>
              <a:t> Avancement du projet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4307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7.Modèle économique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12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8</a:t>
            </a:r>
            <a:r>
              <a:rPr lang="fr-FR" dirty="0" smtClean="0"/>
              <a:t>.L’équipe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3977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560"/>
          </a:xfrm>
        </p:spPr>
        <p:txBody>
          <a:bodyPr>
            <a:normAutofit fontScale="90000"/>
          </a:bodyPr>
          <a:lstStyle/>
          <a:p>
            <a:r>
              <a:rPr lang="fr-FR" altLang="fr-FR" dirty="0" smtClean="0"/>
              <a:t>Sommaire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14500"/>
            <a:ext cx="4114800" cy="4522812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fr-FR" altLang="fr-FR" sz="1400" b="1" dirty="0" smtClean="0"/>
              <a:t>1. </a:t>
            </a:r>
            <a:r>
              <a:rPr lang="fr-FR" altLang="fr-FR" sz="1400" b="1" dirty="0"/>
              <a:t>C</a:t>
            </a:r>
            <a:r>
              <a:rPr lang="fr-FR" altLang="fr-FR" sz="1400" b="1" dirty="0" smtClean="0"/>
              <a:t>onstat:</a:t>
            </a:r>
            <a:endParaRPr lang="fr-FR" altLang="fr-FR" sz="1400" b="1" dirty="0"/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Constat et problématique</a:t>
            </a:r>
            <a:endParaRPr lang="fr-FR" altLang="fr-FR" sz="800" dirty="0" smtClean="0"/>
          </a:p>
          <a:p>
            <a:pPr marL="57150" indent="0">
              <a:buFont typeface="Wingdings" panose="05000000000000000000" pitchFamily="2" charset="2"/>
              <a:buNone/>
              <a:defRPr/>
            </a:pPr>
            <a:r>
              <a:rPr lang="fr-FR" altLang="fr-FR" sz="1400" b="1" dirty="0"/>
              <a:t>2. </a:t>
            </a:r>
            <a:r>
              <a:rPr lang="fr-FR" altLang="fr-FR" sz="1400" b="1" dirty="0" smtClean="0"/>
              <a:t>La Vision : une plateforme coopérative</a:t>
            </a:r>
            <a:endParaRPr lang="fr-FR" altLang="fr-FR" sz="800" b="1" dirty="0" smtClean="0"/>
          </a:p>
          <a:p>
            <a:pPr marL="57150" indent="0">
              <a:buFont typeface="Wingdings" panose="05000000000000000000" pitchFamily="2" charset="2"/>
              <a:buNone/>
              <a:defRPr/>
            </a:pPr>
            <a:r>
              <a:rPr lang="fr-FR" altLang="fr-FR" sz="1400" b="1" dirty="0" smtClean="0"/>
              <a:t>3. Spécificités de la plateforme 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Positionnement</a:t>
            </a:r>
            <a:endParaRPr lang="fr-FR" altLang="fr-FR" sz="1400" b="1" dirty="0" smtClean="0"/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Types d’accompagnement</a:t>
            </a:r>
          </a:p>
          <a:p>
            <a:pPr marL="57150" indent="0">
              <a:buNone/>
              <a:defRPr/>
            </a:pPr>
            <a:r>
              <a:rPr lang="fr-FR" altLang="fr-FR" sz="1400" b="1" dirty="0" smtClean="0"/>
              <a:t>4. Concept </a:t>
            </a:r>
            <a:r>
              <a:rPr lang="fr-FR" altLang="fr-FR" sz="1400" b="1" dirty="0"/>
              <a:t>et </a:t>
            </a:r>
            <a:r>
              <a:rPr lang="fr-FR" altLang="fr-FR" sz="1400" b="1" dirty="0" smtClean="0"/>
              <a:t>stratégie</a:t>
            </a:r>
            <a:endParaRPr lang="fr-FR" altLang="fr-FR" sz="1400" b="1" dirty="0"/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Ce que veulent les thérapeutes</a:t>
            </a:r>
            <a:endParaRPr lang="fr-FR" altLang="fr-FR" sz="1400" b="1" dirty="0"/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Ce que veulent les clients/patients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Ce que veulent les entreprises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/>
              <a:t>Le concept et </a:t>
            </a:r>
            <a:r>
              <a:rPr lang="fr-FR" altLang="fr-FR" sz="1400" dirty="0" smtClean="0"/>
              <a:t>fonctionnalité</a:t>
            </a:r>
            <a:endParaRPr lang="fr-FR" altLang="fr-FR" sz="1400" dirty="0"/>
          </a:p>
        </p:txBody>
      </p:sp>
      <p:sp>
        <p:nvSpPr>
          <p:cNvPr id="2" name="Espace réservé du contenu 1"/>
          <p:cNvSpPr>
            <a:spLocks noGrp="1"/>
          </p:cNvSpPr>
          <p:nvPr>
            <p:ph sz="half" idx="2"/>
          </p:nvPr>
        </p:nvSpPr>
        <p:spPr>
          <a:xfrm>
            <a:off x="4648200" y="1714500"/>
            <a:ext cx="4038600" cy="459482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fr-FR" altLang="fr-FR" sz="1400" b="1" dirty="0"/>
              <a:t>5. Le marché</a:t>
            </a:r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Concurrence indirect</a:t>
            </a:r>
            <a:r>
              <a:rPr lang="fr-FR" altLang="fr-FR" sz="1400" dirty="0"/>
              <a:t>e</a:t>
            </a:r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Evolution du marché</a:t>
            </a:r>
            <a:endParaRPr lang="fr-FR" altLang="fr-FR" sz="1400" dirty="0"/>
          </a:p>
          <a:p>
            <a:pPr marL="0" indent="0">
              <a:buNone/>
              <a:defRPr/>
            </a:pPr>
            <a:r>
              <a:rPr lang="fr-FR" altLang="fr-FR" sz="1400" b="1" dirty="0" smtClean="0"/>
              <a:t>6. Avancement </a:t>
            </a:r>
            <a:r>
              <a:rPr lang="fr-FR" altLang="fr-FR" sz="1400" b="1" dirty="0"/>
              <a:t>du projet: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/>
              <a:t>Où en est </a:t>
            </a:r>
            <a:r>
              <a:rPr lang="fr-FR" altLang="fr-FR" sz="1400" dirty="0" smtClean="0"/>
              <a:t>le projet ? </a:t>
            </a:r>
            <a:endParaRPr lang="fr-FR" altLang="fr-FR" sz="800" dirty="0"/>
          </a:p>
          <a:p>
            <a:pPr marL="0" indent="0">
              <a:buSzTx/>
              <a:buNone/>
              <a:defRPr/>
            </a:pPr>
            <a:r>
              <a:rPr lang="fr-FR" altLang="fr-FR" sz="1400" b="1" dirty="0" smtClean="0"/>
              <a:t>7. Modèle économique:</a:t>
            </a:r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Opération adhésions entreprises</a:t>
            </a:r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Comptes d’exploitation</a:t>
            </a:r>
            <a:endParaRPr lang="fr-FR" altLang="fr-FR" sz="1400" dirty="0"/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Comptes </a:t>
            </a:r>
            <a:r>
              <a:rPr lang="fr-FR" altLang="fr-FR" sz="1400" dirty="0"/>
              <a:t>de </a:t>
            </a:r>
            <a:r>
              <a:rPr lang="fr-FR" altLang="fr-FR" sz="1400" dirty="0" smtClean="0"/>
              <a:t>financement</a:t>
            </a:r>
            <a:endParaRPr lang="fr-FR" altLang="fr-FR" sz="1400" dirty="0"/>
          </a:p>
          <a:p>
            <a:pPr marL="685800" lvl="1">
              <a:buFont typeface="Wingdings" panose="05000000000000000000" pitchFamily="2" charset="2"/>
              <a:buChar char="Ø"/>
              <a:defRPr/>
            </a:pPr>
            <a:r>
              <a:rPr lang="fr-FR" altLang="fr-FR" sz="1400" dirty="0" smtClean="0"/>
              <a:t>Bilans prévisionnels</a:t>
            </a:r>
            <a:endParaRPr lang="fr-FR" altLang="fr-FR" sz="800" b="1" dirty="0" smtClean="0"/>
          </a:p>
          <a:p>
            <a:pPr marL="0" indent="0">
              <a:buNone/>
              <a:defRPr/>
            </a:pPr>
            <a:r>
              <a:rPr lang="fr-FR" altLang="fr-FR" sz="1400" b="1" dirty="0" smtClean="0"/>
              <a:t>Annexes </a:t>
            </a:r>
            <a:r>
              <a:rPr lang="fr-FR" altLang="fr-FR" sz="1400" b="1" dirty="0"/>
              <a:t>: </a:t>
            </a:r>
            <a:br>
              <a:rPr lang="fr-FR" altLang="fr-FR" sz="1400" b="1" dirty="0"/>
            </a:br>
            <a:r>
              <a:rPr lang="fr-FR" altLang="fr-FR" sz="1400" b="1" dirty="0" smtClean="0"/>
              <a:t>L’équipe</a:t>
            </a:r>
            <a:endParaRPr lang="fr-FR" altLang="fr-FR" sz="1400" b="1" dirty="0"/>
          </a:p>
        </p:txBody>
      </p:sp>
      <p:sp>
        <p:nvSpPr>
          <p:cNvPr id="10" name="Rectangle 15"/>
          <p:cNvSpPr>
            <a:spLocks noGrp="1" noChangeArrowheads="1"/>
          </p:cNvSpPr>
          <p:nvPr>
            <p:ph type="ftr" sz="quarter" idx="10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smtClean="0"/>
              <a:t>Hiver- 2016</a:t>
            </a:r>
          </a:p>
        </p:txBody>
      </p:sp>
      <p:sp>
        <p:nvSpPr>
          <p:cNvPr id="11" name="Rectangle 16"/>
          <p:cNvSpPr>
            <a:spLocks noGrp="1" noChangeArrowheads="1"/>
          </p:cNvSpPr>
          <p:nvPr>
            <p:ph type="sldNum" sz="quarter" idx="11"/>
          </p:nvPr>
        </p:nvSpPr>
        <p:spPr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/>
              <a:t>Page </a:t>
            </a:r>
            <a:r>
              <a:rPr lang="fr-FR" altLang="fr-FR" sz="1400" dirty="0" smtClean="0"/>
              <a:t>2</a:t>
            </a:r>
            <a:endParaRPr lang="fr-FR" altLang="fr-FR" sz="1400" dirty="0"/>
          </a:p>
        </p:txBody>
      </p:sp>
      <p:sp>
        <p:nvSpPr>
          <p:cNvPr id="12" name="Espace réservé de la date 3"/>
          <p:cNvSpPr>
            <a:spLocks noGrp="1"/>
          </p:cNvSpPr>
          <p:nvPr>
            <p:ph type="dt" sz="half" idx="12"/>
          </p:nvPr>
        </p:nvSpPr>
        <p:spPr>
          <a:xfrm>
            <a:off x="3873500" y="6367782"/>
            <a:ext cx="1549400" cy="271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folHlink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400" dirty="0" err="1" smtClean="0"/>
              <a:t>SophroKhepri</a:t>
            </a:r>
            <a:endParaRPr lang="fr-FR" alt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2733184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altLang="fr-FR" sz="4000" b="1" dirty="0"/>
              <a:t>1. Constat et problématique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62000" y="1790700"/>
            <a:ext cx="7483475" cy="4274821"/>
          </a:xfrm>
        </p:spPr>
        <p:txBody>
          <a:bodyPr>
            <a:normAutofit fontScale="92500" lnSpcReduction="10000"/>
          </a:bodyPr>
          <a:lstStyle/>
          <a:p>
            <a:r>
              <a:rPr lang="fr-FR" sz="2000" dirty="0" smtClean="0"/>
              <a:t>Des annuaires de thérapeutes qui ne rapportent pas de business, ni de visibilité, ne permettent pas aux patients de choisir.</a:t>
            </a:r>
          </a:p>
          <a:p>
            <a:r>
              <a:rPr lang="fr-FR" sz="2000" dirty="0" smtClean="0"/>
              <a:t>Les thérapeutes sont prêts à payer : </a:t>
            </a:r>
          </a:p>
          <a:p>
            <a:pPr lvl="1"/>
            <a:r>
              <a:rPr lang="fr-FR" sz="2000" dirty="0" smtClean="0"/>
              <a:t>Pour avoir des clients récurant sans les chercher,</a:t>
            </a:r>
          </a:p>
          <a:p>
            <a:pPr lvl="1"/>
            <a:r>
              <a:rPr lang="fr-FR" sz="2000" dirty="0" smtClean="0"/>
              <a:t>Voir des rendez-vous avec un agenda en ligne,</a:t>
            </a:r>
          </a:p>
          <a:p>
            <a:pPr lvl="1"/>
            <a:r>
              <a:rPr lang="fr-FR" sz="2000" dirty="0" smtClean="0"/>
              <a:t>Disposer d’espaces de travail virtuels (vision conférence pour thérapie individuelle à distance, e-learning, webinaire, pour animer leurs formations et conférence en ligne) pour travailler avec leurs patients/clients</a:t>
            </a:r>
          </a:p>
          <a:p>
            <a:pPr lvl="1"/>
            <a:r>
              <a:rPr lang="fr-FR" sz="2000" dirty="0" smtClean="0"/>
              <a:t>Bénéficier de formations professionnelles,</a:t>
            </a:r>
          </a:p>
          <a:p>
            <a:pPr lvl="1"/>
            <a:r>
              <a:rPr lang="fr-FR" sz="2000" dirty="0" smtClean="0"/>
              <a:t>Travailler en synergie avec leurs confrères,</a:t>
            </a:r>
          </a:p>
          <a:p>
            <a:pPr lvl="1"/>
            <a:r>
              <a:rPr lang="fr-FR" sz="2000" dirty="0" smtClean="0"/>
              <a:t>Avoir la </a:t>
            </a:r>
            <a:r>
              <a:rPr lang="fr-FR" sz="2000" dirty="0" err="1" smtClean="0"/>
              <a:t>couveture</a:t>
            </a:r>
            <a:r>
              <a:rPr lang="fr-FR" sz="2000" dirty="0" smtClean="0"/>
              <a:t> sociale d’un salarié en étant indépendant,</a:t>
            </a:r>
          </a:p>
          <a:p>
            <a:pPr lvl="1"/>
            <a:endParaRPr lang="fr-FR" sz="2000" dirty="0" smtClean="0"/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9745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altLang="fr-FR" sz="4000" b="1" dirty="0"/>
              <a:t>2. La vision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0112" y="1714500"/>
            <a:ext cx="7345363" cy="4351021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Une </a:t>
            </a:r>
            <a:r>
              <a:rPr lang="fr-FR" b="1" dirty="0" smtClean="0"/>
              <a:t>place de marché des soins coordonnés </a:t>
            </a:r>
            <a:r>
              <a:rPr lang="fr-FR" dirty="0" smtClean="0"/>
              <a:t>en thérapies complémentaires de bien-être et de thérapies psycho énergétiques brèves et TCC</a:t>
            </a:r>
          </a:p>
          <a:p>
            <a:r>
              <a:rPr lang="fr-FR" dirty="0" smtClean="0"/>
              <a:t>Des soins qui reposent sur l’</a:t>
            </a:r>
            <a:r>
              <a:rPr lang="fr-FR" b="1" dirty="0" smtClean="0"/>
              <a:t>universalité</a:t>
            </a:r>
            <a:r>
              <a:rPr lang="fr-FR" dirty="0" smtClean="0"/>
              <a:t> des thérapies utilisées dans le monde et l’universalité du fonctionnement du cerveau humain</a:t>
            </a:r>
          </a:p>
          <a:p>
            <a:r>
              <a:rPr lang="fr-FR" dirty="0" smtClean="0"/>
              <a:t>Un plateforme juridiquement </a:t>
            </a:r>
            <a:r>
              <a:rPr lang="fr-FR" b="1" dirty="0" smtClean="0"/>
              <a:t>coopérative et participative </a:t>
            </a:r>
            <a:r>
              <a:rPr lang="fr-FR" dirty="0" smtClean="0"/>
              <a:t>à dimension </a:t>
            </a:r>
            <a:r>
              <a:rPr lang="fr-FR" b="1" dirty="0" smtClean="0"/>
              <a:t>internationale</a:t>
            </a:r>
          </a:p>
          <a:p>
            <a:r>
              <a:rPr lang="fr-FR" dirty="0" smtClean="0"/>
              <a:t>Des thérapies organisées selon </a:t>
            </a:r>
            <a:r>
              <a:rPr lang="fr-FR" b="1" dirty="0" smtClean="0"/>
              <a:t>3 modalités d’intervention: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A distance</a:t>
            </a:r>
          </a:p>
          <a:p>
            <a:pPr lvl="1"/>
            <a:r>
              <a:rPr lang="fr-FR" dirty="0" smtClean="0"/>
              <a:t>Au domicile des patients</a:t>
            </a:r>
          </a:p>
          <a:p>
            <a:pPr lvl="1"/>
            <a:r>
              <a:rPr lang="fr-FR" dirty="0" smtClean="0"/>
              <a:t>Au Centre de santé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3913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b="1" dirty="0" smtClean="0"/>
              <a:t>3. Positionnement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Santé et Mieux-Etre</a:t>
            </a:r>
          </a:p>
          <a:p>
            <a:r>
              <a:rPr lang="fr-FR" dirty="0" smtClean="0"/>
              <a:t>Des pratiques de plus en plus reconnues en France comme en Europe et aux Etats Unis</a:t>
            </a:r>
          </a:p>
          <a:p>
            <a:r>
              <a:rPr lang="fr-FR" dirty="0" smtClean="0"/>
              <a:t>Types d’accompagnement structurés pas pôles de compétences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8456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3.Pôles </a:t>
            </a:r>
            <a:r>
              <a:rPr lang="fr-FR" dirty="0"/>
              <a:t>de compétences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600" b="1" dirty="0" smtClean="0"/>
              <a:t>Douleurs chroniques Pathologies invalidantes</a:t>
            </a:r>
            <a:endParaRPr lang="fr-FR" sz="16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129539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fr-FR" sz="1400" dirty="0" smtClean="0"/>
              <a:t>Fibromyalgie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Maladie de Lyme, bacilloses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Maladies auto-immunes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Pathologies cancéreuses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Pathologies neurodégénératives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770120" y="1708990"/>
            <a:ext cx="3741579" cy="832503"/>
          </a:xfrm>
        </p:spPr>
        <p:txBody>
          <a:bodyPr/>
          <a:lstStyle/>
          <a:p>
            <a:r>
              <a:rPr lang="fr-FR" sz="1600" b="1" dirty="0" smtClean="0"/>
              <a:t>Accompagnement </a:t>
            </a:r>
            <a:r>
              <a:rPr lang="fr-FR" sz="1600" b="1" dirty="0" err="1" smtClean="0"/>
              <a:t>prost-traumatique</a:t>
            </a:r>
            <a:endParaRPr lang="fr-FR" sz="1600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144990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fr-FR" sz="1400" dirty="0" smtClean="0"/>
              <a:t>Convalescence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Accidents, chocs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Harcèlement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Violences sexuelles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Violences physiques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Abus</a:t>
            </a:r>
          </a:p>
        </p:txBody>
      </p:sp>
      <p:sp>
        <p:nvSpPr>
          <p:cNvPr id="7" name="Espace réservé du texte 2"/>
          <p:cNvSpPr txBox="1">
            <a:spLocks/>
          </p:cNvSpPr>
          <p:nvPr/>
        </p:nvSpPr>
        <p:spPr>
          <a:xfrm>
            <a:off x="617060" y="3918791"/>
            <a:ext cx="3787299" cy="63797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8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/>
              <a:t>Grossesse, Périnatalité, Parentalité</a:t>
            </a:r>
          </a:p>
        </p:txBody>
      </p:sp>
      <p:sp>
        <p:nvSpPr>
          <p:cNvPr id="8" name="Espace réservé du contenu 3"/>
          <p:cNvSpPr txBox="1">
            <a:spLocks/>
          </p:cNvSpPr>
          <p:nvPr/>
        </p:nvSpPr>
        <p:spPr>
          <a:xfrm>
            <a:off x="617061" y="4526281"/>
            <a:ext cx="3566160" cy="15392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4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6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52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85900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12913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947863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74875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fr-FR" sz="1400" dirty="0" smtClean="0"/>
              <a:t>Accompagnement prénatal et périnatal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Dépressions du post-partum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Lien mère-enfant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Accompagnement parental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Thérapies failles, couples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Psycho-généalogie</a:t>
            </a:r>
          </a:p>
        </p:txBody>
      </p:sp>
      <p:sp>
        <p:nvSpPr>
          <p:cNvPr id="11" name="Espace réservé du texte 4"/>
          <p:cNvSpPr txBox="1">
            <a:spLocks/>
          </p:cNvSpPr>
          <p:nvPr/>
        </p:nvSpPr>
        <p:spPr>
          <a:xfrm>
            <a:off x="4960779" y="3918790"/>
            <a:ext cx="3566160" cy="6379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800" b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lang="en-US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b="1" dirty="0"/>
              <a:t>Vie professionnelle</a:t>
            </a:r>
          </a:p>
        </p:txBody>
      </p:sp>
      <p:sp>
        <p:nvSpPr>
          <p:cNvPr id="12" name="Espace réservé du contenu 5"/>
          <p:cNvSpPr txBox="1">
            <a:spLocks/>
          </p:cNvSpPr>
          <p:nvPr/>
        </p:nvSpPr>
        <p:spPr>
          <a:xfrm>
            <a:off x="4960779" y="4526281"/>
            <a:ext cx="3566160" cy="1828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794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80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36638" indent="-228600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65238" indent="-2286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485900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712913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947863" indent="-228600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74875" indent="-228600" algn="l" defTabSz="914400" rtl="0" eaLnBrk="1" latinLnBrk="0" hangingPunct="1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 lang="en-US"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fr-FR" sz="1400" dirty="0" smtClean="0"/>
              <a:t>Orientation professionnelle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Insertion professionnelle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Retour à l’emploi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Réorientation professionnelle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Résolution de conflits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Interpersonnels, supervision</a:t>
            </a:r>
          </a:p>
          <a:p>
            <a:pPr>
              <a:spcBef>
                <a:spcPts val="0"/>
              </a:spcBef>
            </a:pPr>
            <a:r>
              <a:rPr lang="fr-FR" sz="1400" dirty="0" smtClean="0"/>
              <a:t>Préparation à la retraite</a:t>
            </a:r>
          </a:p>
          <a:p>
            <a:pPr>
              <a:spcBef>
                <a:spcPts val="0"/>
              </a:spcBef>
            </a:pPr>
            <a:endParaRPr 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663437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3.Pôles </a:t>
            </a:r>
            <a:r>
              <a:rPr lang="fr-FR" dirty="0"/>
              <a:t>de compétences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600" b="1" dirty="0" smtClean="0"/>
              <a:t>Souffrance psychique</a:t>
            </a:r>
            <a:endParaRPr lang="fr-FR" sz="16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fr-FR" dirty="0" err="1" smtClean="0"/>
              <a:t>Burn</a:t>
            </a:r>
            <a:r>
              <a:rPr lang="fr-FR" dirty="0" smtClean="0"/>
              <a:t> out, souffrance au travail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Dépression, troubles de l’humeur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Addictions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Troubles du comportement alimentaire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Angoisses, anxiété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sz="1600" b="1" dirty="0" smtClean="0"/>
              <a:t>Développement et apprentissage</a:t>
            </a:r>
            <a:endParaRPr lang="fr-FR" sz="1600" b="1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945538" y="2590801"/>
            <a:ext cx="3863181" cy="348456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fr-FR" dirty="0" smtClean="0"/>
              <a:t>Troubles du développement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Troubles des apprentissages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Hyperactivité</a:t>
            </a:r>
          </a:p>
          <a:p>
            <a:pPr>
              <a:spcBef>
                <a:spcPts val="0"/>
              </a:spcBef>
            </a:pPr>
            <a:r>
              <a:rPr lang="fr-FR" dirty="0" smtClean="0"/>
              <a:t>Précocité</a:t>
            </a:r>
          </a:p>
          <a:p>
            <a:pPr>
              <a:spcBef>
                <a:spcPts val="0"/>
              </a:spcBef>
            </a:pPr>
            <a:r>
              <a:rPr lang="fr-FR" dirty="0" err="1" smtClean="0"/>
              <a:t>Surdouance</a:t>
            </a:r>
            <a:endParaRPr lang="fr-FR" dirty="0" smtClean="0"/>
          </a:p>
          <a:p>
            <a:pPr>
              <a:spcBef>
                <a:spcPts val="0"/>
              </a:spcBef>
            </a:pPr>
            <a:r>
              <a:rPr lang="fr-FR" dirty="0" smtClean="0"/>
              <a:t>Orientation scolaire</a:t>
            </a:r>
          </a:p>
          <a:p>
            <a:pPr marL="0" indent="0">
              <a:spcBef>
                <a:spcPts val="0"/>
              </a:spcBef>
              <a:buNone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0540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4.Pour les thérapeutes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Être visible </a:t>
            </a:r>
          </a:p>
          <a:p>
            <a:r>
              <a:rPr lang="fr-FR" dirty="0" smtClean="0"/>
              <a:t>Obtenir des rendez-vous avec de nouveaux patients</a:t>
            </a:r>
          </a:p>
          <a:p>
            <a:r>
              <a:rPr lang="fr-FR" dirty="0" smtClean="0"/>
              <a:t>Ne payer que la mise en relation et rien d’autre</a:t>
            </a:r>
          </a:p>
          <a:p>
            <a:r>
              <a:rPr lang="fr-FR" dirty="0" smtClean="0"/>
              <a:t>Possibilité de faire consulter ses patients en ligne si la thérapie le permet</a:t>
            </a:r>
          </a:p>
          <a:p>
            <a:r>
              <a:rPr lang="fr-FR" dirty="0" smtClean="0"/>
              <a:t>Louer une salle de consultation dans le Val-de-Marne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290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5021</TotalTime>
  <Words>881</Words>
  <Application>Microsoft Office PowerPoint</Application>
  <PresentationFormat>Affichage à l'écran (4:3)</PresentationFormat>
  <Paragraphs>179</Paragraphs>
  <Slides>22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Capital</vt:lpstr>
      <vt:lpstr>SophroKhepri</vt:lpstr>
      <vt:lpstr>09 73 67 35 45 www.sophrokhepri.fr</vt:lpstr>
      <vt:lpstr>Sommaire</vt:lpstr>
      <vt:lpstr>1. Constat et problématique</vt:lpstr>
      <vt:lpstr>2. La vision</vt:lpstr>
      <vt:lpstr>3. Positionnement</vt:lpstr>
      <vt:lpstr>3.Pôles de compétences</vt:lpstr>
      <vt:lpstr>3.Pôles de compétences</vt:lpstr>
      <vt:lpstr>4.Pour les thérapeutes</vt:lpstr>
      <vt:lpstr>4.Pour les patients</vt:lpstr>
      <vt:lpstr>4.Pour les entreprises</vt:lpstr>
      <vt:lpstr>Plateforme de soins coordonnés</vt:lpstr>
      <vt:lpstr>4.Concept et fonctionnalité Acteurs, Systèmes, Ressources</vt:lpstr>
      <vt:lpstr>Les fiches compétences thérapeutes, coach, formateurs</vt:lpstr>
      <vt:lpstr>Les thérapies utilisées</vt:lpstr>
      <vt:lpstr>Comment créer le traffic et trouver nos clients</vt:lpstr>
      <vt:lpstr>Cibles clients/thérapeutes</vt:lpstr>
      <vt:lpstr>Fidélisation des membres de la coopérative (les thérapeutes)</vt:lpstr>
      <vt:lpstr>5.Le marché</vt:lpstr>
      <vt:lpstr>6. Avancement du projet</vt:lpstr>
      <vt:lpstr>7.Modèle économique</vt:lpstr>
      <vt:lpstr>8.L’équipe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SophroKhepri</dc:title>
  <dc:creator>Flavien REVELLAT</dc:creator>
  <cp:lastModifiedBy>Dell</cp:lastModifiedBy>
  <cp:revision>31</cp:revision>
  <dcterms:created xsi:type="dcterms:W3CDTF">2015-12-30T15:40:17Z</dcterms:created>
  <dcterms:modified xsi:type="dcterms:W3CDTF">2016-04-05T15:03:15Z</dcterms:modified>
</cp:coreProperties>
</file>