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14001" r:id="rId4"/>
    <p:sldId id="14030" r:id="rId5"/>
    <p:sldId id="14032" r:id="rId6"/>
    <p:sldId id="14003" r:id="rId7"/>
    <p:sldId id="13912" r:id="rId8"/>
    <p:sldId id="14005" r:id="rId9"/>
    <p:sldId id="13978" r:id="rId10"/>
    <p:sldId id="13977" r:id="rId11"/>
    <p:sldId id="14012" r:id="rId12"/>
    <p:sldId id="13916" r:id="rId13"/>
    <p:sldId id="13899" r:id="rId14"/>
    <p:sldId id="13979" r:id="rId15"/>
    <p:sldId id="14029" r:id="rId16"/>
    <p:sldId id="14014" r:id="rId17"/>
    <p:sldId id="14033" r:id="rId18"/>
    <p:sldId id="2145703710" r:id="rId19"/>
    <p:sldId id="333" r:id="rId20"/>
    <p:sldId id="2113691568" r:id="rId21"/>
    <p:sldId id="2113691586" r:id="rId22"/>
    <p:sldId id="2113691574" r:id="rId23"/>
    <p:sldId id="2145703707" r:id="rId24"/>
    <p:sldId id="2113691576" r:id="rId25"/>
    <p:sldId id="2145703709" r:id="rId26"/>
    <p:sldId id="2145703715" r:id="rId27"/>
    <p:sldId id="2145703713" r:id="rId28"/>
    <p:sldId id="2145703714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/>
    <p:restoredTop sz="94609"/>
  </p:normalViewPr>
  <p:slideViewPr>
    <p:cSldViewPr snapToGrid="0" snapToObjects="1">
      <p:cViewPr varScale="1">
        <p:scale>
          <a:sx n="75" d="100"/>
          <a:sy n="75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Croissan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-%20Top%20segment%20synadie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-%20Top%20segment%20synadie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r&#233;partition%20canaux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-%20BIO_synadie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-%20BIO_synadie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-%20substance_Mar-24-20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ay\Downloads\CPAL%20-%20substance_Mar-24-20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96576499864845"/>
          <c:y val="2.578124841404722E-2"/>
          <c:w val="0.52773554270878165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50B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8D4-4937-81A0-565F676B7309}"/>
              </c:ext>
            </c:extLst>
          </c:dPt>
          <c:dPt>
            <c:idx val="2"/>
            <c:invertIfNegative val="0"/>
            <c:bubble3D val="0"/>
            <c:spPr>
              <a:solidFill>
                <a:srgbClr val="E50B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D4-4937-81A0-565F676B7309}"/>
              </c:ext>
            </c:extLst>
          </c:dPt>
          <c:dPt>
            <c:idx val="3"/>
            <c:invertIfNegative val="0"/>
            <c:bubble3D val="0"/>
            <c:spPr>
              <a:solidFill>
                <a:srgbClr val="E50B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8D4-4937-81A0-565F676B7309}"/>
              </c:ext>
            </c:extLst>
          </c:dPt>
          <c:dPt>
            <c:idx val="4"/>
            <c:invertIfNegative val="0"/>
            <c:bubble3D val="0"/>
            <c:spPr>
              <a:solidFill>
                <a:srgbClr val="E50B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D4-4937-81A0-565F676B7309}"/>
              </c:ext>
            </c:extLst>
          </c:dPt>
          <c:dPt>
            <c:idx val="5"/>
            <c:invertIfNegative val="0"/>
            <c:bubble3D val="0"/>
            <c:spPr>
              <a:solidFill>
                <a:srgbClr val="E50B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8D4-4937-81A0-565F676B730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D4-4937-81A0-565F676B730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8D4-4937-81A0-565F676B7309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D4-4937-81A0-565F676B7309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D4-4937-81A0-565F676B73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50B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50B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50B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50B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50B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E50B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1 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Feuil1!$B$2:$B$11</c:f>
              <c:numCache>
                <c:formatCode>##0"%"</c:formatCode>
                <c:ptCount val="10"/>
                <c:pt idx="0">
                  <c:v>0.29375963160200153</c:v>
                </c:pt>
                <c:pt idx="1">
                  <c:v>1.0187927125912177</c:v>
                </c:pt>
                <c:pt idx="2">
                  <c:v>2.801233613555715</c:v>
                </c:pt>
                <c:pt idx="3">
                  <c:v>5.5995930044789715</c:v>
                </c:pt>
                <c:pt idx="4">
                  <c:v>6.9604498863077318</c:v>
                </c:pt>
                <c:pt idx="5">
                  <c:v>14.812561242081626</c:v>
                </c:pt>
                <c:pt idx="6">
                  <c:v>27.458372003535871</c:v>
                </c:pt>
                <c:pt idx="7">
                  <c:v>26.652547064008498</c:v>
                </c:pt>
                <c:pt idx="8">
                  <c:v>10.597378069989844</c:v>
                </c:pt>
                <c:pt idx="9">
                  <c:v>3.8053127718487874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4-4937-81A0-565F676B73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17077088"/>
        <c:axId val="-1217078176"/>
      </c:barChart>
      <c:catAx>
        <c:axId val="-121707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217078176"/>
        <c:crosses val="autoZero"/>
        <c:auto val="1"/>
        <c:lblAlgn val="ctr"/>
        <c:lblOffset val="100"/>
        <c:noMultiLvlLbl val="0"/>
      </c:catAx>
      <c:valAx>
        <c:axId val="-1217078176"/>
        <c:scaling>
          <c:orientation val="minMax"/>
        </c:scaling>
        <c:delete val="1"/>
        <c:axPos val="b"/>
        <c:numFmt formatCode="##0&quot;%&quot;" sourceLinked="1"/>
        <c:majorTickMark val="out"/>
        <c:minorTickMark val="none"/>
        <c:tickLblPos val="nextTo"/>
        <c:crossAx val="-12170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84216801429228"/>
          <c:y val="9.4880382585699738E-2"/>
          <c:w val="0.27404147642198851"/>
          <c:h val="0.8878050952524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C6-4908-AA9F-F50A2539D3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C6-4908-AA9F-F50A2539D3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C6-4908-AA9F-F50A2539D3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C6-4908-AA9F-F50A2539D3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C6-4908-AA9F-F50A2539D3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C6-4908-AA9F-F50A2539D3A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C6-4908-AA9F-F50A2539D3A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1C6-4908-AA9F-F50A2539D3A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1C6-4908-AA9F-F50A2539D3A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1C6-4908-AA9F-F50A2539D3A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1C6-4908-AA9F-F50A2539D3A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1C6-4908-AA9F-F50A2539D3A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1C6-4908-AA9F-F50A2539D3A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1C6-4908-AA9F-F50A2539D3A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1C6-4908-AA9F-F50A2539D3A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2E4-40AC-8ED3-4C235E759C70}"/>
              </c:ext>
            </c:extLst>
          </c:dPt>
          <c:dLbls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62E4-40AC-8ED3-4C235E759C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Feuil1!$A$2:$A$23</c:f>
              <c:strCache>
                <c:ptCount val="22"/>
                <c:pt idx="0">
                  <c:v>Pour être en forme/avoir de la vitalité/de l’énergie</c:v>
                </c:pt>
                <c:pt idx="1">
                  <c:v>Pour renforcer mon système immunitaire</c:v>
                </c:pt>
                <c:pt idx="2">
                  <c:v>Pour améliorer mon sommeil /pour la relaxation</c:v>
                </c:pt>
                <c:pt idx="3">
                  <c:v>Pour améliorer ma digestion/faciliter mon transit</c:v>
                </c:pt>
                <c:pt idx="4">
                  <c:v>Pour améliorer ma peau, mes cheveux ou mes ongles</c:v>
                </c:pt>
                <c:pt idx="5">
                  <c:v>Pour combler mes déficiences alimentaires</c:v>
                </c:pt>
                <c:pt idx="6">
                  <c:v>Pour réguler mon stress, mes humeurs</c:v>
                </c:pt>
                <c:pt idx="7">
                  <c:v>Pour soulager mes douleurs articulaires</c:v>
                </c:pt>
                <c:pt idx="8">
                  <c:v>Pour mes voies respiratoires (nez, gorge)</c:v>
                </c:pt>
                <c:pt idx="9">
                  <c:v>Pour détoxifier mon foie</c:v>
                </c:pt>
                <c:pt idx="10">
                  <c:v>Pour améliorer ma mémoire ou ma concentration</c:v>
                </c:pt>
                <c:pt idx="11">
                  <c:v>Pour améliorer ma circulation sanguine / diminuer ma sensation de jambes lourdes</c:v>
                </c:pt>
                <c:pt idx="12">
                  <c:v>Pour améliorer mon système cardiovasculaire (cholestérol, diabète …)</c:v>
                </c:pt>
                <c:pt idx="13">
                  <c:v>Pour mieux bronzer ou vous protéger du soleil</c:v>
                </c:pt>
                <c:pt idx="14">
                  <c:v>Pour mincir</c:v>
                </c:pt>
                <c:pt idx="15">
                  <c:v>Pour ma vision</c:v>
                </c:pt>
                <c:pt idx="16">
                  <c:v>Pour mon confort urinaire</c:v>
                </c:pt>
                <c:pt idx="17">
                  <c:v>Pour développer ma prise de muscles</c:v>
                </c:pt>
                <c:pt idx="18">
                  <c:v>Pour stimuler mon tonus sexuel</c:v>
                </c:pt>
                <c:pt idx="19">
                  <c:v>Pour diminuer les effets de la ménopause</c:v>
                </c:pt>
                <c:pt idx="20">
                  <c:v>Pour la grossesse/fertilité/cycles</c:v>
                </c:pt>
                <c:pt idx="21">
                  <c:v>Autres</c:v>
                </c:pt>
              </c:strCache>
            </c:strRef>
          </c:cat>
          <c:val>
            <c:numRef>
              <c:f>Feuil1!$B$2:$B$23</c:f>
              <c:numCache>
                <c:formatCode>##0"%"</c:formatCode>
                <c:ptCount val="22"/>
                <c:pt idx="0">
                  <c:v>44.45080521957108</c:v>
                </c:pt>
                <c:pt idx="1">
                  <c:v>41.829721401540247</c:v>
                </c:pt>
                <c:pt idx="2">
                  <c:v>30.940880556356365</c:v>
                </c:pt>
                <c:pt idx="3">
                  <c:v>25.922287004534176</c:v>
                </c:pt>
                <c:pt idx="4">
                  <c:v>23.757452469185143</c:v>
                </c:pt>
                <c:pt idx="5">
                  <c:v>23.417277714172293</c:v>
                </c:pt>
                <c:pt idx="6">
                  <c:v>22.270909593098221</c:v>
                </c:pt>
                <c:pt idx="7">
                  <c:v>20.122036665721868</c:v>
                </c:pt>
                <c:pt idx="8">
                  <c:v>16.846497043639605</c:v>
                </c:pt>
                <c:pt idx="9">
                  <c:v>16.754770657624032</c:v>
                </c:pt>
                <c:pt idx="10">
                  <c:v>16.590669911419688</c:v>
                </c:pt>
                <c:pt idx="11">
                  <c:v>15.897955544186567</c:v>
                </c:pt>
                <c:pt idx="12">
                  <c:v>13.043833451919188</c:v>
                </c:pt>
                <c:pt idx="13">
                  <c:v>10.671067028535928</c:v>
                </c:pt>
                <c:pt idx="14">
                  <c:v>9.8417951928974272</c:v>
                </c:pt>
                <c:pt idx="15">
                  <c:v>9.838600762333467</c:v>
                </c:pt>
                <c:pt idx="16">
                  <c:v>9.2531061450246703</c:v>
                </c:pt>
                <c:pt idx="17">
                  <c:v>8.9164154535549081</c:v>
                </c:pt>
                <c:pt idx="18">
                  <c:v>7.6923180221613192</c:v>
                </c:pt>
                <c:pt idx="19">
                  <c:v>4.9327343925242779</c:v>
                </c:pt>
                <c:pt idx="20">
                  <c:v>4.3279632756618174</c:v>
                </c:pt>
                <c:pt idx="21">
                  <c:v>1.1652041086892158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81C6-4908-AA9F-F50A2539D3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217073280"/>
        <c:axId val="-1217073824"/>
      </c:barChart>
      <c:catAx>
        <c:axId val="-12170732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1217073824"/>
        <c:crosses val="autoZero"/>
        <c:auto val="1"/>
        <c:lblAlgn val="ctr"/>
        <c:lblOffset val="100"/>
        <c:noMultiLvlLbl val="0"/>
      </c:catAx>
      <c:valAx>
        <c:axId val="-1217073824"/>
        <c:scaling>
          <c:orientation val="minMax"/>
        </c:scaling>
        <c:delete val="1"/>
        <c:axPos val="t"/>
        <c:numFmt formatCode="##0&quot;%&quot;" sourceLinked="1"/>
        <c:majorTickMark val="out"/>
        <c:minorTickMark val="none"/>
        <c:tickLblPos val="nextTo"/>
        <c:crossAx val="-12170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48900717342658"/>
          <c:y val="2.578124841404722E-2"/>
          <c:w val="0.45315453583671189"/>
          <c:h val="0.847720112714067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Pas du tout important</c:v>
                </c:pt>
              </c:strCache>
            </c:strRef>
          </c:tx>
          <c:spPr>
            <a:solidFill>
              <a:srgbClr val="E924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33345991236865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EB-4BB4-A12F-76C012BEB9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Le caractère naturel du produit</c:v>
                </c:pt>
                <c:pt idx="1">
                  <c:v>L’utilité du produit écrite sur le produit</c:v>
                </c:pt>
                <c:pt idx="2">
                  <c:v>L’absence d’additifs</c:v>
                </c:pt>
                <c:pt idx="3">
                  <c:v>La familiarité des ingrédients actifs</c:v>
                </c:pt>
                <c:pt idx="4">
                  <c:v>Que la fabrication soit française</c:v>
                </c:pt>
                <c:pt idx="5">
                  <c:v>Le prix</c:v>
                </c:pt>
                <c:pt idx="6">
                  <c:v>L’origine française des ingrédients</c:v>
                </c:pt>
                <c:pt idx="7">
                  <c:v>Les conseils du prescripteur/vendeur</c:v>
                </c:pt>
                <c:pt idx="8">
                  <c:v>La forme galénique (dosages, gélules/ampoules/comprimés…)</c:v>
                </c:pt>
                <c:pt idx="9">
                  <c:v>La durée de la cure</c:v>
                </c:pt>
                <c:pt idx="10">
                  <c:v>Que le produit soit Bio</c:v>
                </c:pt>
                <c:pt idx="11">
                  <c:v>La marque</c:v>
                </c:pt>
                <c:pt idx="12">
                  <c:v>L’impact environnemental du produit</c:v>
                </c:pt>
                <c:pt idx="13">
                  <c:v>La politique de la marque en matière de commerce équitable et de respect de son empreinte carbone</c:v>
                </c:pt>
                <c:pt idx="14">
                  <c:v>La nouveauté des ingrédients actifs</c:v>
                </c:pt>
                <c:pt idx="15">
                  <c:v>Le type d’emballage</c:v>
                </c:pt>
                <c:pt idx="16">
                  <c:v>Le produit est végétarien/végan</c:v>
                </c:pt>
              </c:strCache>
            </c:strRef>
          </c:cat>
          <c:val>
            <c:numRef>
              <c:f>Feuil1!$B$2:$B$18</c:f>
              <c:numCache>
                <c:formatCode>##0"%"</c:formatCode>
                <c:ptCount val="17"/>
                <c:pt idx="0">
                  <c:v>2.3847588305189311</c:v>
                </c:pt>
                <c:pt idx="1">
                  <c:v>3.2624305120126653</c:v>
                </c:pt>
                <c:pt idx="2">
                  <c:v>2.9043993349957984</c:v>
                </c:pt>
                <c:pt idx="3">
                  <c:v>2.5497338025403558</c:v>
                </c:pt>
                <c:pt idx="4">
                  <c:v>4.1104330496156072</c:v>
                </c:pt>
                <c:pt idx="5">
                  <c:v>3.9748960912103559</c:v>
                </c:pt>
                <c:pt idx="6">
                  <c:v>4.8267512574987359</c:v>
                </c:pt>
                <c:pt idx="7">
                  <c:v>4.3382129606652251</c:v>
                </c:pt>
                <c:pt idx="8">
                  <c:v>4.3609376433905656</c:v>
                </c:pt>
                <c:pt idx="9">
                  <c:v>5.4244647103850419</c:v>
                </c:pt>
                <c:pt idx="10">
                  <c:v>7.2862621341250007</c:v>
                </c:pt>
                <c:pt idx="11">
                  <c:v>7.2797952421136287</c:v>
                </c:pt>
                <c:pt idx="12">
                  <c:v>7.0598973570387535</c:v>
                </c:pt>
                <c:pt idx="13">
                  <c:v>7.0341155046468842</c:v>
                </c:pt>
                <c:pt idx="14">
                  <c:v>6.9851579137497151</c:v>
                </c:pt>
                <c:pt idx="15">
                  <c:v>16.947209533901141</c:v>
                </c:pt>
                <c:pt idx="16">
                  <c:v>23.865256843966765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EB-4BB4-A12F-76C012BEB9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pas important</c:v>
                </c:pt>
              </c:strCache>
            </c:strRef>
          </c:tx>
          <c:spPr>
            <a:solidFill>
              <a:srgbClr val="F977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778073128860196E-3"/>
                  <c:y val="2.259430524224501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EB-4BB4-A12F-76C012BEB9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Le caractère naturel du produit</c:v>
                </c:pt>
                <c:pt idx="1">
                  <c:v>L’utilité du produit écrite sur le produit</c:v>
                </c:pt>
                <c:pt idx="2">
                  <c:v>L’absence d’additifs</c:v>
                </c:pt>
                <c:pt idx="3">
                  <c:v>La familiarité des ingrédients actifs</c:v>
                </c:pt>
                <c:pt idx="4">
                  <c:v>Que la fabrication soit française</c:v>
                </c:pt>
                <c:pt idx="5">
                  <c:v>Le prix</c:v>
                </c:pt>
                <c:pt idx="6">
                  <c:v>L’origine française des ingrédients</c:v>
                </c:pt>
                <c:pt idx="7">
                  <c:v>Les conseils du prescripteur/vendeur</c:v>
                </c:pt>
                <c:pt idx="8">
                  <c:v>La forme galénique (dosages, gélules/ampoules/comprimés…)</c:v>
                </c:pt>
                <c:pt idx="9">
                  <c:v>La durée de la cure</c:v>
                </c:pt>
                <c:pt idx="10">
                  <c:v>Que le produit soit Bio</c:v>
                </c:pt>
                <c:pt idx="11">
                  <c:v>La marque</c:v>
                </c:pt>
                <c:pt idx="12">
                  <c:v>L’impact environnemental du produit</c:v>
                </c:pt>
                <c:pt idx="13">
                  <c:v>La politique de la marque en matière de commerce équitable et de respect de son empreinte carbone</c:v>
                </c:pt>
                <c:pt idx="14">
                  <c:v>La nouveauté des ingrédients actifs</c:v>
                </c:pt>
                <c:pt idx="15">
                  <c:v>Le type d’emballage</c:v>
                </c:pt>
                <c:pt idx="16">
                  <c:v>Le produit est végétarien/végan</c:v>
                </c:pt>
              </c:strCache>
            </c:strRef>
          </c:cat>
          <c:val>
            <c:numRef>
              <c:f>Feuil1!$C$2:$C$18</c:f>
              <c:numCache>
                <c:formatCode>##0"%"</c:formatCode>
                <c:ptCount val="17"/>
                <c:pt idx="0">
                  <c:v>5.6638371099060443</c:v>
                </c:pt>
                <c:pt idx="1">
                  <c:v>6.1966635061373072</c:v>
                </c:pt>
                <c:pt idx="2">
                  <c:v>7.1576385842794217</c:v>
                </c:pt>
                <c:pt idx="3">
                  <c:v>7.4663561065491368</c:v>
                </c:pt>
                <c:pt idx="4">
                  <c:v>8.9163450720816009</c:v>
                </c:pt>
                <c:pt idx="5">
                  <c:v>8.2952747036208798</c:v>
                </c:pt>
                <c:pt idx="6">
                  <c:v>6.9390479329673003</c:v>
                </c:pt>
                <c:pt idx="7">
                  <c:v>8.6965312366496459</c:v>
                </c:pt>
                <c:pt idx="8">
                  <c:v>9.9465223273854004</c:v>
                </c:pt>
                <c:pt idx="9">
                  <c:v>10.311144799415587</c:v>
                </c:pt>
                <c:pt idx="10">
                  <c:v>12.404979411355585</c:v>
                </c:pt>
                <c:pt idx="11">
                  <c:v>11.71349557718346</c:v>
                </c:pt>
                <c:pt idx="12">
                  <c:v>11.536704239867698</c:v>
                </c:pt>
                <c:pt idx="13">
                  <c:v>11.294219450307118</c:v>
                </c:pt>
                <c:pt idx="14">
                  <c:v>12.750640947500575</c:v>
                </c:pt>
                <c:pt idx="15">
                  <c:v>18.350240182130616</c:v>
                </c:pt>
                <c:pt idx="16">
                  <c:v>18.07408248374978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EB-4BB4-A12F-76C012BEB95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Ni important ni pas important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Le caractère naturel du produit</c:v>
                </c:pt>
                <c:pt idx="1">
                  <c:v>L’utilité du produit écrite sur le produit</c:v>
                </c:pt>
                <c:pt idx="2">
                  <c:v>L’absence d’additifs</c:v>
                </c:pt>
                <c:pt idx="3">
                  <c:v>La familiarité des ingrédients actifs</c:v>
                </c:pt>
                <c:pt idx="4">
                  <c:v>Que la fabrication soit française</c:v>
                </c:pt>
                <c:pt idx="5">
                  <c:v>Le prix</c:v>
                </c:pt>
                <c:pt idx="6">
                  <c:v>L’origine française des ingrédients</c:v>
                </c:pt>
                <c:pt idx="7">
                  <c:v>Les conseils du prescripteur/vendeur</c:v>
                </c:pt>
                <c:pt idx="8">
                  <c:v>La forme galénique (dosages, gélules/ampoules/comprimés…)</c:v>
                </c:pt>
                <c:pt idx="9">
                  <c:v>La durée de la cure</c:v>
                </c:pt>
                <c:pt idx="10">
                  <c:v>Que le produit soit Bio</c:v>
                </c:pt>
                <c:pt idx="11">
                  <c:v>La marque</c:v>
                </c:pt>
                <c:pt idx="12">
                  <c:v>L’impact environnemental du produit</c:v>
                </c:pt>
                <c:pt idx="13">
                  <c:v>La politique de la marque en matière de commerce équitable et de respect de son empreinte carbone</c:v>
                </c:pt>
                <c:pt idx="14">
                  <c:v>La nouveauté des ingrédients actifs</c:v>
                </c:pt>
                <c:pt idx="15">
                  <c:v>Le type d’emballage</c:v>
                </c:pt>
                <c:pt idx="16">
                  <c:v>Le produit est végétarien/végan</c:v>
                </c:pt>
              </c:strCache>
            </c:strRef>
          </c:cat>
          <c:val>
            <c:numRef>
              <c:f>Feuil1!$D$2:$D$18</c:f>
              <c:numCache>
                <c:formatCode>##0"%"</c:formatCode>
                <c:ptCount val="17"/>
                <c:pt idx="0">
                  <c:v>11.851051773023874</c:v>
                </c:pt>
                <c:pt idx="1">
                  <c:v>16.26866108199755</c:v>
                </c:pt>
                <c:pt idx="2">
                  <c:v>15.765694656655526</c:v>
                </c:pt>
                <c:pt idx="3">
                  <c:v>20.259730247246747</c:v>
                </c:pt>
                <c:pt idx="4">
                  <c:v>19.54434056540288</c:v>
                </c:pt>
                <c:pt idx="5">
                  <c:v>20.393879191770171</c:v>
                </c:pt>
                <c:pt idx="6">
                  <c:v>21.216237749413484</c:v>
                </c:pt>
                <c:pt idx="7">
                  <c:v>21.831912053880608</c:v>
                </c:pt>
                <c:pt idx="8">
                  <c:v>24.382448519163162</c:v>
                </c:pt>
                <c:pt idx="9">
                  <c:v>23.381020073458821</c:v>
                </c:pt>
                <c:pt idx="10">
                  <c:v>27.333108907977721</c:v>
                </c:pt>
                <c:pt idx="11">
                  <c:v>28.425091972985211</c:v>
                </c:pt>
                <c:pt idx="12">
                  <c:v>29.786738609851827</c:v>
                </c:pt>
                <c:pt idx="13">
                  <c:v>33.068041239989306</c:v>
                </c:pt>
                <c:pt idx="14">
                  <c:v>33.466661676399603</c:v>
                </c:pt>
                <c:pt idx="15">
                  <c:v>30.382645436328826</c:v>
                </c:pt>
                <c:pt idx="16">
                  <c:v>27.823578650688567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EB-4BB4-A12F-76C012BEB95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Plutôt important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Le caractère naturel du produit</c:v>
                </c:pt>
                <c:pt idx="1">
                  <c:v>L’utilité du produit écrite sur le produit</c:v>
                </c:pt>
                <c:pt idx="2">
                  <c:v>L’absence d’additifs</c:v>
                </c:pt>
                <c:pt idx="3">
                  <c:v>La familiarité des ingrédients actifs</c:v>
                </c:pt>
                <c:pt idx="4">
                  <c:v>Que la fabrication soit française</c:v>
                </c:pt>
                <c:pt idx="5">
                  <c:v>Le prix</c:v>
                </c:pt>
                <c:pt idx="6">
                  <c:v>L’origine française des ingrédients</c:v>
                </c:pt>
                <c:pt idx="7">
                  <c:v>Les conseils du prescripteur/vendeur</c:v>
                </c:pt>
                <c:pt idx="8">
                  <c:v>La forme galénique (dosages, gélules/ampoules/comprimés…)</c:v>
                </c:pt>
                <c:pt idx="9">
                  <c:v>La durée de la cure</c:v>
                </c:pt>
                <c:pt idx="10">
                  <c:v>Que le produit soit Bio</c:v>
                </c:pt>
                <c:pt idx="11">
                  <c:v>La marque</c:v>
                </c:pt>
                <c:pt idx="12">
                  <c:v>L’impact environnemental du produit</c:v>
                </c:pt>
                <c:pt idx="13">
                  <c:v>La politique de la marque en matière de commerce équitable et de respect de son empreinte carbone</c:v>
                </c:pt>
                <c:pt idx="14">
                  <c:v>La nouveauté des ingrédients actifs</c:v>
                </c:pt>
                <c:pt idx="15">
                  <c:v>Le type d’emballage</c:v>
                </c:pt>
                <c:pt idx="16">
                  <c:v>Le produit est végétarien/végan</c:v>
                </c:pt>
              </c:strCache>
            </c:strRef>
          </c:cat>
          <c:val>
            <c:numRef>
              <c:f>Feuil1!$E$2:$E$18</c:f>
              <c:numCache>
                <c:formatCode>##0"%"</c:formatCode>
                <c:ptCount val="17"/>
                <c:pt idx="0">
                  <c:v>42.459933093752177</c:v>
                </c:pt>
                <c:pt idx="1">
                  <c:v>44.612256750236376</c:v>
                </c:pt>
                <c:pt idx="2">
                  <c:v>40.162095823975655</c:v>
                </c:pt>
                <c:pt idx="3">
                  <c:v>50.857196566444784</c:v>
                </c:pt>
                <c:pt idx="4">
                  <c:v>42.449458964676332</c:v>
                </c:pt>
                <c:pt idx="5">
                  <c:v>44.236870928447203</c:v>
                </c:pt>
                <c:pt idx="6">
                  <c:v>41.908250786285976</c:v>
                </c:pt>
                <c:pt idx="7">
                  <c:v>44.262256891771202</c:v>
                </c:pt>
                <c:pt idx="8">
                  <c:v>42.303684099943311</c:v>
                </c:pt>
                <c:pt idx="9">
                  <c:v>45.320551543038604</c:v>
                </c:pt>
                <c:pt idx="10">
                  <c:v>34.616359947052011</c:v>
                </c:pt>
                <c:pt idx="11">
                  <c:v>37.13517729148257</c:v>
                </c:pt>
                <c:pt idx="12">
                  <c:v>35.550109542611928</c:v>
                </c:pt>
                <c:pt idx="13">
                  <c:v>34.657992152105997</c:v>
                </c:pt>
                <c:pt idx="14">
                  <c:v>34.934161520266962</c:v>
                </c:pt>
                <c:pt idx="15">
                  <c:v>23.992164782485485</c:v>
                </c:pt>
                <c:pt idx="16">
                  <c:v>18.572686025565272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EB-4BB4-A12F-76C012BEB95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Très important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Le caractère naturel du produit</c:v>
                </c:pt>
                <c:pt idx="1">
                  <c:v>L’utilité du produit écrite sur le produit</c:v>
                </c:pt>
                <c:pt idx="2">
                  <c:v>L’absence d’additifs</c:v>
                </c:pt>
                <c:pt idx="3">
                  <c:v>La familiarité des ingrédients actifs</c:v>
                </c:pt>
                <c:pt idx="4">
                  <c:v>Que la fabrication soit française</c:v>
                </c:pt>
                <c:pt idx="5">
                  <c:v>Le prix</c:v>
                </c:pt>
                <c:pt idx="6">
                  <c:v>L’origine française des ingrédients</c:v>
                </c:pt>
                <c:pt idx="7">
                  <c:v>Les conseils du prescripteur/vendeur</c:v>
                </c:pt>
                <c:pt idx="8">
                  <c:v>La forme galénique (dosages, gélules/ampoules/comprimés…)</c:v>
                </c:pt>
                <c:pt idx="9">
                  <c:v>La durée de la cure</c:v>
                </c:pt>
                <c:pt idx="10">
                  <c:v>Que le produit soit Bio</c:v>
                </c:pt>
                <c:pt idx="11">
                  <c:v>La marque</c:v>
                </c:pt>
                <c:pt idx="12">
                  <c:v>L’impact environnemental du produit</c:v>
                </c:pt>
                <c:pt idx="13">
                  <c:v>La politique de la marque en matière de commerce équitable et de respect de son empreinte carbone</c:v>
                </c:pt>
                <c:pt idx="14">
                  <c:v>La nouveauté des ingrédients actifs</c:v>
                </c:pt>
                <c:pt idx="15">
                  <c:v>Le type d’emballage</c:v>
                </c:pt>
                <c:pt idx="16">
                  <c:v>Le produit est végétarien/végan</c:v>
                </c:pt>
              </c:strCache>
            </c:strRef>
          </c:cat>
          <c:val>
            <c:numRef>
              <c:f>Feuil1!$F$2:$F$18</c:f>
              <c:numCache>
                <c:formatCode>##0"%"</c:formatCode>
                <c:ptCount val="17"/>
                <c:pt idx="0">
                  <c:v>37.640419192799527</c:v>
                </c:pt>
                <c:pt idx="1">
                  <c:v>29.659988149616655</c:v>
                </c:pt>
                <c:pt idx="2">
                  <c:v>34.010171600094168</c:v>
                </c:pt>
                <c:pt idx="3">
                  <c:v>18.866983277219536</c:v>
                </c:pt>
                <c:pt idx="4">
                  <c:v>24.979422348224151</c:v>
                </c:pt>
                <c:pt idx="5">
                  <c:v>23.099079084951949</c:v>
                </c:pt>
                <c:pt idx="6">
                  <c:v>25.109712273835061</c:v>
                </c:pt>
                <c:pt idx="7">
                  <c:v>20.871086857033873</c:v>
                </c:pt>
                <c:pt idx="8">
                  <c:v>19.006407410118079</c:v>
                </c:pt>
                <c:pt idx="9">
                  <c:v>15.562818873702474</c:v>
                </c:pt>
                <c:pt idx="10">
                  <c:v>18.359289599490232</c:v>
                </c:pt>
                <c:pt idx="11">
                  <c:v>15.446439916235711</c:v>
                </c:pt>
                <c:pt idx="12">
                  <c:v>16.066550250630371</c:v>
                </c:pt>
                <c:pt idx="13">
                  <c:v>13.945631652951246</c:v>
                </c:pt>
                <c:pt idx="14">
                  <c:v>11.863377942083753</c:v>
                </c:pt>
                <c:pt idx="15">
                  <c:v>10.32774006515449</c:v>
                </c:pt>
                <c:pt idx="16">
                  <c:v>11.664395996030178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EB-4BB4-A12F-76C012BEB95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06883D-578D-4A41-AECB-B658BC050F1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BE-4DE2-9297-C11CC841E3D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A43FF9-2D16-479A-865D-C4AB1CA28EF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226785-418F-42F6-BE63-39E0DD8701C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CE1762-D854-478F-A0B4-F0ED4FF3088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54DA73B-F9FD-4D29-B41A-6708011236D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56550F-A164-423C-871F-E162DD99271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8089A3A-7A6C-4844-A998-BDAA52BC492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0CDC05E-2ABE-4994-83D5-48CBEB3353B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01F7984-B9A7-49B5-B0F9-0D2201F75FC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BB3D656-1F6D-4B85-8B84-37CD1C90902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9537D89-DF81-4BBF-B764-BB154A03147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62C8C3E-2EB6-4032-BEE0-5A70C6EEDE1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FEC0014-A262-494D-9D32-37A1ED1CFCD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04CADEE-2BBD-4DC1-ADC0-256259CB939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235F3AD-4ECB-4BBF-977F-5517838D43A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3B05EDD-EA73-4A78-9EE0-27B10942662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D87DF12-E4A5-481A-BB4F-7FEAD55683E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Le caractère naturel du produit</c:v>
                </c:pt>
                <c:pt idx="1">
                  <c:v>L’utilité du produit écrite sur le produit</c:v>
                </c:pt>
                <c:pt idx="2">
                  <c:v>L’absence d’additifs</c:v>
                </c:pt>
                <c:pt idx="3">
                  <c:v>La familiarité des ingrédients actifs</c:v>
                </c:pt>
                <c:pt idx="4">
                  <c:v>Que la fabrication soit française</c:v>
                </c:pt>
                <c:pt idx="5">
                  <c:v>Le prix</c:v>
                </c:pt>
                <c:pt idx="6">
                  <c:v>L’origine française des ingrédients</c:v>
                </c:pt>
                <c:pt idx="7">
                  <c:v>Les conseils du prescripteur/vendeur</c:v>
                </c:pt>
                <c:pt idx="8">
                  <c:v>La forme galénique (dosages, gélules/ampoules/comprimés…)</c:v>
                </c:pt>
                <c:pt idx="9">
                  <c:v>La durée de la cure</c:v>
                </c:pt>
                <c:pt idx="10">
                  <c:v>Que le produit soit Bio</c:v>
                </c:pt>
                <c:pt idx="11">
                  <c:v>La marque</c:v>
                </c:pt>
                <c:pt idx="12">
                  <c:v>L’impact environnemental du produit</c:v>
                </c:pt>
                <c:pt idx="13">
                  <c:v>La politique de la marque en matière de commerce équitable et de respect de son empreinte carbone</c:v>
                </c:pt>
                <c:pt idx="14">
                  <c:v>La nouveauté des ingrédients actifs</c:v>
                </c:pt>
                <c:pt idx="15">
                  <c:v>Le type d’emballage</c:v>
                </c:pt>
                <c:pt idx="16">
                  <c:v>Le produit est végétarien/végan</c:v>
                </c:pt>
              </c:strCache>
            </c:strRef>
          </c:cat>
          <c:val>
            <c:numRef>
              <c:f>Feuil1!$G$2:$G$18</c:f>
              <c:numCache>
                <c:formatCode>###0%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BE-4DE2-9297-C11CC841E3D5}"/>
            </c:ext>
            <c:ext xmlns:c15="http://schemas.microsoft.com/office/drawing/2012/chart" uri="{02D57815-91ED-43cb-92C2-25804820EDAC}">
              <c15:datalabelsRange>
                <c15:f>Feuil1!$H$2:$H$18</c15:f>
                <c15:dlblRangeCache>
                  <c:ptCount val="17"/>
                  <c:pt idx="0">
                    <c:v>80%</c:v>
                  </c:pt>
                  <c:pt idx="1">
                    <c:v>74%</c:v>
                  </c:pt>
                  <c:pt idx="2">
                    <c:v>74%</c:v>
                  </c:pt>
                  <c:pt idx="3">
                    <c:v>70%</c:v>
                  </c:pt>
                  <c:pt idx="4">
                    <c:v>67%</c:v>
                  </c:pt>
                  <c:pt idx="5">
                    <c:v>67%</c:v>
                  </c:pt>
                  <c:pt idx="6">
                    <c:v>67%</c:v>
                  </c:pt>
                  <c:pt idx="7">
                    <c:v>65%</c:v>
                  </c:pt>
                  <c:pt idx="8">
                    <c:v>61%</c:v>
                  </c:pt>
                  <c:pt idx="9">
                    <c:v>61%</c:v>
                  </c:pt>
                  <c:pt idx="10">
                    <c:v>53%</c:v>
                  </c:pt>
                  <c:pt idx="11">
                    <c:v>53%</c:v>
                  </c:pt>
                  <c:pt idx="12">
                    <c:v>52%</c:v>
                  </c:pt>
                  <c:pt idx="13">
                    <c:v>49%</c:v>
                  </c:pt>
                  <c:pt idx="14">
                    <c:v>47%</c:v>
                  </c:pt>
                  <c:pt idx="15">
                    <c:v>34%</c:v>
                  </c:pt>
                  <c:pt idx="16">
                    <c:v>30%</c:v>
                  </c:pt>
                </c15:dlblRangeCache>
              </c15:datalabelsRang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217085248"/>
        <c:axId val="-1262775232"/>
      </c:barChart>
      <c:catAx>
        <c:axId val="-1217085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262775232"/>
        <c:crosses val="autoZero"/>
        <c:auto val="1"/>
        <c:lblAlgn val="ctr"/>
        <c:lblOffset val="100"/>
        <c:noMultiLvlLbl val="0"/>
      </c:catAx>
      <c:valAx>
        <c:axId val="-12627752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2170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5589066470396051"/>
          <c:y val="0.87286153728577165"/>
          <c:w val="0.84410932033778929"/>
          <c:h val="4.08618063312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48179133858267"/>
          <c:y val="0"/>
          <c:w val="0.32741670767716535"/>
          <c:h val="0.854683729624248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D'accord T2B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Les Compléments Alimentaires Bio sont plus naturels</c:v>
                </c:pt>
                <c:pt idx="1">
                  <c:v>Les compléments alimentaires bio ne contiennent pas de pesticides</c:v>
                </c:pt>
                <c:pt idx="2">
                  <c:v>Les Compléments Alimentaires Bio sont meilleurs pour l’environnement et la Biodiversité</c:v>
                </c:pt>
                <c:pt idx="3">
                  <c:v>La labellisation bio d’un complément alimentaire a de la valeur à mes yeux uniquement si elle s’inscrit dans un ensemble de bonnes pratiques (produit local, équi</c:v>
                </c:pt>
                <c:pt idx="4">
                  <c:v>Les Compléments Alimentaires Bio sont meilleurs pour la santé</c:v>
                </c:pt>
                <c:pt idx="5">
                  <c:v>Les Compléments Alimentaires Bio permettent une plus juste rémunération du producteur/agriculteur</c:v>
                </c:pt>
                <c:pt idx="6">
                  <c:v>Le label Bio est juste un outil marketing</c:v>
                </c:pt>
                <c:pt idx="7">
                  <c:v>Les Compléments Alimentaires Bio sont plus efficaces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0.69</c:v>
                </c:pt>
                <c:pt idx="1">
                  <c:v>0.62</c:v>
                </c:pt>
                <c:pt idx="2">
                  <c:v>0.62</c:v>
                </c:pt>
                <c:pt idx="3">
                  <c:v>0.61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99-4F68-AA0A-26678F9254C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Tout à fait d'accord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Les Compléments Alimentaires Bio sont plus naturels</c:v>
                </c:pt>
                <c:pt idx="1">
                  <c:v>Les compléments alimentaires bio ne contiennent pas de pesticides</c:v>
                </c:pt>
                <c:pt idx="2">
                  <c:v>Les Compléments Alimentaires Bio sont meilleurs pour l’environnement et la Biodiversité</c:v>
                </c:pt>
                <c:pt idx="3">
                  <c:v>La labellisation bio d’un complément alimentaire a de la valeur à mes yeux uniquement si elle s’inscrit dans un ensemble de bonnes pratiques (produit local, équi</c:v>
                </c:pt>
                <c:pt idx="4">
                  <c:v>Les Compléments Alimentaires Bio sont meilleurs pour la santé</c:v>
                </c:pt>
                <c:pt idx="5">
                  <c:v>Les Compléments Alimentaires Bio permettent une plus juste rémunération du producteur/agriculteur</c:v>
                </c:pt>
                <c:pt idx="6">
                  <c:v>Le label Bio est juste un outil marketing</c:v>
                </c:pt>
                <c:pt idx="7">
                  <c:v>Les Compléments Alimentaires Bio sont plus efficaces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0.25</c:v>
                </c:pt>
                <c:pt idx="1">
                  <c:v>0.22</c:v>
                </c:pt>
                <c:pt idx="2">
                  <c:v>0.23</c:v>
                </c:pt>
                <c:pt idx="3">
                  <c:v>0.2</c:v>
                </c:pt>
                <c:pt idx="4">
                  <c:v>0.21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99-4F68-AA0A-26678F9254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8"/>
        <c:axId val="-1152037888"/>
        <c:axId val="-1152038432"/>
      </c:barChart>
      <c:catAx>
        <c:axId val="-1152037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38432"/>
        <c:crosses val="autoZero"/>
        <c:auto val="1"/>
        <c:lblAlgn val="ctr"/>
        <c:lblOffset val="100"/>
        <c:noMultiLvlLbl val="0"/>
      </c:catAx>
      <c:valAx>
        <c:axId val="-11520384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15203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52119721948818898"/>
          <c:y val="0.87618832546205139"/>
          <c:w val="0.26005278051181102"/>
          <c:h val="8.7230031734402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7875941415561"/>
          <c:y val="0.32266793754914663"/>
          <c:w val="0.54460406103982839"/>
          <c:h val="0.4537174651933975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Consommation CPAL pendant crise COVID-19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53-4F95-A90D-E1317DD121D0}"/>
              </c:ext>
            </c:extLst>
          </c:dPt>
          <c:dPt>
            <c:idx val="1"/>
            <c:bubble3D val="0"/>
            <c:spPr>
              <a:solidFill>
                <a:srgbClr val="E50B4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53-4F95-A90D-E1317DD121D0}"/>
              </c:ext>
            </c:extLst>
          </c:dPt>
          <c:dPt>
            <c:idx val="2"/>
            <c:bubble3D val="0"/>
            <c:spPr>
              <a:solidFill>
                <a:srgbClr val="FA8EA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53-4F95-A90D-E1317DD121D0}"/>
              </c:ext>
            </c:extLst>
          </c:dPt>
          <c:dPt>
            <c:idx val="3"/>
            <c:bubble3D val="0"/>
            <c:spPr>
              <a:solidFill>
                <a:srgbClr val="E50B4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53-4F95-A90D-E1317DD121D0}"/>
              </c:ext>
            </c:extLst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53-4F95-A90D-E1317DD12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2487882772557"/>
          <c:y val="7.9105862863848644E-2"/>
          <c:w val="0.53914318725967281"/>
          <c:h val="0.8908666221383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D1-4CF1-9F64-4D6C37C2E9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Dans une pharmacie (y compris les chaines de pharmacie comme City Pharma ou Pharmacies Lafayette)</c:v>
                </c:pt>
                <c:pt idx="1">
                  <c:v>Dans une parapharmacie, indépendante ou intégrée à un supermarché (Parashop, Parapharmacie Leclerc…)</c:v>
                </c:pt>
                <c:pt idx="2">
                  <c:v>En hypermarché, supermarché, y compris les commerces de proximité (Carrefour, Leclerc, Auchan, Monoprix...)</c:v>
                </c:pt>
                <c:pt idx="3">
                  <c:v>Sur un site internet</c:v>
                </c:pt>
                <c:pt idx="4">
                  <c:v>En Magasins Bio (Biocoop, Naturalia, Lavie claire, Bio c bon….)</c:v>
                </c:pt>
                <c:pt idx="5">
                  <c:v>En Magasins de nutrition (Naturhaus, Bodysano…)</c:v>
                </c:pt>
                <c:pt idx="6">
                  <c:v>Sur catalogue</c:v>
                </c:pt>
                <c:pt idx="7">
                  <c:v>En Vente à domicile</c:v>
                </c:pt>
              </c:strCache>
            </c:strRef>
          </c:cat>
          <c:val>
            <c:numRef>
              <c:f>Feuil1!$B$2:$B$9</c:f>
              <c:numCache>
                <c:formatCode>##0"%"</c:formatCode>
                <c:ptCount val="8"/>
                <c:pt idx="0">
                  <c:v>51.129872666363887</c:v>
                </c:pt>
                <c:pt idx="1">
                  <c:v>38.824676627109703</c:v>
                </c:pt>
                <c:pt idx="2">
                  <c:v>26.985005154309615</c:v>
                </c:pt>
                <c:pt idx="3">
                  <c:v>26.813377060699295</c:v>
                </c:pt>
                <c:pt idx="4">
                  <c:v>25.819039164936008</c:v>
                </c:pt>
                <c:pt idx="5">
                  <c:v>13.370895117171322</c:v>
                </c:pt>
                <c:pt idx="6">
                  <c:v>7.2113948737729476</c:v>
                </c:pt>
                <c:pt idx="7">
                  <c:v>6.5099232395030073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D1-4CF1-9F64-4D6C37C2E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152042784"/>
        <c:axId val="-1152048224"/>
      </c:barChart>
      <c:catAx>
        <c:axId val="-1152042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48224"/>
        <c:crosses val="autoZero"/>
        <c:auto val="1"/>
        <c:lblAlgn val="ctr"/>
        <c:lblOffset val="100"/>
        <c:noMultiLvlLbl val="0"/>
      </c:catAx>
      <c:valAx>
        <c:axId val="-1152048224"/>
        <c:scaling>
          <c:orientation val="minMax"/>
        </c:scaling>
        <c:delete val="1"/>
        <c:axPos val="t"/>
        <c:numFmt formatCode="##0&quot;%&quot;" sourceLinked="1"/>
        <c:majorTickMark val="none"/>
        <c:minorTickMark val="none"/>
        <c:tickLblPos val="nextTo"/>
        <c:crossAx val="-11520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2487882772557"/>
          <c:y val="7.9105862863848644E-2"/>
          <c:w val="0.53914318725967281"/>
          <c:h val="0.8908666221383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D1-4CF1-9F64-4D6C37C2E9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Dans une pharmacie (y compris les chaines de pharmacie comme City Pharma ou Pharmacies Lafayette)</c:v>
                </c:pt>
                <c:pt idx="1">
                  <c:v>Dans une parapharmacie, indépendante ou intégrée à un supermarché (Parashop, Parapharmacie Leclerc…)</c:v>
                </c:pt>
                <c:pt idx="2">
                  <c:v>En hypermarché, supermarché, y compris les commerces de proximité (Carrefour, Leclerc, Auchan, Monoprix...)</c:v>
                </c:pt>
                <c:pt idx="3">
                  <c:v>Sur un site internet</c:v>
                </c:pt>
                <c:pt idx="4">
                  <c:v>En Magasins Bio (Biocoop, Naturalia, Lavie claire, Bio c bon….)</c:v>
                </c:pt>
                <c:pt idx="5">
                  <c:v>En Magasins de nutrition (Naturhaus, Bodysano…)</c:v>
                </c:pt>
                <c:pt idx="6">
                  <c:v>En Vente à domicile</c:v>
                </c:pt>
                <c:pt idx="7">
                  <c:v>Sur catalogue</c:v>
                </c:pt>
              </c:strCache>
            </c:strRef>
          </c:cat>
          <c:val>
            <c:numRef>
              <c:f>Feuil1!$B$2:$B$9</c:f>
              <c:numCache>
                <c:formatCode>##0"%"</c:formatCode>
                <c:ptCount val="8"/>
                <c:pt idx="0">
                  <c:v>45.368042394557897</c:v>
                </c:pt>
                <c:pt idx="1">
                  <c:v>40.84559258587818</c:v>
                </c:pt>
                <c:pt idx="2">
                  <c:v>29.771999120338144</c:v>
                </c:pt>
                <c:pt idx="3">
                  <c:v>28.360804458493131</c:v>
                </c:pt>
                <c:pt idx="4">
                  <c:v>25.802161921450463</c:v>
                </c:pt>
                <c:pt idx="5">
                  <c:v>10.263488392371208</c:v>
                </c:pt>
                <c:pt idx="6">
                  <c:v>7.3148995590231465</c:v>
                </c:pt>
                <c:pt idx="7">
                  <c:v>6.6505485245023008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D1-4CF1-9F64-4D6C37C2E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152050400"/>
        <c:axId val="-1152042240"/>
      </c:barChart>
      <c:catAx>
        <c:axId val="-1152050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42240"/>
        <c:crosses val="autoZero"/>
        <c:auto val="1"/>
        <c:lblAlgn val="ctr"/>
        <c:lblOffset val="100"/>
        <c:noMultiLvlLbl val="0"/>
      </c:catAx>
      <c:valAx>
        <c:axId val="-1152042240"/>
        <c:scaling>
          <c:orientation val="minMax"/>
        </c:scaling>
        <c:delete val="1"/>
        <c:axPos val="t"/>
        <c:numFmt formatCode="##0&quot;%&quot;" sourceLinked="1"/>
        <c:majorTickMark val="none"/>
        <c:minorTickMark val="none"/>
        <c:tickLblPos val="nextTo"/>
        <c:crossAx val="-11520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6747345283122E-2"/>
          <c:y val="3.9793552077283238E-2"/>
          <c:w val="0.58855861649090802"/>
          <c:h val="0.92041289584543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BACD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Sites de vente en ligne pharmaceutiques (Ex : Santé Discount, NewPharma, 1001 pharmacies …)</c:v>
                </c:pt>
                <c:pt idx="1">
                  <c:v>Sites de vente en ligne spécialisés dans les produits de santé naturelle (Ex : Onatera …)</c:v>
                </c:pt>
                <c:pt idx="2">
                  <c:v>Marketplaces généralistes ( Ex : Amazon, CDISCOUNT, Veepee …)</c:v>
                </c:pt>
                <c:pt idx="3">
                  <c:v>Sites de sociétés /sites de marques</c:v>
                </c:pt>
                <c:pt idx="4">
                  <c:v>Site de distributeurs (Ex : carrefour.fr, chezmoi.leclerc, bio.coop)</c:v>
                </c:pt>
                <c:pt idx="5">
                  <c:v>Réseaux sociaux</c:v>
                </c:pt>
              </c:strCache>
            </c:strRef>
          </c:cat>
          <c:val>
            <c:numRef>
              <c:f>Feuil1!$B$2:$B$7</c:f>
              <c:numCache>
                <c:formatCode>##0"%"</c:formatCode>
                <c:ptCount val="6"/>
                <c:pt idx="0">
                  <c:v>50.478704342729117</c:v>
                </c:pt>
                <c:pt idx="1">
                  <c:v>40.853491087989255</c:v>
                </c:pt>
                <c:pt idx="2">
                  <c:v>40.090458411090758</c:v>
                </c:pt>
                <c:pt idx="3">
                  <c:v>30.04931488864775</c:v>
                </c:pt>
                <c:pt idx="4">
                  <c:v>19.368787713321726</c:v>
                </c:pt>
                <c:pt idx="5">
                  <c:v>15.065004831694282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AE-4300-9DD0-1360A9E1B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152046048"/>
        <c:axId val="-1152045504"/>
      </c:barChart>
      <c:catAx>
        <c:axId val="-1152046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45504"/>
        <c:crosses val="autoZero"/>
        <c:auto val="1"/>
        <c:lblAlgn val="ctr"/>
        <c:lblOffset val="100"/>
        <c:noMultiLvlLbl val="0"/>
      </c:catAx>
      <c:valAx>
        <c:axId val="-1152045504"/>
        <c:scaling>
          <c:orientation val="minMax"/>
        </c:scaling>
        <c:delete val="1"/>
        <c:axPos val="t"/>
        <c:numFmt formatCode="##0&quot;%&quot;" sourceLinked="1"/>
        <c:majorTickMark val="none"/>
        <c:minorTickMark val="none"/>
        <c:tickLblPos val="nextTo"/>
        <c:crossAx val="-11520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620924588193512"/>
          <c:y val="2.7505907272605198E-2"/>
          <c:w val="0.27847553406710163"/>
          <c:h val="0.94498818545478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Feuil1!$A$2:$A$19</c:f>
              <c:strCache>
                <c:ptCount val="18"/>
                <c:pt idx="0">
                  <c:v>Votre entourage (famille/amis/collègues) vous en a parlé</c:v>
                </c:pt>
                <c:pt idx="1">
                  <c:v>Votre pharmacien vous en a parlé</c:v>
                </c:pt>
                <c:pt idx="2">
                  <c:v>Votre médecin généraliste vous en a conseillé</c:v>
                </c:pt>
                <c:pt idx="3">
                  <c:v>Vous avez vu des articles/rubriques sur des sites internet</c:v>
                </c:pt>
                <c:pt idx="4">
                  <c:v>Vous avez vu des publicités en pharmacie</c:v>
                </c:pt>
                <c:pt idx="5">
                  <c:v>Vous avez vu des articles/rubriques dans des magazines papiers / revues spécialisées (revue de bien-être ou sur la santé</c:v>
                </c:pt>
                <c:pt idx="6">
                  <c:v>Vous vous êtes documentés dans des livres spécialisés (livres de bien être ou sur la santé…)</c:v>
                </c:pt>
                <c:pt idx="7">
                  <c:v>Un autre professionnel de santé vous en a parlé</c:v>
                </c:pt>
                <c:pt idx="8">
                  <c:v>Vous avez vu ou entendu des reportages/rubriques à la télévision ou à la radio</c:v>
                </c:pt>
                <c:pt idx="9">
                  <c:v>Vous avez vu des publicités dans des magazines papier</c:v>
                </c:pt>
                <c:pt idx="10">
                  <c:v>Un naturopathe vous en a parlé</c:v>
                </c:pt>
                <c:pt idx="11">
                  <c:v>Vous avez vu des avis sur des réseaux sociaux (Facebook, Instagram, youtube) / blogs / sites marchands</c:v>
                </c:pt>
                <c:pt idx="12">
                  <c:v>Vous avez vu des publicités sur des sites internet ou réseaux sociaux (Facebook, Instagram, Google, YouTube …)</c:v>
                </c:pt>
                <c:pt idx="13">
                  <c:v>Vous avez vu des publicités sur des applications Smartphone ou tablette</c:v>
                </c:pt>
                <c:pt idx="14">
                  <c:v>Vous n’avez pas entendu parler ou cherché d’informations</c:v>
                </c:pt>
                <c:pt idx="15">
                  <c:v>Vous avez vu des publicités sur des plateformes de streaming de musique (Spotify, Apple Music, Deezer)</c:v>
                </c:pt>
                <c:pt idx="16">
                  <c:v>Via des newsletters dans votre boite mail</c:v>
                </c:pt>
                <c:pt idx="17">
                  <c:v>Vous avez vu des publicités sur des offres de streaming de jeux vidéo (Twitch)</c:v>
                </c:pt>
              </c:strCache>
            </c:strRef>
          </c:cat>
          <c:val>
            <c:numRef>
              <c:f>Feuil1!$B$2:$B$19</c:f>
              <c:numCache>
                <c:formatCode>##0"%"</c:formatCode>
                <c:ptCount val="18"/>
                <c:pt idx="0">
                  <c:v>32.921333039622205</c:v>
                </c:pt>
                <c:pt idx="1">
                  <c:v>30.91113030172189</c:v>
                </c:pt>
                <c:pt idx="2">
                  <c:v>24.795389527130844</c:v>
                </c:pt>
                <c:pt idx="3">
                  <c:v>18.484723803730745</c:v>
                </c:pt>
                <c:pt idx="4">
                  <c:v>17.29756153735557</c:v>
                </c:pt>
                <c:pt idx="5">
                  <c:v>17.060285657779374</c:v>
                </c:pt>
                <c:pt idx="6">
                  <c:v>16.112313325325815</c:v>
                </c:pt>
                <c:pt idx="7">
                  <c:v>15.417599297857162</c:v>
                </c:pt>
                <c:pt idx="8">
                  <c:v>14.703271175356642</c:v>
                </c:pt>
                <c:pt idx="9">
                  <c:v>11.32645073601752</c:v>
                </c:pt>
                <c:pt idx="10">
                  <c:v>11.247342726594525</c:v>
                </c:pt>
                <c:pt idx="11">
                  <c:v>10.939894525833628</c:v>
                </c:pt>
                <c:pt idx="12">
                  <c:v>9.6594625190911199</c:v>
                </c:pt>
                <c:pt idx="13">
                  <c:v>7.460737942845169</c:v>
                </c:pt>
                <c:pt idx="14">
                  <c:v>6.8706835997088946</c:v>
                </c:pt>
                <c:pt idx="15">
                  <c:v>6.5746520581624637</c:v>
                </c:pt>
                <c:pt idx="16">
                  <c:v>5.9217384793984671</c:v>
                </c:pt>
                <c:pt idx="17">
                  <c:v>4.3469573202320939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63-4CBF-ADF9-626BE7F31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axId val="-1152044960"/>
        <c:axId val="-1152041696"/>
      </c:barChart>
      <c:catAx>
        <c:axId val="-1152044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1152041696"/>
        <c:crosses val="autoZero"/>
        <c:auto val="1"/>
        <c:lblAlgn val="ctr"/>
        <c:lblOffset val="100"/>
        <c:noMultiLvlLbl val="0"/>
      </c:catAx>
      <c:valAx>
        <c:axId val="-1152041696"/>
        <c:scaling>
          <c:orientation val="minMax"/>
        </c:scaling>
        <c:delete val="1"/>
        <c:axPos val="t"/>
        <c:numFmt formatCode="##0&quot;%&quot;" sourceLinked="1"/>
        <c:majorTickMark val="out"/>
        <c:minorTickMark val="none"/>
        <c:tickLblPos val="nextTo"/>
        <c:crossAx val="-115204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67-4D99-B1F8-42C6FB842E1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67-4D99-B1F8-42C6FB842E1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467-4D99-B1F8-42C6FB842E1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67-4D99-B1F8-42C6FB842E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467-4D99-B1F8-42C6FB842E1A}"/>
              </c:ext>
            </c:extLst>
          </c:dPt>
          <c:cat>
            <c:strRef>
              <c:f>Feuil1!$A$2:$A$6</c:f>
              <c:strCache>
                <c:ptCount val="5"/>
                <c:pt idx="0">
                  <c:v>Chiffre 2020</c:v>
                </c:pt>
                <c:pt idx="1">
                  <c:v>Effet prix</c:v>
                </c:pt>
                <c:pt idx="2">
                  <c:v>Effet volume</c:v>
                </c:pt>
                <c:pt idx="3">
                  <c:v>Effet nouveauté</c:v>
                </c:pt>
                <c:pt idx="4">
                  <c:v>Chiffre 2021</c:v>
                </c:pt>
              </c:strCache>
            </c:strRef>
          </c:cat>
          <c:val>
            <c:numRef>
              <c:f>Feuil1!$B$2:$B$6</c:f>
              <c:numCache>
                <c:formatCode>#,##0.00</c:formatCode>
                <c:ptCount val="5"/>
                <c:pt idx="0" formatCode="#\ ##0.00\ \ &quot; M€&quot;">
                  <c:v>1200339706.0969031</c:v>
                </c:pt>
                <c:pt idx="1">
                  <c:v>1203617815.238682</c:v>
                </c:pt>
                <c:pt idx="2">
                  <c:v>1206895924.380461</c:v>
                </c:pt>
                <c:pt idx="3">
                  <c:v>1282303920.1825016</c:v>
                </c:pt>
                <c:pt idx="4" formatCode="#\ ##0.00\ \ &quot; M€&quot;">
                  <c:v>1324355434.0949016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67-4D99-B1F8-42C6FB842E1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467-4D99-B1F8-42C6FB842E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67-4D99-B1F8-42C6FB842E1A}"/>
              </c:ext>
            </c:extLst>
          </c:dPt>
          <c:cat>
            <c:strRef>
              <c:f>Feuil1!$A$2:$A$6</c:f>
              <c:strCache>
                <c:ptCount val="5"/>
                <c:pt idx="0">
                  <c:v>Chiffre 2020</c:v>
                </c:pt>
                <c:pt idx="1">
                  <c:v>Effet prix</c:v>
                </c:pt>
                <c:pt idx="2">
                  <c:v>Effet volume</c:v>
                </c:pt>
                <c:pt idx="3">
                  <c:v>Effet nouveauté</c:v>
                </c:pt>
                <c:pt idx="4">
                  <c:v>Chiffre 2021</c:v>
                </c:pt>
              </c:strCache>
            </c:strRef>
          </c:cat>
          <c:val>
            <c:numRef>
              <c:f>Feuil1!$C$2:$C$6</c:f>
              <c:numCache>
                <c:formatCode>#\ ##0.00\ \ " M€"</c:formatCode>
                <c:ptCount val="5"/>
                <c:pt idx="1">
                  <c:v>3278109.1417789389</c:v>
                </c:pt>
                <c:pt idx="2">
                  <c:v>77722984.696569085</c:v>
                </c:pt>
                <c:pt idx="3">
                  <c:v>42051513.91239997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67-4D99-B1F8-42C6FB842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-1152041152"/>
        <c:axId val="-1152053120"/>
      </c:barChart>
      <c:catAx>
        <c:axId val="-11520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52053120"/>
        <c:crosses val="autoZero"/>
        <c:auto val="1"/>
        <c:lblAlgn val="ctr"/>
        <c:lblOffset val="100"/>
        <c:noMultiLvlLbl val="0"/>
      </c:catAx>
      <c:valAx>
        <c:axId val="-1152053120"/>
        <c:scaling>
          <c:orientation val="minMax"/>
        </c:scaling>
        <c:delete val="1"/>
        <c:axPos val="l"/>
        <c:numFmt formatCode="#\ ##0.00\ \ &quot; M€&quot;" sourceLinked="1"/>
        <c:majorTickMark val="none"/>
        <c:minorTickMark val="none"/>
        <c:tickLblPos val="nextTo"/>
        <c:crossAx val="-11520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Feuil1!$A$2:$A$15</c:f>
              <c:strCache>
                <c:ptCount val="14"/>
                <c:pt idx="0">
                  <c:v>Vitalite &amp; Immunite</c:v>
                </c:pt>
                <c:pt idx="1">
                  <c:v>Humeur/Stress/Sommeil</c:v>
                </c:pt>
                <c:pt idx="2">
                  <c:v>Digestion</c:v>
                </c:pt>
                <c:pt idx="3">
                  <c:v>Beauté</c:v>
                </c:pt>
                <c:pt idx="4">
                  <c:v>Minceur</c:v>
                </c:pt>
                <c:pt idx="5">
                  <c:v>Articulation</c:v>
                </c:pt>
                <c:pt idx="6">
                  <c:v>Sante De La Femme</c:v>
                </c:pt>
                <c:pt idx="7">
                  <c:v>Circulation</c:v>
                </c:pt>
                <c:pt idx="8">
                  <c:v>Voies Respiratoires</c:v>
                </c:pt>
                <c:pt idx="9">
                  <c:v>Ophtalmologie</c:v>
                </c:pt>
                <c:pt idx="10">
                  <c:v>Genito-Urinaire</c:v>
                </c:pt>
                <c:pt idx="11">
                  <c:v>Equilibre</c:v>
                </c:pt>
                <c:pt idx="12">
                  <c:v>Memoire &amp; Concentration</c:v>
                </c:pt>
                <c:pt idx="13">
                  <c:v>Autre</c:v>
                </c:pt>
              </c:strCache>
            </c:strRef>
          </c:cat>
          <c:val>
            <c:numRef>
              <c:f>Feuil1!$B$2:$B$15</c:f>
              <c:numCache>
                <c:formatCode>#\ ##0\ \ " M€"</c:formatCode>
                <c:ptCount val="14"/>
                <c:pt idx="0">
                  <c:v>294794726.22229999</c:v>
                </c:pt>
                <c:pt idx="1">
                  <c:v>237487197.59529999</c:v>
                </c:pt>
                <c:pt idx="2">
                  <c:v>208039232.37549999</c:v>
                </c:pt>
                <c:pt idx="3">
                  <c:v>116260462.4305</c:v>
                </c:pt>
                <c:pt idx="4">
                  <c:v>82689235.022200003</c:v>
                </c:pt>
                <c:pt idx="5">
                  <c:v>71014915.775099993</c:v>
                </c:pt>
                <c:pt idx="6">
                  <c:v>57814876.214900002</c:v>
                </c:pt>
                <c:pt idx="7">
                  <c:v>57538484.3609</c:v>
                </c:pt>
                <c:pt idx="8">
                  <c:v>54722651.826399997</c:v>
                </c:pt>
                <c:pt idx="9">
                  <c:v>52020208.375799999</c:v>
                </c:pt>
                <c:pt idx="10">
                  <c:v>51361963.982799999</c:v>
                </c:pt>
                <c:pt idx="11">
                  <c:v>27920823.8583</c:v>
                </c:pt>
                <c:pt idx="12">
                  <c:v>11932158.2894</c:v>
                </c:pt>
                <c:pt idx="13" formatCode="#\ ##0.00\ \ &quot; M€&quot;">
                  <c:v>345031.88329999999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9-416D-8C6F-34ADCBA35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152052576"/>
        <c:axId val="-1152040064"/>
      </c:barChart>
      <c:catAx>
        <c:axId val="-1152052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52040064"/>
        <c:crosses val="autoZero"/>
        <c:auto val="1"/>
        <c:lblAlgn val="ctr"/>
        <c:lblOffset val="100"/>
        <c:noMultiLvlLbl val="0"/>
      </c:catAx>
      <c:valAx>
        <c:axId val="-1152040064"/>
        <c:scaling>
          <c:orientation val="minMax"/>
        </c:scaling>
        <c:delete val="1"/>
        <c:axPos val="t"/>
        <c:numFmt formatCode="#\ ##0\ \ &quot; M€&quot;" sourceLinked="1"/>
        <c:majorTickMark val="none"/>
        <c:minorTickMark val="none"/>
        <c:tickLblPos val="nextTo"/>
        <c:crossAx val="-11520525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850904602878097E-2"/>
          <c:y val="4.8018209109848269E-2"/>
          <c:w val="0.76808910362517868"/>
          <c:h val="0.903963581780303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50B4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7-4C84-A233-761A23867FA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57-4C84-A233-761A23867FA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00319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57-4C84-A233-761A23867FA3}"/>
              </c:ext>
            </c:extLst>
          </c:dPt>
          <c:dLbls>
            <c:delete val="1"/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57-4C84-A233-761A23867F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217079264"/>
        <c:axId val="-1217076544"/>
      </c:barChart>
      <c:catAx>
        <c:axId val="-121707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17076544"/>
        <c:crosses val="autoZero"/>
        <c:auto val="1"/>
        <c:lblAlgn val="ctr"/>
        <c:lblOffset val="100"/>
        <c:noMultiLvlLbl val="0"/>
      </c:catAx>
      <c:valAx>
        <c:axId val="-1217076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21707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3.0627904937297203E-2"/>
          <c:w val="0.84906594643259059"/>
          <c:h val="0.9387441901254055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A6-4C21-8EDD-E4E732C74E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6-4C21-8EDD-E4E732C74E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A6-4C21-8EDD-E4E732C74E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CA6-4C21-8EDD-E4E732C74E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A6-4C21-8EDD-E4E732C74E7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CA6-4C21-8EDD-E4E732C74E7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A6-4C21-8EDD-E4E732C74E7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CA6-4C21-8EDD-E4E732C74E7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CA6-4C21-8EDD-E4E732C74E7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A6-4C21-8EDD-E4E732C74E7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A6-4C21-8EDD-E4E732C74E7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CA6-4C21-8EDD-E4E732C74E7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A6-4C21-8EDD-E4E732C74E7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A6-4C21-8EDD-E4E732C74E7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A6-4C21-8EDD-E4E732C74E7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A6-4C21-8EDD-E4E732C74E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Feuil1!$D$2:$D$15</c:f>
              <c:strCache>
                <c:ptCount val="14"/>
                <c:pt idx="0">
                  <c:v>Vitalite &amp; Immunite</c:v>
                </c:pt>
                <c:pt idx="1">
                  <c:v>Humeur/Stress/Sommeil</c:v>
                </c:pt>
                <c:pt idx="2">
                  <c:v>Digestion</c:v>
                </c:pt>
                <c:pt idx="3">
                  <c:v>Beauté</c:v>
                </c:pt>
                <c:pt idx="4">
                  <c:v>Minceur</c:v>
                </c:pt>
                <c:pt idx="5">
                  <c:v>Articulation</c:v>
                </c:pt>
                <c:pt idx="6">
                  <c:v>Sante De La Femme</c:v>
                </c:pt>
                <c:pt idx="7">
                  <c:v>Circulation</c:v>
                </c:pt>
                <c:pt idx="8">
                  <c:v>Voies Respiratoires</c:v>
                </c:pt>
                <c:pt idx="9">
                  <c:v>Ophtalmologie</c:v>
                </c:pt>
                <c:pt idx="10">
                  <c:v>Genito-Urinaire</c:v>
                </c:pt>
                <c:pt idx="11">
                  <c:v>Equilibre</c:v>
                </c:pt>
                <c:pt idx="12">
                  <c:v>Memoire &amp; Concentration</c:v>
                </c:pt>
                <c:pt idx="13">
                  <c:v>Autre</c:v>
                </c:pt>
              </c:strCache>
            </c:strRef>
          </c:cat>
          <c:val>
            <c:numRef>
              <c:f>Feuil1!$E$2:$E$15</c:f>
              <c:numCache>
                <c:formatCode>0.00%</c:formatCode>
                <c:ptCount val="14"/>
                <c:pt idx="0">
                  <c:v>0.130910765051588</c:v>
                </c:pt>
                <c:pt idx="1">
                  <c:v>0.12926485192651699</c:v>
                </c:pt>
                <c:pt idx="2">
                  <c:v>5.9589817796807797E-2</c:v>
                </c:pt>
                <c:pt idx="3">
                  <c:v>0.18518739446742499</c:v>
                </c:pt>
                <c:pt idx="4">
                  <c:v>-1.7576096313719099E-2</c:v>
                </c:pt>
                <c:pt idx="5">
                  <c:v>0.11502268583228099</c:v>
                </c:pt>
                <c:pt idx="6">
                  <c:v>0.10558965466305301</c:v>
                </c:pt>
                <c:pt idx="7">
                  <c:v>6.6990943434601893E-2</c:v>
                </c:pt>
                <c:pt idx="8">
                  <c:v>0.13268964780385101</c:v>
                </c:pt>
                <c:pt idx="9">
                  <c:v>2.1652140552130298E-3</c:v>
                </c:pt>
                <c:pt idx="10">
                  <c:v>3.7605588385014203E-2</c:v>
                </c:pt>
                <c:pt idx="11">
                  <c:v>0.367012693166683</c:v>
                </c:pt>
                <c:pt idx="12">
                  <c:v>0.16550810621065401</c:v>
                </c:pt>
                <c:pt idx="13">
                  <c:v>-8.0412194579036395E-2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A6-4C21-8EDD-E4E732C7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152040608"/>
        <c:axId val="-1152039520"/>
      </c:barChart>
      <c:catAx>
        <c:axId val="-1152040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39520"/>
        <c:crosses val="autoZero"/>
        <c:auto val="1"/>
        <c:lblAlgn val="ctr"/>
        <c:lblOffset val="100"/>
        <c:noMultiLvlLbl val="0"/>
      </c:catAx>
      <c:valAx>
        <c:axId val="-115203952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-11520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81350345042568E-2"/>
          <c:y val="1.9648569096823353E-2"/>
          <c:w val="0.97463729930991483"/>
          <c:h val="0.723852898744116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Vitalite &amp; Immunite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Feuil1!$B$3:$D$3</c:f>
              <c:numCache>
                <c:formatCode>0.00%</c:formatCode>
                <c:ptCount val="3"/>
                <c:pt idx="0">
                  <c:v>0.169023235835777</c:v>
                </c:pt>
                <c:pt idx="1">
                  <c:v>0.22335655874430899</c:v>
                </c:pt>
                <c:pt idx="2">
                  <c:v>0.225597910603476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C2-47C1-9F04-699A096D2E20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Humeur/Stress/Sommeil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Feuil1!$B$4:$D$4</c:f>
              <c:numCache>
                <c:formatCode>0.00%</c:formatCode>
                <c:ptCount val="3"/>
                <c:pt idx="0">
                  <c:v>0.10972219176024101</c:v>
                </c:pt>
                <c:pt idx="1">
                  <c:v>0.154685838507746</c:v>
                </c:pt>
                <c:pt idx="2">
                  <c:v>0.18561469150898099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C2-47C1-9F04-699A096D2E20}"/>
            </c:ext>
          </c:extLst>
        </c:ser>
        <c:ser>
          <c:idx val="2"/>
          <c:order val="2"/>
          <c:tx>
            <c:strRef>
              <c:f>Feuil1!$A$5</c:f>
              <c:strCache>
                <c:ptCount val="1"/>
                <c:pt idx="0">
                  <c:v>Digestion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Feuil1!$B$5:$D$5</c:f>
              <c:numCache>
                <c:formatCode>0.00%</c:formatCode>
                <c:ptCount val="3"/>
                <c:pt idx="0">
                  <c:v>0.126963524640684</c:v>
                </c:pt>
                <c:pt idx="1">
                  <c:v>7.6513617599119899E-2</c:v>
                </c:pt>
                <c:pt idx="2">
                  <c:v>0.16648628663892201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C2-47C1-9F04-699A096D2E20}"/>
            </c:ext>
          </c:extLst>
        </c:ser>
        <c:ser>
          <c:idx val="3"/>
          <c:order val="3"/>
          <c:tx>
            <c:strRef>
              <c:f>Feuil1!$A$6</c:f>
              <c:strCache>
                <c:ptCount val="1"/>
                <c:pt idx="0">
                  <c:v>Beauté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Feuil1!$B$6:$D$6</c:f>
              <c:numCache>
                <c:formatCode>0.00%</c:formatCode>
                <c:ptCount val="3"/>
                <c:pt idx="0">
                  <c:v>0.127388510145926</c:v>
                </c:pt>
                <c:pt idx="1">
                  <c:v>0.18030499684915099</c:v>
                </c:pt>
                <c:pt idx="2">
                  <c:v>7.6814352806550704E-2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C2-47C1-9F04-699A096D2E20}"/>
            </c:ext>
          </c:extLst>
        </c:ser>
        <c:ser>
          <c:idx val="4"/>
          <c:order val="4"/>
          <c:tx>
            <c:strRef>
              <c:f>Feuil1!$A$7</c:f>
              <c:strCache>
                <c:ptCount val="1"/>
                <c:pt idx="0">
                  <c:v>Articulation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Feuil1!$B$7:$D$7</c:f>
              <c:numCache>
                <c:formatCode>0.00%</c:formatCode>
                <c:ptCount val="3"/>
                <c:pt idx="0">
                  <c:v>7.2643054779996497E-2</c:v>
                </c:pt>
                <c:pt idx="1">
                  <c:v>5.9330582636873401E-2</c:v>
                </c:pt>
                <c:pt idx="2">
                  <c:v>5.20355278224457E-2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C2-47C1-9F04-699A096D2E20}"/>
            </c:ext>
          </c:extLst>
        </c:ser>
        <c:ser>
          <c:idx val="5"/>
          <c:order val="5"/>
          <c:tx>
            <c:strRef>
              <c:f>Feuil1!$A$8</c:f>
              <c:strCache>
                <c:ptCount val="1"/>
                <c:pt idx="0">
                  <c:v>Minceur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Feuil1!$B$8:$D$8</c:f>
              <c:numCache>
                <c:formatCode>0.00%</c:formatCode>
                <c:ptCount val="3"/>
                <c:pt idx="0">
                  <c:v>0.104003769111798</c:v>
                </c:pt>
                <c:pt idx="1">
                  <c:v>0.153503726978472</c:v>
                </c:pt>
                <c:pt idx="2">
                  <c:v>5.14780373203707E-2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C2-47C1-9F04-699A096D2E20}"/>
            </c:ext>
          </c:extLst>
        </c:ser>
        <c:ser>
          <c:idx val="6"/>
          <c:order val="6"/>
          <c:tx>
            <c:strRef>
              <c:f>Feuil1!$A$9</c:f>
              <c:strCache>
                <c:ptCount val="1"/>
                <c:pt idx="0">
                  <c:v>Voies Respiratoires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1.581496573112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0D-4BF5-BB1F-E41A8C44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Feuil1!$B$9:$D$9</c:f>
              <c:numCache>
                <c:formatCode>0.00%</c:formatCode>
                <c:ptCount val="3"/>
                <c:pt idx="0">
                  <c:v>1.8493220444489498E-2</c:v>
                </c:pt>
                <c:pt idx="1">
                  <c:v>2.8104657011586601E-2</c:v>
                </c:pt>
                <c:pt idx="2">
                  <c:v>4.3865452659725003E-2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C2-47C1-9F04-699A096D2E20}"/>
            </c:ext>
          </c:extLst>
        </c:ser>
        <c:ser>
          <c:idx val="7"/>
          <c:order val="7"/>
          <c:tx>
            <c:strRef>
              <c:f>Feuil1!$A$10</c:f>
              <c:strCache>
                <c:ptCount val="1"/>
                <c:pt idx="0">
                  <c:v>Sante De La Femme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3.16299314622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08271800924741E-16"/>
                  <c:y val="-2.899410384040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00D-4BF5-BB1F-E41A8C44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Feuil1!$B$10:$D$10</c:f>
              <c:numCache>
                <c:formatCode>0.00%</c:formatCode>
                <c:ptCount val="3"/>
                <c:pt idx="0">
                  <c:v>6.8566325827834895E-2</c:v>
                </c:pt>
                <c:pt idx="1">
                  <c:v>3.1759822792727002E-2</c:v>
                </c:pt>
                <c:pt idx="2">
                  <c:v>4.3410360594122802E-2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C2-47C1-9F04-699A096D2E20}"/>
            </c:ext>
          </c:extLst>
        </c:ser>
        <c:ser>
          <c:idx val="8"/>
          <c:order val="8"/>
          <c:tx>
            <c:strRef>
              <c:f>Feuil1!$A$11</c:f>
              <c:strCache>
                <c:ptCount val="1"/>
                <c:pt idx="0">
                  <c:v>Circulation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6908271800924741E-16"/>
                  <c:y val="-2.6358276218546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108662097483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00D-4BF5-BB1F-E41A8C44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Feuil1!$B$11:$D$11</c:f>
              <c:numCache>
                <c:formatCode>0.00%</c:formatCode>
                <c:ptCount val="3"/>
                <c:pt idx="0">
                  <c:v>5.7436225984260098E-2</c:v>
                </c:pt>
                <c:pt idx="1">
                  <c:v>4.6557515032954397E-2</c:v>
                </c:pt>
                <c:pt idx="2">
                  <c:v>4.2383241334948502E-2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C2-47C1-9F04-699A096D2E20}"/>
            </c:ext>
          </c:extLst>
        </c:ser>
        <c:ser>
          <c:idx val="9"/>
          <c:order val="9"/>
          <c:tx>
            <c:strRef>
              <c:f>Feuil1!$A$12</c:f>
              <c:strCache>
                <c:ptCount val="1"/>
                <c:pt idx="0">
                  <c:v>Ophtalmologie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635827621854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00D-4BF5-BB1F-E41A8C44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Feuil1!$B$12:$D$12</c:f>
              <c:numCache>
                <c:formatCode>0.00%</c:formatCode>
                <c:ptCount val="3"/>
                <c:pt idx="0">
                  <c:v>7.0161757092001995E-2</c:v>
                </c:pt>
                <c:pt idx="1">
                  <c:v>2.6642531206089999E-3</c:v>
                </c:pt>
                <c:pt idx="2">
                  <c:v>4.10509476940863E-2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7C2-47C1-9F04-699A096D2E20}"/>
            </c:ext>
          </c:extLst>
        </c:ser>
        <c:ser>
          <c:idx val="10"/>
          <c:order val="10"/>
          <c:tx>
            <c:strRef>
              <c:f>Feuil1!$A$13</c:f>
              <c:strCache>
                <c:ptCount val="1"/>
                <c:pt idx="0">
                  <c:v>Genito-Urinaire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845079335298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057000627350124E-3"/>
                  <c:y val="3.16299314622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114001254700249E-3"/>
                  <c:y val="2.108662097483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0D-4BF5-BB1F-E41A8C44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Feuil1!$B$13:$D$13</c:f>
              <c:numCache>
                <c:formatCode>0.00%</c:formatCode>
                <c:ptCount val="3"/>
                <c:pt idx="0">
                  <c:v>3.8747293036752103E-2</c:v>
                </c:pt>
                <c:pt idx="1">
                  <c:v>2.6069985789929799E-2</c:v>
                </c:pt>
                <c:pt idx="2">
                  <c:v>4.0006582647804399E-2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C2-47C1-9F04-699A096D2E20}"/>
            </c:ext>
          </c:extLst>
        </c:ser>
        <c:ser>
          <c:idx val="11"/>
          <c:order val="11"/>
          <c:tx>
            <c:strRef>
              <c:f>Feuil1!$A$14</c:f>
              <c:strCache>
                <c:ptCount val="1"/>
                <c:pt idx="0">
                  <c:v>Equilibre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2.3722448596691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086620974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00D-4BF5-BB1F-E41A8C444A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08271800924741E-16"/>
                  <c:y val="-2.635827621854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00D-4BF5-BB1F-E41A8C44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Feuil1!$B$14:$D$14</c:f>
              <c:numCache>
                <c:formatCode>0.00%</c:formatCode>
                <c:ptCount val="3"/>
                <c:pt idx="0">
                  <c:v>2.6119392472152801E-2</c:v>
                </c:pt>
                <c:pt idx="1">
                  <c:v>1.21799931555342E-2</c:v>
                </c:pt>
                <c:pt idx="2">
                  <c:v>2.1655411194833999E-2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C2-47C1-9F04-699A096D2E20}"/>
            </c:ext>
          </c:extLst>
        </c:ser>
        <c:ser>
          <c:idx val="12"/>
          <c:order val="12"/>
          <c:tx>
            <c:strRef>
              <c:f>Feuil1!$A$15</c:f>
              <c:strCache>
                <c:ptCount val="1"/>
                <c:pt idx="0">
                  <c:v>Memoire &amp; Concentration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Feuil1!$B$15:$D$15</c:f>
              <c:numCache>
                <c:formatCode>0.00%</c:formatCode>
                <c:ptCount val="3"/>
                <c:pt idx="0">
                  <c:v>1.0556567100894801E-2</c:v>
                </c:pt>
                <c:pt idx="1">
                  <c:v>4.9347975083313296E-3</c:v>
                </c:pt>
                <c:pt idx="2">
                  <c:v>9.3142205303069093E-3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7C2-47C1-9F04-699A096D2E20}"/>
            </c:ext>
          </c:extLst>
        </c:ser>
        <c:ser>
          <c:idx val="13"/>
          <c:order val="13"/>
          <c:tx>
            <c:strRef>
              <c:f>Feuil1!$A$16</c:f>
              <c:strCache>
                <c:ptCount val="1"/>
                <c:pt idx="0">
                  <c:v>Autre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Feuil1!$B$2:$D$2</c:f>
              <c:strCache>
                <c:ptCount val="3"/>
                <c:pt idx="0">
                  <c:v>E-Commerce</c:v>
                </c:pt>
                <c:pt idx="1">
                  <c:v>Parapharmacie</c:v>
                </c:pt>
                <c:pt idx="2">
                  <c:v>Pharmacie</c:v>
                </c:pt>
              </c:strCache>
            </c:strRef>
          </c:cat>
          <c:val>
            <c:numRef>
              <c:f>Feuil1!$B$16:$D$16</c:f>
              <c:numCache>
                <c:formatCode>0.00%</c:formatCode>
                <c:ptCount val="3"/>
                <c:pt idx="0">
                  <c:v>1.7493176719330801E-4</c:v>
                </c:pt>
                <c:pt idx="1">
                  <c:v>3.3654272650103097E-5</c:v>
                </c:pt>
                <c:pt idx="2">
                  <c:v>2.8697664342752701E-4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7C2-47C1-9F04-699A096D2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52038976"/>
        <c:axId val="-1152049312"/>
      </c:barChart>
      <c:catAx>
        <c:axId val="-1152038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49312"/>
        <c:crosses val="autoZero"/>
        <c:auto val="1"/>
        <c:lblAlgn val="ctr"/>
        <c:lblOffset val="100"/>
        <c:noMultiLvlLbl val="0"/>
      </c:catAx>
      <c:valAx>
        <c:axId val="-1152049312"/>
        <c:scaling>
          <c:orientation val="minMax"/>
          <c:max val="1"/>
        </c:scaling>
        <c:delete val="1"/>
        <c:axPos val="b"/>
        <c:numFmt formatCode="0.00%" sourceLinked="1"/>
        <c:majorTickMark val="none"/>
        <c:minorTickMark val="none"/>
        <c:tickLblPos val="nextTo"/>
        <c:crossAx val="-115203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744533791284232"/>
          <c:w val="0.98359530715601251"/>
          <c:h val="0.22255475620566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1444942700533E-2"/>
          <c:y val="6.0793342858699161E-2"/>
          <c:w val="0.90046088689586445"/>
          <c:h val="0.44998821074091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% du bio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Feuil1!$A$3:$A$15</c:f>
              <c:strCache>
                <c:ptCount val="13"/>
                <c:pt idx="0">
                  <c:v>Vitalite &amp; Immunite</c:v>
                </c:pt>
                <c:pt idx="1">
                  <c:v>Humeur/Stress/Sommeil</c:v>
                </c:pt>
                <c:pt idx="2">
                  <c:v>Digestion</c:v>
                </c:pt>
                <c:pt idx="3">
                  <c:v>Beaute</c:v>
                </c:pt>
                <c:pt idx="4">
                  <c:v>Minceur</c:v>
                </c:pt>
                <c:pt idx="5">
                  <c:v>Articulation</c:v>
                </c:pt>
                <c:pt idx="6">
                  <c:v>Circulation</c:v>
                </c:pt>
                <c:pt idx="7">
                  <c:v>Sante De La Femme</c:v>
                </c:pt>
                <c:pt idx="8">
                  <c:v>Ophtalmologie</c:v>
                </c:pt>
                <c:pt idx="9">
                  <c:v>Genito-Urinaire</c:v>
                </c:pt>
                <c:pt idx="10">
                  <c:v>Voies Respiratoires</c:v>
                </c:pt>
                <c:pt idx="11">
                  <c:v>Equilibre</c:v>
                </c:pt>
                <c:pt idx="12">
                  <c:v>Memoire Concentration</c:v>
                </c:pt>
              </c:strCache>
            </c:strRef>
          </c:cat>
          <c:val>
            <c:numRef>
              <c:f>Feuil1!$B$3:$B$15</c:f>
              <c:numCache>
                <c:formatCode>0.00%</c:formatCode>
                <c:ptCount val="13"/>
                <c:pt idx="0">
                  <c:v>0.101470183032601</c:v>
                </c:pt>
                <c:pt idx="1">
                  <c:v>4.3781900808573797E-2</c:v>
                </c:pt>
                <c:pt idx="2">
                  <c:v>0.111409231592312</c:v>
                </c:pt>
                <c:pt idx="3">
                  <c:v>4.3698077186648102E-2</c:v>
                </c:pt>
                <c:pt idx="4">
                  <c:v>0.105387783448251</c:v>
                </c:pt>
                <c:pt idx="5">
                  <c:v>9.6234484434498405E-2</c:v>
                </c:pt>
                <c:pt idx="6">
                  <c:v>0.168478426969673</c:v>
                </c:pt>
                <c:pt idx="7">
                  <c:v>8.5670827897531304E-2</c:v>
                </c:pt>
                <c:pt idx="8">
                  <c:v>1.026174314112E-2</c:v>
                </c:pt>
                <c:pt idx="9">
                  <c:v>8.3172623705277907E-2</c:v>
                </c:pt>
                <c:pt idx="10">
                  <c:v>0.14010440883293601</c:v>
                </c:pt>
                <c:pt idx="11">
                  <c:v>2.9654137656661101E-2</c:v>
                </c:pt>
                <c:pt idx="12">
                  <c:v>0.10851573282186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18-4619-9DE3-1DAC7CF3B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152048768"/>
        <c:axId val="-1152052032"/>
      </c:barChart>
      <c:catAx>
        <c:axId val="-11520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52052032"/>
        <c:crosses val="autoZero"/>
        <c:auto val="1"/>
        <c:lblAlgn val="ctr"/>
        <c:lblOffset val="100"/>
        <c:tickLblSkip val="1"/>
        <c:noMultiLvlLbl val="0"/>
      </c:catAx>
      <c:valAx>
        <c:axId val="-11520520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1520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accent3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73110978527677E-2"/>
          <c:y val="8.5453669063692034E-2"/>
          <c:w val="0.94920167798328214"/>
          <c:h val="0.829092661872615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70429491-F3BA-491A-8D1E-EAC85DF4E85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67-40E6-AF8C-BB9AF8BDD5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BB5ABB5-AD36-47A6-9A42-03348249F64A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67-40E6-AF8C-BB9AF8BDD5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2236CFD-B48D-4750-A3CA-7BDC9D581A89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67-40E6-AF8C-BB9AF8BDD5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Feuil1!$A$24:$A$36</c:f>
              <c:strCache>
                <c:ptCount val="13"/>
                <c:pt idx="0">
                  <c:v>Vitalite &amp; Immunite</c:v>
                </c:pt>
                <c:pt idx="1">
                  <c:v>Humeur/Stress/Sommeil</c:v>
                </c:pt>
                <c:pt idx="2">
                  <c:v>Digestion</c:v>
                </c:pt>
                <c:pt idx="3">
                  <c:v>Beaute</c:v>
                </c:pt>
                <c:pt idx="4">
                  <c:v>Minceur</c:v>
                </c:pt>
                <c:pt idx="5">
                  <c:v>Articulation</c:v>
                </c:pt>
                <c:pt idx="6">
                  <c:v>Circulation</c:v>
                </c:pt>
                <c:pt idx="7">
                  <c:v>Sante De La Femme</c:v>
                </c:pt>
                <c:pt idx="8">
                  <c:v>Ophtalmologie</c:v>
                </c:pt>
                <c:pt idx="9">
                  <c:v>Genito-Urinaire</c:v>
                </c:pt>
                <c:pt idx="10">
                  <c:v>Voies Respiratoires</c:v>
                </c:pt>
                <c:pt idx="11">
                  <c:v>Equilibre</c:v>
                </c:pt>
                <c:pt idx="12">
                  <c:v>Memoire Concentration</c:v>
                </c:pt>
              </c:strCache>
            </c:strRef>
          </c:cat>
          <c:val>
            <c:numRef>
              <c:f>Feuil1!$B$24:$B$36</c:f>
              <c:numCache>
                <c:formatCode>0.00%</c:formatCode>
                <c:ptCount val="13"/>
                <c:pt idx="0">
                  <c:v>6.3667901676536798E-3</c:v>
                </c:pt>
                <c:pt idx="1">
                  <c:v>0.16786707008343099</c:v>
                </c:pt>
                <c:pt idx="2">
                  <c:v>0.19405784859601199</c:v>
                </c:pt>
                <c:pt idx="3">
                  <c:v>0.70714918805237703</c:v>
                </c:pt>
                <c:pt idx="4">
                  <c:v>0.110677395912264</c:v>
                </c:pt>
                <c:pt idx="5">
                  <c:v>0.27597009447197701</c:v>
                </c:pt>
                <c:pt idx="6">
                  <c:v>0.271937935342495</c:v>
                </c:pt>
                <c:pt idx="7">
                  <c:v>0.499424734576494</c:v>
                </c:pt>
                <c:pt idx="8">
                  <c:v>0.171872856047768</c:v>
                </c:pt>
                <c:pt idx="9">
                  <c:v>0.41182105437426503</c:v>
                </c:pt>
                <c:pt idx="10">
                  <c:v>0.14254093530142001</c:v>
                </c:pt>
                <c:pt idx="11">
                  <c:v>3.8040312410679098E-3</c:v>
                </c:pt>
                <c:pt idx="12">
                  <c:v>0.23302503951749401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67-40E6-AF8C-BB9AF8BDD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152051488"/>
        <c:axId val="-1152043872"/>
      </c:barChart>
      <c:catAx>
        <c:axId val="-115205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52043872"/>
        <c:crosses val="autoZero"/>
        <c:auto val="1"/>
        <c:lblAlgn val="ctr"/>
        <c:lblOffset val="100"/>
        <c:noMultiLvlLbl val="0"/>
      </c:catAx>
      <c:valAx>
        <c:axId val="-11520438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1520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Feuil1!$B$16</c:f>
              <c:strCache>
                <c:ptCount val="1"/>
                <c:pt idx="0">
                  <c:v>VCA PPUB (Euros)
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Feuil1!$A$17:$A$28</c:f>
              <c:strCache>
                <c:ptCount val="12"/>
                <c:pt idx="0">
                  <c:v>Plantes</c:v>
                </c:pt>
                <c:pt idx="1">
                  <c:v>Vitamines &amp; minéraux</c:v>
                </c:pt>
                <c:pt idx="2">
                  <c:v>Ferments</c:v>
                </c:pt>
                <c:pt idx="3">
                  <c:v>Substances</c:v>
                </c:pt>
                <c:pt idx="4">
                  <c:v>Omega 3/6/9</c:v>
                </c:pt>
                <c:pt idx="5">
                  <c:v>Produits de la ruche</c:v>
                </c:pt>
                <c:pt idx="6">
                  <c:v>Protéines &amp; acides aminées</c:v>
                </c:pt>
                <c:pt idx="7">
                  <c:v>Super fruits</c:v>
                </c:pt>
                <c:pt idx="8">
                  <c:v>Huiles essentielles</c:v>
                </c:pt>
                <c:pt idx="9">
                  <c:v>Produits de la mer</c:v>
                </c:pt>
                <c:pt idx="10">
                  <c:v>Levures</c:v>
                </c:pt>
                <c:pt idx="11">
                  <c:v>Gemmotherapie</c:v>
                </c:pt>
              </c:strCache>
            </c:strRef>
          </c:cat>
          <c:val>
            <c:numRef>
              <c:f>Feuil1!$B$17:$B$28</c:f>
              <c:numCache>
                <c:formatCode>#\ ##0.00\ \ " M€"</c:formatCode>
                <c:ptCount val="12"/>
                <c:pt idx="0">
                  <c:v>491416097.29359901</c:v>
                </c:pt>
                <c:pt idx="1">
                  <c:v>387942836.47389901</c:v>
                </c:pt>
                <c:pt idx="2">
                  <c:v>127962057.2719</c:v>
                </c:pt>
                <c:pt idx="3">
                  <c:v>127395123.3881</c:v>
                </c:pt>
                <c:pt idx="4">
                  <c:v>52489136.317100003</c:v>
                </c:pt>
                <c:pt idx="5">
                  <c:v>39609123.837200001</c:v>
                </c:pt>
                <c:pt idx="6">
                  <c:v>24171865.314399999</c:v>
                </c:pt>
                <c:pt idx="7">
                  <c:v>21672102.259100001</c:v>
                </c:pt>
                <c:pt idx="8">
                  <c:v>20392962.115600001</c:v>
                </c:pt>
                <c:pt idx="9">
                  <c:v>18716175.0847</c:v>
                </c:pt>
                <c:pt idx="10">
                  <c:v>3417664.1894999999</c:v>
                </c:pt>
                <c:pt idx="11">
                  <c:v>3117412.0981999999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72-46FA-88E5-894F1E11F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152050944"/>
        <c:axId val="-1152049856"/>
      </c:barChart>
      <c:catAx>
        <c:axId val="-1152050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52049856"/>
        <c:crosses val="autoZero"/>
        <c:auto val="1"/>
        <c:lblAlgn val="ctr"/>
        <c:lblOffset val="100"/>
        <c:noMultiLvlLbl val="0"/>
      </c:catAx>
      <c:valAx>
        <c:axId val="-1152049856"/>
        <c:scaling>
          <c:orientation val="minMax"/>
        </c:scaling>
        <c:delete val="1"/>
        <c:axPos val="t"/>
        <c:numFmt formatCode="#\ ##0.00\ \ &quot; M€&quot;" sourceLinked="1"/>
        <c:majorTickMark val="none"/>
        <c:minorTickMark val="none"/>
        <c:tickLblPos val="nextTo"/>
        <c:crossAx val="-115205094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Feuil1!$B$31</c:f>
              <c:strCache>
                <c:ptCount val="1"/>
                <c:pt idx="0">
                  <c:v>VCA PPUB (Euros) Growth % PP
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D9-4438-B721-7BAC0301591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D9-4438-B721-7BAC03015919}"/>
              </c:ext>
            </c:extLst>
          </c:dPt>
          <c:dLbls>
            <c:dLbl>
              <c:idx val="6"/>
              <c:layout>
                <c:manualLayout>
                  <c:x val="-0.1249036110407455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D9-4438-B721-7BAC0301591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4012372341944039E-2"/>
                  <c:y val="1.0530584479240886E-16"/>
                </c:manualLayout>
              </c:layout>
              <c:tx>
                <c:rich>
                  <a:bodyPr/>
                  <a:lstStyle/>
                  <a:p>
                    <a:fld id="{3EB3223D-86B0-4D0F-B687-E920BC0B1BA2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74-47DB-897F-44D41C939E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1.0127319814114506E-2"/>
                  <c:y val="-2.87178461999792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26649E-0912-43BE-9E3C-42D62EC7B179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D9-4438-B721-7BAC0301591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Feuil1!$A$32:$A$44</c:f>
              <c:strCache>
                <c:ptCount val="12"/>
                <c:pt idx="0">
                  <c:v>Plantes</c:v>
                </c:pt>
                <c:pt idx="1">
                  <c:v>Vitamines &amp; minéraux</c:v>
                </c:pt>
                <c:pt idx="2">
                  <c:v>Ferments</c:v>
                </c:pt>
                <c:pt idx="3">
                  <c:v>Substances</c:v>
                </c:pt>
                <c:pt idx="4">
                  <c:v>Omega 3/6/9</c:v>
                </c:pt>
                <c:pt idx="5">
                  <c:v>Produits de la ruche</c:v>
                </c:pt>
                <c:pt idx="6">
                  <c:v>Protéines &amp; acides aminées</c:v>
                </c:pt>
                <c:pt idx="7">
                  <c:v>Super fruits</c:v>
                </c:pt>
                <c:pt idx="8">
                  <c:v>Huiles essentielles</c:v>
                </c:pt>
                <c:pt idx="9">
                  <c:v>Produits de la mer</c:v>
                </c:pt>
                <c:pt idx="10">
                  <c:v>Levures</c:v>
                </c:pt>
                <c:pt idx="11">
                  <c:v>Gemmotherapie</c:v>
                </c:pt>
              </c:strCache>
            </c:strRef>
          </c:cat>
          <c:val>
            <c:numRef>
              <c:f>Feuil1!$B$32:$B$44</c:f>
              <c:numCache>
                <c:formatCode>0.00%</c:formatCode>
                <c:ptCount val="13"/>
                <c:pt idx="0">
                  <c:v>5.2676748427967802E-2</c:v>
                </c:pt>
                <c:pt idx="1">
                  <c:v>0.16155005695192701</c:v>
                </c:pt>
                <c:pt idx="2">
                  <c:v>4.0987851249741601E-2</c:v>
                </c:pt>
                <c:pt idx="3">
                  <c:v>0.214979522316429</c:v>
                </c:pt>
                <c:pt idx="4">
                  <c:v>4.4888130079159198E-2</c:v>
                </c:pt>
                <c:pt idx="5">
                  <c:v>-0.121364057514568</c:v>
                </c:pt>
                <c:pt idx="6">
                  <c:v>0.85946277905633195</c:v>
                </c:pt>
                <c:pt idx="7">
                  <c:v>-5.4405234990489097E-2</c:v>
                </c:pt>
                <c:pt idx="8">
                  <c:v>0.16097754047089</c:v>
                </c:pt>
                <c:pt idx="9">
                  <c:v>0.27161926064727099</c:v>
                </c:pt>
                <c:pt idx="10">
                  <c:v>0.93456310506549201</c:v>
                </c:pt>
                <c:pt idx="11">
                  <c:v>4.5652693003005798E-2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D9-4438-B721-7BAC03015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152043328"/>
        <c:axId val="-1152047680"/>
      </c:barChart>
      <c:catAx>
        <c:axId val="-1152043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52047680"/>
        <c:crosses val="autoZero"/>
        <c:auto val="1"/>
        <c:lblAlgn val="ctr"/>
        <c:lblOffset val="100"/>
        <c:noMultiLvlLbl val="0"/>
      </c:catAx>
      <c:valAx>
        <c:axId val="-115204768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-11520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05850586279193"/>
          <c:y val="6.350011912523873E-2"/>
          <c:w val="0.42516282219498058"/>
          <c:h val="0.851570875272460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Souvent + très souvent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Feuil1!$A$2:$A$24</c:f>
              <c:strCache>
                <c:ptCount val="23"/>
                <c:pt idx="0">
                  <c:v>D’être fatigué</c:v>
                </c:pt>
                <c:pt idx="1">
                  <c:v>D’être stressé</c:v>
                </c:pt>
                <c:pt idx="2">
                  <c:v>D’avoir un sommeil de mauvaise qualité</c:v>
                </c:pt>
                <c:pt idx="3">
                  <c:v>D’avoir des difficultés à l’endormissement</c:v>
                </c:pt>
                <c:pt idx="4">
                  <c:v>De vouloir maigrir</c:v>
                </c:pt>
                <c:pt idx="5">
                  <c:v>D’avoir une baisse de moral</c:v>
                </c:pt>
                <c:pt idx="6">
                  <c:v>D’avoir des douleurs articulaires</c:v>
                </c:pt>
                <c:pt idx="7">
                  <c:v>D’avoir des difficultés digestives (transit perturbé, ballonnements, gaz, digestion difficile …)</c:v>
                </c:pt>
                <c:pt idx="8">
                  <c:v>D’avoir des troubles de la peau (peau sèche ou grasse)</c:v>
                </c:pt>
                <c:pt idx="9">
                  <c:v>D’avoir les cheveux ou les ongles qui cassent ou tombent</c:v>
                </c:pt>
                <c:pt idx="10">
                  <c:v>D’avoir le nez bouché</c:v>
                </c:pt>
                <c:pt idx="11">
                  <c:v>De vouloir développer votre prise de muscles</c:v>
                </c:pt>
                <c:pt idx="12">
                  <c:v>D’avoir des difficultés de mémoire ou de concentration</c:v>
                </c:pt>
                <c:pt idx="13">
                  <c:v>D’avoir une sensation de jambes lourdes</c:v>
                </c:pt>
                <c:pt idx="14">
                  <c:v>De vouloir optimiser votre tonus sexuel</c:v>
                </c:pt>
                <c:pt idx="15">
                  <c:v>D’avoir un cycle menstruel irrégulier ou douloureux</c:v>
                </c:pt>
                <c:pt idx="16">
                  <c:v>De vouloir optimiser votre bronzage</c:v>
                </c:pt>
                <c:pt idx="17">
                  <c:v>D’avoir la gorge irritée</c:v>
                </c:pt>
                <c:pt idx="18">
                  <c:v>D’avoir des troubles oculaires</c:v>
                </c:pt>
                <c:pt idx="19">
                  <c:v>D’avoir des troubles cardiovasculaires (cholestérol, pré-diabète…)</c:v>
                </c:pt>
                <c:pt idx="20">
                  <c:v>De ressentir des désagréments liés à la ménopause</c:v>
                </c:pt>
                <c:pt idx="21">
                  <c:v>De vouloir tomber enceinte</c:v>
                </c:pt>
                <c:pt idx="22">
                  <c:v>D’avoir des infections urinaires</c:v>
                </c:pt>
              </c:strCache>
            </c:strRef>
          </c:cat>
          <c:val>
            <c:numRef>
              <c:f>Feuil1!$B$2:$B$24</c:f>
              <c:numCache>
                <c:formatCode>##0"%"</c:formatCode>
                <c:ptCount val="23"/>
                <c:pt idx="0">
                  <c:v>44.918669396280706</c:v>
                </c:pt>
                <c:pt idx="1">
                  <c:v>40.262537950595359</c:v>
                </c:pt>
                <c:pt idx="2">
                  <c:v>40.35342881931853</c:v>
                </c:pt>
                <c:pt idx="3">
                  <c:v>37.772217714066095</c:v>
                </c:pt>
                <c:pt idx="4">
                  <c:v>35.550969132356123</c:v>
                </c:pt>
                <c:pt idx="5">
                  <c:v>32.360118795746224</c:v>
                </c:pt>
                <c:pt idx="6">
                  <c:v>31.373561029105581</c:v>
                </c:pt>
                <c:pt idx="7">
                  <c:v>31.206970511237426</c:v>
                </c:pt>
                <c:pt idx="8">
                  <c:v>29.70777210501392</c:v>
                </c:pt>
                <c:pt idx="9">
                  <c:v>27.202976985044071</c:v>
                </c:pt>
                <c:pt idx="10">
                  <c:v>25.472764344744252</c:v>
                </c:pt>
                <c:pt idx="11">
                  <c:v>24.123292340315039</c:v>
                </c:pt>
                <c:pt idx="12">
                  <c:v>23.051305985718095</c:v>
                </c:pt>
                <c:pt idx="13">
                  <c:v>21.542748829565539</c:v>
                </c:pt>
                <c:pt idx="14">
                  <c:v>19.526716617419105</c:v>
                </c:pt>
                <c:pt idx="15">
                  <c:v>19.223608909808103</c:v>
                </c:pt>
                <c:pt idx="16">
                  <c:v>18.861185208083022</c:v>
                </c:pt>
                <c:pt idx="17">
                  <c:v>18.206051110784138</c:v>
                </c:pt>
                <c:pt idx="18">
                  <c:v>16.921544679197535</c:v>
                </c:pt>
                <c:pt idx="19">
                  <c:v>15.216216494604776</c:v>
                </c:pt>
                <c:pt idx="20">
                  <c:v>13.949424724085608</c:v>
                </c:pt>
                <c:pt idx="21">
                  <c:v>11.220471543725145</c:v>
                </c:pt>
                <c:pt idx="22">
                  <c:v>9.3871875005483574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1D-4CE5-9434-A910AC8071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217084160"/>
        <c:axId val="-1217076000"/>
      </c:barChart>
      <c:catAx>
        <c:axId val="-1217084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1217076000"/>
        <c:crossesAt val="0"/>
        <c:auto val="1"/>
        <c:lblAlgn val="ctr"/>
        <c:lblOffset val="100"/>
        <c:noMultiLvlLbl val="0"/>
      </c:catAx>
      <c:valAx>
        <c:axId val="-1217076000"/>
        <c:scaling>
          <c:orientation val="minMax"/>
        </c:scaling>
        <c:delete val="1"/>
        <c:axPos val="t"/>
        <c:numFmt formatCode="##0&quot;%&quot;" sourceLinked="1"/>
        <c:majorTickMark val="out"/>
        <c:minorTickMark val="none"/>
        <c:tickLblPos val="nextTo"/>
        <c:crossAx val="-121708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42927602889084315"/>
          <c:y val="1.2177398655398334E-2"/>
          <c:w val="0.21130769779265998"/>
          <c:h val="4.0506063769386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48217462985544"/>
          <c:y val="2.578124841404722E-2"/>
          <c:w val="0.49279142109404261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947-4B9C-A9E7-BE5CD663C127}"/>
              </c:ext>
            </c:extLst>
          </c:dPt>
          <c:dPt>
            <c:idx val="1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CD-4936-9036-4D82C5C221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CD-4936-9036-4D82C5C221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CD-4936-9036-4D82C5C221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CD-4936-9036-4D82C5C2219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CD-4936-9036-4D82C5C2219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CD-4936-9036-4D82C5C221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CD-4936-9036-4D82C5C2219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CD-4936-9036-4D82C5C2219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4CD-4936-9036-4D82C5C221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Je prends rendez-vous avec mon médecin</c:v>
                </c:pt>
                <c:pt idx="1">
                  <c:v>Je demande conseil à mon pharmacien</c:v>
                </c:pt>
                <c:pt idx="2">
                  <c:v>J’utilise des solutions naturelles (tisanes, remèdes de grands-mères, huiles essentielles)</c:v>
                </c:pt>
                <c:pt idx="3">
                  <c:v>Je m’auto-médique</c:v>
                </c:pt>
                <c:pt idx="4">
                  <c:v>Je demande conseil à mon entourage</c:v>
                </c:pt>
                <c:pt idx="5">
                  <c:v>J’attends que ça passe</c:v>
                </c:pt>
              </c:strCache>
            </c:strRef>
          </c:cat>
          <c:val>
            <c:numRef>
              <c:f>Feuil1!$B$2:$B$7</c:f>
              <c:numCache>
                <c:formatCode>##0"%"</c:formatCode>
                <c:ptCount val="6"/>
                <c:pt idx="0">
                  <c:v>48.653000286664522</c:v>
                </c:pt>
                <c:pt idx="1">
                  <c:v>22.964061786203828</c:v>
                </c:pt>
                <c:pt idx="2">
                  <c:v>28.055359529160999</c:v>
                </c:pt>
                <c:pt idx="3">
                  <c:v>24.099805674204582</c:v>
                </c:pt>
                <c:pt idx="4">
                  <c:v>14.413978435501878</c:v>
                </c:pt>
                <c:pt idx="5">
                  <c:v>32.666843401032388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4CD-4936-9036-4D82C5C221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17075456"/>
        <c:axId val="-1217072192"/>
      </c:barChart>
      <c:catAx>
        <c:axId val="-12170754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1217072192"/>
        <c:crosses val="autoZero"/>
        <c:auto val="1"/>
        <c:lblAlgn val="ctr"/>
        <c:lblOffset val="100"/>
        <c:noMultiLvlLbl val="0"/>
      </c:catAx>
      <c:valAx>
        <c:axId val="-1217072192"/>
        <c:scaling>
          <c:orientation val="minMax"/>
        </c:scaling>
        <c:delete val="1"/>
        <c:axPos val="t"/>
        <c:numFmt formatCode="##0&quot;%&quot;" sourceLinked="1"/>
        <c:majorTickMark val="out"/>
        <c:minorTickMark val="none"/>
        <c:tickLblPos val="nextTo"/>
        <c:crossAx val="-121707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9604394293974"/>
          <c:y val="0.14600718378616745"/>
          <c:w val="0.61503070201204924"/>
          <c:h val="0.5677528684312939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B0-42D2-80B5-391CD4ADAFC9}"/>
              </c:ext>
            </c:extLst>
          </c:dPt>
          <c:dPt>
            <c:idx val="1"/>
            <c:bubble3D val="0"/>
            <c:explosion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B0-42D2-80B5-391CD4ADAFC9}"/>
              </c:ext>
            </c:extLst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en partie décisionnaire</c:v>
                </c:pt>
                <c:pt idx="1">
                  <c:v>seul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B0-42D2-80B5-391CD4ADAF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3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15726934112233E-2"/>
          <c:y val="6.4094417454235803E-2"/>
          <c:w val="0.69972034016665219"/>
          <c:h val="0.871811165091528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65 ans et +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##0"%"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87-0344-95C9-E8A35E2FD25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50-64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##0"%"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87-0344-95C9-E8A35E2FD25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35-49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##0"%"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87-0344-95C9-E8A35E2FD252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##0"%"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87-0344-95C9-E8A35E2FD252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##0"%"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87-0344-95C9-E8A35E2FD2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17070560"/>
        <c:axId val="-1217071648"/>
      </c:barChart>
      <c:catAx>
        <c:axId val="-121707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17071648"/>
        <c:crosses val="autoZero"/>
        <c:auto val="1"/>
        <c:lblAlgn val="ctr"/>
        <c:lblOffset val="100"/>
        <c:noMultiLvlLbl val="0"/>
      </c:catAx>
      <c:valAx>
        <c:axId val="-1217071648"/>
        <c:scaling>
          <c:orientation val="minMax"/>
        </c:scaling>
        <c:delete val="1"/>
        <c:axPos val="b"/>
        <c:numFmt formatCode="##0&quot;%&quot;" sourceLinked="1"/>
        <c:majorTickMark val="none"/>
        <c:minorTickMark val="none"/>
        <c:tickLblPos val="nextTo"/>
        <c:crossAx val="-12170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CSP+</c:v>
                </c:pt>
              </c:strCache>
            </c:strRef>
          </c:tx>
          <c:spPr>
            <a:solidFill>
              <a:srgbClr val="0B7DA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109505324427843E-3"/>
                  <c:y val="-1.8576023473072811E-2"/>
                </c:manualLayout>
              </c:layout>
              <c:tx>
                <c:rich>
                  <a:bodyPr/>
                  <a:lstStyle/>
                  <a:p>
                    <a:fld id="{DDC0E589-1FCA-42CC-998B-71C37DA75115}" type="SERIESNAME">
                      <a:rPr lang="en-US" smtClean="0"/>
                      <a:pPr/>
                      <a:t>[NOM DE SÉRIE]</a:t>
                    </a:fld>
                    <a:endParaRPr lang="en-US" dirty="0"/>
                  </a:p>
                  <a:p>
                    <a:fld id="{6F1176A3-98F2-4572-818B-9C67E6DD55AF}" type="VALUE">
                      <a:rPr lang="en-US" baseline="0" smtClean="0"/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A2-4FE1-8974-47E852EC5DEA}"/>
                </c:ext>
                <c:ext xmlns:c15="http://schemas.microsoft.com/office/drawing/2012/chart" uri="{CE6537A1-D6FC-4f65-9D91-7224C49458BB}">
                  <c15:layout>
                    <c:manualLayout>
                      <c:w val="0.2391198502038136"/>
                      <c:h val="0.274182106462554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PCS+</c:v>
                </c:pt>
              </c:strCache>
            </c:strRef>
          </c:cat>
          <c:val>
            <c:numRef>
              <c:f>Feuil1!$B$2</c:f>
              <c:numCache>
                <c:formatCode>##0"%"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A2-4FE1-8974-47E852EC5DE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CSP-</c:v>
                </c:pt>
              </c:strCache>
            </c:strRef>
          </c:tx>
          <c:spPr>
            <a:solidFill>
              <a:srgbClr val="1BCCD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77F1119-570B-441D-8F24-E230750A520D}" type="SERIESNAME">
                      <a:rPr lang="en-US" smtClean="0"/>
                      <a:pPr/>
                      <a:t>[NOM DE SÉRIE]</a:t>
                    </a:fld>
                    <a:r>
                      <a:rPr lang="en-US" baseline="0" dirty="0"/>
                      <a:t> </a:t>
                    </a:r>
                    <a:fld id="{8E5C27C4-C060-47F1-83CF-84C1C85827FB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A2-4FE1-8974-47E852EC5D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PCS+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A2-4FE1-8974-47E852EC5DE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Inactif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A2-4FE1-8974-47E852EC5DE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Inactif</a:t>
                    </a:r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8384E9D8-594F-4158-A87C-C415963C5D11}" type="VALUE">
                      <a:rPr lang="en-US" sz="1200" baseline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A2-4FE1-8974-47E852EC5D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PCS+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A2-4FE1-8974-47E852EC5D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217074912"/>
        <c:axId val="-1217084704"/>
      </c:barChart>
      <c:catAx>
        <c:axId val="-1217074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17084704"/>
        <c:crosses val="autoZero"/>
        <c:auto val="1"/>
        <c:lblAlgn val="ctr"/>
        <c:lblOffset val="100"/>
        <c:noMultiLvlLbl val="0"/>
      </c:catAx>
      <c:valAx>
        <c:axId val="-1217084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21707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27071652400085"/>
          <c:y val="0.3540651640101633"/>
          <c:w val="0.40389757647734925"/>
          <c:h val="0.3948478317703752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Consommation CPAL pendant crise COVID-19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E3-4681-A099-E2770E3D6175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E3-4681-A099-E2770E3D617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E3-4681-A099-E2770E3D6175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E3-4681-A099-E2770E3D61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&lt; 3 ans</c:v>
                </c:pt>
                <c:pt idx="1">
                  <c:v>Entre 3 et 10 ans</c:v>
                </c:pt>
                <c:pt idx="2">
                  <c:v>Entre 10 et 16 ans</c:v>
                </c:pt>
                <c:pt idx="3">
                  <c:v>Plus de 16 ans</c:v>
                </c:pt>
              </c:strCache>
            </c:strRef>
          </c:cat>
          <c:val>
            <c:numRef>
              <c:f>Feuil1!$B$2:$B$5</c:f>
              <c:numCache>
                <c:formatCode>##0"%"</c:formatCode>
                <c:ptCount val="4"/>
                <c:pt idx="0">
                  <c:v>18.120639207593872</c:v>
                </c:pt>
                <c:pt idx="1">
                  <c:v>52.105988276233425</c:v>
                </c:pt>
                <c:pt idx="2">
                  <c:v>36.31048240112964</c:v>
                </c:pt>
                <c:pt idx="3">
                  <c:v>10.106913660871268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E3-4681-A099-E2770E3D61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0"/>
        <c:holeSize val="5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732317910183022"/>
          <c:w val="0.49757970167408838"/>
          <c:h val="0.22305357486098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4581757654443E-2"/>
          <c:y val="4.5907948811815529E-2"/>
          <c:w val="0.41358263543662871"/>
          <c:h val="0.908184102376368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Pour renforcer leur système immunitaire</c:v>
                </c:pt>
                <c:pt idx="1">
                  <c:v>Pour qu’ils soient en forme/qu’ils aient de vitalité/de l’énergi</c:v>
                </c:pt>
                <c:pt idx="2">
                  <c:v>Pour accompagner leur croissance</c:v>
                </c:pt>
                <c:pt idx="3">
                  <c:v>Pour améliorer leur sommeil /pour les relaxer</c:v>
                </c:pt>
                <c:pt idx="4">
                  <c:v>Pour leurs voies respiratoires (nez, gorge)</c:v>
                </c:pt>
                <c:pt idx="5">
                  <c:v>Pour combler leurs déficiences alimentaires</c:v>
                </c:pt>
                <c:pt idx="6">
                  <c:v>En prévision de leurs examens (booster la mémoire et la concentration)</c:v>
                </c:pt>
                <c:pt idx="7">
                  <c:v>Pour améliorer leur digestion/faciliter leur transit</c:v>
                </c:pt>
              </c:strCache>
            </c:strRef>
          </c:cat>
          <c:val>
            <c:numRef>
              <c:f>Feuil1!$B$2:$B$9</c:f>
              <c:numCache>
                <c:formatCode>##0"%"</c:formatCode>
                <c:ptCount val="8"/>
                <c:pt idx="0">
                  <c:v>46.655946871869858</c:v>
                </c:pt>
                <c:pt idx="1">
                  <c:v>30.721272883578855</c:v>
                </c:pt>
                <c:pt idx="2">
                  <c:v>27.133457896385359</c:v>
                </c:pt>
                <c:pt idx="3">
                  <c:v>25.682899129157754</c:v>
                </c:pt>
                <c:pt idx="4">
                  <c:v>22.538781271500909</c:v>
                </c:pt>
                <c:pt idx="5">
                  <c:v>21.595901875104822</c:v>
                </c:pt>
                <c:pt idx="6">
                  <c:v>20.839478290781926</c:v>
                </c:pt>
                <c:pt idx="7">
                  <c:v>18.146009302757044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19-4AE7-8542-0964AF7669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17074368"/>
        <c:axId val="-1217078720"/>
      </c:barChart>
      <c:catAx>
        <c:axId val="-1217074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217078720"/>
        <c:crosses val="autoZero"/>
        <c:auto val="1"/>
        <c:lblAlgn val="ctr"/>
        <c:lblOffset val="100"/>
        <c:noMultiLvlLbl val="0"/>
      </c:catAx>
      <c:valAx>
        <c:axId val="-1217078720"/>
        <c:scaling>
          <c:orientation val="minMax"/>
        </c:scaling>
        <c:delete val="1"/>
        <c:axPos val="t"/>
        <c:numFmt formatCode="##0&quot;%&quot;" sourceLinked="1"/>
        <c:majorTickMark val="none"/>
        <c:minorTickMark val="none"/>
        <c:tickLblPos val="nextTo"/>
        <c:crossAx val="-121707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2C64-8CA8-014B-AF56-D52EF81F1D12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3303-28BD-A749-9F63-9ECB87348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95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540">
              <a:defRPr/>
            </a:pPr>
            <a:fld id="{34DCB07E-5FF2-ED4E-B4E9-CC92D0CF0CF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5540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95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B07E-5FF2-ED4E-B4E9-CC92D0CF0C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1213" y="7881938"/>
            <a:ext cx="3040062" cy="1711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</a:t>
            </a:r>
            <a:r>
              <a:rPr lang="en-US" baseline="0" dirty="0"/>
              <a:t> se focalize </a:t>
            </a:r>
            <a:r>
              <a:rPr lang="en-US" baseline="0" dirty="0" err="1"/>
              <a:t>maintenant</a:t>
            </a:r>
            <a:r>
              <a:rPr lang="en-US" baseline="0" dirty="0"/>
              <a:t> sur la </a:t>
            </a:r>
            <a:r>
              <a:rPr lang="en-US" baseline="0" dirty="0" err="1"/>
              <a:t>france</a:t>
            </a:r>
            <a:r>
              <a:rPr lang="en-US" baseline="0" dirty="0"/>
              <a:t>, sur </a:t>
            </a:r>
            <a:r>
              <a:rPr lang="en-US" b="1" baseline="0" dirty="0" err="1"/>
              <a:t>l’ensemble</a:t>
            </a:r>
            <a:r>
              <a:rPr lang="en-US" b="1" baseline="0" dirty="0"/>
              <a:t> des circuits sur </a:t>
            </a:r>
            <a:r>
              <a:rPr lang="en-US" b="1" baseline="0" dirty="0" err="1"/>
              <a:t>l’année</a:t>
            </a:r>
            <a:r>
              <a:rPr lang="en-US" b="1" baseline="0" dirty="0"/>
              <a:t> 2016</a:t>
            </a:r>
          </a:p>
          <a:p>
            <a:r>
              <a:rPr lang="en-US" baseline="0" dirty="0" err="1"/>
              <a:t>Globalement</a:t>
            </a:r>
            <a:r>
              <a:rPr lang="en-US" baseline="0" dirty="0"/>
              <a:t>; un </a:t>
            </a:r>
            <a:r>
              <a:rPr lang="en-US" baseline="0" dirty="0" err="1"/>
              <a:t>marché</a:t>
            </a:r>
            <a:r>
              <a:rPr lang="en-US" baseline="0" dirty="0"/>
              <a:t> qui </a:t>
            </a:r>
            <a:r>
              <a:rPr lang="en-US" baseline="0" dirty="0" err="1"/>
              <a:t>s’établit</a:t>
            </a:r>
            <a:r>
              <a:rPr lang="en-US" baseline="0" dirty="0"/>
              <a:t> à 1,6 milliard </a:t>
            </a:r>
            <a:r>
              <a:rPr lang="en-US" baseline="0" dirty="0" err="1"/>
              <a:t>d’euros</a:t>
            </a:r>
            <a:r>
              <a:rPr lang="en-US" baseline="0" dirty="0"/>
              <a:t> (vs 1,7 pour </a:t>
            </a:r>
            <a:r>
              <a:rPr lang="en-US" baseline="0" dirty="0" err="1"/>
              <a:t>l’allemagne</a:t>
            </a:r>
            <a:r>
              <a:rPr lang="en-US" baseline="0" dirty="0"/>
              <a:t>)</a:t>
            </a:r>
          </a:p>
          <a:p>
            <a:r>
              <a:rPr lang="en-US" baseline="0" dirty="0"/>
              <a:t>Le </a:t>
            </a:r>
            <a:r>
              <a:rPr lang="en-US" b="1" baseline="0" dirty="0" err="1"/>
              <a:t>marché</a:t>
            </a:r>
            <a:r>
              <a:rPr lang="en-US" b="1" baseline="0" dirty="0"/>
              <a:t> officinal </a:t>
            </a:r>
            <a:r>
              <a:rPr lang="en-US" b="1" baseline="0" dirty="0" err="1"/>
              <a:t>couvre</a:t>
            </a:r>
            <a:r>
              <a:rPr lang="en-US" b="1" baseline="0" dirty="0"/>
              <a:t> 52% des </a:t>
            </a:r>
            <a:r>
              <a:rPr lang="en-US" b="1" baseline="0" dirty="0" err="1"/>
              <a:t>ventes</a:t>
            </a:r>
            <a:r>
              <a:rPr lang="en-US" b="1" baseline="0" dirty="0"/>
              <a:t> </a:t>
            </a:r>
          </a:p>
          <a:p>
            <a:endParaRPr lang="en-US" baseline="0" dirty="0"/>
          </a:p>
          <a:p>
            <a:r>
              <a:rPr lang="en-US" baseline="0" dirty="0" err="1"/>
              <a:t>Aujourdh’ui</a:t>
            </a:r>
            <a:r>
              <a:rPr lang="en-US" baseline="0" dirty="0"/>
              <a:t>, avec la </a:t>
            </a:r>
            <a:r>
              <a:rPr lang="en-US" baseline="0" dirty="0" err="1"/>
              <a:t>croissance</a:t>
            </a:r>
            <a:r>
              <a:rPr lang="en-US" baseline="0" dirty="0"/>
              <a:t> sur les marches </a:t>
            </a:r>
            <a:r>
              <a:rPr lang="en-US" baseline="0" dirty="0" err="1"/>
              <a:t>officinaux</a:t>
            </a:r>
            <a:r>
              <a:rPr lang="en-US" baseline="0" dirty="0"/>
              <a:t> et para, le </a:t>
            </a:r>
            <a:r>
              <a:rPr lang="en-US" baseline="0" dirty="0" err="1"/>
              <a:t>marché</a:t>
            </a:r>
            <a:r>
              <a:rPr lang="en-US" baseline="0" dirty="0"/>
              <a:t> </a:t>
            </a:r>
            <a:r>
              <a:rPr lang="en-US" baseline="0" dirty="0" err="1"/>
              <a:t>français</a:t>
            </a:r>
            <a:r>
              <a:rPr lang="en-US" baseline="0" dirty="0"/>
              <a:t> </a:t>
            </a:r>
            <a:r>
              <a:rPr lang="en-US" baseline="0" dirty="0" err="1"/>
              <a:t>doit</a:t>
            </a:r>
            <a:r>
              <a:rPr lang="en-US" baseline="0" dirty="0"/>
              <a:t> se </a:t>
            </a:r>
            <a:r>
              <a:rPr lang="en-US" baseline="0" dirty="0" err="1"/>
              <a:t>situer</a:t>
            </a:r>
            <a:r>
              <a:rPr lang="en-US" baseline="0" dirty="0"/>
              <a:t> entre </a:t>
            </a:r>
            <a:r>
              <a:rPr lang="en-US" b="1" baseline="0" dirty="0"/>
              <a:t>1,7 et 1,8 Milliards € </a:t>
            </a:r>
            <a:r>
              <a:rPr lang="en-US" b="1" baseline="0" dirty="0" err="1"/>
              <a:t>en</a:t>
            </a:r>
            <a:r>
              <a:rPr lang="en-US" b="1" baseline="0" dirty="0"/>
              <a:t> France</a:t>
            </a:r>
          </a:p>
          <a:p>
            <a:endParaRPr lang="en-US" b="1" baseline="0" dirty="0"/>
          </a:p>
          <a:p>
            <a:r>
              <a:rPr lang="en-US" b="1" baseline="0" dirty="0"/>
              <a:t>On </a:t>
            </a:r>
            <a:r>
              <a:rPr lang="en-US" b="1" baseline="0" dirty="0" err="1"/>
              <a:t>va</a:t>
            </a:r>
            <a:r>
              <a:rPr lang="en-US" b="1" baseline="0" dirty="0"/>
              <a:t> </a:t>
            </a:r>
            <a:r>
              <a:rPr lang="en-US" b="1" baseline="0" dirty="0" err="1"/>
              <a:t>maintenant</a:t>
            </a:r>
            <a:r>
              <a:rPr lang="en-US" b="1" baseline="0" dirty="0"/>
              <a:t> </a:t>
            </a:r>
            <a:r>
              <a:rPr lang="en-US" b="1" baseline="0" dirty="0" err="1"/>
              <a:t>concentrer</a:t>
            </a:r>
            <a:r>
              <a:rPr lang="en-US" b="1" baseline="0" dirty="0"/>
              <a:t> </a:t>
            </a:r>
            <a:r>
              <a:rPr lang="en-US" b="1" baseline="0" dirty="0" err="1"/>
              <a:t>notre</a:t>
            </a:r>
            <a:r>
              <a:rPr lang="en-US" b="1" baseline="0" dirty="0"/>
              <a:t> </a:t>
            </a:r>
            <a:r>
              <a:rPr lang="en-US" b="1" baseline="0" dirty="0" err="1"/>
              <a:t>analyse</a:t>
            </a:r>
            <a:r>
              <a:rPr lang="en-US" b="1" baseline="0" dirty="0"/>
              <a:t> sur la </a:t>
            </a:r>
            <a:r>
              <a:rPr lang="en-US" b="1" baseline="0" dirty="0" err="1"/>
              <a:t>pharmacie</a:t>
            </a:r>
            <a:r>
              <a:rPr lang="en-US" b="1" baseline="0" dirty="0"/>
              <a:t> et la </a:t>
            </a:r>
            <a:r>
              <a:rPr lang="en-US" b="1" baseline="0" dirty="0" err="1"/>
              <a:t>parapharmacie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0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C3303-28BD-A749-9F63-9ECB873486B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76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6F46E9-1EFC-0348-9748-ADF93BE0E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ACE0730-6946-C143-8126-8E33F75E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35E4BA-1A30-6342-8C25-AD7935B3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D9C4F91-35E6-1941-B167-89FAE059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D98879-BCD6-6745-9651-9F175349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9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49F99D-97EE-7F42-8D43-4DE7EE5C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5C92B48-FFD1-9243-88EA-668FDC22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BC5A6B9-E3A4-654B-8A2D-04E0BDA5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47C7B3-FA18-8746-AC0F-6CA0D602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3D4C356-8D3B-1E43-8542-F419CB99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2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BAB705D-AAB9-9C49-AEC1-C3F8A963F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232F39-27DB-554F-9B59-624A98B70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59590B-8255-7145-9FC0-9A1CFFE6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F4C41E-A1F9-DB43-9130-1998E601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D3B1995-3595-F44A-90D8-523B7608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1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52691" cy="33268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3EAD95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2995" y="1304144"/>
            <a:ext cx="11267187" cy="4690256"/>
          </a:xfrm>
        </p:spPr>
        <p:txBody>
          <a:bodyPr/>
          <a:lstStyle>
            <a:lvl1pPr marL="236538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993" y="721845"/>
            <a:ext cx="11267187" cy="25727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spc="0" baseline="0">
                <a:solidFill>
                  <a:srgbClr val="085157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Subtitle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xmlns="" id="{D99C038B-1214-4A41-95F9-90066846912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23" y="6324097"/>
            <a:ext cx="1416050" cy="39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94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 w/o subtitle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993" y="351452"/>
            <a:ext cx="11267187" cy="627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cap="none" spc="0" baseline="0">
                <a:solidFill>
                  <a:srgbClr val="3EAD95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 dirty="0"/>
              <a:t>Page Title Goes Here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460434"/>
            <a:ext cx="539633" cy="219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B466926-FFCF-D849-BE20-83CC7D4E441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CCD282ED-73B7-B04C-A016-236CC99F3E96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23" y="6324097"/>
            <a:ext cx="1416050" cy="39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278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A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EC0BAAFE-AE88-5D42-ABB9-61E2893F6835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23" y="6324097"/>
            <a:ext cx="1416050" cy="39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A8D972FC-7F00-C741-A7F1-CFCECF9F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1" y="213593"/>
            <a:ext cx="11248715" cy="627667"/>
          </a:xfrm>
          <a:solidFill>
            <a:srgbClr val="2ACDFF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35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5B603E-B489-0541-941A-6A31A6516A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1133856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fr-FR"/>
              <a:t>Assemblée Générale Synadiet - Février 2019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xmlns="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‹N°›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xmlns="" id="{BE238BDF-26D3-1045-9221-72974A85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xmlns="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‹N°›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xmlns="" id="{129651CE-F7BA-F04B-B4F9-A0AA2A17F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xmlns="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‹N°›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xmlns="" id="{B48EB0ED-2F0E-F447-99FE-2FAD21DD7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A01D00-98B1-384A-92C0-425988BC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E70AE7-0774-EA43-9EF9-179C09FB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840DF1-F437-0841-868B-1C7E4B9F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407E208-6BE2-0246-AC18-9BB5885F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8D4D52B-53D1-7749-AAB7-58C3EA33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3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8F8203-75DC-4040-A5EA-9E73F4B6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804F3DB-1F37-A54B-BF3D-CF47E23F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C9089B-2873-7841-BE64-90F01562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76DAEC-B4DC-234C-81E9-C7438B3C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9A0A8B-41B1-9B41-A986-44164B43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78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E14F80-FE28-F144-86C9-354AA9D9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ACCC4C2-884C-554B-A83D-6AC991007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E56BE9C-F05E-D141-A0D9-A290654C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FAC7770-3526-D142-97E0-EEB7F34C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ACD2283-5B12-684D-B746-1D0EF597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E30047B-ACCE-584A-8D4D-BE688440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90669D-E6B4-C140-AE09-AFDD7477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D7880FF-9B44-6A4D-A7D4-3C544EC03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7D5CE1-B7AE-2C4E-BBD7-1F993D138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9298C22-D45E-EB4D-A27F-3E434EDA4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D5202B5-4A39-CE45-AA50-07BEDB25E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517ACE8-B517-B74A-9245-04236435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E35D295-D23A-F64E-ACBE-B05AA725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2636D07-7BA8-CA48-82C1-1F9A28EE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7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3468B0-FDDB-4F4C-9B37-4EA40D7C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163DF22-1EFC-9C42-AA1F-DE88BA50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627ABBB-21EA-DD48-BA8B-CB30858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2476702-D344-584E-8BFD-066AC945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9EE30EA-8389-8647-9A98-294AAFC1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8A975CD-3147-4F48-A34F-217DDB7E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1811958-FB35-CE4E-B8CC-8FE8F979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46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CBE5A0-825C-8A43-B768-6528156E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62F229-C085-1142-AA6B-3F96C336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996B046-7225-544F-A128-E77A73DD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8CC8FED-C534-704D-95A0-A1B214D5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3E1517E-2BB6-8A4B-8615-2B06315D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CAEFE8E-0A6A-524F-87EC-3B340520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A5B865-EC6C-844B-8498-28BEF7B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8B7D67F-9858-0247-8B4F-D16673AFF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60052BC-83A0-7E43-9B8C-5FEED6D8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F2DBB47-9052-5E49-9DD3-2AB30B21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F24069E-4EE7-3246-83F3-C33C0810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7F32AAA-29E3-C745-8B32-0AEEE6C0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0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55E21F0-2336-3C4D-B446-5DB63292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4A655B7-001D-3744-948F-A3733F318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4D9CCC3-D55B-134B-B2E5-147975AD5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E7EB-1E02-844E-A704-A4B3618299BC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A5958C-DAEE-EB48-81FF-238188577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6BD551-FCAD-844A-9A10-05A2C8712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939F-CFC5-AF48-B641-1957C26C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8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8.sv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2.png"/><Relationship Id="rId1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6.sv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48.svg"/><Relationship Id="rId4" Type="http://schemas.openxmlformats.org/officeDocument/2006/relationships/image" Target="../media/image16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chart" Target="../charts/chart13.xml"/><Relationship Id="rId7" Type="http://schemas.openxmlformats.org/officeDocument/2006/relationships/image" Target="../media/image52.svg"/><Relationship Id="rId12" Type="http://schemas.openxmlformats.org/officeDocument/2006/relationships/image" Target="../media/image18.svg"/><Relationship Id="rId17" Type="http://schemas.openxmlformats.org/officeDocument/2006/relationships/image" Target="../media/image31.png"/><Relationship Id="rId2" Type="http://schemas.openxmlformats.org/officeDocument/2006/relationships/chart" Target="../charts/chart12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50.svg"/><Relationship Id="rId1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9.png"/><Relationship Id="rId9" Type="http://schemas.openxmlformats.org/officeDocument/2006/relationships/image" Target="../media/image12.png"/><Relationship Id="rId1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image" Target="../media/image8.png"/><Relationship Id="rId3" Type="http://schemas.openxmlformats.org/officeDocument/2006/relationships/image" Target="../media/image16.svg"/><Relationship Id="rId21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33.png"/><Relationship Id="rId17" Type="http://schemas.openxmlformats.org/officeDocument/2006/relationships/image" Target="../media/image37.jpg"/><Relationship Id="rId2" Type="http://schemas.openxmlformats.org/officeDocument/2006/relationships/image" Target="../media/image12.png"/><Relationship Id="rId16" Type="http://schemas.openxmlformats.org/officeDocument/2006/relationships/image" Target="../media/image60.sv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chart" Target="../charts/chart15.xml"/><Relationship Id="rId5" Type="http://schemas.openxmlformats.org/officeDocument/2006/relationships/image" Target="../media/image18.svg"/><Relationship Id="rId15" Type="http://schemas.openxmlformats.org/officeDocument/2006/relationships/image" Target="../media/image36.png"/><Relationship Id="rId23" Type="http://schemas.openxmlformats.org/officeDocument/2006/relationships/image" Target="../media/image46.svg"/><Relationship Id="rId10" Type="http://schemas.openxmlformats.org/officeDocument/2006/relationships/chart" Target="../charts/chart14.xml"/><Relationship Id="rId19" Type="http://schemas.openxmlformats.org/officeDocument/2006/relationships/image" Target="../media/image10.svg"/><Relationship Id="rId4" Type="http://schemas.openxmlformats.org/officeDocument/2006/relationships/image" Target="../media/image13.png"/><Relationship Id="rId9" Type="http://schemas.openxmlformats.org/officeDocument/2006/relationships/image" Target="../media/image55.svg"/><Relationship Id="rId14" Type="http://schemas.openxmlformats.org/officeDocument/2006/relationships/image" Target="../media/image35.jpe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image" Target="../media/image37.jp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9.png"/><Relationship Id="rId5" Type="http://schemas.openxmlformats.org/officeDocument/2006/relationships/image" Target="../media/image18.svg"/><Relationship Id="rId15" Type="http://schemas.openxmlformats.org/officeDocument/2006/relationships/image" Target="../media/image22.svg"/><Relationship Id="rId10" Type="http://schemas.openxmlformats.org/officeDocument/2006/relationships/image" Target="../media/image63.svg"/><Relationship Id="rId4" Type="http://schemas.openxmlformats.org/officeDocument/2006/relationships/image" Target="../media/image13.png"/><Relationship Id="rId9" Type="http://schemas.openxmlformats.org/officeDocument/2006/relationships/image" Target="../media/image38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image" Target="../media/image27.png"/><Relationship Id="rId18" Type="http://schemas.openxmlformats.org/officeDocument/2006/relationships/image" Target="../media/image69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2.svg"/><Relationship Id="rId17" Type="http://schemas.openxmlformats.org/officeDocument/2006/relationships/image" Target="../media/image41.png"/><Relationship Id="rId2" Type="http://schemas.openxmlformats.org/officeDocument/2006/relationships/image" Target="../media/image12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8.svg"/><Relationship Id="rId15" Type="http://schemas.openxmlformats.org/officeDocument/2006/relationships/image" Target="../media/image40.png"/><Relationship Id="rId10" Type="http://schemas.openxmlformats.org/officeDocument/2006/relationships/image" Target="../media/image10.sv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9.sv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54.png"/><Relationship Id="rId17" Type="http://schemas.openxmlformats.org/officeDocument/2006/relationships/image" Target="../media/image93.sv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11" Type="http://schemas.openxmlformats.org/officeDocument/2006/relationships/image" Target="../media/image87.svg"/><Relationship Id="rId5" Type="http://schemas.openxmlformats.org/officeDocument/2006/relationships/image" Target="../media/image81.svg"/><Relationship Id="rId15" Type="http://schemas.openxmlformats.org/officeDocument/2006/relationships/image" Target="../media/image91.sv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85.sv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7.svg"/><Relationship Id="rId5" Type="http://schemas.openxmlformats.org/officeDocument/2006/relationships/image" Target="../media/image58.png"/><Relationship Id="rId4" Type="http://schemas.openxmlformats.org/officeDocument/2006/relationships/image" Target="../media/image9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svg"/><Relationship Id="rId5" Type="http://schemas.openxmlformats.org/officeDocument/2006/relationships/image" Target="../media/image61.png"/><Relationship Id="rId4" Type="http://schemas.openxmlformats.org/officeDocument/2006/relationships/image" Target="../media/image10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7.svg"/><Relationship Id="rId5" Type="http://schemas.openxmlformats.org/officeDocument/2006/relationships/image" Target="../media/image63.png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20.png"/><Relationship Id="rId18" Type="http://schemas.openxmlformats.org/officeDocument/2006/relationships/image" Target="../media/image18.svg"/><Relationship Id="rId26" Type="http://schemas.openxmlformats.org/officeDocument/2006/relationships/image" Target="../media/image5.png"/><Relationship Id="rId3" Type="http://schemas.openxmlformats.org/officeDocument/2006/relationships/chart" Target="../charts/chart6.xml"/><Relationship Id="rId21" Type="http://schemas.openxmlformats.org/officeDocument/2006/relationships/image" Target="../media/image6.pn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17" Type="http://schemas.openxmlformats.org/officeDocument/2006/relationships/image" Target="../media/image13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24" Type="http://schemas.openxmlformats.org/officeDocument/2006/relationships/image" Target="../media/image22.png"/><Relationship Id="rId32" Type="http://schemas.openxmlformats.org/officeDocument/2006/relationships/image" Target="../media/image42.svg"/><Relationship Id="rId5" Type="http://schemas.openxmlformats.org/officeDocument/2006/relationships/image" Target="../media/image24.svg"/><Relationship Id="rId15" Type="http://schemas.openxmlformats.org/officeDocument/2006/relationships/image" Target="../media/image12.png"/><Relationship Id="rId23" Type="http://schemas.openxmlformats.org/officeDocument/2006/relationships/image" Target="../media/image34.svg"/><Relationship Id="rId28" Type="http://schemas.openxmlformats.org/officeDocument/2006/relationships/image" Target="../media/image38.svg"/><Relationship Id="rId10" Type="http://schemas.openxmlformats.org/officeDocument/2006/relationships/image" Target="../media/image28.svg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32.svg"/><Relationship Id="rId22" Type="http://schemas.openxmlformats.org/officeDocument/2006/relationships/image" Target="../media/image21.png"/><Relationship Id="rId27" Type="http://schemas.openxmlformats.org/officeDocument/2006/relationships/image" Target="../media/image23.png"/><Relationship Id="rId30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1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4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chart" Target="../charts/chart9.xml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4CA778-A73F-1B46-9FD0-7210CBBB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5182"/>
            <a:ext cx="9144000" cy="247819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Compléments Alimentaires &amp; Produits de Santé Naturels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F55873A-AF4F-A64D-9188-B6C212EC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37" y="773975"/>
            <a:ext cx="3687768" cy="19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D5FBA0F9-8C9B-48E8-B9C8-BB100F86E954}"/>
              </a:ext>
            </a:extLst>
          </p:cNvPr>
          <p:cNvGraphicFramePr>
            <a:graphicFrameLocks noGrp="1"/>
          </p:cNvGraphicFramePr>
          <p:nvPr/>
        </p:nvGraphicFramePr>
        <p:xfrm>
          <a:off x="590409" y="1692201"/>
          <a:ext cx="8941117" cy="4661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948">
                  <a:extLst>
                    <a:ext uri="{9D8B030D-6E8A-4147-A177-3AD203B41FA5}">
                      <a16:colId xmlns:a16="http://schemas.microsoft.com/office/drawing/2014/main" xmlns="" val="920212841"/>
                    </a:ext>
                  </a:extLst>
                </a:gridCol>
                <a:gridCol w="1558544">
                  <a:extLst>
                    <a:ext uri="{9D8B030D-6E8A-4147-A177-3AD203B41FA5}">
                      <a16:colId xmlns:a16="http://schemas.microsoft.com/office/drawing/2014/main" xmlns="" val="2072523780"/>
                    </a:ext>
                  </a:extLst>
                </a:gridCol>
                <a:gridCol w="2186625">
                  <a:extLst>
                    <a:ext uri="{9D8B030D-6E8A-4147-A177-3AD203B41FA5}">
                      <a16:colId xmlns:a16="http://schemas.microsoft.com/office/drawing/2014/main" xmlns="" val="1592387675"/>
                    </a:ext>
                  </a:extLst>
                </a:gridCol>
              </a:tblGrid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Forme vitalité/énergie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461913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Renforcer le système immunitaire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704063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Améliorer le sommeil /pour la relaxation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1871724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Améliorer la digestion/faciliter mon transit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7791544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Améliorer ma peau, les cheveux ou mes ongles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019219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Combler les déficiences alimentaires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1451883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Réguler stress, humeurs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5013011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Soulager mes douleurs articulaires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077437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Les voies respiratoires </a:t>
                      </a:r>
                      <a:r>
                        <a:rPr lang="fr-FR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(nez, gorge)</a:t>
                      </a:r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4762594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Détoxifier le foie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332640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Pour améliorer ma mémoire ou ma concentration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429604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Améliorer la circulation sanguine / diminuer la sensation de jambes lourdes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340165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Améliorer le système cardiovasculaire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2908698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Mieux bronzer ou vous protéger du soleil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9513290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Mincir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445138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Vision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412505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Confort urinaire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721283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Développer la prise de muscles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002004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Stimuler mon tonus sexuel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6841230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Diminuer les effets de la ménopause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175406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La grossesse/fertilité/cycles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7530480"/>
                  </a:ext>
                </a:extLst>
              </a:tr>
            </a:tbl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55E8F437-7837-4ACC-9AAE-DA7911BE0B63}"/>
              </a:ext>
            </a:extLst>
          </p:cNvPr>
          <p:cNvGraphicFramePr/>
          <p:nvPr/>
        </p:nvGraphicFramePr>
        <p:xfrm>
          <a:off x="943741" y="1196815"/>
          <a:ext cx="9625324" cy="549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Graphique 52">
            <a:extLst>
              <a:ext uri="{FF2B5EF4-FFF2-40B4-BE49-F238E27FC236}">
                <a16:creationId xmlns:a16="http://schemas.microsoft.com/office/drawing/2014/main" xmlns="" id="{B326A831-A267-4D28-A1F3-57F3F74D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31114" y="2176383"/>
            <a:ext cx="169277" cy="169277"/>
          </a:xfrm>
          <a:prstGeom prst="rect">
            <a:avLst/>
          </a:prstGeom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xmlns="" id="{849C2B4F-8EFF-45B3-A5DE-1ED021550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71074" y="3067241"/>
            <a:ext cx="169277" cy="169277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xmlns="" id="{90BBFEE4-F154-46DA-8771-DBE013EA0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06440" y="2629772"/>
            <a:ext cx="169277" cy="169277"/>
          </a:xfrm>
          <a:prstGeom prst="rect">
            <a:avLst/>
          </a:prstGeom>
        </p:spPr>
      </p:pic>
      <p:pic>
        <p:nvPicPr>
          <p:cNvPr id="63" name="Graphique 62">
            <a:extLst>
              <a:ext uri="{FF2B5EF4-FFF2-40B4-BE49-F238E27FC236}">
                <a16:creationId xmlns:a16="http://schemas.microsoft.com/office/drawing/2014/main" xmlns="" id="{27F86E83-E76C-493C-AC7E-262B04763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7018" y="5056109"/>
            <a:ext cx="185150" cy="189167"/>
          </a:xfrm>
          <a:prstGeom prst="rect">
            <a:avLst/>
          </a:prstGeom>
        </p:spPr>
      </p:pic>
      <p:pic>
        <p:nvPicPr>
          <p:cNvPr id="64" name="Graphique 63">
            <a:extLst>
              <a:ext uri="{FF2B5EF4-FFF2-40B4-BE49-F238E27FC236}">
                <a16:creationId xmlns:a16="http://schemas.microsoft.com/office/drawing/2014/main" xmlns="" id="{FD79231C-2D07-4857-8E35-C3B1D5B00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69384" y="5737781"/>
            <a:ext cx="185150" cy="189167"/>
          </a:xfrm>
          <a:prstGeom prst="rect">
            <a:avLst/>
          </a:prstGeom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xmlns="" id="{ED81BCD2-B470-4ED4-9D7F-D6F308837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07048" y="5488226"/>
            <a:ext cx="185150" cy="189167"/>
          </a:xfrm>
          <a:prstGeom prst="rect">
            <a:avLst/>
          </a:prstGeom>
        </p:spPr>
      </p:pic>
      <p:pic>
        <p:nvPicPr>
          <p:cNvPr id="66" name="Graphique 65" descr="Répéter">
            <a:extLst>
              <a:ext uri="{FF2B5EF4-FFF2-40B4-BE49-F238E27FC236}">
                <a16:creationId xmlns:a16="http://schemas.microsoft.com/office/drawing/2014/main" xmlns="" id="{22880F7F-EC52-4C6F-8157-AEF10D3CD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95299" y="2405191"/>
            <a:ext cx="180000" cy="180000"/>
          </a:xfrm>
          <a:prstGeom prst="rect">
            <a:avLst/>
          </a:prstGeom>
        </p:spPr>
      </p:pic>
      <p:pic>
        <p:nvPicPr>
          <p:cNvPr id="67" name="Graphique 66" descr="Répéter">
            <a:extLst>
              <a:ext uri="{FF2B5EF4-FFF2-40B4-BE49-F238E27FC236}">
                <a16:creationId xmlns:a16="http://schemas.microsoft.com/office/drawing/2014/main" xmlns="" id="{BA7A9E67-83E2-4D41-8D30-081632721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49328" y="1717452"/>
            <a:ext cx="180000" cy="180000"/>
          </a:xfrm>
          <a:prstGeom prst="rect">
            <a:avLst/>
          </a:prstGeom>
        </p:spPr>
      </p:pic>
      <p:pic>
        <p:nvPicPr>
          <p:cNvPr id="68" name="Graphique 67" descr="Répéter">
            <a:extLst>
              <a:ext uri="{FF2B5EF4-FFF2-40B4-BE49-F238E27FC236}">
                <a16:creationId xmlns:a16="http://schemas.microsoft.com/office/drawing/2014/main" xmlns="" id="{13EB33D7-B3B3-4511-A915-652E6C0DB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54392" y="1969151"/>
            <a:ext cx="180000" cy="180000"/>
          </a:xfrm>
          <a:prstGeom prst="rect">
            <a:avLst/>
          </a:prstGeom>
        </p:spPr>
      </p:pic>
      <p:pic>
        <p:nvPicPr>
          <p:cNvPr id="69" name="Graphique 68" descr="Répéter">
            <a:extLst>
              <a:ext uri="{FF2B5EF4-FFF2-40B4-BE49-F238E27FC236}">
                <a16:creationId xmlns:a16="http://schemas.microsoft.com/office/drawing/2014/main" xmlns="" id="{5971BBC4-7929-400B-9756-B2339F52A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72756" y="2171022"/>
            <a:ext cx="180000" cy="180000"/>
          </a:xfrm>
          <a:prstGeom prst="rect">
            <a:avLst/>
          </a:prstGeom>
        </p:spPr>
      </p:pic>
      <p:pic>
        <p:nvPicPr>
          <p:cNvPr id="74" name="Graphique 73" descr="Répéter">
            <a:extLst>
              <a:ext uri="{FF2B5EF4-FFF2-40B4-BE49-F238E27FC236}">
                <a16:creationId xmlns:a16="http://schemas.microsoft.com/office/drawing/2014/main" xmlns="" id="{9AE93AB7-142F-4C14-8A00-EA5D6999B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12198" y="5296123"/>
            <a:ext cx="180000" cy="180000"/>
          </a:xfrm>
          <a:prstGeom prst="rect">
            <a:avLst/>
          </a:prstGeom>
        </p:spPr>
      </p:pic>
      <p:pic>
        <p:nvPicPr>
          <p:cNvPr id="75" name="Graphique 74" descr="Répéter">
            <a:extLst>
              <a:ext uri="{FF2B5EF4-FFF2-40B4-BE49-F238E27FC236}">
                <a16:creationId xmlns:a16="http://schemas.microsoft.com/office/drawing/2014/main" xmlns="" id="{C041DB87-4052-44C4-860A-19841E608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36477" y="5087935"/>
            <a:ext cx="180000" cy="180000"/>
          </a:xfrm>
          <a:prstGeom prst="rect">
            <a:avLst/>
          </a:prstGeom>
        </p:spPr>
      </p:pic>
      <p:pic>
        <p:nvPicPr>
          <p:cNvPr id="76" name="Graphique 75" descr="Répéter">
            <a:extLst>
              <a:ext uri="{FF2B5EF4-FFF2-40B4-BE49-F238E27FC236}">
                <a16:creationId xmlns:a16="http://schemas.microsoft.com/office/drawing/2014/main" xmlns="" id="{797B1CFD-945A-4292-950F-41E3F938F1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02198" y="4851912"/>
            <a:ext cx="180000" cy="180000"/>
          </a:xfrm>
          <a:prstGeom prst="rect">
            <a:avLst/>
          </a:prstGeom>
        </p:spPr>
      </p:pic>
      <p:pic>
        <p:nvPicPr>
          <p:cNvPr id="78" name="Graphique 77" descr="Répéter">
            <a:extLst>
              <a:ext uri="{FF2B5EF4-FFF2-40B4-BE49-F238E27FC236}">
                <a16:creationId xmlns:a16="http://schemas.microsoft.com/office/drawing/2014/main" xmlns="" id="{686B2042-92CB-4044-8E19-55BE87425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46477" y="4401191"/>
            <a:ext cx="180000" cy="180000"/>
          </a:xfrm>
          <a:prstGeom prst="rect">
            <a:avLst/>
          </a:prstGeom>
        </p:spPr>
      </p:pic>
      <p:pic>
        <p:nvPicPr>
          <p:cNvPr id="79" name="Graphique 78" descr="Répéter">
            <a:extLst>
              <a:ext uri="{FF2B5EF4-FFF2-40B4-BE49-F238E27FC236}">
                <a16:creationId xmlns:a16="http://schemas.microsoft.com/office/drawing/2014/main" xmlns="" id="{530D01A0-6FDD-4CAC-BBAD-6B0ABB66AC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72198" y="4179517"/>
            <a:ext cx="180000" cy="180000"/>
          </a:xfrm>
          <a:prstGeom prst="rect">
            <a:avLst/>
          </a:prstGeom>
        </p:spPr>
      </p:pic>
      <p:pic>
        <p:nvPicPr>
          <p:cNvPr id="80" name="Graphique 79" descr="Répéter">
            <a:extLst>
              <a:ext uri="{FF2B5EF4-FFF2-40B4-BE49-F238E27FC236}">
                <a16:creationId xmlns:a16="http://schemas.microsoft.com/office/drawing/2014/main" xmlns="" id="{BFFDFE30-6946-4626-878A-383A40EEA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87910" y="3966885"/>
            <a:ext cx="180000" cy="180000"/>
          </a:xfrm>
          <a:prstGeom prst="rect">
            <a:avLst/>
          </a:prstGeom>
        </p:spPr>
      </p:pic>
      <p:pic>
        <p:nvPicPr>
          <p:cNvPr id="81" name="Graphique 80" descr="Répéter">
            <a:extLst>
              <a:ext uri="{FF2B5EF4-FFF2-40B4-BE49-F238E27FC236}">
                <a16:creationId xmlns:a16="http://schemas.microsoft.com/office/drawing/2014/main" xmlns="" id="{41A56671-F4C5-49BA-9FD1-887C15CE2B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87910" y="3743552"/>
            <a:ext cx="180000" cy="180000"/>
          </a:xfrm>
          <a:prstGeom prst="rect">
            <a:avLst/>
          </a:prstGeom>
        </p:spPr>
      </p:pic>
      <p:pic>
        <p:nvPicPr>
          <p:cNvPr id="82" name="Graphique 81" descr="Répéter">
            <a:extLst>
              <a:ext uri="{FF2B5EF4-FFF2-40B4-BE49-F238E27FC236}">
                <a16:creationId xmlns:a16="http://schemas.microsoft.com/office/drawing/2014/main" xmlns="" id="{8943D8ED-8B0E-441A-B65B-59E82288E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12518" y="3520219"/>
            <a:ext cx="180000" cy="180000"/>
          </a:xfrm>
          <a:prstGeom prst="rect">
            <a:avLst/>
          </a:prstGeom>
        </p:spPr>
      </p:pic>
      <p:pic>
        <p:nvPicPr>
          <p:cNvPr id="83" name="Graphique 82" descr="Répéter">
            <a:extLst>
              <a:ext uri="{FF2B5EF4-FFF2-40B4-BE49-F238E27FC236}">
                <a16:creationId xmlns:a16="http://schemas.microsoft.com/office/drawing/2014/main" xmlns="" id="{DC4C77CB-282B-474C-9FDD-81FD84556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50942" y="3296886"/>
            <a:ext cx="180000" cy="180000"/>
          </a:xfrm>
          <a:prstGeom prst="rect">
            <a:avLst/>
          </a:prstGeom>
        </p:spPr>
      </p:pic>
      <p:pic>
        <p:nvPicPr>
          <p:cNvPr id="84" name="Graphique 83" descr="Répéter">
            <a:extLst>
              <a:ext uri="{FF2B5EF4-FFF2-40B4-BE49-F238E27FC236}">
                <a16:creationId xmlns:a16="http://schemas.microsoft.com/office/drawing/2014/main" xmlns="" id="{00069CCE-07AF-47CE-A01C-8A5D357E0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51114" y="3086450"/>
            <a:ext cx="180000" cy="180000"/>
          </a:xfrm>
          <a:prstGeom prst="rect">
            <a:avLst/>
          </a:prstGeom>
        </p:spPr>
      </p:pic>
      <p:pic>
        <p:nvPicPr>
          <p:cNvPr id="85" name="Graphique 84" descr="Répéter">
            <a:extLst>
              <a:ext uri="{FF2B5EF4-FFF2-40B4-BE49-F238E27FC236}">
                <a16:creationId xmlns:a16="http://schemas.microsoft.com/office/drawing/2014/main" xmlns="" id="{024CAA76-3025-4727-B881-76AF9FD9B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95717" y="2851254"/>
            <a:ext cx="180000" cy="180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2F9AAA31-8898-49E8-8888-45C15FF8FEC5}"/>
              </a:ext>
            </a:extLst>
          </p:cNvPr>
          <p:cNvGraphicFramePr>
            <a:graphicFrameLocks noGrp="1"/>
          </p:cNvGraphicFramePr>
          <p:nvPr/>
        </p:nvGraphicFramePr>
        <p:xfrm>
          <a:off x="9178194" y="1700871"/>
          <a:ext cx="418184" cy="4661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184">
                  <a:extLst>
                    <a:ext uri="{9D8B030D-6E8A-4147-A177-3AD203B41FA5}">
                      <a16:colId xmlns:a16="http://schemas.microsoft.com/office/drawing/2014/main" xmlns="" val="3867075"/>
                    </a:ext>
                  </a:extLst>
                </a:gridCol>
              </a:tblGrid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38%</a:t>
                      </a:r>
                      <a:endParaRPr lang="fr-F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1563468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47%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966021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36%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983530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96151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07120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31%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42320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484548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80553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291963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51893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7527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576644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285290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09932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fr-F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5192298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044822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65258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421629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9605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13%</a:t>
                      </a:r>
                      <a:endParaRPr lang="fr-F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640175"/>
                  </a:ext>
                </a:extLst>
              </a:tr>
              <a:tr h="2219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13%</a:t>
                      </a:r>
                      <a:endParaRPr lang="fr-F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363598"/>
                  </a:ext>
                </a:extLst>
              </a:tr>
            </a:tbl>
          </a:graphicData>
        </a:graphic>
      </p:graphicFrame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3510A9D4-48A9-45B2-AF48-CF028AFED042}"/>
              </a:ext>
            </a:extLst>
          </p:cNvPr>
          <p:cNvSpPr txBox="1"/>
          <p:nvPr/>
        </p:nvSpPr>
        <p:spPr>
          <a:xfrm>
            <a:off x="9068682" y="1519144"/>
            <a:ext cx="6600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2021</a:t>
            </a:r>
          </a:p>
        </p:txBody>
      </p: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xmlns="" id="{6AE5E875-3278-437C-ACC7-01894F1937CE}"/>
              </a:ext>
            </a:extLst>
          </p:cNvPr>
          <p:cNvSpPr/>
          <p:nvPr/>
        </p:nvSpPr>
        <p:spPr>
          <a:xfrm>
            <a:off x="8922416" y="1784784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xmlns="" id="{EF66B7DB-F134-4617-8CC9-BF185C7D53A0}"/>
              </a:ext>
            </a:extLst>
          </p:cNvPr>
          <p:cNvSpPr/>
          <p:nvPr/>
        </p:nvSpPr>
        <p:spPr>
          <a:xfrm>
            <a:off x="8922416" y="2220879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xmlns="" id="{B4AC98BF-A399-449E-9D94-6E6E7B336E66}"/>
              </a:ext>
            </a:extLst>
          </p:cNvPr>
          <p:cNvSpPr/>
          <p:nvPr/>
        </p:nvSpPr>
        <p:spPr>
          <a:xfrm>
            <a:off x="8922416" y="2894724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riangle isocèle 57">
            <a:extLst>
              <a:ext uri="{FF2B5EF4-FFF2-40B4-BE49-F238E27FC236}">
                <a16:creationId xmlns:a16="http://schemas.microsoft.com/office/drawing/2014/main" xmlns="" id="{A92D3D0A-211D-4787-80D1-2DA862A6D827}"/>
              </a:ext>
            </a:extLst>
          </p:cNvPr>
          <p:cNvSpPr/>
          <p:nvPr/>
        </p:nvSpPr>
        <p:spPr>
          <a:xfrm>
            <a:off x="8922416" y="3119311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xmlns="" id="{B71CC2E2-3DD4-46A2-B592-0CA83F71DD66}"/>
              </a:ext>
            </a:extLst>
          </p:cNvPr>
          <p:cNvSpPr/>
          <p:nvPr/>
        </p:nvSpPr>
        <p:spPr>
          <a:xfrm>
            <a:off x="8922416" y="3568569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Triangle isocèle 85">
            <a:extLst>
              <a:ext uri="{FF2B5EF4-FFF2-40B4-BE49-F238E27FC236}">
                <a16:creationId xmlns:a16="http://schemas.microsoft.com/office/drawing/2014/main" xmlns="" id="{38AE2824-2C76-4084-97DA-3337893FD79A}"/>
              </a:ext>
            </a:extLst>
          </p:cNvPr>
          <p:cNvSpPr/>
          <p:nvPr/>
        </p:nvSpPr>
        <p:spPr>
          <a:xfrm>
            <a:off x="8922416" y="3793156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riangle isocèle 87">
            <a:extLst>
              <a:ext uri="{FF2B5EF4-FFF2-40B4-BE49-F238E27FC236}">
                <a16:creationId xmlns:a16="http://schemas.microsoft.com/office/drawing/2014/main" xmlns="" id="{E2C37E04-5924-4251-A6C9-80DF11CF3CAA}"/>
              </a:ext>
            </a:extLst>
          </p:cNvPr>
          <p:cNvSpPr/>
          <p:nvPr/>
        </p:nvSpPr>
        <p:spPr>
          <a:xfrm flipV="1">
            <a:off x="8922416" y="4419891"/>
            <a:ext cx="216000" cy="108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>
            <a:extLst>
              <a:ext uri="{FF2B5EF4-FFF2-40B4-BE49-F238E27FC236}">
                <a16:creationId xmlns:a16="http://schemas.microsoft.com/office/drawing/2014/main" xmlns="" id="{FF1F8C5E-9377-4BCD-BC30-604417BB8673}"/>
              </a:ext>
            </a:extLst>
          </p:cNvPr>
          <p:cNvSpPr/>
          <p:nvPr/>
        </p:nvSpPr>
        <p:spPr>
          <a:xfrm flipV="1">
            <a:off x="8922416" y="4644478"/>
            <a:ext cx="216000" cy="108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>
            <a:extLst>
              <a:ext uri="{FF2B5EF4-FFF2-40B4-BE49-F238E27FC236}">
                <a16:creationId xmlns:a16="http://schemas.microsoft.com/office/drawing/2014/main" xmlns="" id="{87D7D885-3B9C-4AB0-BE79-52F5A64D9561}"/>
              </a:ext>
            </a:extLst>
          </p:cNvPr>
          <p:cNvSpPr/>
          <p:nvPr/>
        </p:nvSpPr>
        <p:spPr>
          <a:xfrm flipV="1">
            <a:off x="8922416" y="4884252"/>
            <a:ext cx="216000" cy="1080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Triangle isocèle 90">
            <a:extLst>
              <a:ext uri="{FF2B5EF4-FFF2-40B4-BE49-F238E27FC236}">
                <a16:creationId xmlns:a16="http://schemas.microsoft.com/office/drawing/2014/main" xmlns="" id="{45A5BB68-7AAF-465D-85C8-7DB7B470DDF8}"/>
              </a:ext>
            </a:extLst>
          </p:cNvPr>
          <p:cNvSpPr/>
          <p:nvPr/>
        </p:nvSpPr>
        <p:spPr>
          <a:xfrm>
            <a:off x="8922416" y="5113027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Triangle isocèle 91">
            <a:extLst>
              <a:ext uri="{FF2B5EF4-FFF2-40B4-BE49-F238E27FC236}">
                <a16:creationId xmlns:a16="http://schemas.microsoft.com/office/drawing/2014/main" xmlns="" id="{431D672D-2B6D-4484-9061-24BE47CF5A5C}"/>
              </a:ext>
            </a:extLst>
          </p:cNvPr>
          <p:cNvSpPr/>
          <p:nvPr/>
        </p:nvSpPr>
        <p:spPr>
          <a:xfrm>
            <a:off x="8922416" y="5337614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Triangle isocèle 92">
            <a:extLst>
              <a:ext uri="{FF2B5EF4-FFF2-40B4-BE49-F238E27FC236}">
                <a16:creationId xmlns:a16="http://schemas.microsoft.com/office/drawing/2014/main" xmlns="" id="{66C440C1-654A-4537-89CB-7342DDD6D968}"/>
              </a:ext>
            </a:extLst>
          </p:cNvPr>
          <p:cNvSpPr/>
          <p:nvPr/>
        </p:nvSpPr>
        <p:spPr>
          <a:xfrm>
            <a:off x="8922416" y="5991539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Triangle isocèle 93">
            <a:extLst>
              <a:ext uri="{FF2B5EF4-FFF2-40B4-BE49-F238E27FC236}">
                <a16:creationId xmlns:a16="http://schemas.microsoft.com/office/drawing/2014/main" xmlns="" id="{097DD2C7-03B9-4487-8B50-FAEF094FBD46}"/>
              </a:ext>
            </a:extLst>
          </p:cNvPr>
          <p:cNvSpPr/>
          <p:nvPr/>
        </p:nvSpPr>
        <p:spPr>
          <a:xfrm>
            <a:off x="8922416" y="6216126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3CB362E4-1AA0-4C63-BAEB-346658394C8E}"/>
              </a:ext>
            </a:extLst>
          </p:cNvPr>
          <p:cNvSpPr/>
          <p:nvPr/>
        </p:nvSpPr>
        <p:spPr>
          <a:xfrm>
            <a:off x="3870549" y="1298614"/>
            <a:ext cx="4357785" cy="36297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occasions de consommation CPAL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xmlns="" id="{F3795378-D1A2-49E5-93D8-B8D94D764B37}"/>
              </a:ext>
            </a:extLst>
          </p:cNvPr>
          <p:cNvSpPr txBox="1"/>
          <p:nvPr/>
        </p:nvSpPr>
        <p:spPr>
          <a:xfrm>
            <a:off x="6013299" y="2422734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50-64 ans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xmlns="" id="{9E33429A-6B31-4074-8634-8D54F0044E75}"/>
              </a:ext>
            </a:extLst>
          </p:cNvPr>
          <p:cNvSpPr txBox="1"/>
          <p:nvPr/>
        </p:nvSpPr>
        <p:spPr>
          <a:xfrm>
            <a:off x="6013299" y="3277704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50 ans et +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xmlns="" id="{41F52B39-7838-4C79-B647-C54CE3A37D59}"/>
              </a:ext>
            </a:extLst>
          </p:cNvPr>
          <p:cNvSpPr txBox="1"/>
          <p:nvPr/>
        </p:nvSpPr>
        <p:spPr>
          <a:xfrm>
            <a:off x="6013299" y="3080969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35-49 ans 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xmlns="" id="{B676F7C9-8E53-43A7-A18F-4F6330F93E7B}"/>
              </a:ext>
            </a:extLst>
          </p:cNvPr>
          <p:cNvSpPr txBox="1"/>
          <p:nvPr/>
        </p:nvSpPr>
        <p:spPr>
          <a:xfrm>
            <a:off x="7136429" y="4848723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35-49 ans 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xmlns="" id="{C48F136A-1CC1-41A0-9F67-0CCEBFA00767}"/>
              </a:ext>
            </a:extLst>
          </p:cNvPr>
          <p:cNvSpPr txBox="1"/>
          <p:nvPr/>
        </p:nvSpPr>
        <p:spPr>
          <a:xfrm>
            <a:off x="6013299" y="1945526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65 ans et +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xmlns="" id="{1AAC0A64-A1E4-41E8-926D-AFBDCBD85DD5}"/>
              </a:ext>
            </a:extLst>
          </p:cNvPr>
          <p:cNvSpPr txBox="1"/>
          <p:nvPr/>
        </p:nvSpPr>
        <p:spPr>
          <a:xfrm>
            <a:off x="6596113" y="5949343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50-64 ans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xmlns="" id="{42909C3F-935C-4E57-AD10-FC0AB1DA9601}"/>
              </a:ext>
            </a:extLst>
          </p:cNvPr>
          <p:cNvSpPr txBox="1"/>
          <p:nvPr/>
        </p:nvSpPr>
        <p:spPr>
          <a:xfrm>
            <a:off x="7243964" y="4411914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65 ans et +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xmlns="" id="{500FEF01-8F60-466E-8BD2-B8B490FEB8FD}"/>
              </a:ext>
            </a:extLst>
          </p:cNvPr>
          <p:cNvSpPr txBox="1"/>
          <p:nvPr/>
        </p:nvSpPr>
        <p:spPr>
          <a:xfrm>
            <a:off x="6013299" y="2646025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50-64 ans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049A6930-2B97-418C-83C1-40410DAEFD5F}"/>
              </a:ext>
            </a:extLst>
          </p:cNvPr>
          <p:cNvSpPr txBox="1"/>
          <p:nvPr/>
        </p:nvSpPr>
        <p:spPr>
          <a:xfrm>
            <a:off x="7109848" y="5495322"/>
            <a:ext cx="756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25-34 ans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C8ED468-DC25-42EB-A3A6-788D4DFC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CA0171-2699-4C65-AEA1-528AFF42CCF0}"/>
              </a:ext>
            </a:extLst>
          </p:cNvPr>
          <p:cNvSpPr/>
          <p:nvPr/>
        </p:nvSpPr>
        <p:spPr>
          <a:xfrm>
            <a:off x="1802938" y="6453336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B6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Pour quelles occasions consommez-vous des compléments alimentaires ? 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EBF11419-67C1-40A7-87AD-D793D6ABAB2A}"/>
              </a:ext>
            </a:extLst>
          </p:cNvPr>
          <p:cNvGrpSpPr/>
          <p:nvPr/>
        </p:nvGrpSpPr>
        <p:grpSpPr>
          <a:xfrm>
            <a:off x="11084640" y="14093"/>
            <a:ext cx="1107360" cy="894626"/>
            <a:chOff x="11084640" y="14093"/>
            <a:chExt cx="1107360" cy="894626"/>
          </a:xfrm>
        </p:grpSpPr>
        <p:sp>
          <p:nvSpPr>
            <p:cNvPr id="25" name="Rectangle : avec coin arrondi 24">
              <a:extLst>
                <a:ext uri="{FF2B5EF4-FFF2-40B4-BE49-F238E27FC236}">
                  <a16:creationId xmlns:a16="http://schemas.microsoft.com/office/drawing/2014/main" xmlns="" id="{0802ABD0-56BD-45E7-B066-AFDE2BEAF1D6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00B05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C86A9578-8886-45B0-838A-7AD932DDA786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27" name="Graphique 26" descr="Médecine">
                <a:extLst>
                  <a:ext uri="{FF2B5EF4-FFF2-40B4-BE49-F238E27FC236}">
                    <a16:creationId xmlns:a16="http://schemas.microsoft.com/office/drawing/2014/main" xmlns="" id="{2ABF766A-6FD1-43D4-8D48-5495D6A8B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xmlns="" id="{FE27621F-DCF2-4AB2-89D0-01E30F63D453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29" name="Graphique 28" descr="Feuille">
                  <a:extLst>
                    <a:ext uri="{FF2B5EF4-FFF2-40B4-BE49-F238E27FC236}">
                      <a16:creationId xmlns:a16="http://schemas.microsoft.com/office/drawing/2014/main" xmlns="" id="{B4662EAE-0543-43A6-99EC-2AEBE7C39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30" name="Graphique 29" descr="Feuille">
                  <a:extLst>
                    <a:ext uri="{FF2B5EF4-FFF2-40B4-BE49-F238E27FC236}">
                      <a16:creationId xmlns:a16="http://schemas.microsoft.com/office/drawing/2014/main" xmlns="" id="{7BFA7344-20A6-4170-A772-4A6A3E82B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5" name="Titre 1">
            <a:extLst>
              <a:ext uri="{FF2B5EF4-FFF2-40B4-BE49-F238E27FC236}">
                <a16:creationId xmlns:a16="http://schemas.microsoft.com/office/drawing/2014/main" xmlns="" id="{E82F379C-2C57-46F3-A599-EDA0D20ACCE2}"/>
              </a:ext>
            </a:extLst>
          </p:cNvPr>
          <p:cNvSpPr txBox="1">
            <a:spLocks/>
          </p:cNvSpPr>
          <p:nvPr/>
        </p:nvSpPr>
        <p:spPr>
          <a:xfrm>
            <a:off x="161297" y="66380"/>
            <a:ext cx="10899941" cy="888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</a:rPr>
              <a:t>Le renforcement du système immunitaire, forme/vitalité et sommeil sont les indications pour lesquelles les Français ont le plus consommé des CPAL en 2022.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xmlns="" id="{57F97D5C-E5F4-4130-913B-B4362A87C7FC}"/>
              </a:ext>
            </a:extLst>
          </p:cNvPr>
          <p:cNvSpPr/>
          <p:nvPr/>
        </p:nvSpPr>
        <p:spPr>
          <a:xfrm>
            <a:off x="243928" y="1701979"/>
            <a:ext cx="11704144" cy="65578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B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E729E652-D91D-4EC7-AE73-30CACFE73AF5}"/>
              </a:ext>
            </a:extLst>
          </p:cNvPr>
          <p:cNvSpPr/>
          <p:nvPr/>
        </p:nvSpPr>
        <p:spPr>
          <a:xfrm>
            <a:off x="0" y="1221579"/>
            <a:ext cx="6805679" cy="4727701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C8ED468-DC25-42EB-A3A6-788D4DFC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CA0171-2699-4C65-AEA1-528AFF42CCF0}"/>
              </a:ext>
            </a:extLst>
          </p:cNvPr>
          <p:cNvSpPr/>
          <p:nvPr/>
        </p:nvSpPr>
        <p:spPr>
          <a:xfrm>
            <a:off x="1802938" y="6491684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B5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Quel type de complément alimentaire consommez-vous ?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EBF11419-67C1-40A7-87AD-D793D6ABAB2A}"/>
              </a:ext>
            </a:extLst>
          </p:cNvPr>
          <p:cNvGrpSpPr/>
          <p:nvPr/>
        </p:nvGrpSpPr>
        <p:grpSpPr>
          <a:xfrm>
            <a:off x="11084640" y="14093"/>
            <a:ext cx="1107360" cy="894626"/>
            <a:chOff x="11084640" y="14093"/>
            <a:chExt cx="1107360" cy="894626"/>
          </a:xfrm>
        </p:grpSpPr>
        <p:sp>
          <p:nvSpPr>
            <p:cNvPr id="25" name="Rectangle : avec coin arrondi 24">
              <a:extLst>
                <a:ext uri="{FF2B5EF4-FFF2-40B4-BE49-F238E27FC236}">
                  <a16:creationId xmlns:a16="http://schemas.microsoft.com/office/drawing/2014/main" xmlns="" id="{0802ABD0-56BD-45E7-B066-AFDE2BEAF1D6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00B05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C86A9578-8886-45B0-838A-7AD932DDA786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27" name="Graphique 26" descr="Médecine">
                <a:extLst>
                  <a:ext uri="{FF2B5EF4-FFF2-40B4-BE49-F238E27FC236}">
                    <a16:creationId xmlns:a16="http://schemas.microsoft.com/office/drawing/2014/main" xmlns="" id="{2ABF766A-6FD1-43D4-8D48-5495D6A8B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xmlns="" id="{FE27621F-DCF2-4AB2-89D0-01E30F63D453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29" name="Graphique 28" descr="Feuille">
                  <a:extLst>
                    <a:ext uri="{FF2B5EF4-FFF2-40B4-BE49-F238E27FC236}">
                      <a16:creationId xmlns:a16="http://schemas.microsoft.com/office/drawing/2014/main" xmlns="" id="{B4662EAE-0543-43A6-99EC-2AEBE7C39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30" name="Graphique 29" descr="Feuille">
                  <a:extLst>
                    <a:ext uri="{FF2B5EF4-FFF2-40B4-BE49-F238E27FC236}">
                      <a16:creationId xmlns:a16="http://schemas.microsoft.com/office/drawing/2014/main" xmlns="" id="{7BFA7344-20A6-4170-A772-4A6A3E82B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F8065841-9D97-43F8-86E8-8C0ED7737D8A}"/>
              </a:ext>
            </a:extLst>
          </p:cNvPr>
          <p:cNvSpPr txBox="1">
            <a:spLocks/>
          </p:cNvSpPr>
          <p:nvPr/>
        </p:nvSpPr>
        <p:spPr>
          <a:xfrm>
            <a:off x="119017" y="31088"/>
            <a:ext cx="10486239" cy="888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399"/>
                </a:solidFill>
              </a:rPr>
              <a:t>Les vitamines et minéraux, les produits de la ruche et les Oméga sont les plus consommés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47820AA7-1208-4723-B893-5C30A14E6090}"/>
              </a:ext>
            </a:extLst>
          </p:cNvPr>
          <p:cNvSpPr txBox="1"/>
          <p:nvPr/>
        </p:nvSpPr>
        <p:spPr>
          <a:xfrm>
            <a:off x="2423592" y="2132856"/>
            <a:ext cx="31012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Des produits de la ruche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(miel, gelée royale, propolis, pollen…)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4EF6569B-4C39-441D-83D2-1B6CBB83952E}"/>
              </a:ext>
            </a:extLst>
          </p:cNvPr>
          <p:cNvSpPr txBox="1"/>
          <p:nvPr/>
        </p:nvSpPr>
        <p:spPr>
          <a:xfrm>
            <a:off x="1847528" y="4491406"/>
            <a:ext cx="22580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probiotiques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FF348520-D09F-49CB-B412-25A6E7D7201B}"/>
              </a:ext>
            </a:extLst>
          </p:cNvPr>
          <p:cNvSpPr txBox="1"/>
          <p:nvPr/>
        </p:nvSpPr>
        <p:spPr>
          <a:xfrm>
            <a:off x="1919536" y="2996952"/>
            <a:ext cx="23634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Des Omégas 3/6/9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6845893D-0A23-4203-96E2-A4C32B5B15D9}"/>
              </a:ext>
            </a:extLst>
          </p:cNvPr>
          <p:cNvSpPr txBox="1"/>
          <p:nvPr/>
        </p:nvSpPr>
        <p:spPr>
          <a:xfrm>
            <a:off x="1775520" y="1495817"/>
            <a:ext cx="34224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Des vitamines et minéraux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6D810571-5EBF-460E-835D-E94BFF02D8E6}"/>
              </a:ext>
            </a:extLst>
          </p:cNvPr>
          <p:cNvSpPr txBox="1"/>
          <p:nvPr/>
        </p:nvSpPr>
        <p:spPr>
          <a:xfrm>
            <a:off x="2419994" y="5244274"/>
            <a:ext cx="28839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levures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(levure de bière, levure de riz rouge …)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8556712D-8C31-4434-8FF0-766907FF029D}"/>
              </a:ext>
            </a:extLst>
          </p:cNvPr>
          <p:cNvSpPr txBox="1"/>
          <p:nvPr/>
        </p:nvSpPr>
        <p:spPr>
          <a:xfrm>
            <a:off x="2479111" y="3748390"/>
            <a:ext cx="27628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l’aromathérapie/huiles essentielles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1A451F38-18A0-49BF-AEA0-184C7E54581E}"/>
              </a:ext>
            </a:extLst>
          </p:cNvPr>
          <p:cNvGrpSpPr/>
          <p:nvPr/>
        </p:nvGrpSpPr>
        <p:grpSpPr>
          <a:xfrm>
            <a:off x="834524" y="1284396"/>
            <a:ext cx="1536151" cy="4410468"/>
            <a:chOff x="546492" y="1284396"/>
            <a:chExt cx="1536151" cy="4410468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xmlns="" id="{10F3F84F-8650-4223-8B17-A3B3EA8FDEC7}"/>
                </a:ext>
              </a:extLst>
            </p:cNvPr>
            <p:cNvSpPr/>
            <p:nvPr/>
          </p:nvSpPr>
          <p:spPr>
            <a:xfrm flipV="1">
              <a:off x="579955" y="1284396"/>
              <a:ext cx="756000" cy="792000"/>
            </a:xfrm>
            <a:prstGeom prst="ellipse">
              <a:avLst/>
            </a:prstGeom>
            <a:noFill/>
            <a:ln w="57150">
              <a:solidFill>
                <a:srgbClr val="97FFC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1DF37DCD-2BA7-445A-B669-9B082709C33E}"/>
                </a:ext>
              </a:extLst>
            </p:cNvPr>
            <p:cNvGrpSpPr/>
            <p:nvPr/>
          </p:nvGrpSpPr>
          <p:grpSpPr>
            <a:xfrm>
              <a:off x="546492" y="1359377"/>
              <a:ext cx="1536151" cy="4252432"/>
              <a:chOff x="4464481" y="1259016"/>
              <a:chExt cx="1536151" cy="4252432"/>
            </a:xfrm>
          </p:grpSpPr>
          <p:grpSp>
            <p:nvGrpSpPr>
              <p:cNvPr id="63" name="Google Shape;1289;p38">
                <a:extLst>
                  <a:ext uri="{FF2B5EF4-FFF2-40B4-BE49-F238E27FC236}">
                    <a16:creationId xmlns:a16="http://schemas.microsoft.com/office/drawing/2014/main" xmlns="" id="{6A286924-3A30-4C4E-B887-433937046818}"/>
                  </a:ext>
                </a:extLst>
              </p:cNvPr>
              <p:cNvGrpSpPr/>
              <p:nvPr/>
            </p:nvGrpSpPr>
            <p:grpSpPr>
              <a:xfrm rot="16200000">
                <a:off x="3082716" y="2746254"/>
                <a:ext cx="4252432" cy="1277955"/>
                <a:chOff x="3591976" y="5594633"/>
                <a:chExt cx="1610161" cy="510557"/>
              </a:xfrm>
            </p:grpSpPr>
            <p:sp>
              <p:nvSpPr>
                <p:cNvPr id="70" name="Google Shape;1292;p38">
                  <a:extLst>
                    <a:ext uri="{FF2B5EF4-FFF2-40B4-BE49-F238E27FC236}">
                      <a16:creationId xmlns:a16="http://schemas.microsoft.com/office/drawing/2014/main" xmlns="" id="{49EAF75E-AA2E-41ED-88F2-7203E0C33800}"/>
                    </a:ext>
                  </a:extLst>
                </p:cNvPr>
                <p:cNvSpPr/>
                <p:nvPr/>
              </p:nvSpPr>
              <p:spPr>
                <a:xfrm>
                  <a:off x="3591976" y="5869690"/>
                  <a:ext cx="236100" cy="2355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1293;p38">
                  <a:extLst>
                    <a:ext uri="{FF2B5EF4-FFF2-40B4-BE49-F238E27FC236}">
                      <a16:creationId xmlns:a16="http://schemas.microsoft.com/office/drawing/2014/main" xmlns="" id="{B43DD28E-F0BB-4046-A9EC-246392AC488F}"/>
                    </a:ext>
                  </a:extLst>
                </p:cNvPr>
                <p:cNvSpPr/>
                <p:nvPr/>
              </p:nvSpPr>
              <p:spPr>
                <a:xfrm>
                  <a:off x="3866722" y="5594633"/>
                  <a:ext cx="236100" cy="235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294;p38">
                  <a:extLst>
                    <a:ext uri="{FF2B5EF4-FFF2-40B4-BE49-F238E27FC236}">
                      <a16:creationId xmlns:a16="http://schemas.microsoft.com/office/drawing/2014/main" xmlns="" id="{E87B36EF-4490-4157-A080-BDD2188E01F9}"/>
                    </a:ext>
                  </a:extLst>
                </p:cNvPr>
                <p:cNvSpPr/>
                <p:nvPr/>
              </p:nvSpPr>
              <p:spPr>
                <a:xfrm>
                  <a:off x="4141467" y="5869690"/>
                  <a:ext cx="236100" cy="235500"/>
                </a:xfrm>
                <a:prstGeom prst="ellipse">
                  <a:avLst/>
                </a:prstGeom>
                <a:solidFill>
                  <a:schemeClr val="accent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1295;p38">
                  <a:extLst>
                    <a:ext uri="{FF2B5EF4-FFF2-40B4-BE49-F238E27FC236}">
                      <a16:creationId xmlns:a16="http://schemas.microsoft.com/office/drawing/2014/main" xmlns="" id="{B1D60C3F-DBE3-4B62-9E62-AADB6EE4CA64}"/>
                    </a:ext>
                  </a:extLst>
                </p:cNvPr>
                <p:cNvSpPr/>
                <p:nvPr/>
              </p:nvSpPr>
              <p:spPr>
                <a:xfrm>
                  <a:off x="4417146" y="5594633"/>
                  <a:ext cx="235200" cy="2355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1296;p38">
                  <a:extLst>
                    <a:ext uri="{FF2B5EF4-FFF2-40B4-BE49-F238E27FC236}">
                      <a16:creationId xmlns:a16="http://schemas.microsoft.com/office/drawing/2014/main" xmlns="" id="{04A4856B-A5B9-4657-99CC-9D65753F2F9F}"/>
                    </a:ext>
                  </a:extLst>
                </p:cNvPr>
                <p:cNvSpPr/>
                <p:nvPr/>
              </p:nvSpPr>
              <p:spPr>
                <a:xfrm>
                  <a:off x="4691892" y="5869690"/>
                  <a:ext cx="235500" cy="2355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1297;p38">
                  <a:extLst>
                    <a:ext uri="{FF2B5EF4-FFF2-40B4-BE49-F238E27FC236}">
                      <a16:creationId xmlns:a16="http://schemas.microsoft.com/office/drawing/2014/main" xmlns="" id="{707C6394-DF65-4D2E-B79A-4EF32AF27877}"/>
                    </a:ext>
                  </a:extLst>
                </p:cNvPr>
                <p:cNvSpPr/>
                <p:nvPr/>
              </p:nvSpPr>
              <p:spPr>
                <a:xfrm>
                  <a:off x="4966637" y="5594633"/>
                  <a:ext cx="235500" cy="2355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1300;p38">
                  <a:extLst>
                    <a:ext uri="{FF2B5EF4-FFF2-40B4-BE49-F238E27FC236}">
                      <a16:creationId xmlns:a16="http://schemas.microsoft.com/office/drawing/2014/main" xmlns="" id="{3E749A68-38A4-46C1-8309-4C200A75C14E}"/>
                    </a:ext>
                  </a:extLst>
                </p:cNvPr>
                <p:cNvSpPr/>
                <p:nvPr/>
              </p:nvSpPr>
              <p:spPr>
                <a:xfrm>
                  <a:off x="3760620" y="5762654"/>
                  <a:ext cx="173622" cy="17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7" extrusionOk="0">
                      <a:moveTo>
                        <a:pt x="127" y="0"/>
                      </a:moveTo>
                      <a:cubicBezTo>
                        <a:pt x="114" y="74"/>
                        <a:pt x="74" y="114"/>
                        <a:pt x="0" y="128"/>
                      </a:cubicBezTo>
                      <a:cubicBezTo>
                        <a:pt x="40" y="144"/>
                        <a:pt x="72" y="176"/>
                        <a:pt x="89" y="217"/>
                      </a:cubicBezTo>
                      <a:cubicBezTo>
                        <a:pt x="102" y="143"/>
                        <a:pt x="142" y="102"/>
                        <a:pt x="216" y="89"/>
                      </a:cubicBezTo>
                      <a:cubicBezTo>
                        <a:pt x="176" y="73"/>
                        <a:pt x="144" y="40"/>
                        <a:pt x="1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1301;p38">
                  <a:extLst>
                    <a:ext uri="{FF2B5EF4-FFF2-40B4-BE49-F238E27FC236}">
                      <a16:creationId xmlns:a16="http://schemas.microsoft.com/office/drawing/2014/main" xmlns="" id="{CA28F97E-46FE-45B4-A141-11C41B5453BB}"/>
                    </a:ext>
                  </a:extLst>
                </p:cNvPr>
                <p:cNvSpPr/>
                <p:nvPr/>
              </p:nvSpPr>
              <p:spPr>
                <a:xfrm>
                  <a:off x="4035365" y="5762654"/>
                  <a:ext cx="173622" cy="17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7" extrusionOk="0">
                      <a:moveTo>
                        <a:pt x="0" y="89"/>
                      </a:moveTo>
                      <a:cubicBezTo>
                        <a:pt x="74" y="102"/>
                        <a:pt x="114" y="143"/>
                        <a:pt x="127" y="217"/>
                      </a:cubicBezTo>
                      <a:cubicBezTo>
                        <a:pt x="144" y="176"/>
                        <a:pt x="176" y="144"/>
                        <a:pt x="216" y="128"/>
                      </a:cubicBezTo>
                      <a:cubicBezTo>
                        <a:pt x="142" y="114"/>
                        <a:pt x="102" y="74"/>
                        <a:pt x="89" y="0"/>
                      </a:cubicBezTo>
                      <a:cubicBezTo>
                        <a:pt x="72" y="40"/>
                        <a:pt x="40" y="73"/>
                        <a:pt x="0" y="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1302;p38">
                  <a:extLst>
                    <a:ext uri="{FF2B5EF4-FFF2-40B4-BE49-F238E27FC236}">
                      <a16:creationId xmlns:a16="http://schemas.microsoft.com/office/drawing/2014/main" xmlns="" id="{A6C8ACB8-2F06-4A97-BFB4-B14FE8F72C3A}"/>
                    </a:ext>
                  </a:extLst>
                </p:cNvPr>
                <p:cNvSpPr/>
                <p:nvPr/>
              </p:nvSpPr>
              <p:spPr>
                <a:xfrm>
                  <a:off x="4310111" y="5762654"/>
                  <a:ext cx="173622" cy="17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7" extrusionOk="0">
                      <a:moveTo>
                        <a:pt x="127" y="0"/>
                      </a:moveTo>
                      <a:cubicBezTo>
                        <a:pt x="114" y="74"/>
                        <a:pt x="74" y="114"/>
                        <a:pt x="0" y="128"/>
                      </a:cubicBezTo>
                      <a:cubicBezTo>
                        <a:pt x="40" y="144"/>
                        <a:pt x="72" y="176"/>
                        <a:pt x="89" y="217"/>
                      </a:cubicBezTo>
                      <a:cubicBezTo>
                        <a:pt x="102" y="143"/>
                        <a:pt x="142" y="102"/>
                        <a:pt x="216" y="89"/>
                      </a:cubicBezTo>
                      <a:cubicBezTo>
                        <a:pt x="176" y="73"/>
                        <a:pt x="144" y="40"/>
                        <a:pt x="1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1303;p38">
                  <a:extLst>
                    <a:ext uri="{FF2B5EF4-FFF2-40B4-BE49-F238E27FC236}">
                      <a16:creationId xmlns:a16="http://schemas.microsoft.com/office/drawing/2014/main" xmlns="" id="{849E9434-4EC4-4031-9582-30285E26CB15}"/>
                    </a:ext>
                  </a:extLst>
                </p:cNvPr>
                <p:cNvSpPr/>
                <p:nvPr/>
              </p:nvSpPr>
              <p:spPr>
                <a:xfrm>
                  <a:off x="4585167" y="5762654"/>
                  <a:ext cx="174244" cy="17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17" extrusionOk="0">
                      <a:moveTo>
                        <a:pt x="0" y="89"/>
                      </a:moveTo>
                      <a:cubicBezTo>
                        <a:pt x="74" y="102"/>
                        <a:pt x="114" y="143"/>
                        <a:pt x="128" y="217"/>
                      </a:cubicBezTo>
                      <a:cubicBezTo>
                        <a:pt x="144" y="176"/>
                        <a:pt x="176" y="144"/>
                        <a:pt x="217" y="128"/>
                      </a:cubicBezTo>
                      <a:cubicBezTo>
                        <a:pt x="143" y="114"/>
                        <a:pt x="102" y="74"/>
                        <a:pt x="89" y="0"/>
                      </a:cubicBezTo>
                      <a:cubicBezTo>
                        <a:pt x="73" y="40"/>
                        <a:pt x="40" y="73"/>
                        <a:pt x="0" y="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304;p38">
                  <a:extLst>
                    <a:ext uri="{FF2B5EF4-FFF2-40B4-BE49-F238E27FC236}">
                      <a16:creationId xmlns:a16="http://schemas.microsoft.com/office/drawing/2014/main" xmlns="" id="{F7AB288A-59FE-4116-B024-221B3BD6B348}"/>
                    </a:ext>
                  </a:extLst>
                </p:cNvPr>
                <p:cNvSpPr/>
                <p:nvPr/>
              </p:nvSpPr>
              <p:spPr>
                <a:xfrm>
                  <a:off x="4859913" y="5762654"/>
                  <a:ext cx="174244" cy="17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17" extrusionOk="0">
                      <a:moveTo>
                        <a:pt x="128" y="0"/>
                      </a:moveTo>
                      <a:cubicBezTo>
                        <a:pt x="114" y="74"/>
                        <a:pt x="74" y="114"/>
                        <a:pt x="0" y="128"/>
                      </a:cubicBezTo>
                      <a:cubicBezTo>
                        <a:pt x="41" y="144"/>
                        <a:pt x="73" y="176"/>
                        <a:pt x="89" y="217"/>
                      </a:cubicBezTo>
                      <a:cubicBezTo>
                        <a:pt x="103" y="143"/>
                        <a:pt x="143" y="102"/>
                        <a:pt x="217" y="89"/>
                      </a:cubicBezTo>
                      <a:cubicBezTo>
                        <a:pt x="177" y="73"/>
                        <a:pt x="144" y="4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537"/>
                    </a:buClr>
                    <a:buSzPts val="1400"/>
                    <a:buFont typeface="Calibri"/>
                    <a:buNone/>
                    <a:tabLst/>
                    <a:defRPr/>
                  </a:pPr>
                  <a:endParaRPr kumimoji="0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14537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A5F02E6-EFDE-4CFD-8820-BE3001E69F3F}"/>
                  </a:ext>
                </a:extLst>
              </p:cNvPr>
              <p:cNvSpPr/>
              <p:nvPr/>
            </p:nvSpPr>
            <p:spPr>
              <a:xfrm>
                <a:off x="4486275" y="1378721"/>
                <a:ext cx="800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64%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D5199E5-4A87-41B4-8134-CCF51A3D796F}"/>
                  </a:ext>
                </a:extLst>
              </p:cNvPr>
              <p:cNvSpPr/>
              <p:nvPr/>
            </p:nvSpPr>
            <p:spPr>
              <a:xfrm>
                <a:off x="5200217" y="2098128"/>
                <a:ext cx="800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42%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15732643-A0D8-47AF-A7FF-91D81E3819A9}"/>
                  </a:ext>
                </a:extLst>
              </p:cNvPr>
              <p:cNvSpPr/>
              <p:nvPr/>
            </p:nvSpPr>
            <p:spPr>
              <a:xfrm>
                <a:off x="4464481" y="2861552"/>
                <a:ext cx="800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30%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F831D5D9-520A-4C74-BE6F-569124A69345}"/>
                  </a:ext>
                </a:extLst>
              </p:cNvPr>
              <p:cNvSpPr/>
              <p:nvPr/>
            </p:nvSpPr>
            <p:spPr>
              <a:xfrm>
                <a:off x="5176382" y="3551648"/>
                <a:ext cx="800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27%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B6CAECFD-813C-4008-955F-C2E8D7BA0BE0}"/>
                  </a:ext>
                </a:extLst>
              </p:cNvPr>
              <p:cNvSpPr/>
              <p:nvPr/>
            </p:nvSpPr>
            <p:spPr>
              <a:xfrm>
                <a:off x="4472537" y="4299310"/>
                <a:ext cx="800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27%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960A3753-1DE2-456F-9DEA-02001E7B65AE}"/>
                  </a:ext>
                </a:extLst>
              </p:cNvPr>
              <p:cNvSpPr/>
              <p:nvPr/>
            </p:nvSpPr>
            <p:spPr>
              <a:xfrm>
                <a:off x="5159426" y="5017945"/>
                <a:ext cx="8004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25%</a:t>
                </a:r>
              </a:p>
            </p:txBody>
          </p:sp>
        </p:grp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xmlns="" id="{B059839F-E35B-41FB-9441-53604FA9E15C}"/>
                </a:ext>
              </a:extLst>
            </p:cNvPr>
            <p:cNvSpPr/>
            <p:nvPr/>
          </p:nvSpPr>
          <p:spPr>
            <a:xfrm flipV="1">
              <a:off x="1244371" y="2000799"/>
              <a:ext cx="756000" cy="792000"/>
            </a:xfrm>
            <a:prstGeom prst="ellipse">
              <a:avLst/>
            </a:prstGeom>
            <a:noFill/>
            <a:ln w="57150">
              <a:solidFill>
                <a:srgbClr val="97FFC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xmlns="" id="{AA32FAC7-BFB9-42F3-A01A-780EE4587199}"/>
                </a:ext>
              </a:extLst>
            </p:cNvPr>
            <p:cNvSpPr/>
            <p:nvPr/>
          </p:nvSpPr>
          <p:spPr>
            <a:xfrm flipV="1">
              <a:off x="584449" y="2733855"/>
              <a:ext cx="756000" cy="792000"/>
            </a:xfrm>
            <a:prstGeom prst="ellipse">
              <a:avLst/>
            </a:prstGeom>
            <a:noFill/>
            <a:ln w="57150">
              <a:solidFill>
                <a:srgbClr val="97FFC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xmlns="" id="{F8E272E1-96CD-4434-A921-10784E4BC6D2}"/>
                </a:ext>
              </a:extLst>
            </p:cNvPr>
            <p:cNvSpPr/>
            <p:nvPr/>
          </p:nvSpPr>
          <p:spPr>
            <a:xfrm flipV="1">
              <a:off x="1256763" y="3454007"/>
              <a:ext cx="756000" cy="792000"/>
            </a:xfrm>
            <a:prstGeom prst="ellips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xmlns="" id="{8AABCA78-46F6-421D-851D-7EE8C5707409}"/>
                </a:ext>
              </a:extLst>
            </p:cNvPr>
            <p:cNvSpPr/>
            <p:nvPr/>
          </p:nvSpPr>
          <p:spPr>
            <a:xfrm flipV="1">
              <a:off x="582228" y="4187739"/>
              <a:ext cx="756000" cy="792000"/>
            </a:xfrm>
            <a:prstGeom prst="ellips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xmlns="" id="{FF934D39-EAF2-4338-B6EF-F4BF6D15214D}"/>
                </a:ext>
              </a:extLst>
            </p:cNvPr>
            <p:cNvSpPr/>
            <p:nvPr/>
          </p:nvSpPr>
          <p:spPr>
            <a:xfrm flipV="1">
              <a:off x="1244371" y="4902864"/>
              <a:ext cx="756000" cy="792000"/>
            </a:xfrm>
            <a:prstGeom prst="ellips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xmlns="" id="{918114C2-BA16-4D7A-B781-86C525C2F0DA}"/>
              </a:ext>
            </a:extLst>
          </p:cNvPr>
          <p:cNvSpPr/>
          <p:nvPr/>
        </p:nvSpPr>
        <p:spPr>
          <a:xfrm>
            <a:off x="551384" y="1208956"/>
            <a:ext cx="5832648" cy="2364060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3B1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xmlns="" id="{88C0F72A-0ADF-48F7-A3F2-61AF40B1A3E3}"/>
              </a:ext>
            </a:extLst>
          </p:cNvPr>
          <p:cNvGraphicFramePr>
            <a:graphicFrameLocks noGrp="1"/>
          </p:cNvGraphicFramePr>
          <p:nvPr/>
        </p:nvGraphicFramePr>
        <p:xfrm>
          <a:off x="8074687" y="2106824"/>
          <a:ext cx="3493921" cy="3554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3921">
                  <a:extLst>
                    <a:ext uri="{9D8B030D-6E8A-4147-A177-3AD203B41FA5}">
                      <a16:colId xmlns:a16="http://schemas.microsoft.com/office/drawing/2014/main" xmlns="" val="920212841"/>
                    </a:ext>
                  </a:extLst>
                </a:gridCol>
              </a:tblGrid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 plantes médicinales (ortie, thym, …)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445138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 super fruits (graines de chia …)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4125052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      Des produits de la mer </a:t>
                      </a:r>
                    </a:p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(algue, spiruline, </a:t>
                      </a:r>
                      <a:r>
                        <a:rPr lang="fr-FR" sz="1100" b="0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klamatt</a:t>
                      </a:r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…)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721283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 protéines ou acides-aminés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0020045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  Des substances physiologiques (mélatonine, …)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6841230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 la gemmothérapie (les bourgeons de plantes)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1754065"/>
                  </a:ext>
                </a:extLst>
              </a:tr>
            </a:tbl>
          </a:graphicData>
        </a:graphic>
      </p:graphicFrame>
      <p:grpSp>
        <p:nvGrpSpPr>
          <p:cNvPr id="83" name="Groupe 82">
            <a:extLst>
              <a:ext uri="{FF2B5EF4-FFF2-40B4-BE49-F238E27FC236}">
                <a16:creationId xmlns:a16="http://schemas.microsoft.com/office/drawing/2014/main" xmlns="" id="{F2C7A9A9-AE35-4633-8858-2C2044821AD8}"/>
              </a:ext>
            </a:extLst>
          </p:cNvPr>
          <p:cNvGrpSpPr/>
          <p:nvPr/>
        </p:nvGrpSpPr>
        <p:grpSpPr>
          <a:xfrm>
            <a:off x="7156280" y="2161889"/>
            <a:ext cx="1278447" cy="3416802"/>
            <a:chOff x="5929393" y="2861999"/>
            <a:chExt cx="1085145" cy="3221356"/>
          </a:xfrm>
        </p:grpSpPr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xmlns="" id="{048D53A6-2EE0-4EF1-A113-B9B8AA586551}"/>
                </a:ext>
              </a:extLst>
            </p:cNvPr>
            <p:cNvGrpSpPr/>
            <p:nvPr/>
          </p:nvGrpSpPr>
          <p:grpSpPr>
            <a:xfrm>
              <a:off x="5935084" y="2861999"/>
              <a:ext cx="1062618" cy="1629408"/>
              <a:chOff x="554548" y="3454007"/>
              <a:chExt cx="1504261" cy="2240857"/>
            </a:xfrm>
          </p:grpSpPr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xmlns="" id="{3FA7A364-A433-4BE7-8F45-92B909EF2127}"/>
                  </a:ext>
                </a:extLst>
              </p:cNvPr>
              <p:cNvGrpSpPr/>
              <p:nvPr/>
            </p:nvGrpSpPr>
            <p:grpSpPr>
              <a:xfrm>
                <a:off x="554548" y="3537066"/>
                <a:ext cx="1504261" cy="2074744"/>
                <a:chOff x="4472537" y="3436705"/>
                <a:chExt cx="1504261" cy="2074744"/>
              </a:xfrm>
            </p:grpSpPr>
            <p:grpSp>
              <p:nvGrpSpPr>
                <p:cNvPr id="104" name="Google Shape;1289;p38">
                  <a:extLst>
                    <a:ext uri="{FF2B5EF4-FFF2-40B4-BE49-F238E27FC236}">
                      <a16:creationId xmlns:a16="http://schemas.microsoft.com/office/drawing/2014/main" xmlns="" id="{6CA72D4B-B794-45DC-92F3-EFEC0811059E}"/>
                    </a:ext>
                  </a:extLst>
                </p:cNvPr>
                <p:cNvGrpSpPr/>
                <p:nvPr/>
              </p:nvGrpSpPr>
              <p:grpSpPr>
                <a:xfrm rot="16200000">
                  <a:off x="4171561" y="3835099"/>
                  <a:ext cx="2074744" cy="1277955"/>
                  <a:chOff x="3591976" y="5594633"/>
                  <a:chExt cx="785591" cy="510557"/>
                </a:xfrm>
              </p:grpSpPr>
              <p:sp>
                <p:nvSpPr>
                  <p:cNvPr id="108" name="Google Shape;1292;p38">
                    <a:extLst>
                      <a:ext uri="{FF2B5EF4-FFF2-40B4-BE49-F238E27FC236}">
                        <a16:creationId xmlns:a16="http://schemas.microsoft.com/office/drawing/2014/main" xmlns="" id="{07A20F61-F42C-4A2E-B054-20D1CE55694D}"/>
                      </a:ext>
                    </a:extLst>
                  </p:cNvPr>
                  <p:cNvSpPr/>
                  <p:nvPr/>
                </p:nvSpPr>
                <p:spPr>
                  <a:xfrm>
                    <a:off x="3591976" y="5869690"/>
                    <a:ext cx="236100" cy="2355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293;p38">
                    <a:extLst>
                      <a:ext uri="{FF2B5EF4-FFF2-40B4-BE49-F238E27FC236}">
                        <a16:creationId xmlns:a16="http://schemas.microsoft.com/office/drawing/2014/main" xmlns="" id="{B21AC4FE-4D7F-4863-B7BE-2C7DE752A9FE}"/>
                      </a:ext>
                    </a:extLst>
                  </p:cNvPr>
                  <p:cNvSpPr/>
                  <p:nvPr/>
                </p:nvSpPr>
                <p:spPr>
                  <a:xfrm>
                    <a:off x="3866722" y="5594633"/>
                    <a:ext cx="236100" cy="2355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294;p38">
                    <a:extLst>
                      <a:ext uri="{FF2B5EF4-FFF2-40B4-BE49-F238E27FC236}">
                        <a16:creationId xmlns:a16="http://schemas.microsoft.com/office/drawing/2014/main" xmlns="" id="{6E3A0550-4DDA-4492-85FC-9EBEB1C171CF}"/>
                      </a:ext>
                    </a:extLst>
                  </p:cNvPr>
                  <p:cNvSpPr/>
                  <p:nvPr/>
                </p:nvSpPr>
                <p:spPr>
                  <a:xfrm>
                    <a:off x="4141467" y="5869690"/>
                    <a:ext cx="236100" cy="2355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300;p38">
                    <a:extLst>
                      <a:ext uri="{FF2B5EF4-FFF2-40B4-BE49-F238E27FC236}">
                        <a16:creationId xmlns:a16="http://schemas.microsoft.com/office/drawing/2014/main" xmlns="" id="{20BED466-2C9B-4B22-98E3-94A2088573D8}"/>
                      </a:ext>
                    </a:extLst>
                  </p:cNvPr>
                  <p:cNvSpPr/>
                  <p:nvPr/>
                </p:nvSpPr>
                <p:spPr>
                  <a:xfrm>
                    <a:off x="3760620" y="5762654"/>
                    <a:ext cx="173622" cy="17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217" extrusionOk="0">
                        <a:moveTo>
                          <a:pt x="127" y="0"/>
                        </a:moveTo>
                        <a:cubicBezTo>
                          <a:pt x="114" y="74"/>
                          <a:pt x="74" y="114"/>
                          <a:pt x="0" y="128"/>
                        </a:cubicBezTo>
                        <a:cubicBezTo>
                          <a:pt x="40" y="144"/>
                          <a:pt x="72" y="176"/>
                          <a:pt x="89" y="217"/>
                        </a:cubicBezTo>
                        <a:cubicBezTo>
                          <a:pt x="102" y="143"/>
                          <a:pt x="142" y="102"/>
                          <a:pt x="216" y="89"/>
                        </a:cubicBezTo>
                        <a:cubicBezTo>
                          <a:pt x="176" y="73"/>
                          <a:pt x="144" y="4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301;p38">
                    <a:extLst>
                      <a:ext uri="{FF2B5EF4-FFF2-40B4-BE49-F238E27FC236}">
                        <a16:creationId xmlns:a16="http://schemas.microsoft.com/office/drawing/2014/main" xmlns="" id="{DBE1BD52-5C4B-461E-A6E6-6DD1310E96E8}"/>
                      </a:ext>
                    </a:extLst>
                  </p:cNvPr>
                  <p:cNvSpPr/>
                  <p:nvPr/>
                </p:nvSpPr>
                <p:spPr>
                  <a:xfrm>
                    <a:off x="4035365" y="5762654"/>
                    <a:ext cx="173622" cy="17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217" extrusionOk="0">
                        <a:moveTo>
                          <a:pt x="0" y="89"/>
                        </a:moveTo>
                        <a:cubicBezTo>
                          <a:pt x="74" y="102"/>
                          <a:pt x="114" y="143"/>
                          <a:pt x="127" y="217"/>
                        </a:cubicBezTo>
                        <a:cubicBezTo>
                          <a:pt x="144" y="176"/>
                          <a:pt x="176" y="144"/>
                          <a:pt x="216" y="128"/>
                        </a:cubicBezTo>
                        <a:cubicBezTo>
                          <a:pt x="142" y="114"/>
                          <a:pt x="102" y="74"/>
                          <a:pt x="89" y="0"/>
                        </a:cubicBezTo>
                        <a:cubicBezTo>
                          <a:pt x="72" y="40"/>
                          <a:pt x="40" y="73"/>
                          <a:pt x="0" y="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76165436-F93D-48FB-9DF3-5DB27F6F1BF5}"/>
                    </a:ext>
                  </a:extLst>
                </p:cNvPr>
                <p:cNvSpPr/>
                <p:nvPr/>
              </p:nvSpPr>
              <p:spPr>
                <a:xfrm>
                  <a:off x="5176383" y="3551647"/>
                  <a:ext cx="800415" cy="359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5258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24%</a:t>
                  </a: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xmlns="" id="{B5DAE7E2-8D27-46D4-98F8-9A6BFFC4C726}"/>
                    </a:ext>
                  </a:extLst>
                </p:cNvPr>
                <p:cNvSpPr/>
                <p:nvPr/>
              </p:nvSpPr>
              <p:spPr>
                <a:xfrm>
                  <a:off x="4472537" y="4299309"/>
                  <a:ext cx="800415" cy="359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5258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23%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03DFAC9E-312C-4C48-BDA3-69CF194CC50C}"/>
                    </a:ext>
                  </a:extLst>
                </p:cNvPr>
                <p:cNvSpPr/>
                <p:nvPr/>
              </p:nvSpPr>
              <p:spPr>
                <a:xfrm>
                  <a:off x="5159426" y="5017945"/>
                  <a:ext cx="800415" cy="359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5258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22%</a:t>
                  </a:r>
                </a:p>
              </p:txBody>
            </p:sp>
          </p:grpSp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xmlns="" id="{43B3CBC9-17B2-4135-AE99-11781C580FC1}"/>
                  </a:ext>
                </a:extLst>
              </p:cNvPr>
              <p:cNvSpPr/>
              <p:nvPr/>
            </p:nvSpPr>
            <p:spPr>
              <a:xfrm flipV="1">
                <a:off x="1256763" y="3454007"/>
                <a:ext cx="756000" cy="792000"/>
              </a:xfrm>
              <a:prstGeom prst="ellipse">
                <a:avLst/>
              </a:prstGeom>
              <a:noFill/>
              <a:ln w="57150">
                <a:solidFill>
                  <a:srgbClr val="97FF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xmlns="" id="{0DBB9016-D901-42D3-BACA-23477998DDBF}"/>
                  </a:ext>
                </a:extLst>
              </p:cNvPr>
              <p:cNvSpPr/>
              <p:nvPr/>
            </p:nvSpPr>
            <p:spPr>
              <a:xfrm flipV="1">
                <a:off x="582228" y="4187739"/>
                <a:ext cx="756000" cy="792000"/>
              </a:xfrm>
              <a:prstGeom prst="ellipse">
                <a:avLst/>
              </a:prstGeom>
              <a:noFill/>
              <a:ln w="57150">
                <a:solidFill>
                  <a:srgbClr val="97FF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xmlns="" id="{D65A952A-0638-47F5-85C6-23B8DE0672C2}"/>
                  </a:ext>
                </a:extLst>
              </p:cNvPr>
              <p:cNvSpPr/>
              <p:nvPr/>
            </p:nvSpPr>
            <p:spPr>
              <a:xfrm flipV="1">
                <a:off x="1244371" y="4902864"/>
                <a:ext cx="756000" cy="792000"/>
              </a:xfrm>
              <a:prstGeom prst="ellipse">
                <a:avLst/>
              </a:prstGeom>
              <a:noFill/>
              <a:ln w="57150">
                <a:solidFill>
                  <a:srgbClr val="97FF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xmlns="" id="{C11372BA-E3AC-45D5-A330-FE8F7DA8DBAB}"/>
                </a:ext>
              </a:extLst>
            </p:cNvPr>
            <p:cNvGrpSpPr/>
            <p:nvPr/>
          </p:nvGrpSpPr>
          <p:grpSpPr>
            <a:xfrm>
              <a:off x="5929393" y="4294502"/>
              <a:ext cx="1085145" cy="1788853"/>
              <a:chOff x="546492" y="1065720"/>
              <a:chExt cx="1536151" cy="2460135"/>
            </a:xfrm>
          </p:grpSpPr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xmlns="" id="{9583BBA7-511A-4A40-A14E-B157D8A4D57E}"/>
                  </a:ext>
                </a:extLst>
              </p:cNvPr>
              <p:cNvSpPr/>
              <p:nvPr/>
            </p:nvSpPr>
            <p:spPr>
              <a:xfrm flipV="1">
                <a:off x="579955" y="1284396"/>
                <a:ext cx="756000" cy="792000"/>
              </a:xfrm>
              <a:prstGeom prst="ellipse">
                <a:avLst/>
              </a:prstGeom>
              <a:noFill/>
              <a:ln w="57150">
                <a:solidFill>
                  <a:srgbClr val="97FF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xmlns="" id="{B2B30BB4-9BDA-4CD8-8AA1-EA404EB631B2}"/>
                  </a:ext>
                </a:extLst>
              </p:cNvPr>
              <p:cNvGrpSpPr/>
              <p:nvPr/>
            </p:nvGrpSpPr>
            <p:grpSpPr>
              <a:xfrm>
                <a:off x="546492" y="1065720"/>
                <a:ext cx="1536151" cy="2366815"/>
                <a:chOff x="4464481" y="965359"/>
                <a:chExt cx="1536151" cy="2366815"/>
              </a:xfrm>
            </p:grpSpPr>
            <p:grpSp>
              <p:nvGrpSpPr>
                <p:cNvPr id="90" name="Google Shape;1289;p38">
                  <a:extLst>
                    <a:ext uri="{FF2B5EF4-FFF2-40B4-BE49-F238E27FC236}">
                      <a16:creationId xmlns:a16="http://schemas.microsoft.com/office/drawing/2014/main" xmlns="" id="{BAC04F28-3A4C-48B9-AEEF-4F822466F927}"/>
                    </a:ext>
                  </a:extLst>
                </p:cNvPr>
                <p:cNvGrpSpPr/>
                <p:nvPr/>
              </p:nvGrpSpPr>
              <p:grpSpPr>
                <a:xfrm rot="16200000">
                  <a:off x="4025525" y="1509789"/>
                  <a:ext cx="2366815" cy="1277955"/>
                  <a:chOff x="4417146" y="5594633"/>
                  <a:chExt cx="896182" cy="510557"/>
                </a:xfrm>
              </p:grpSpPr>
              <p:sp>
                <p:nvSpPr>
                  <p:cNvPr id="94" name="Google Shape;1301;p38">
                    <a:extLst>
                      <a:ext uri="{FF2B5EF4-FFF2-40B4-BE49-F238E27FC236}">
                        <a16:creationId xmlns:a16="http://schemas.microsoft.com/office/drawing/2014/main" xmlns="" id="{892EEC32-17B4-49ED-AFE4-10C46A3495DE}"/>
                      </a:ext>
                    </a:extLst>
                  </p:cNvPr>
                  <p:cNvSpPr/>
                  <p:nvPr/>
                </p:nvSpPr>
                <p:spPr>
                  <a:xfrm>
                    <a:off x="5139706" y="5754566"/>
                    <a:ext cx="173622" cy="17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217" extrusionOk="0">
                        <a:moveTo>
                          <a:pt x="0" y="89"/>
                        </a:moveTo>
                        <a:cubicBezTo>
                          <a:pt x="74" y="102"/>
                          <a:pt x="114" y="143"/>
                          <a:pt x="127" y="217"/>
                        </a:cubicBezTo>
                        <a:cubicBezTo>
                          <a:pt x="144" y="176"/>
                          <a:pt x="176" y="144"/>
                          <a:pt x="216" y="128"/>
                        </a:cubicBezTo>
                        <a:cubicBezTo>
                          <a:pt x="142" y="114"/>
                          <a:pt x="102" y="74"/>
                          <a:pt x="89" y="0"/>
                        </a:cubicBezTo>
                        <a:cubicBezTo>
                          <a:pt x="72" y="40"/>
                          <a:pt x="40" y="73"/>
                          <a:pt x="0" y="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1295;p38">
                    <a:extLst>
                      <a:ext uri="{FF2B5EF4-FFF2-40B4-BE49-F238E27FC236}">
                        <a16:creationId xmlns:a16="http://schemas.microsoft.com/office/drawing/2014/main" xmlns="" id="{F4B1F2AE-1A09-4BE2-B3BA-C126655E070B}"/>
                      </a:ext>
                    </a:extLst>
                  </p:cNvPr>
                  <p:cNvSpPr/>
                  <p:nvPr/>
                </p:nvSpPr>
                <p:spPr>
                  <a:xfrm>
                    <a:off x="4417146" y="5594633"/>
                    <a:ext cx="235200" cy="2355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296;p38">
                    <a:extLst>
                      <a:ext uri="{FF2B5EF4-FFF2-40B4-BE49-F238E27FC236}">
                        <a16:creationId xmlns:a16="http://schemas.microsoft.com/office/drawing/2014/main" xmlns="" id="{162BAC59-F3FD-481E-B1A6-9CDA1554B83C}"/>
                      </a:ext>
                    </a:extLst>
                  </p:cNvPr>
                  <p:cNvSpPr/>
                  <p:nvPr/>
                </p:nvSpPr>
                <p:spPr>
                  <a:xfrm>
                    <a:off x="4691892" y="5869690"/>
                    <a:ext cx="235500" cy="2355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1297;p38">
                    <a:extLst>
                      <a:ext uri="{FF2B5EF4-FFF2-40B4-BE49-F238E27FC236}">
                        <a16:creationId xmlns:a16="http://schemas.microsoft.com/office/drawing/2014/main" xmlns="" id="{EA353947-1504-447E-809C-7F05723DA1F4}"/>
                      </a:ext>
                    </a:extLst>
                  </p:cNvPr>
                  <p:cNvSpPr/>
                  <p:nvPr/>
                </p:nvSpPr>
                <p:spPr>
                  <a:xfrm>
                    <a:off x="4966637" y="5594633"/>
                    <a:ext cx="235500" cy="2355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1303;p38">
                    <a:extLst>
                      <a:ext uri="{FF2B5EF4-FFF2-40B4-BE49-F238E27FC236}">
                        <a16:creationId xmlns:a16="http://schemas.microsoft.com/office/drawing/2014/main" xmlns="" id="{56E212AD-A7D9-43B9-B07A-10FAE8D0865D}"/>
                      </a:ext>
                    </a:extLst>
                  </p:cNvPr>
                  <p:cNvSpPr/>
                  <p:nvPr/>
                </p:nvSpPr>
                <p:spPr>
                  <a:xfrm>
                    <a:off x="4585167" y="5762654"/>
                    <a:ext cx="174244" cy="17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0" y="89"/>
                        </a:moveTo>
                        <a:cubicBezTo>
                          <a:pt x="74" y="102"/>
                          <a:pt x="114" y="143"/>
                          <a:pt x="128" y="217"/>
                        </a:cubicBezTo>
                        <a:cubicBezTo>
                          <a:pt x="144" y="176"/>
                          <a:pt x="176" y="144"/>
                          <a:pt x="217" y="128"/>
                        </a:cubicBezTo>
                        <a:cubicBezTo>
                          <a:pt x="143" y="114"/>
                          <a:pt x="102" y="74"/>
                          <a:pt x="89" y="0"/>
                        </a:cubicBezTo>
                        <a:cubicBezTo>
                          <a:pt x="73" y="40"/>
                          <a:pt x="40" y="73"/>
                          <a:pt x="0" y="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1304;p38">
                    <a:extLst>
                      <a:ext uri="{FF2B5EF4-FFF2-40B4-BE49-F238E27FC236}">
                        <a16:creationId xmlns:a16="http://schemas.microsoft.com/office/drawing/2014/main" xmlns="" id="{6DD73633-B064-476B-8BE2-F7FF28380723}"/>
                      </a:ext>
                    </a:extLst>
                  </p:cNvPr>
                  <p:cNvSpPr/>
                  <p:nvPr/>
                </p:nvSpPr>
                <p:spPr>
                  <a:xfrm>
                    <a:off x="4859913" y="5762654"/>
                    <a:ext cx="174244" cy="17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128" y="0"/>
                        </a:moveTo>
                        <a:cubicBezTo>
                          <a:pt x="114" y="74"/>
                          <a:pt x="74" y="114"/>
                          <a:pt x="0" y="128"/>
                        </a:cubicBezTo>
                        <a:cubicBezTo>
                          <a:pt x="41" y="144"/>
                          <a:pt x="73" y="176"/>
                          <a:pt x="89" y="217"/>
                        </a:cubicBezTo>
                        <a:cubicBezTo>
                          <a:pt x="103" y="143"/>
                          <a:pt x="143" y="102"/>
                          <a:pt x="217" y="89"/>
                        </a:cubicBezTo>
                        <a:cubicBezTo>
                          <a:pt x="177" y="73"/>
                          <a:pt x="144" y="40"/>
                          <a:pt x="12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14537"/>
                      </a:buClr>
                      <a:buSzPts val="1400"/>
                      <a:buFont typeface="Calibri"/>
                      <a:buNone/>
                      <a:tabLst/>
                      <a:defRPr/>
                    </a:pPr>
                    <a:endParaRPr kumimoji="0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4537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0653AE39-8383-486F-8A51-5C0D4CD14439}"/>
                    </a:ext>
                  </a:extLst>
                </p:cNvPr>
                <p:cNvSpPr/>
                <p:nvPr/>
              </p:nvSpPr>
              <p:spPr>
                <a:xfrm>
                  <a:off x="4486274" y="1378721"/>
                  <a:ext cx="800415" cy="359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5258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16%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9E305EE1-AE5A-42EF-9942-B924C439DC43}"/>
                    </a:ext>
                  </a:extLst>
                </p:cNvPr>
                <p:cNvSpPr/>
                <p:nvPr/>
              </p:nvSpPr>
              <p:spPr>
                <a:xfrm>
                  <a:off x="5200217" y="2098127"/>
                  <a:ext cx="800415" cy="359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5258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16%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7FD38978-9A4B-4053-A94C-602A8284B25F}"/>
                    </a:ext>
                  </a:extLst>
                </p:cNvPr>
                <p:cNvSpPr/>
                <p:nvPr/>
              </p:nvSpPr>
              <p:spPr>
                <a:xfrm>
                  <a:off x="4464481" y="2861551"/>
                  <a:ext cx="800415" cy="3591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5258">
                          <a:lumMod val="90000"/>
                          <a:lumOff val="1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8%</a:t>
                  </a:r>
                </a:p>
              </p:txBody>
            </p:sp>
          </p:grp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xmlns="" id="{5018894B-C037-47C0-BAE1-2B01DAE9D566}"/>
                  </a:ext>
                </a:extLst>
              </p:cNvPr>
              <p:cNvSpPr/>
              <p:nvPr/>
            </p:nvSpPr>
            <p:spPr>
              <a:xfrm flipV="1">
                <a:off x="1244371" y="2000799"/>
                <a:ext cx="756000" cy="792000"/>
              </a:xfrm>
              <a:prstGeom prst="ellipse">
                <a:avLst/>
              </a:prstGeom>
              <a:noFill/>
              <a:ln w="57150">
                <a:solidFill>
                  <a:srgbClr val="97FF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xmlns="" id="{7920F8BE-F6A6-4638-A2C8-F8BA0AD28722}"/>
                  </a:ext>
                </a:extLst>
              </p:cNvPr>
              <p:cNvSpPr/>
              <p:nvPr/>
            </p:nvSpPr>
            <p:spPr>
              <a:xfrm flipV="1">
                <a:off x="584449" y="2733855"/>
                <a:ext cx="756000" cy="792000"/>
              </a:xfrm>
              <a:prstGeom prst="ellipse">
                <a:avLst/>
              </a:prstGeom>
              <a:noFill/>
              <a:ln w="57150">
                <a:solidFill>
                  <a:srgbClr val="97FF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3" name="ZoneTexte 112">
            <a:extLst>
              <a:ext uri="{FF2B5EF4-FFF2-40B4-BE49-F238E27FC236}">
                <a16:creationId xmlns:a16="http://schemas.microsoft.com/office/drawing/2014/main" xmlns="" id="{1F09864C-AA71-4B8A-9400-56AC7E151926}"/>
              </a:ext>
            </a:extLst>
          </p:cNvPr>
          <p:cNvSpPr txBox="1"/>
          <p:nvPr/>
        </p:nvSpPr>
        <p:spPr>
          <a:xfrm>
            <a:off x="8376571" y="5474838"/>
            <a:ext cx="12241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25-34 ans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4C69D088-E0D8-46DC-8F94-27CDDDC2CD53}"/>
              </a:ext>
            </a:extLst>
          </p:cNvPr>
          <p:cNvSpPr txBox="1"/>
          <p:nvPr/>
        </p:nvSpPr>
        <p:spPr>
          <a:xfrm>
            <a:off x="8457328" y="4851736"/>
            <a:ext cx="12241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25-34 ans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xmlns="" id="{E7852DFC-3B27-44B1-8AB2-B0EC6D053A8D}"/>
              </a:ext>
            </a:extLst>
          </p:cNvPr>
          <p:cNvSpPr txBox="1"/>
          <p:nvPr/>
        </p:nvSpPr>
        <p:spPr>
          <a:xfrm>
            <a:off x="5560891" y="1562345"/>
            <a:ext cx="12241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50 ans et +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xmlns="" id="{D389FEC8-4310-46EF-91BE-295EB9FBE79B}"/>
              </a:ext>
            </a:extLst>
          </p:cNvPr>
          <p:cNvSpPr txBox="1"/>
          <p:nvPr/>
        </p:nvSpPr>
        <p:spPr>
          <a:xfrm>
            <a:off x="5509908" y="2494929"/>
            <a:ext cx="12241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65 ans et +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xmlns="" id="{77A66ADD-B979-46EC-A13D-454834B0111B}"/>
              </a:ext>
            </a:extLst>
          </p:cNvPr>
          <p:cNvSpPr txBox="1"/>
          <p:nvPr/>
        </p:nvSpPr>
        <p:spPr>
          <a:xfrm>
            <a:off x="3791744" y="5244274"/>
            <a:ext cx="12241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50-64 ans</a:t>
            </a:r>
          </a:p>
        </p:txBody>
      </p:sp>
      <p:pic>
        <p:nvPicPr>
          <p:cNvPr id="118" name="Graphique 117" descr="Répéter">
            <a:extLst>
              <a:ext uri="{FF2B5EF4-FFF2-40B4-BE49-F238E27FC236}">
                <a16:creationId xmlns:a16="http://schemas.microsoft.com/office/drawing/2014/main" xmlns="" id="{825DE885-776F-4683-B8E9-385DFB6FE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24855" y="2247025"/>
            <a:ext cx="180000" cy="180000"/>
          </a:xfrm>
          <a:prstGeom prst="rect">
            <a:avLst/>
          </a:prstGeom>
        </p:spPr>
      </p:pic>
      <p:pic>
        <p:nvPicPr>
          <p:cNvPr id="119" name="Graphique 118">
            <a:extLst>
              <a:ext uri="{FF2B5EF4-FFF2-40B4-BE49-F238E27FC236}">
                <a16:creationId xmlns:a16="http://schemas.microsoft.com/office/drawing/2014/main" xmlns="" id="{F65AD8CA-EE0B-4125-AD57-A293252B4E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356382" y="3049422"/>
            <a:ext cx="185150" cy="189167"/>
          </a:xfrm>
          <a:prstGeom prst="rect">
            <a:avLst/>
          </a:prstGeom>
        </p:spPr>
      </p:pic>
      <p:pic>
        <p:nvPicPr>
          <p:cNvPr id="120" name="Graphique 119" descr="Répéter">
            <a:extLst>
              <a:ext uri="{FF2B5EF4-FFF2-40B4-BE49-F238E27FC236}">
                <a16:creationId xmlns:a16="http://schemas.microsoft.com/office/drawing/2014/main" xmlns="" id="{B6CB289F-A119-4257-A577-B03CAFC80B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61035" y="3006124"/>
            <a:ext cx="180000" cy="180000"/>
          </a:xfrm>
          <a:prstGeom prst="rect">
            <a:avLst/>
          </a:prstGeom>
        </p:spPr>
      </p:pic>
      <p:pic>
        <p:nvPicPr>
          <p:cNvPr id="121" name="Graphique 120" descr="Répéter">
            <a:extLst>
              <a:ext uri="{FF2B5EF4-FFF2-40B4-BE49-F238E27FC236}">
                <a16:creationId xmlns:a16="http://schemas.microsoft.com/office/drawing/2014/main" xmlns="" id="{7511A62F-4A3A-425F-88BE-98C8D3EE0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54197" y="3768129"/>
            <a:ext cx="180000" cy="180000"/>
          </a:xfrm>
          <a:prstGeom prst="rect">
            <a:avLst/>
          </a:prstGeom>
        </p:spPr>
      </p:pic>
      <p:pic>
        <p:nvPicPr>
          <p:cNvPr id="122" name="Graphique 121">
            <a:extLst>
              <a:ext uri="{FF2B5EF4-FFF2-40B4-BE49-F238E27FC236}">
                <a16:creationId xmlns:a16="http://schemas.microsoft.com/office/drawing/2014/main" xmlns="" id="{5D28FF2A-7D46-42EB-A998-ACB2574182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69941" y="4533320"/>
            <a:ext cx="169277" cy="169277"/>
          </a:xfrm>
          <a:prstGeom prst="rect">
            <a:avLst/>
          </a:prstGeom>
        </p:spPr>
      </p:pic>
      <p:pic>
        <p:nvPicPr>
          <p:cNvPr id="123" name="Graphique 122" descr="Répéter">
            <a:extLst>
              <a:ext uri="{FF2B5EF4-FFF2-40B4-BE49-F238E27FC236}">
                <a16:creationId xmlns:a16="http://schemas.microsoft.com/office/drawing/2014/main" xmlns="" id="{647A14ED-83E3-4DFB-A4ED-87FC30226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69129" y="4491406"/>
            <a:ext cx="180000" cy="180000"/>
          </a:xfrm>
          <a:prstGeom prst="rect">
            <a:avLst/>
          </a:prstGeom>
        </p:spPr>
      </p:pic>
      <p:pic>
        <p:nvPicPr>
          <p:cNvPr id="124" name="Graphique 123">
            <a:extLst>
              <a:ext uri="{FF2B5EF4-FFF2-40B4-BE49-F238E27FC236}">
                <a16:creationId xmlns:a16="http://schemas.microsoft.com/office/drawing/2014/main" xmlns="" id="{C52D6C3C-0444-4518-9782-6BEB56891C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63880" y="5218833"/>
            <a:ext cx="169277" cy="169277"/>
          </a:xfrm>
          <a:prstGeom prst="rect">
            <a:avLst/>
          </a:prstGeom>
        </p:spPr>
      </p:pic>
      <p:pic>
        <p:nvPicPr>
          <p:cNvPr id="125" name="Graphique 124" descr="Répéter">
            <a:extLst>
              <a:ext uri="{FF2B5EF4-FFF2-40B4-BE49-F238E27FC236}">
                <a16:creationId xmlns:a16="http://schemas.microsoft.com/office/drawing/2014/main" xmlns="" id="{B5693661-A89E-43DE-9BB8-9640A0C82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70393" y="5202020"/>
            <a:ext cx="180000" cy="180000"/>
          </a:xfrm>
          <a:prstGeom prst="rect">
            <a:avLst/>
          </a:prstGeom>
        </p:spPr>
      </p:pic>
      <p:pic>
        <p:nvPicPr>
          <p:cNvPr id="126" name="Graphique 125" descr="Répéter">
            <a:extLst>
              <a:ext uri="{FF2B5EF4-FFF2-40B4-BE49-F238E27FC236}">
                <a16:creationId xmlns:a16="http://schemas.microsoft.com/office/drawing/2014/main" xmlns="" id="{0CF47776-87FD-4F0F-AAD4-4589B80F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85667" y="2300986"/>
            <a:ext cx="180000" cy="180000"/>
          </a:xfrm>
          <a:prstGeom prst="rect">
            <a:avLst/>
          </a:prstGeom>
        </p:spPr>
      </p:pic>
      <p:pic>
        <p:nvPicPr>
          <p:cNvPr id="127" name="Graphique 126" descr="Répéter">
            <a:extLst>
              <a:ext uri="{FF2B5EF4-FFF2-40B4-BE49-F238E27FC236}">
                <a16:creationId xmlns:a16="http://schemas.microsoft.com/office/drawing/2014/main" xmlns="" id="{F3D9C799-7153-44AF-BA03-EB6B9EC55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85912" y="2916124"/>
            <a:ext cx="180000" cy="180000"/>
          </a:xfrm>
          <a:prstGeom prst="rect">
            <a:avLst/>
          </a:prstGeom>
        </p:spPr>
      </p:pic>
      <p:pic>
        <p:nvPicPr>
          <p:cNvPr id="128" name="Graphique 127" descr="Répéter">
            <a:extLst>
              <a:ext uri="{FF2B5EF4-FFF2-40B4-BE49-F238E27FC236}">
                <a16:creationId xmlns:a16="http://schemas.microsoft.com/office/drawing/2014/main" xmlns="" id="{06988EB0-F5C5-42DF-A94D-DAAD410A1C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805912" y="3410533"/>
            <a:ext cx="180000" cy="180000"/>
          </a:xfrm>
          <a:prstGeom prst="rect">
            <a:avLst/>
          </a:prstGeom>
        </p:spPr>
      </p:pic>
      <p:pic>
        <p:nvPicPr>
          <p:cNvPr id="129" name="Graphique 128" descr="Répéter">
            <a:extLst>
              <a:ext uri="{FF2B5EF4-FFF2-40B4-BE49-F238E27FC236}">
                <a16:creationId xmlns:a16="http://schemas.microsoft.com/office/drawing/2014/main" xmlns="" id="{00F3C6E1-02C4-4248-899F-4CED625AD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863764" y="4121552"/>
            <a:ext cx="180000" cy="180000"/>
          </a:xfrm>
          <a:prstGeom prst="rect">
            <a:avLst/>
          </a:prstGeom>
        </p:spPr>
      </p:pic>
      <p:pic>
        <p:nvPicPr>
          <p:cNvPr id="130" name="Graphique 129" descr="Répéter">
            <a:extLst>
              <a:ext uri="{FF2B5EF4-FFF2-40B4-BE49-F238E27FC236}">
                <a16:creationId xmlns:a16="http://schemas.microsoft.com/office/drawing/2014/main" xmlns="" id="{16DDC0CB-B584-46E3-ACE0-3561EBEAF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531626" y="4707885"/>
            <a:ext cx="180000" cy="180000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089A0EFB-E908-4E59-8DF8-9A7D0B9BF962}"/>
              </a:ext>
            </a:extLst>
          </p:cNvPr>
          <p:cNvSpPr/>
          <p:nvPr/>
        </p:nvSpPr>
        <p:spPr>
          <a:xfrm>
            <a:off x="12289" y="821071"/>
            <a:ext cx="3570393" cy="36297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Type de CPAL consommés</a:t>
            </a:r>
          </a:p>
        </p:txBody>
      </p:sp>
    </p:spTree>
    <p:extLst>
      <p:ext uri="{BB962C8B-B14F-4D97-AF65-F5344CB8AC3E}">
        <p14:creationId xmlns:p14="http://schemas.microsoft.com/office/powerpoint/2010/main" val="42310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B3949A1B-49EB-4185-AD6A-7DCFF077BAF4}"/>
              </a:ext>
            </a:extLst>
          </p:cNvPr>
          <p:cNvGraphicFramePr>
            <a:graphicFrameLocks noGrp="1"/>
          </p:cNvGraphicFramePr>
          <p:nvPr/>
        </p:nvGraphicFramePr>
        <p:xfrm>
          <a:off x="142798" y="1422294"/>
          <a:ext cx="9093498" cy="4806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5050">
                  <a:extLst>
                    <a:ext uri="{9D8B030D-6E8A-4147-A177-3AD203B41FA5}">
                      <a16:colId xmlns:a16="http://schemas.microsoft.com/office/drawing/2014/main" xmlns="" val="2676627864"/>
                    </a:ext>
                  </a:extLst>
                </a:gridCol>
                <a:gridCol w="4508448">
                  <a:extLst>
                    <a:ext uri="{9D8B030D-6E8A-4147-A177-3AD203B41FA5}">
                      <a16:colId xmlns:a16="http://schemas.microsoft.com/office/drawing/2014/main" xmlns="" val="134513741"/>
                    </a:ext>
                  </a:extLst>
                </a:gridCol>
              </a:tblGrid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 caractère naturel du produit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6658596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L’utilité du produit écrite sur le produit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14352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L’absence d’additifs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7757143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familiarité des ingrédients actifs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492901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Que la fabrication soit française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4152475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 prix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0040070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L’origine française des ingrédients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7142008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Les conseils du prescripteur/vendeur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572544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forme galénique (dosages, gélules/ampoules/comprimés…)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1041004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durée de la cure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2270852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Que le produit soit Bio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893527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marque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8910045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L’impact environnemental du produit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627777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politique de la marque en matière de commerce équitable et de respect de son empreinte carbone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7637032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nouveauté des ingrédients actifs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4890779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 type d’emballage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9275526"/>
                  </a:ext>
                </a:extLst>
              </a:tr>
              <a:tr h="2769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 produit est végétarien/végan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6722537"/>
                  </a:ext>
                </a:extLst>
              </a:tr>
            </a:tbl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3B0BFFF2-F1B5-4274-A40F-841301070EB7}"/>
              </a:ext>
            </a:extLst>
          </p:cNvPr>
          <p:cNvGraphicFramePr/>
          <p:nvPr/>
        </p:nvGraphicFramePr>
        <p:xfrm>
          <a:off x="767408" y="1274163"/>
          <a:ext cx="8326136" cy="564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E2659A00-D92E-47A4-89E2-2FFDDCFA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3FDA-CB82-413A-B886-CB1D001E0516}" type="slidenum">
              <a:rPr lang="fr-FR" smtClean="0"/>
              <a:t>12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2FA11B1C-B101-4700-A4C4-73F5290DE05D}"/>
              </a:ext>
            </a:extLst>
          </p:cNvPr>
          <p:cNvSpPr txBox="1">
            <a:spLocks/>
          </p:cNvSpPr>
          <p:nvPr/>
        </p:nvSpPr>
        <p:spPr>
          <a:xfrm>
            <a:off x="297530" y="95369"/>
            <a:ext cx="11389167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Critères de choix au moment de l’achat</a:t>
            </a:r>
            <a:endParaRPr lang="fr-FR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70C2AD37-8021-4BF0-B1CB-949EEE5E81AC}"/>
              </a:ext>
            </a:extLst>
          </p:cNvPr>
          <p:cNvSpPr txBox="1">
            <a:spLocks/>
          </p:cNvSpPr>
          <p:nvPr/>
        </p:nvSpPr>
        <p:spPr>
          <a:xfrm>
            <a:off x="297530" y="404664"/>
            <a:ext cx="10867239" cy="6986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</a:rPr>
              <a:t>Un marché drivé par la naturalité, la compréhension et la nature des ingrédients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B1D80E5-57C5-47CC-AC15-5808BC328E21}"/>
              </a:ext>
            </a:extLst>
          </p:cNvPr>
          <p:cNvSpPr txBox="1"/>
          <p:nvPr/>
        </p:nvSpPr>
        <p:spPr>
          <a:xfrm>
            <a:off x="8400256" y="1196752"/>
            <a:ext cx="10302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 Important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BA2BDB9D-8869-49E0-A351-EED4486D8FF5}"/>
              </a:ext>
            </a:extLst>
          </p:cNvPr>
          <p:cNvGrpSpPr/>
          <p:nvPr/>
        </p:nvGrpSpPr>
        <p:grpSpPr>
          <a:xfrm>
            <a:off x="11063338" y="14093"/>
            <a:ext cx="1128662" cy="894626"/>
            <a:chOff x="11063338" y="14093"/>
            <a:chExt cx="1128662" cy="894626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FBB801FB-1FB1-4536-A54E-1A01364D4004}"/>
                </a:ext>
              </a:extLst>
            </p:cNvPr>
            <p:cNvGrpSpPr/>
            <p:nvPr/>
          </p:nvGrpSpPr>
          <p:grpSpPr>
            <a:xfrm>
              <a:off x="11084640" y="14093"/>
              <a:ext cx="1107360" cy="894626"/>
              <a:chOff x="11084640" y="14093"/>
              <a:chExt cx="1107360" cy="894626"/>
            </a:xfrm>
          </p:grpSpPr>
          <p:sp>
            <p:nvSpPr>
              <p:cNvPr id="16" name="Rectangle : avec coin arrondi 15">
                <a:extLst>
                  <a:ext uri="{FF2B5EF4-FFF2-40B4-BE49-F238E27FC236}">
                    <a16:creationId xmlns:a16="http://schemas.microsoft.com/office/drawing/2014/main" xmlns="" id="{0C7EE1A1-E0D1-4B02-A8F5-0D44D1F03979}"/>
                  </a:ext>
                </a:extLst>
              </p:cNvPr>
              <p:cNvSpPr/>
              <p:nvPr/>
            </p:nvSpPr>
            <p:spPr>
              <a:xfrm rot="10800000" flipH="1" flipV="1">
                <a:off x="11084640" y="679368"/>
                <a:ext cx="1107360" cy="229351"/>
              </a:xfrm>
              <a:prstGeom prst="round1Rect">
                <a:avLst>
                  <a:gd name="adj" fmla="val 0"/>
                </a:avLst>
              </a:prstGeom>
              <a:solidFill>
                <a:srgbClr val="00B050">
                  <a:alpha val="90000"/>
                </a:srgbClr>
              </a:solidFill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Base = </a:t>
                </a:r>
                <a:r>
                  <a:rPr lang="en-GB" sz="1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815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xmlns="" id="{6D097754-B49C-490B-82FD-AE65F836C710}"/>
                  </a:ext>
                </a:extLst>
              </p:cNvPr>
              <p:cNvGrpSpPr/>
              <p:nvPr/>
            </p:nvGrpSpPr>
            <p:grpSpPr>
              <a:xfrm>
                <a:off x="11208568" y="14093"/>
                <a:ext cx="894650" cy="634361"/>
                <a:chOff x="7488233" y="59387"/>
                <a:chExt cx="1194487" cy="914400"/>
              </a:xfrm>
            </p:grpSpPr>
            <p:pic>
              <p:nvPicPr>
                <p:cNvPr id="18" name="Graphique 17" descr="Médecine">
                  <a:extLst>
                    <a:ext uri="{FF2B5EF4-FFF2-40B4-BE49-F238E27FC236}">
                      <a16:creationId xmlns:a16="http://schemas.microsoft.com/office/drawing/2014/main" xmlns="" id="{9C199B56-4561-444F-BACF-CE5D1F2ED2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8320" y="59387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xmlns="" id="{CBBB76C6-95A2-4B5C-A4D9-984C27CBACD7}"/>
                    </a:ext>
                  </a:extLst>
                </p:cNvPr>
                <p:cNvGrpSpPr/>
                <p:nvPr/>
              </p:nvGrpSpPr>
              <p:grpSpPr>
                <a:xfrm>
                  <a:off x="7488233" y="356469"/>
                  <a:ext cx="708301" cy="553944"/>
                  <a:chOff x="8834091" y="344240"/>
                  <a:chExt cx="708301" cy="553944"/>
                </a:xfrm>
              </p:grpSpPr>
              <p:pic>
                <p:nvPicPr>
                  <p:cNvPr id="20" name="Graphique 19" descr="Feuille">
                    <a:extLst>
                      <a:ext uri="{FF2B5EF4-FFF2-40B4-BE49-F238E27FC236}">
                        <a16:creationId xmlns:a16="http://schemas.microsoft.com/office/drawing/2014/main" xmlns="" id="{FAF5F1FF-DDC8-4F7E-A187-BE57D34A2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xmlns="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88448" y="344240"/>
                    <a:ext cx="553944" cy="553944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que 20" descr="Feuille">
                    <a:extLst>
                      <a:ext uri="{FF2B5EF4-FFF2-40B4-BE49-F238E27FC236}">
                        <a16:creationId xmlns:a16="http://schemas.microsoft.com/office/drawing/2014/main" xmlns="" id="{9D1CFC78-530B-4967-A5F0-0136226DA0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xmlns="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834091" y="552206"/>
                    <a:ext cx="308713" cy="30871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2" name="Graphique 21" descr="Panier">
              <a:extLst>
                <a:ext uri="{FF2B5EF4-FFF2-40B4-BE49-F238E27FC236}">
                  <a16:creationId xmlns:a16="http://schemas.microsoft.com/office/drawing/2014/main" xmlns="" id="{1E213D94-14E2-4D0E-97A2-F213BDA82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063338" y="33838"/>
              <a:ext cx="307926" cy="30792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C41C689-14C7-423D-B762-1632AF3769E0}"/>
              </a:ext>
            </a:extLst>
          </p:cNvPr>
          <p:cNvSpPr/>
          <p:nvPr/>
        </p:nvSpPr>
        <p:spPr>
          <a:xfrm>
            <a:off x="1802938" y="6491684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C1. Au moment de l’achat de compléments alimentaires, pouvez nous indiquer les critères que vous prenez en compte lors de votre choix 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A1B3E636-431B-4636-B0A7-0AD8201758DF}"/>
              </a:ext>
            </a:extLst>
          </p:cNvPr>
          <p:cNvSpPr/>
          <p:nvPr/>
        </p:nvSpPr>
        <p:spPr>
          <a:xfrm>
            <a:off x="9875377" y="4293096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D8B56751-C159-4E31-9E2A-2A0439B1A6E7}"/>
              </a:ext>
            </a:extLst>
          </p:cNvPr>
          <p:cNvSpPr/>
          <p:nvPr/>
        </p:nvSpPr>
        <p:spPr>
          <a:xfrm>
            <a:off x="9862891" y="515723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xmlns="" id="{0BCFB223-8523-4260-8E69-9F4D28429F3C}"/>
              </a:ext>
            </a:extLst>
          </p:cNvPr>
          <p:cNvSpPr/>
          <p:nvPr/>
        </p:nvSpPr>
        <p:spPr>
          <a:xfrm>
            <a:off x="368520" y="1371824"/>
            <a:ext cx="9506857" cy="1173998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B18D"/>
              </a:solidFill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xmlns="" id="{1B5F9B4B-6600-4446-9A22-2F407ADE3C14}"/>
              </a:ext>
            </a:extLst>
          </p:cNvPr>
          <p:cNvSpPr/>
          <p:nvPr/>
        </p:nvSpPr>
        <p:spPr>
          <a:xfrm>
            <a:off x="9048352" y="1485570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xmlns="" id="{15A79C4D-BAF6-4638-BFFA-A96CEBF57952}"/>
              </a:ext>
            </a:extLst>
          </p:cNvPr>
          <p:cNvSpPr/>
          <p:nvPr/>
        </p:nvSpPr>
        <p:spPr>
          <a:xfrm>
            <a:off x="9048352" y="1743087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xmlns="" id="{AC5AAA80-DCAA-418A-82B1-D2F58D41860D}"/>
              </a:ext>
            </a:extLst>
          </p:cNvPr>
          <p:cNvSpPr/>
          <p:nvPr/>
        </p:nvSpPr>
        <p:spPr>
          <a:xfrm>
            <a:off x="9048352" y="2015427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>
            <a:extLst>
              <a:ext uri="{FF2B5EF4-FFF2-40B4-BE49-F238E27FC236}">
                <a16:creationId xmlns:a16="http://schemas.microsoft.com/office/drawing/2014/main" xmlns="" id="{B30B41D0-A351-4442-BAAF-E9817810ECF4}"/>
              </a:ext>
            </a:extLst>
          </p:cNvPr>
          <p:cNvSpPr/>
          <p:nvPr/>
        </p:nvSpPr>
        <p:spPr>
          <a:xfrm>
            <a:off x="9048352" y="2336257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>
            <a:extLst>
              <a:ext uri="{FF2B5EF4-FFF2-40B4-BE49-F238E27FC236}">
                <a16:creationId xmlns:a16="http://schemas.microsoft.com/office/drawing/2014/main" xmlns="" id="{1545AF2F-F119-49C2-A99D-8E7FF0243158}"/>
              </a:ext>
            </a:extLst>
          </p:cNvPr>
          <p:cNvSpPr/>
          <p:nvPr/>
        </p:nvSpPr>
        <p:spPr>
          <a:xfrm>
            <a:off x="9048352" y="2560553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xmlns="" id="{81A23188-BCDA-4B31-976E-6AFBA07CA1DA}"/>
              </a:ext>
            </a:extLst>
          </p:cNvPr>
          <p:cNvSpPr/>
          <p:nvPr/>
        </p:nvSpPr>
        <p:spPr>
          <a:xfrm>
            <a:off x="9048352" y="3138349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Triangle isocèle 79">
            <a:extLst>
              <a:ext uri="{FF2B5EF4-FFF2-40B4-BE49-F238E27FC236}">
                <a16:creationId xmlns:a16="http://schemas.microsoft.com/office/drawing/2014/main" xmlns="" id="{057D7ACB-9F45-48CA-86F3-F4CF28CC241D}"/>
              </a:ext>
            </a:extLst>
          </p:cNvPr>
          <p:cNvSpPr/>
          <p:nvPr/>
        </p:nvSpPr>
        <p:spPr>
          <a:xfrm>
            <a:off x="9048352" y="3441638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xmlns="" id="{4648FD2A-FBC8-4F29-BF56-EDEA859CFD59}"/>
              </a:ext>
            </a:extLst>
          </p:cNvPr>
          <p:cNvSpPr/>
          <p:nvPr/>
        </p:nvSpPr>
        <p:spPr>
          <a:xfrm>
            <a:off x="9048352" y="4020415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>
            <a:extLst>
              <a:ext uri="{FF2B5EF4-FFF2-40B4-BE49-F238E27FC236}">
                <a16:creationId xmlns:a16="http://schemas.microsoft.com/office/drawing/2014/main" xmlns="" id="{98201AB5-08D0-4BC5-A2AD-6BBCB7D52A1D}"/>
              </a:ext>
            </a:extLst>
          </p:cNvPr>
          <p:cNvSpPr/>
          <p:nvPr/>
        </p:nvSpPr>
        <p:spPr>
          <a:xfrm>
            <a:off x="9048352" y="4552569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>
            <a:extLst>
              <a:ext uri="{FF2B5EF4-FFF2-40B4-BE49-F238E27FC236}">
                <a16:creationId xmlns:a16="http://schemas.microsoft.com/office/drawing/2014/main" xmlns="" id="{C4E940EE-0075-4D95-8E1F-6DD373A476B1}"/>
              </a:ext>
            </a:extLst>
          </p:cNvPr>
          <p:cNvSpPr/>
          <p:nvPr/>
        </p:nvSpPr>
        <p:spPr>
          <a:xfrm>
            <a:off x="9048352" y="5451868"/>
            <a:ext cx="216000" cy="1080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6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E2659A00-D92E-47A4-89E2-2FFDDCFA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3FDA-CB82-413A-B886-CB1D001E0516}" type="slidenum">
              <a:rPr lang="fr-FR" smtClean="0"/>
              <a:t>13</a:t>
            </a:fld>
            <a:endParaRPr lang="fr-FR" dirty="0"/>
          </a:p>
        </p:txBody>
      </p:sp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xmlns="" id="{C37685B8-2290-4262-9536-324132B7075C}"/>
              </a:ext>
            </a:extLst>
          </p:cNvPr>
          <p:cNvGraphicFramePr/>
          <p:nvPr/>
        </p:nvGraphicFramePr>
        <p:xfrm>
          <a:off x="4223792" y="1252896"/>
          <a:ext cx="8128000" cy="52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D642511-B706-4893-BB01-7A9ED1D0911B}"/>
              </a:ext>
            </a:extLst>
          </p:cNvPr>
          <p:cNvSpPr/>
          <p:nvPr/>
        </p:nvSpPr>
        <p:spPr>
          <a:xfrm>
            <a:off x="4257819" y="6411965"/>
            <a:ext cx="5978154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C2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Consommez-vous des compléments alimentaires ou des produits naturels de santé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C3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Quel degré d’accord avec les propositions suivantes (1 pas du tout d’accord à 5 tout à fait d’accord)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919EB30-EC5C-4528-9902-ADB635C230FE}"/>
              </a:ext>
            </a:extLst>
          </p:cNvPr>
          <p:cNvSpPr/>
          <p:nvPr/>
        </p:nvSpPr>
        <p:spPr>
          <a:xfrm>
            <a:off x="-13146" y="3163103"/>
            <a:ext cx="4322277" cy="3136739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9A3B6228-1110-4D42-BF76-C820A720448D}"/>
              </a:ext>
            </a:extLst>
          </p:cNvPr>
          <p:cNvSpPr txBox="1">
            <a:spLocks/>
          </p:cNvSpPr>
          <p:nvPr/>
        </p:nvSpPr>
        <p:spPr>
          <a:xfrm>
            <a:off x="205338" y="71109"/>
            <a:ext cx="10704512" cy="5507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003399"/>
                </a:solidFill>
              </a:rPr>
              <a:t>Une perception de consommation de produits Bio. </a:t>
            </a:r>
          </a:p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003399"/>
                </a:solidFill>
              </a:rPr>
              <a:t>Produits auxquels le consommateur attribue de nombreuses </a:t>
            </a:r>
            <a:r>
              <a:rPr lang="fr-FR" dirty="0" err="1">
                <a:solidFill>
                  <a:srgbClr val="003399"/>
                </a:solidFill>
              </a:rPr>
              <a:t>vertues</a:t>
            </a:r>
            <a:r>
              <a:rPr lang="fr-FR" dirty="0">
                <a:solidFill>
                  <a:srgbClr val="003399"/>
                </a:solidFill>
              </a:rPr>
              <a:t>.</a:t>
            </a:r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xmlns="" id="{291F88DB-35E0-4339-8B61-CBCDDC5DD6B4}"/>
              </a:ext>
            </a:extLst>
          </p:cNvPr>
          <p:cNvGraphicFramePr/>
          <p:nvPr/>
        </p:nvGraphicFramePr>
        <p:xfrm>
          <a:off x="343490" y="3163103"/>
          <a:ext cx="3081257" cy="266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9736EFC-3F87-49C9-8408-53956C38A90E}"/>
              </a:ext>
            </a:extLst>
          </p:cNvPr>
          <p:cNvSpPr/>
          <p:nvPr/>
        </p:nvSpPr>
        <p:spPr>
          <a:xfrm>
            <a:off x="2658785" y="3330159"/>
            <a:ext cx="81444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Oui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26FDF3B-5906-4CEB-9D51-F2950BD1EC66}"/>
              </a:ext>
            </a:extLst>
          </p:cNvPr>
          <p:cNvSpPr/>
          <p:nvPr/>
        </p:nvSpPr>
        <p:spPr>
          <a:xfrm>
            <a:off x="620126" y="4731808"/>
            <a:ext cx="99551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BAAEDA6-1600-4A78-AD68-F90267F65737}"/>
              </a:ext>
            </a:extLst>
          </p:cNvPr>
          <p:cNvSpPr/>
          <p:nvPr/>
        </p:nvSpPr>
        <p:spPr>
          <a:xfrm>
            <a:off x="2618251" y="3744223"/>
            <a:ext cx="13423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71%</a:t>
            </a:r>
          </a:p>
        </p:txBody>
      </p:sp>
      <p:pic>
        <p:nvPicPr>
          <p:cNvPr id="55" name="Graphique 54">
            <a:extLst>
              <a:ext uri="{FF2B5EF4-FFF2-40B4-BE49-F238E27FC236}">
                <a16:creationId xmlns:a16="http://schemas.microsoft.com/office/drawing/2014/main" xmlns="" id="{7BD47E5E-8554-4A0E-81A2-95EC0F570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476881" y="4811646"/>
            <a:ext cx="346673" cy="477847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xmlns="" id="{767CDA43-7CBB-43A5-9CFF-181EBAF3E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98295" y="3673246"/>
            <a:ext cx="346673" cy="477847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89CC6FE4-1D22-44DA-8081-642682A1D4C7}"/>
              </a:ext>
            </a:extLst>
          </p:cNvPr>
          <p:cNvSpPr txBox="1"/>
          <p:nvPr/>
        </p:nvSpPr>
        <p:spPr>
          <a:xfrm>
            <a:off x="94131" y="5023470"/>
            <a:ext cx="12947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70A4A5B-92E6-461E-A046-D49850DA4E44}"/>
              </a:ext>
            </a:extLst>
          </p:cNvPr>
          <p:cNvSpPr/>
          <p:nvPr/>
        </p:nvSpPr>
        <p:spPr>
          <a:xfrm>
            <a:off x="468992" y="5238992"/>
            <a:ext cx="195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Ne consomme pas des CPAL ou des produits naturels de santé BIO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C69E7170-EE0F-429B-B02A-77F6385CB806}"/>
              </a:ext>
            </a:extLst>
          </p:cNvPr>
          <p:cNvSpPr/>
          <p:nvPr/>
        </p:nvSpPr>
        <p:spPr>
          <a:xfrm>
            <a:off x="2619284" y="4307700"/>
            <a:ext cx="1473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EA7E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Consomme des CPAL ou des produits naturels de santé BIO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B828DED4-7130-4A24-A730-175DE01BABDD}"/>
              </a:ext>
            </a:extLst>
          </p:cNvPr>
          <p:cNvSpPr txBox="1"/>
          <p:nvPr/>
        </p:nvSpPr>
        <p:spPr>
          <a:xfrm>
            <a:off x="1344058" y="4442314"/>
            <a:ext cx="1080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70BF4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BIO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xmlns="" id="{5CF06791-406A-4D0C-BBBF-ADFB2013B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5973" y="6411965"/>
            <a:ext cx="1209844" cy="400106"/>
          </a:xfrm>
          <a:prstGeom prst="rect">
            <a:avLst/>
          </a:prstGeom>
        </p:spPr>
      </p:pic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E32E2B76-84FD-44AE-934B-6647285DBDB8}"/>
              </a:ext>
            </a:extLst>
          </p:cNvPr>
          <p:cNvGrpSpPr/>
          <p:nvPr/>
        </p:nvGrpSpPr>
        <p:grpSpPr>
          <a:xfrm>
            <a:off x="11039146" y="113521"/>
            <a:ext cx="1107360" cy="894626"/>
            <a:chOff x="11084640" y="14093"/>
            <a:chExt cx="1107360" cy="894626"/>
          </a:xfrm>
        </p:grpSpPr>
        <p:sp>
          <p:nvSpPr>
            <p:cNvPr id="64" name="Rectangle : avec coin arrondi 63">
              <a:extLst>
                <a:ext uri="{FF2B5EF4-FFF2-40B4-BE49-F238E27FC236}">
                  <a16:creationId xmlns:a16="http://schemas.microsoft.com/office/drawing/2014/main" xmlns="" id="{A7B2F2EC-B201-4312-8D35-F2581A2945C9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00B05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xmlns="" id="{A5E83D9E-AE68-4F43-A72A-FBE928120682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66" name="Graphique 65" descr="Médecine">
                <a:extLst>
                  <a:ext uri="{FF2B5EF4-FFF2-40B4-BE49-F238E27FC236}">
                    <a16:creationId xmlns:a16="http://schemas.microsoft.com/office/drawing/2014/main" xmlns="" id="{527A87B2-21BF-4E5A-AE02-27A51954B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xmlns="" id="{D2FC801F-E4DC-4111-AF35-6311F3DA338D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68" name="Graphique 67" descr="Feuille">
                  <a:extLst>
                    <a:ext uri="{FF2B5EF4-FFF2-40B4-BE49-F238E27FC236}">
                      <a16:creationId xmlns:a16="http://schemas.microsoft.com/office/drawing/2014/main" xmlns="" id="{69190167-5706-41EE-9CA5-E0E14D5A00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69" name="Graphique 68" descr="Feuille">
                  <a:extLst>
                    <a:ext uri="{FF2B5EF4-FFF2-40B4-BE49-F238E27FC236}">
                      <a16:creationId xmlns:a16="http://schemas.microsoft.com/office/drawing/2014/main" xmlns="" id="{47A0D64B-3B59-4B51-9ED1-A7ECBCB90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xmlns="" r:embed="rId1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xmlns="" id="{2F70929E-5DB2-4498-8234-4B3CB285AA98}"/>
              </a:ext>
            </a:extLst>
          </p:cNvPr>
          <p:cNvGraphicFramePr>
            <a:graphicFrameLocks noGrp="1"/>
          </p:cNvGraphicFramePr>
          <p:nvPr/>
        </p:nvGraphicFramePr>
        <p:xfrm>
          <a:off x="4357614" y="1198087"/>
          <a:ext cx="7128518" cy="4425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041">
                  <a:extLst>
                    <a:ext uri="{9D8B030D-6E8A-4147-A177-3AD203B41FA5}">
                      <a16:colId xmlns:a16="http://schemas.microsoft.com/office/drawing/2014/main" xmlns="" val="2241807685"/>
                    </a:ext>
                  </a:extLst>
                </a:gridCol>
                <a:gridCol w="2760477">
                  <a:extLst>
                    <a:ext uri="{9D8B030D-6E8A-4147-A177-3AD203B41FA5}">
                      <a16:colId xmlns:a16="http://schemas.microsoft.com/office/drawing/2014/main" xmlns="" val="3885113208"/>
                    </a:ext>
                  </a:extLst>
                </a:gridCol>
              </a:tblGrid>
              <a:tr h="5673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Plus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naturels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4353167"/>
                  </a:ext>
                </a:extLst>
              </a:tr>
              <a:tr h="58049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e contiennent pas de pesticides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6781389"/>
                  </a:ext>
                </a:extLst>
              </a:tr>
              <a:tr h="5275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Les CPAL Bio sont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meilleurs pour l’environnement et la Biodiversité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3041825"/>
                  </a:ext>
                </a:extLst>
              </a:tr>
              <a:tr h="67497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La labellisation Bio d’un CPAL a de la valeur à mes yeux uniquement si elle s’inscrit dans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un ensemble de bonnes pratiques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3647481"/>
                  </a:ext>
                </a:extLst>
              </a:tr>
              <a:tr h="5673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eilleurs pour la santé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3648649"/>
                  </a:ext>
                </a:extLst>
              </a:tr>
              <a:tr h="5275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Permettent une plus juste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rémunération</a:t>
                      </a:r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du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producteur/agriculteur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7525318"/>
                  </a:ext>
                </a:extLst>
              </a:tr>
              <a:tr h="52605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Le label Bio est juste un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outil marketing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321941"/>
                  </a:ext>
                </a:extLst>
              </a:tr>
              <a:tr h="4539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lus</a:t>
                      </a:r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efficaces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3577101"/>
                  </a:ext>
                </a:extLst>
              </a:tr>
            </a:tbl>
          </a:graphicData>
        </a:graphic>
      </p:graphicFrame>
      <p:pic>
        <p:nvPicPr>
          <p:cNvPr id="71" name="Graphique 70">
            <a:extLst>
              <a:ext uri="{FF2B5EF4-FFF2-40B4-BE49-F238E27FC236}">
                <a16:creationId xmlns:a16="http://schemas.microsoft.com/office/drawing/2014/main" xmlns="" id="{360FCA92-6B69-4BBA-A8EB-5ED43A3492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519362" y="5229200"/>
            <a:ext cx="185150" cy="189167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EB22BFFF-20B3-469C-AA41-8FE6F4852C79}"/>
              </a:ext>
            </a:extLst>
          </p:cNvPr>
          <p:cNvSpPr txBox="1"/>
          <p:nvPr/>
        </p:nvSpPr>
        <p:spPr>
          <a:xfrm>
            <a:off x="8819667" y="1386041"/>
            <a:ext cx="8781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96A37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50-64 ans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916CF1A3-9692-4009-9EAC-1FCEC855EFF2}"/>
              </a:ext>
            </a:extLst>
          </p:cNvPr>
          <p:cNvSpPr txBox="1"/>
          <p:nvPr/>
        </p:nvSpPr>
        <p:spPr>
          <a:xfrm>
            <a:off x="8819667" y="1924463"/>
            <a:ext cx="8781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96A37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50-64 ans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FE8AC6AD-02DC-463B-B82A-012B88A35B87}"/>
              </a:ext>
            </a:extLst>
          </p:cNvPr>
          <p:cNvSpPr txBox="1"/>
          <p:nvPr/>
        </p:nvSpPr>
        <p:spPr>
          <a:xfrm>
            <a:off x="8819667" y="4148741"/>
            <a:ext cx="8781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96A37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25-34 ans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EE6492C4-AA1C-4E53-8231-3E7DEAEA6A25}"/>
              </a:ext>
            </a:extLst>
          </p:cNvPr>
          <p:cNvSpPr txBox="1"/>
          <p:nvPr/>
        </p:nvSpPr>
        <p:spPr>
          <a:xfrm>
            <a:off x="8746238" y="4725144"/>
            <a:ext cx="8781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96A37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25-34 ans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260EF0F-841F-453B-9C9E-0F2B8E3E3448}"/>
              </a:ext>
            </a:extLst>
          </p:cNvPr>
          <p:cNvSpPr/>
          <p:nvPr/>
        </p:nvSpPr>
        <p:spPr>
          <a:xfrm>
            <a:off x="3176515" y="1001980"/>
            <a:ext cx="6444062" cy="634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CPAL BIO sont … ?</a:t>
            </a:r>
          </a:p>
        </p:txBody>
      </p:sp>
      <p:pic>
        <p:nvPicPr>
          <p:cNvPr id="2050" name="Picture 2" descr="Qu'est-ce que l'agriculture biologique ? | Ministère de l'Agriculture et de  l'Alimentation">
            <a:extLst>
              <a:ext uri="{FF2B5EF4-FFF2-40B4-BE49-F238E27FC236}">
                <a16:creationId xmlns:a16="http://schemas.microsoft.com/office/drawing/2014/main" xmlns="" id="{ECE4264D-5C4F-4FA8-B924-C222C6CF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6" y="1114204"/>
            <a:ext cx="4322277" cy="18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C8ED468-DC25-42EB-A3A6-788D4DFC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EE5F0E2-11CF-4F99-9B93-B9D6E2945E78}"/>
              </a:ext>
            </a:extLst>
          </p:cNvPr>
          <p:cNvSpPr txBox="1">
            <a:spLocks/>
          </p:cNvSpPr>
          <p:nvPr/>
        </p:nvSpPr>
        <p:spPr>
          <a:xfrm>
            <a:off x="467473" y="75643"/>
            <a:ext cx="11389167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Lieu d’achat </a:t>
            </a:r>
            <a:r>
              <a:rPr lang="fr-FR" sz="1800" dirty="0"/>
              <a:t>– focus initiation vs renouvellement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CA0171-2699-4C65-AEA1-528AFF42CCF0}"/>
              </a:ext>
            </a:extLst>
          </p:cNvPr>
          <p:cNvSpPr/>
          <p:nvPr/>
        </p:nvSpPr>
        <p:spPr>
          <a:xfrm>
            <a:off x="1802938" y="6309320"/>
            <a:ext cx="972868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C6a. 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Et, Lorsque vous achetez pour la première fois un complément alimentaire où se fait cet achat ? 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C6b. 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Et, Lorsque vous renouvelez vos achats de compléments alimentaires déjà acheté où se font vos achats.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E51402-CF23-4FAB-B3D7-B83825CEE276}"/>
              </a:ext>
            </a:extLst>
          </p:cNvPr>
          <p:cNvSpPr txBox="1">
            <a:spLocks/>
          </p:cNvSpPr>
          <p:nvPr/>
        </p:nvSpPr>
        <p:spPr>
          <a:xfrm>
            <a:off x="308627" y="456082"/>
            <a:ext cx="10486239" cy="888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1800" dirty="0">
                <a:solidFill>
                  <a:srgbClr val="003399"/>
                </a:solidFill>
              </a:rPr>
              <a:t>La pharmacie et la parapharmacie restent les lieux de référence pour l’achat des compléments alimentaires en initiation ou en renouvellement. Les consommateurs réguliers diversifient leurs achats (hypermarchés, internet et magasins bio).</a:t>
            </a:r>
          </a:p>
          <a:p>
            <a:endParaRPr lang="fr-FR" sz="1800" dirty="0">
              <a:solidFill>
                <a:srgbClr val="003399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EBF11419-67C1-40A7-87AD-D793D6ABAB2A}"/>
              </a:ext>
            </a:extLst>
          </p:cNvPr>
          <p:cNvGrpSpPr/>
          <p:nvPr/>
        </p:nvGrpSpPr>
        <p:grpSpPr>
          <a:xfrm>
            <a:off x="11084640" y="14093"/>
            <a:ext cx="1107360" cy="894626"/>
            <a:chOff x="11084640" y="14093"/>
            <a:chExt cx="1107360" cy="894626"/>
          </a:xfrm>
        </p:grpSpPr>
        <p:sp>
          <p:nvSpPr>
            <p:cNvPr id="25" name="Rectangle : avec coin arrondi 24">
              <a:extLst>
                <a:ext uri="{FF2B5EF4-FFF2-40B4-BE49-F238E27FC236}">
                  <a16:creationId xmlns:a16="http://schemas.microsoft.com/office/drawing/2014/main" xmlns="" id="{0802ABD0-56BD-45E7-B066-AFDE2BEAF1D6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00B05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C86A9578-8886-45B0-838A-7AD932DDA786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27" name="Graphique 26" descr="Médecine">
                <a:extLst>
                  <a:ext uri="{FF2B5EF4-FFF2-40B4-BE49-F238E27FC236}">
                    <a16:creationId xmlns:a16="http://schemas.microsoft.com/office/drawing/2014/main" xmlns="" id="{2ABF766A-6FD1-43D4-8D48-5495D6A8B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xmlns="" id="{FE27621F-DCF2-4AB2-89D0-01E30F63D453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29" name="Graphique 28" descr="Feuille">
                  <a:extLst>
                    <a:ext uri="{FF2B5EF4-FFF2-40B4-BE49-F238E27FC236}">
                      <a16:creationId xmlns:a16="http://schemas.microsoft.com/office/drawing/2014/main" xmlns="" id="{B4662EAE-0543-43A6-99EC-2AEBE7C39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30" name="Graphique 29" descr="Feuille">
                  <a:extLst>
                    <a:ext uri="{FF2B5EF4-FFF2-40B4-BE49-F238E27FC236}">
                      <a16:creationId xmlns:a16="http://schemas.microsoft.com/office/drawing/2014/main" xmlns="" id="{7BFA7344-20A6-4170-A772-4A6A3E82B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7F854923-FEAD-4623-9A54-B75A5C0A2718}"/>
              </a:ext>
            </a:extLst>
          </p:cNvPr>
          <p:cNvSpPr/>
          <p:nvPr/>
        </p:nvSpPr>
        <p:spPr>
          <a:xfrm>
            <a:off x="5663952" y="1552472"/>
            <a:ext cx="2427201" cy="471621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Lieu d’achat de CPAL pour la 1</a:t>
            </a:r>
            <a:r>
              <a:rPr lang="fr-FR" sz="1400" b="1" baseline="30000" dirty="0">
                <a:solidFill>
                  <a:srgbClr val="002060"/>
                </a:solidFill>
              </a:rPr>
              <a:t>ère</a:t>
            </a:r>
            <a:r>
              <a:rPr lang="fr-FR" sz="1400" b="1" dirty="0">
                <a:solidFill>
                  <a:srgbClr val="002060"/>
                </a:solidFill>
              </a:rPr>
              <a:t> fois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2AEB59BE-BFA2-4B44-9D81-35E9300BEA96}"/>
              </a:ext>
            </a:extLst>
          </p:cNvPr>
          <p:cNvSpPr/>
          <p:nvPr/>
        </p:nvSpPr>
        <p:spPr>
          <a:xfrm>
            <a:off x="9328128" y="1542948"/>
            <a:ext cx="2528512" cy="490668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Lieu de renouvellement d’achat de CPAL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xmlns="" id="{00D0DF3D-1B7C-4D75-B3EB-7C39A56DAE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642" y="44624"/>
            <a:ext cx="365734" cy="3941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BA287247-5715-452C-A6CE-F94D20EA12F1}"/>
              </a:ext>
            </a:extLst>
          </p:cNvPr>
          <p:cNvGraphicFramePr>
            <a:graphicFrameLocks noGrp="1"/>
          </p:cNvGraphicFramePr>
          <p:nvPr/>
        </p:nvGraphicFramePr>
        <p:xfrm>
          <a:off x="332754" y="2132856"/>
          <a:ext cx="11382880" cy="377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9418">
                  <a:extLst>
                    <a:ext uri="{9D8B030D-6E8A-4147-A177-3AD203B41FA5}">
                      <a16:colId xmlns:a16="http://schemas.microsoft.com/office/drawing/2014/main" xmlns="" val="1744017375"/>
                    </a:ext>
                  </a:extLst>
                </a:gridCol>
                <a:gridCol w="4731202">
                  <a:extLst>
                    <a:ext uri="{9D8B030D-6E8A-4147-A177-3AD203B41FA5}">
                      <a16:colId xmlns:a16="http://schemas.microsoft.com/office/drawing/2014/main" xmlns="" val="3303399361"/>
                    </a:ext>
                  </a:extLst>
                </a:gridCol>
                <a:gridCol w="2252260">
                  <a:extLst>
                    <a:ext uri="{9D8B030D-6E8A-4147-A177-3AD203B41FA5}">
                      <a16:colId xmlns:a16="http://schemas.microsoft.com/office/drawing/2014/main" xmlns="" val="1944766370"/>
                    </a:ext>
                  </a:extLst>
                </a:gridCol>
              </a:tblGrid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Dans une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pharmacie</a:t>
                      </a:r>
                      <a:endParaRPr lang="fr-FR" sz="11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511799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Dans une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parapharmacie, indépendante ou intégrée à un supermarché</a:t>
                      </a:r>
                      <a:endParaRPr lang="fr-FR" sz="11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706258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 hypermarché, supermarché, y compris les commerces de proximité </a:t>
                      </a:r>
                      <a:endParaRPr lang="fr-FR" sz="11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6924788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Sur un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site internet</a:t>
                      </a:r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3606310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Magasins Bio</a:t>
                      </a:r>
                      <a:endParaRPr lang="fr-FR" sz="11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653055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Magasins de nutrition</a:t>
                      </a:r>
                      <a:endParaRPr lang="fr-FR" sz="12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261604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Sur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catalogue</a:t>
                      </a:r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5113183"/>
                  </a:ext>
                </a:extLst>
              </a:tr>
              <a:tr h="471417"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 </a:t>
                      </a:r>
                      <a:r>
                        <a:rPr lang="fr-FR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Vente à domicile</a:t>
                      </a:r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125810"/>
                  </a:ext>
                </a:extLst>
              </a:tr>
            </a:tbl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xmlns="" id="{E5D1D9A8-F2E3-4737-B89B-7E9D0714245F}"/>
              </a:ext>
            </a:extLst>
          </p:cNvPr>
          <p:cNvGraphicFramePr/>
          <p:nvPr/>
        </p:nvGraphicFramePr>
        <p:xfrm>
          <a:off x="4653426" y="1851007"/>
          <a:ext cx="3746830" cy="417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xmlns="" id="{99128080-15A3-4E83-9807-7D88E579E9FB}"/>
              </a:ext>
            </a:extLst>
          </p:cNvPr>
          <p:cNvGraphicFramePr/>
          <p:nvPr/>
        </p:nvGraphicFramePr>
        <p:xfrm>
          <a:off x="8685874" y="1851007"/>
          <a:ext cx="3746830" cy="417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3" name="Picture 2" descr="BOEGLIN PHARMACIE | SIG Strasbourg">
            <a:extLst>
              <a:ext uri="{FF2B5EF4-FFF2-40B4-BE49-F238E27FC236}">
                <a16:creationId xmlns:a16="http://schemas.microsoft.com/office/drawing/2014/main" xmlns="" id="{54FC07D0-FD63-4654-A489-8B8D9E44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236611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OEGLIN PHARMACIE | SIG Strasbourg">
            <a:extLst>
              <a:ext uri="{FF2B5EF4-FFF2-40B4-BE49-F238E27FC236}">
                <a16:creationId xmlns:a16="http://schemas.microsoft.com/office/drawing/2014/main" xmlns="" id="{47EC9026-9035-4547-A73C-97870016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708920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41054F5-CEA7-42BB-8F3F-4AAB392F5EE3}"/>
              </a:ext>
            </a:extLst>
          </p:cNvPr>
          <p:cNvGrpSpPr/>
          <p:nvPr/>
        </p:nvGrpSpPr>
        <p:grpSpPr>
          <a:xfrm>
            <a:off x="5159968" y="1414269"/>
            <a:ext cx="648000" cy="709776"/>
            <a:chOff x="5159968" y="1414269"/>
            <a:chExt cx="648000" cy="70977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A2066651-647C-4B47-81DB-BE2B97B88AE8}"/>
                </a:ext>
              </a:extLst>
            </p:cNvPr>
            <p:cNvSpPr/>
            <p:nvPr/>
          </p:nvSpPr>
          <p:spPr>
            <a:xfrm>
              <a:off x="5159968" y="1476045"/>
              <a:ext cx="648000" cy="648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Picture 4" descr="Caddie logo png 7 » PNG Image">
              <a:extLst>
                <a:ext uri="{FF2B5EF4-FFF2-40B4-BE49-F238E27FC236}">
                  <a16:creationId xmlns:a16="http://schemas.microsoft.com/office/drawing/2014/main" xmlns="" id="{9955B3F8-A441-4840-9818-230347F4C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31" y="1642654"/>
              <a:ext cx="474213" cy="47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 34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xmlns="" id="{9051810F-68C0-4818-BB06-BD75E0A5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5986" y="1453578"/>
              <a:ext cx="315547" cy="232398"/>
            </a:xfrm>
            <a:prstGeom prst="rect">
              <a:avLst/>
            </a:prstGeom>
          </p:spPr>
        </p:pic>
        <p:pic>
          <p:nvPicPr>
            <p:cNvPr id="39" name="Graphique 38">
              <a:extLst>
                <a:ext uri="{FF2B5EF4-FFF2-40B4-BE49-F238E27FC236}">
                  <a16:creationId xmlns:a16="http://schemas.microsoft.com/office/drawing/2014/main" xmlns="" id="{ECAAE084-15C9-4D47-8446-22E4C7AE4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167252" y="1414269"/>
              <a:ext cx="175573" cy="18923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C398871E-38F2-44D7-B204-7E2AF98F659B}"/>
              </a:ext>
            </a:extLst>
          </p:cNvPr>
          <p:cNvGrpSpPr/>
          <p:nvPr/>
        </p:nvGrpSpPr>
        <p:grpSpPr>
          <a:xfrm>
            <a:off x="8832376" y="1414269"/>
            <a:ext cx="648000" cy="709776"/>
            <a:chOff x="8832376" y="1414269"/>
            <a:chExt cx="648000" cy="709776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xmlns="" id="{377893EB-426D-4F20-B61C-AAEFE5E1B467}"/>
                </a:ext>
              </a:extLst>
            </p:cNvPr>
            <p:cNvGrpSpPr/>
            <p:nvPr/>
          </p:nvGrpSpPr>
          <p:grpSpPr>
            <a:xfrm>
              <a:off x="8832376" y="1414269"/>
              <a:ext cx="648000" cy="709776"/>
              <a:chOff x="5159968" y="1414269"/>
              <a:chExt cx="648000" cy="709776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xmlns="" id="{9B779456-46EC-4A2D-8D18-87FFEF62C0BC}"/>
                  </a:ext>
                </a:extLst>
              </p:cNvPr>
              <p:cNvSpPr/>
              <p:nvPr/>
            </p:nvSpPr>
            <p:spPr>
              <a:xfrm>
                <a:off x="5159968" y="1476045"/>
                <a:ext cx="648000" cy="648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2" name="Picture 4" descr="Caddie logo png 7 » PNG Image">
                <a:extLst>
                  <a:ext uri="{FF2B5EF4-FFF2-40B4-BE49-F238E27FC236}">
                    <a16:creationId xmlns:a16="http://schemas.microsoft.com/office/drawing/2014/main" xmlns="" id="{4AF1F648-27D9-4567-AA65-E820AE2FCA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431" y="1642654"/>
                <a:ext cx="474213" cy="474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xmlns="" id="{D2B4F02B-2A08-48C0-88FF-F3E0E5769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5167252" y="1414269"/>
                <a:ext cx="175573" cy="18923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3" name="Graphique 32" descr="Flèche en cercle">
              <a:extLst>
                <a:ext uri="{FF2B5EF4-FFF2-40B4-BE49-F238E27FC236}">
                  <a16:creationId xmlns:a16="http://schemas.microsoft.com/office/drawing/2014/main" xmlns="" id="{D932C503-CB14-4222-9595-DAA9D5FC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8985835" y="1436188"/>
              <a:ext cx="305298" cy="305298"/>
            </a:xfrm>
            <a:prstGeom prst="rect">
              <a:avLst/>
            </a:prstGeom>
          </p:spPr>
        </p:pic>
      </p:grpSp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9E3BC335-4E50-43FC-B3E5-867D7C2B2AD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529" t="16944" r="16826" b="29254"/>
          <a:stretch/>
        </p:blipFill>
        <p:spPr>
          <a:xfrm>
            <a:off x="2855640" y="3563990"/>
            <a:ext cx="529967" cy="441074"/>
          </a:xfrm>
          <a:prstGeom prst="rect">
            <a:avLst/>
          </a:prstGeom>
        </p:spPr>
      </p:pic>
      <p:pic>
        <p:nvPicPr>
          <p:cNvPr id="37" name="Graphique 36" descr="Répéter">
            <a:extLst>
              <a:ext uri="{FF2B5EF4-FFF2-40B4-BE49-F238E27FC236}">
                <a16:creationId xmlns:a16="http://schemas.microsoft.com/office/drawing/2014/main" xmlns="" id="{916A7EC9-AF6A-449C-85C6-68BC882AE8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787552" y="3694527"/>
            <a:ext cx="180000" cy="180000"/>
          </a:xfrm>
          <a:prstGeom prst="rect">
            <a:avLst/>
          </a:prstGeom>
        </p:spPr>
      </p:pic>
      <p:pic>
        <p:nvPicPr>
          <p:cNvPr id="38" name="Graphique 37" descr="Répéter">
            <a:extLst>
              <a:ext uri="{FF2B5EF4-FFF2-40B4-BE49-F238E27FC236}">
                <a16:creationId xmlns:a16="http://schemas.microsoft.com/office/drawing/2014/main" xmlns="" id="{355B6CF9-0AAE-42A9-A6E8-E006992EB0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787552" y="4173062"/>
            <a:ext cx="180000" cy="180000"/>
          </a:xfrm>
          <a:prstGeom prst="rect">
            <a:avLst/>
          </a:prstGeom>
        </p:spPr>
      </p:pic>
      <p:pic>
        <p:nvPicPr>
          <p:cNvPr id="43" name="Graphique 42" descr="Répéter">
            <a:extLst>
              <a:ext uri="{FF2B5EF4-FFF2-40B4-BE49-F238E27FC236}">
                <a16:creationId xmlns:a16="http://schemas.microsoft.com/office/drawing/2014/main" xmlns="" id="{25171B03-F966-4FF3-A797-A1A1051B5E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792720" y="3249000"/>
            <a:ext cx="180000" cy="180000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xmlns="" id="{09059052-866D-43CA-A3D3-78C5EFCB8D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294875" y="2789530"/>
            <a:ext cx="169277" cy="169277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xmlns="" id="{5D3347A1-2DAC-4B8D-B7B4-7D5825ADE3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371841" y="4621203"/>
            <a:ext cx="185150" cy="189167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xmlns="" id="{C214D068-9F18-43D3-9857-A179BEBF63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024194" y="5537849"/>
            <a:ext cx="185150" cy="189167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xmlns="" id="{52CCFDB6-E2E5-4AEF-A52E-333F85BEC9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1463223" y="2303485"/>
            <a:ext cx="169277" cy="169277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xmlns="" id="{6D8EF2B1-8BFA-4E13-A70F-873E835366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0374139" y="4621203"/>
            <a:ext cx="185150" cy="189167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xmlns="" id="{BDF43A2F-CF2B-46D2-9073-B35F696BD2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0071877" y="5541403"/>
            <a:ext cx="185150" cy="189167"/>
          </a:xfrm>
          <a:prstGeom prst="rect">
            <a:avLst/>
          </a:prstGeom>
        </p:spPr>
      </p:pic>
      <p:pic>
        <p:nvPicPr>
          <p:cNvPr id="52" name="Graphique 51" descr="Répéter">
            <a:extLst>
              <a:ext uri="{FF2B5EF4-FFF2-40B4-BE49-F238E27FC236}">
                <a16:creationId xmlns:a16="http://schemas.microsoft.com/office/drawing/2014/main" xmlns="" id="{BB62B178-256A-4248-AB50-ADEDC15856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794866" y="4179090"/>
            <a:ext cx="180000" cy="180000"/>
          </a:xfrm>
          <a:prstGeom prst="rect">
            <a:avLst/>
          </a:prstGeom>
        </p:spPr>
      </p:pic>
      <p:pic>
        <p:nvPicPr>
          <p:cNvPr id="53" name="Graphique 52" descr="Répéter">
            <a:extLst>
              <a:ext uri="{FF2B5EF4-FFF2-40B4-BE49-F238E27FC236}">
                <a16:creationId xmlns:a16="http://schemas.microsoft.com/office/drawing/2014/main" xmlns="" id="{03035913-D6CB-4911-A6E8-2925A9D1F7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873217" y="3706526"/>
            <a:ext cx="180000" cy="1800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7A9C05B4-72EE-4D77-9C66-65CAEF5B837A}"/>
              </a:ext>
            </a:extLst>
          </p:cNvPr>
          <p:cNvSpPr txBox="1"/>
          <p:nvPr/>
        </p:nvSpPr>
        <p:spPr>
          <a:xfrm>
            <a:off x="6600469" y="4662568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-34 ans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2AB3E2DB-FB74-4B11-BFBB-2739FB2B16DB}"/>
              </a:ext>
            </a:extLst>
          </p:cNvPr>
          <p:cNvSpPr txBox="1"/>
          <p:nvPr/>
        </p:nvSpPr>
        <p:spPr>
          <a:xfrm>
            <a:off x="6121121" y="5132721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-34 ans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760EFBA9-B50A-441B-98E4-A976AAF427FE}"/>
              </a:ext>
            </a:extLst>
          </p:cNvPr>
          <p:cNvSpPr txBox="1"/>
          <p:nvPr/>
        </p:nvSpPr>
        <p:spPr>
          <a:xfrm>
            <a:off x="6285637" y="5551640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-34 ans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16BCE916-73EE-46F7-B6A3-8897157B4496}"/>
              </a:ext>
            </a:extLst>
          </p:cNvPr>
          <p:cNvSpPr txBox="1"/>
          <p:nvPr/>
        </p:nvSpPr>
        <p:spPr>
          <a:xfrm>
            <a:off x="10153307" y="5132721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-34 ans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55A58F87-CD38-4BCB-BCA0-39C8DBBE9FFC}"/>
              </a:ext>
            </a:extLst>
          </p:cNvPr>
          <p:cNvSpPr txBox="1"/>
          <p:nvPr/>
        </p:nvSpPr>
        <p:spPr>
          <a:xfrm>
            <a:off x="10335821" y="5568987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18-24 ans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xmlns="" id="{326E70C6-6E18-45DE-A3C8-DF9BC176394D}"/>
              </a:ext>
            </a:extLst>
          </p:cNvPr>
          <p:cNvSpPr/>
          <p:nvPr/>
        </p:nvSpPr>
        <p:spPr>
          <a:xfrm>
            <a:off x="243928" y="2231652"/>
            <a:ext cx="11704144" cy="81692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B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2CCA570-4CC8-4200-B301-D73ACB9A4DBF}"/>
              </a:ext>
            </a:extLst>
          </p:cNvPr>
          <p:cNvGraphicFramePr>
            <a:graphicFrameLocks noGrp="1"/>
          </p:cNvGraphicFramePr>
          <p:nvPr/>
        </p:nvGraphicFramePr>
        <p:xfrm>
          <a:off x="4600641" y="1786150"/>
          <a:ext cx="7204402" cy="364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4402">
                  <a:extLst>
                    <a:ext uri="{9D8B030D-6E8A-4147-A177-3AD203B41FA5}">
                      <a16:colId xmlns:a16="http://schemas.microsoft.com/office/drawing/2014/main" xmlns="" val="1317231743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Sites de vente en ligne pharmaceutiques 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 Santé Discount, </a:t>
                      </a:r>
                      <a:r>
                        <a:rPr lang="fr-FR" sz="1200" i="1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NewPharma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1001 pharmacies …)</a:t>
                      </a:r>
                      <a:endParaRPr lang="fr-FR" sz="14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5883153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Sites de vente en ligne spécialisés dans les produits de santé naturelle 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 </a:t>
                      </a:r>
                      <a:r>
                        <a:rPr lang="fr-FR" sz="1200" i="1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Onatera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…)</a:t>
                      </a:r>
                      <a:endParaRPr lang="fr-FR" sz="14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639430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Marketplaces généralistes 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 Amazon, CDISCOUNT, </a:t>
                      </a:r>
                      <a:r>
                        <a:rPr lang="fr-FR" sz="1200" i="1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Veepee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…)</a:t>
                      </a:r>
                      <a:endParaRPr lang="fr-FR" sz="14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2666112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Sites de sociétés /sites de marques</a:t>
                      </a:r>
                      <a:endParaRPr lang="fr-FR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9667895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Site de distributeurs 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(carrefour.fr, </a:t>
                      </a:r>
                      <a:r>
                        <a:rPr lang="fr-FR" sz="1200" i="1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chezmoi.leclerc</a:t>
                      </a:r>
                      <a:r>
                        <a:rPr lang="fr-FR" sz="120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bio.coop)</a:t>
                      </a:r>
                      <a:endParaRPr lang="fr-FR" sz="14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849664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Réseaux sociaux</a:t>
                      </a:r>
                      <a:endParaRPr lang="fr-FR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2490372"/>
                  </a:ext>
                </a:extLst>
              </a:tr>
            </a:tbl>
          </a:graphicData>
        </a:graphic>
      </p:graphicFrame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3546D85C-8C11-47C9-88C2-52FEB612C412}"/>
              </a:ext>
            </a:extLst>
          </p:cNvPr>
          <p:cNvSpPr/>
          <p:nvPr/>
        </p:nvSpPr>
        <p:spPr>
          <a:xfrm>
            <a:off x="291973" y="2088439"/>
            <a:ext cx="3240000" cy="32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6B3D7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0FDBE45F-397A-49A7-A169-C2AEDA42257B}"/>
              </a:ext>
            </a:extLst>
          </p:cNvPr>
          <p:cNvSpPr/>
          <p:nvPr/>
        </p:nvSpPr>
        <p:spPr>
          <a:xfrm>
            <a:off x="2936444" y="2047454"/>
            <a:ext cx="1815152" cy="1263407"/>
          </a:xfrm>
          <a:prstGeom prst="arc">
            <a:avLst>
              <a:gd name="adj1" fmla="val 11495491"/>
              <a:gd name="adj2" fmla="val 16674813"/>
            </a:avLst>
          </a:prstGeom>
          <a:ln w="12700">
            <a:solidFill>
              <a:srgbClr val="96B3D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C8ED468-DC25-42EB-A3A6-788D4DFC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CA0171-2699-4C65-AEA1-528AFF42CCF0}"/>
              </a:ext>
            </a:extLst>
          </p:cNvPr>
          <p:cNvSpPr/>
          <p:nvPr/>
        </p:nvSpPr>
        <p:spPr>
          <a:xfrm>
            <a:off x="1802938" y="6419676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C7. 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Plus précisément, sur quels types de site internet achetez-vous vos compléments alimentaires ?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E51402-CF23-4FAB-B3D7-B83825CEE276}"/>
              </a:ext>
            </a:extLst>
          </p:cNvPr>
          <p:cNvSpPr txBox="1">
            <a:spLocks/>
          </p:cNvSpPr>
          <p:nvPr/>
        </p:nvSpPr>
        <p:spPr>
          <a:xfrm>
            <a:off x="193017" y="38123"/>
            <a:ext cx="11131162" cy="888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</a:rPr>
              <a:t>Lors d’achat sur Internet ce sont les pharmacies en ligne qui sont privilégiées devant les sites de santé naturelle et les marketplace généralistes</a:t>
            </a:r>
          </a:p>
          <a:p>
            <a:endParaRPr lang="fr-FR" sz="1800" dirty="0">
              <a:solidFill>
                <a:srgbClr val="003399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EBF11419-67C1-40A7-87AD-D793D6ABAB2A}"/>
              </a:ext>
            </a:extLst>
          </p:cNvPr>
          <p:cNvGrpSpPr/>
          <p:nvPr/>
        </p:nvGrpSpPr>
        <p:grpSpPr>
          <a:xfrm>
            <a:off x="11084640" y="14093"/>
            <a:ext cx="1107360" cy="894626"/>
            <a:chOff x="11084640" y="14093"/>
            <a:chExt cx="1107360" cy="894626"/>
          </a:xfrm>
        </p:grpSpPr>
        <p:sp>
          <p:nvSpPr>
            <p:cNvPr id="25" name="Rectangle : avec coin arrondi 24">
              <a:extLst>
                <a:ext uri="{FF2B5EF4-FFF2-40B4-BE49-F238E27FC236}">
                  <a16:creationId xmlns:a16="http://schemas.microsoft.com/office/drawing/2014/main" xmlns="" id="{0802ABD0-56BD-45E7-B066-AFDE2BEAF1D6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7030A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281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C86A9578-8886-45B0-838A-7AD932DDA786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27" name="Graphique 26" descr="Médecine">
                <a:extLst>
                  <a:ext uri="{FF2B5EF4-FFF2-40B4-BE49-F238E27FC236}">
                    <a16:creationId xmlns:a16="http://schemas.microsoft.com/office/drawing/2014/main" xmlns="" id="{2ABF766A-6FD1-43D4-8D48-5495D6A8B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xmlns="" id="{FE27621F-DCF2-4AB2-89D0-01E30F63D453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29" name="Graphique 28" descr="Feuille">
                  <a:extLst>
                    <a:ext uri="{FF2B5EF4-FFF2-40B4-BE49-F238E27FC236}">
                      <a16:creationId xmlns:a16="http://schemas.microsoft.com/office/drawing/2014/main" xmlns="" id="{B4662EAE-0543-43A6-99EC-2AEBE7C39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30" name="Graphique 29" descr="Feuille">
                  <a:extLst>
                    <a:ext uri="{FF2B5EF4-FFF2-40B4-BE49-F238E27FC236}">
                      <a16:creationId xmlns:a16="http://schemas.microsoft.com/office/drawing/2014/main" xmlns="" id="{7BFA7344-20A6-4170-A772-4A6A3E82B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28CFA5-2408-4BB1-9D4F-1003AE4F133C}"/>
              </a:ext>
            </a:extLst>
          </p:cNvPr>
          <p:cNvSpPr/>
          <p:nvPr/>
        </p:nvSpPr>
        <p:spPr>
          <a:xfrm>
            <a:off x="3907185" y="1491243"/>
            <a:ext cx="7897857" cy="432315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A3AED316-4534-441A-B30E-B2DBB3A07C92}"/>
              </a:ext>
            </a:extLst>
          </p:cNvPr>
          <p:cNvSpPr/>
          <p:nvPr/>
        </p:nvSpPr>
        <p:spPr>
          <a:xfrm>
            <a:off x="5303912" y="1268760"/>
            <a:ext cx="5391608" cy="414062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i="1" dirty="0">
                <a:solidFill>
                  <a:schemeClr val="bg1"/>
                </a:solidFill>
              </a:rPr>
              <a:t>Type de site internet pour l’achat des CPAL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DCBFFDB9-7E19-4F50-BE07-82875F909A97}"/>
              </a:ext>
            </a:extLst>
          </p:cNvPr>
          <p:cNvSpPr txBox="1"/>
          <p:nvPr/>
        </p:nvSpPr>
        <p:spPr>
          <a:xfrm>
            <a:off x="551695" y="2958389"/>
            <a:ext cx="2663985" cy="193899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endParaRPr lang="fr-FR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fr-FR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 algn="ctr"/>
            <a:r>
              <a:rPr lang="fr-FR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acheté des CPAL sur site internet</a:t>
            </a:r>
          </a:p>
          <a:p>
            <a:pPr algn="ctr"/>
            <a:endParaRPr lang="fr-FR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(pour la 1</a:t>
            </a:r>
            <a:r>
              <a:rPr lang="fr-FR" sz="1200" b="1" i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ou pour renouveler un achat)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7AEDF33-15FA-4CC3-AA23-B1EFB48F595F}"/>
              </a:ext>
            </a:extLst>
          </p:cNvPr>
          <p:cNvSpPr/>
          <p:nvPr/>
        </p:nvSpPr>
        <p:spPr>
          <a:xfrm>
            <a:off x="3696618" y="1786151"/>
            <a:ext cx="591829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900" i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 = 281</a:t>
            </a:r>
            <a:endParaRPr lang="en-GB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A4685DE9-1D91-4A29-8F29-F6460E2D68BD}"/>
              </a:ext>
            </a:extLst>
          </p:cNvPr>
          <p:cNvGraphicFramePr/>
          <p:nvPr/>
        </p:nvGraphicFramePr>
        <p:xfrm>
          <a:off x="4514736" y="1964521"/>
          <a:ext cx="4101544" cy="384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0A7B3903-C320-4B5C-AF93-39EF8CEA1F9E}"/>
              </a:ext>
            </a:extLst>
          </p:cNvPr>
          <p:cNvGrpSpPr/>
          <p:nvPr/>
        </p:nvGrpSpPr>
        <p:grpSpPr>
          <a:xfrm>
            <a:off x="10815083" y="534"/>
            <a:ext cx="473259" cy="436104"/>
            <a:chOff x="2567608" y="3606911"/>
            <a:chExt cx="493184" cy="422820"/>
          </a:xfrm>
        </p:grpSpPr>
        <p:pic>
          <p:nvPicPr>
            <p:cNvPr id="39" name="Graphique 38" descr="Monde">
              <a:extLst>
                <a:ext uri="{FF2B5EF4-FFF2-40B4-BE49-F238E27FC236}">
                  <a16:creationId xmlns:a16="http://schemas.microsoft.com/office/drawing/2014/main" xmlns="" id="{15B1823E-67C8-4DA8-9C4B-BFAEF8FBC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567608" y="3606911"/>
              <a:ext cx="360000" cy="335386"/>
            </a:xfrm>
            <a:prstGeom prst="rect">
              <a:avLst/>
            </a:prstGeom>
          </p:spPr>
        </p:pic>
        <p:pic>
          <p:nvPicPr>
            <p:cNvPr id="40" name="Graphique 39" descr="Curseur avec un remplissage uni">
              <a:extLst>
                <a:ext uri="{FF2B5EF4-FFF2-40B4-BE49-F238E27FC236}">
                  <a16:creationId xmlns:a16="http://schemas.microsoft.com/office/drawing/2014/main" xmlns="" id="{D4F0610F-C87D-4C79-8C0F-65CEFDE9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747608" y="3716547"/>
              <a:ext cx="313184" cy="313184"/>
            </a:xfrm>
            <a:prstGeom prst="rect">
              <a:avLst/>
            </a:prstGeom>
          </p:spPr>
        </p:pic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F26D0C41-7464-4684-B902-0E55139ABC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529" t="16944" r="16826" b="29254"/>
          <a:stretch/>
        </p:blipFill>
        <p:spPr>
          <a:xfrm>
            <a:off x="1360640" y="2189997"/>
            <a:ext cx="1166205" cy="970593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xmlns="" id="{527A7203-E94B-478A-993E-5FD18423AA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274649" y="2332796"/>
            <a:ext cx="169277" cy="169277"/>
          </a:xfrm>
          <a:prstGeom prst="rect">
            <a:avLst/>
          </a:prstGeom>
        </p:spPr>
      </p:pic>
      <p:sp>
        <p:nvSpPr>
          <p:cNvPr id="33" name="Triangle isocèle 32">
            <a:extLst>
              <a:ext uri="{FF2B5EF4-FFF2-40B4-BE49-F238E27FC236}">
                <a16:creationId xmlns:a16="http://schemas.microsoft.com/office/drawing/2014/main" xmlns="" id="{A1B9BA13-4F8A-4881-A54A-5C2DED596AA0}"/>
              </a:ext>
            </a:extLst>
          </p:cNvPr>
          <p:cNvSpPr/>
          <p:nvPr/>
        </p:nvSpPr>
        <p:spPr>
          <a:xfrm>
            <a:off x="7557071" y="2332796"/>
            <a:ext cx="252000" cy="1440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800BA0D-C4A9-4148-89E3-13F9AE5DF7FD}"/>
              </a:ext>
            </a:extLst>
          </p:cNvPr>
          <p:cNvSpPr txBox="1"/>
          <p:nvPr/>
        </p:nvSpPr>
        <p:spPr>
          <a:xfrm>
            <a:off x="7779125" y="2366549"/>
            <a:ext cx="9091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2021 : 40%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C3C9176-4A22-49FB-8F40-A582F706F6A7}"/>
              </a:ext>
            </a:extLst>
          </p:cNvPr>
          <p:cNvSpPr txBox="1"/>
          <p:nvPr/>
        </p:nvSpPr>
        <p:spPr>
          <a:xfrm>
            <a:off x="4732239" y="2916802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65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ans et +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17EE6AA9-6A7E-4002-A5B4-1574F00007B6}"/>
              </a:ext>
            </a:extLst>
          </p:cNvPr>
          <p:cNvSpPr txBox="1"/>
          <p:nvPr/>
        </p:nvSpPr>
        <p:spPr>
          <a:xfrm>
            <a:off x="4709982" y="3523063"/>
            <a:ext cx="87815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35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-49 ans</a:t>
            </a:r>
          </a:p>
        </p:txBody>
      </p:sp>
    </p:spTree>
    <p:extLst>
      <p:ext uri="{BB962C8B-B14F-4D97-AF65-F5344CB8AC3E}">
        <p14:creationId xmlns:p14="http://schemas.microsoft.com/office/powerpoint/2010/main" val="851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E2659A00-D92E-47A4-89E2-2FFDDCFA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3FDA-CB82-413A-B886-CB1D001E0516}" type="slidenum">
              <a:rPr lang="fr-FR" smtClean="0"/>
              <a:t>16</a:t>
            </a:fld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1EF8C492-FC35-45C2-9F89-9401C0E1CF70}"/>
              </a:ext>
            </a:extLst>
          </p:cNvPr>
          <p:cNvGrpSpPr/>
          <p:nvPr/>
        </p:nvGrpSpPr>
        <p:grpSpPr>
          <a:xfrm>
            <a:off x="11084640" y="14093"/>
            <a:ext cx="1107360" cy="894626"/>
            <a:chOff x="11084640" y="14093"/>
            <a:chExt cx="1107360" cy="894626"/>
          </a:xfrm>
        </p:grpSpPr>
        <p:sp>
          <p:nvSpPr>
            <p:cNvPr id="30" name="Rectangle : avec coin arrondi 29">
              <a:extLst>
                <a:ext uri="{FF2B5EF4-FFF2-40B4-BE49-F238E27FC236}">
                  <a16:creationId xmlns:a16="http://schemas.microsoft.com/office/drawing/2014/main" xmlns="" id="{7EA3B940-6626-4FCE-B8E4-7101E6463E20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00B05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260B0276-3CBB-41B2-8ACD-0D27B47D7842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32" name="Graphique 31" descr="Médecine">
                <a:extLst>
                  <a:ext uri="{FF2B5EF4-FFF2-40B4-BE49-F238E27FC236}">
                    <a16:creationId xmlns:a16="http://schemas.microsoft.com/office/drawing/2014/main" xmlns="" id="{10F08ED0-5D34-4DB7-ADD7-F8DFE5301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xmlns="" id="{4A526315-4255-4A5F-A440-11269F7E968F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34" name="Graphique 33" descr="Feuille">
                  <a:extLst>
                    <a:ext uri="{FF2B5EF4-FFF2-40B4-BE49-F238E27FC236}">
                      <a16:creationId xmlns:a16="http://schemas.microsoft.com/office/drawing/2014/main" xmlns="" id="{A1433236-11CA-46EE-B602-C22BE0CE2C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35" name="Graphique 34" descr="Feuille">
                  <a:extLst>
                    <a:ext uri="{FF2B5EF4-FFF2-40B4-BE49-F238E27FC236}">
                      <a16:creationId xmlns:a16="http://schemas.microsoft.com/office/drawing/2014/main" xmlns="" id="{81ED2775-6474-4EA9-879E-596C8A5AA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F7D2A21-81C9-4248-B878-B57BB35BDBC0}"/>
              </a:ext>
            </a:extLst>
          </p:cNvPr>
          <p:cNvSpPr/>
          <p:nvPr/>
        </p:nvSpPr>
        <p:spPr>
          <a:xfrm>
            <a:off x="1703512" y="6491684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C10. 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Avant d’acheter les compléments alimentaires par quels moyens avez-vous entendu parler ou recherché de l’information ?</a:t>
            </a:r>
          </a:p>
        </p:txBody>
      </p:sp>
      <p:sp>
        <p:nvSpPr>
          <p:cNvPr id="59" name="Titre 1">
            <a:extLst>
              <a:ext uri="{FF2B5EF4-FFF2-40B4-BE49-F238E27FC236}">
                <a16:creationId xmlns:a16="http://schemas.microsoft.com/office/drawing/2014/main" xmlns="" id="{BA653057-1569-41AF-A8CA-7A9EEC95C9B3}"/>
              </a:ext>
            </a:extLst>
          </p:cNvPr>
          <p:cNvSpPr txBox="1">
            <a:spLocks/>
          </p:cNvSpPr>
          <p:nvPr/>
        </p:nvSpPr>
        <p:spPr>
          <a:xfrm>
            <a:off x="97748" y="108810"/>
            <a:ext cx="10593128" cy="7237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  <a:latin typeface="+mn-lt"/>
              </a:rPr>
              <a:t>1/3 des consommateurs fait confiance à son entourage et au pharmacien, et 1/5</a:t>
            </a:r>
            <a:r>
              <a:rPr lang="fr-FR" baseline="30000" dirty="0">
                <a:solidFill>
                  <a:srgbClr val="003399"/>
                </a:solidFill>
                <a:latin typeface="+mn-lt"/>
              </a:rPr>
              <a:t>eme</a:t>
            </a:r>
            <a:r>
              <a:rPr lang="fr-FR" dirty="0">
                <a:solidFill>
                  <a:srgbClr val="003399"/>
                </a:solidFill>
                <a:latin typeface="+mn-lt"/>
              </a:rPr>
              <a:t> à son MG. 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xmlns="" id="{B0FCE05C-2B51-460B-A362-4DDDD9CB9D6E}"/>
              </a:ext>
            </a:extLst>
          </p:cNvPr>
          <p:cNvSpPr/>
          <p:nvPr/>
        </p:nvSpPr>
        <p:spPr>
          <a:xfrm rot="16200000">
            <a:off x="-2123699" y="3818600"/>
            <a:ext cx="4515063" cy="252824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Points de contact : détails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8194EEF0-73C6-4159-B31F-59AF763DCAC5}"/>
              </a:ext>
            </a:extLst>
          </p:cNvPr>
          <p:cNvGraphicFramePr>
            <a:graphicFrameLocks noGrp="1"/>
          </p:cNvGraphicFramePr>
          <p:nvPr/>
        </p:nvGraphicFramePr>
        <p:xfrm>
          <a:off x="69844" y="1652155"/>
          <a:ext cx="6327938" cy="458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7938">
                  <a:extLst>
                    <a:ext uri="{9D8B030D-6E8A-4147-A177-3AD203B41FA5}">
                      <a16:colId xmlns:a16="http://schemas.microsoft.com/office/drawing/2014/main" xmlns="" val="3959871830"/>
                    </a:ext>
                  </a:extLst>
                </a:gridCol>
              </a:tblGrid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Entourage (famille/amis/collègues)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1895657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Pharmacien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5445391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Médecin généraliste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7428976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Articles/rubriques sur des sites internet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7998563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publicités en pharmacie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2759238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articles/rubriques dans des magazines papiers / revues spécialisées 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0498195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S’est documenté dans des livres spécialisés 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1199161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Un autre professionnel de santé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0950997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reportages/rubriques à la télévision ou à la radio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207191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publicités dans des magazines papier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9246570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Un naturopathe vous en a parlé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974950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avis sur des réseaux sociaux / blogs / sites marchands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7227429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publicités sur des sites internet ou réseaux sociaux 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5875750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publicités sur des applications Smartphone ou tablette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4993537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N’a pas entendu parler ou cherché d’informations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7565949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publicités sur des plateformes de streaming de musique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5061774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newsletters dans votre boite mail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1733802"/>
                  </a:ext>
                </a:extLst>
              </a:tr>
              <a:tr h="254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 publicités sur des offres de streaming de jeux vidéo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2282236"/>
                  </a:ext>
                </a:extLst>
              </a:tr>
            </a:tbl>
          </a:graphicData>
        </a:graphic>
      </p:graphicFrame>
      <p:graphicFrame>
        <p:nvGraphicFramePr>
          <p:cNvPr id="68" name="Graphique 67">
            <a:extLst>
              <a:ext uri="{FF2B5EF4-FFF2-40B4-BE49-F238E27FC236}">
                <a16:creationId xmlns:a16="http://schemas.microsoft.com/office/drawing/2014/main" xmlns="" id="{FB302021-C319-4C7E-86A5-FF65235D8888}"/>
              </a:ext>
            </a:extLst>
          </p:cNvPr>
          <p:cNvGraphicFramePr/>
          <p:nvPr/>
        </p:nvGraphicFramePr>
        <p:xfrm>
          <a:off x="-3621297" y="1531684"/>
          <a:ext cx="14336588" cy="484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9" name="Graphique 68" descr="Répéter">
            <a:extLst>
              <a:ext uri="{FF2B5EF4-FFF2-40B4-BE49-F238E27FC236}">
                <a16:creationId xmlns:a16="http://schemas.microsoft.com/office/drawing/2014/main" xmlns="" id="{443D3533-1E43-4BED-ADB1-BA6F47EDCC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48055" y="3489064"/>
            <a:ext cx="180000" cy="180000"/>
          </a:xfrm>
          <a:prstGeom prst="rect">
            <a:avLst/>
          </a:prstGeom>
        </p:spPr>
      </p:pic>
      <p:pic>
        <p:nvPicPr>
          <p:cNvPr id="70" name="Graphique 69" descr="Répéter">
            <a:extLst>
              <a:ext uri="{FF2B5EF4-FFF2-40B4-BE49-F238E27FC236}">
                <a16:creationId xmlns:a16="http://schemas.microsoft.com/office/drawing/2014/main" xmlns="" id="{855E7D07-3548-4963-85A4-96D28CAC9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36087" y="2447707"/>
            <a:ext cx="180000" cy="180000"/>
          </a:xfrm>
          <a:prstGeom prst="rect">
            <a:avLst/>
          </a:prstGeom>
        </p:spPr>
      </p:pic>
      <p:pic>
        <p:nvPicPr>
          <p:cNvPr id="71" name="Graphique 70" descr="Répéter">
            <a:extLst>
              <a:ext uri="{FF2B5EF4-FFF2-40B4-BE49-F238E27FC236}">
                <a16:creationId xmlns:a16="http://schemas.microsoft.com/office/drawing/2014/main" xmlns="" id="{951B55F7-F0CE-4174-8E2D-3AAE31796C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48055" y="3251319"/>
            <a:ext cx="180000" cy="180000"/>
          </a:xfrm>
          <a:prstGeom prst="rect">
            <a:avLst/>
          </a:prstGeom>
        </p:spPr>
      </p:pic>
      <p:sp>
        <p:nvSpPr>
          <p:cNvPr id="72" name="Triangle isocèle 71">
            <a:extLst>
              <a:ext uri="{FF2B5EF4-FFF2-40B4-BE49-F238E27FC236}">
                <a16:creationId xmlns:a16="http://schemas.microsoft.com/office/drawing/2014/main" xmlns="" id="{7464838F-DC25-4547-AE8F-939E48AF96D2}"/>
              </a:ext>
            </a:extLst>
          </p:cNvPr>
          <p:cNvSpPr/>
          <p:nvPr/>
        </p:nvSpPr>
        <p:spPr>
          <a:xfrm>
            <a:off x="10564876" y="2229977"/>
            <a:ext cx="252000" cy="1440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isocèle 72">
            <a:extLst>
              <a:ext uri="{FF2B5EF4-FFF2-40B4-BE49-F238E27FC236}">
                <a16:creationId xmlns:a16="http://schemas.microsoft.com/office/drawing/2014/main" xmlns="" id="{0238C797-56CD-4DD7-8FF1-B233A18C8C4E}"/>
              </a:ext>
            </a:extLst>
          </p:cNvPr>
          <p:cNvSpPr/>
          <p:nvPr/>
        </p:nvSpPr>
        <p:spPr>
          <a:xfrm>
            <a:off x="10564876" y="1965743"/>
            <a:ext cx="252000" cy="1440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>
            <a:extLst>
              <a:ext uri="{FF2B5EF4-FFF2-40B4-BE49-F238E27FC236}">
                <a16:creationId xmlns:a16="http://schemas.microsoft.com/office/drawing/2014/main" xmlns="" id="{8A7AE577-B67B-4972-8849-A6F1EF59EC2C}"/>
              </a:ext>
            </a:extLst>
          </p:cNvPr>
          <p:cNvSpPr/>
          <p:nvPr/>
        </p:nvSpPr>
        <p:spPr>
          <a:xfrm>
            <a:off x="10564876" y="1732150"/>
            <a:ext cx="252000" cy="1440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C117B302-1DFF-4B8D-A791-C7060F34AEF7}"/>
              </a:ext>
            </a:extLst>
          </p:cNvPr>
          <p:cNvSpPr txBox="1"/>
          <p:nvPr/>
        </p:nvSpPr>
        <p:spPr>
          <a:xfrm>
            <a:off x="10807244" y="1719511"/>
            <a:ext cx="9091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2021 : 23%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76DDFF1E-6248-4103-BEC8-EDF1542A5379}"/>
              </a:ext>
            </a:extLst>
          </p:cNvPr>
          <p:cNvSpPr txBox="1"/>
          <p:nvPr/>
        </p:nvSpPr>
        <p:spPr>
          <a:xfrm>
            <a:off x="10807244" y="1987316"/>
            <a:ext cx="9091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2021 : 26%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6B52E488-ADAC-473B-8C32-5E335A9D9539}"/>
              </a:ext>
            </a:extLst>
          </p:cNvPr>
          <p:cNvSpPr txBox="1"/>
          <p:nvPr/>
        </p:nvSpPr>
        <p:spPr>
          <a:xfrm>
            <a:off x="10807244" y="2251726"/>
            <a:ext cx="9091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2021 : 20%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8A0BEA5E-130A-4F49-9B81-05493C9A2E90}"/>
              </a:ext>
            </a:extLst>
          </p:cNvPr>
          <p:cNvSpPr txBox="1"/>
          <p:nvPr/>
        </p:nvSpPr>
        <p:spPr>
          <a:xfrm>
            <a:off x="6415846" y="1906938"/>
            <a:ext cx="105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fr-FR" sz="1100" u="none" strike="noStrike" dirty="0">
                <a:solidFill>
                  <a:srgbClr val="00B050"/>
                </a:solidFill>
                <a:effectLst/>
                <a:latin typeface="+mj-lt"/>
              </a:rPr>
              <a:t>50-64 ans</a:t>
            </a:r>
            <a:endParaRPr lang="fr-FR" sz="1100" i="0" u="none" strike="noStrike" dirty="0"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4286BC83-FE36-47FD-A300-5A6AEF203707}"/>
              </a:ext>
            </a:extLst>
          </p:cNvPr>
          <p:cNvSpPr txBox="1"/>
          <p:nvPr/>
        </p:nvSpPr>
        <p:spPr>
          <a:xfrm>
            <a:off x="6415846" y="4703598"/>
            <a:ext cx="105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fr-FR" sz="1100" u="none" strike="noStrike" dirty="0">
                <a:solidFill>
                  <a:srgbClr val="00B050"/>
                </a:solidFill>
                <a:effectLst/>
                <a:latin typeface="+mj-lt"/>
              </a:rPr>
              <a:t>18-24 ans</a:t>
            </a:r>
            <a:endParaRPr lang="fr-FR" sz="1100" i="0" u="none" strike="noStrike" dirty="0"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F649A105-901E-4850-8C34-0AD094E8596D}"/>
              </a:ext>
            </a:extLst>
          </p:cNvPr>
          <p:cNvSpPr txBox="1"/>
          <p:nvPr/>
        </p:nvSpPr>
        <p:spPr>
          <a:xfrm>
            <a:off x="6415846" y="2928462"/>
            <a:ext cx="105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fr-FR" sz="1100" u="none" strike="noStrike" dirty="0">
                <a:solidFill>
                  <a:srgbClr val="00B050"/>
                </a:solidFill>
                <a:effectLst/>
                <a:latin typeface="+mj-lt"/>
              </a:rPr>
              <a:t>65 ans et +</a:t>
            </a:r>
            <a:endParaRPr lang="fr-FR" sz="1100" i="0" u="none" strike="noStrike" dirty="0"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2BBC7C2C-67AB-4676-9992-C1AC208EE91C}"/>
              </a:ext>
            </a:extLst>
          </p:cNvPr>
          <p:cNvSpPr txBox="1"/>
          <p:nvPr/>
        </p:nvSpPr>
        <p:spPr>
          <a:xfrm>
            <a:off x="6415846" y="4481259"/>
            <a:ext cx="105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fr-FR" sz="1100" dirty="0">
                <a:solidFill>
                  <a:srgbClr val="00B050"/>
                </a:solidFill>
                <a:latin typeface="+mj-lt"/>
              </a:rPr>
              <a:t>25</a:t>
            </a:r>
            <a:r>
              <a:rPr lang="fr-FR" sz="1100" u="none" strike="noStrike" dirty="0">
                <a:solidFill>
                  <a:srgbClr val="00B050"/>
                </a:solidFill>
                <a:effectLst/>
                <a:latin typeface="+mj-lt"/>
              </a:rPr>
              <a:t>-34 ans</a:t>
            </a:r>
            <a:endParaRPr lang="fr-FR" sz="1100" i="0" u="none" strike="noStrike" dirty="0"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xmlns="" id="{47F27B84-388E-4B71-B811-5E611E582623}"/>
              </a:ext>
            </a:extLst>
          </p:cNvPr>
          <p:cNvSpPr txBox="1"/>
          <p:nvPr/>
        </p:nvSpPr>
        <p:spPr>
          <a:xfrm>
            <a:off x="6415846" y="5493452"/>
            <a:ext cx="105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fr-FR" sz="1100" dirty="0">
                <a:solidFill>
                  <a:srgbClr val="00B050"/>
                </a:solidFill>
                <a:latin typeface="+mj-lt"/>
              </a:rPr>
              <a:t>25</a:t>
            </a:r>
            <a:r>
              <a:rPr lang="fr-FR" sz="1100" u="none" strike="noStrike" dirty="0">
                <a:solidFill>
                  <a:srgbClr val="00B050"/>
                </a:solidFill>
                <a:effectLst/>
                <a:latin typeface="+mj-lt"/>
              </a:rPr>
              <a:t>-34 ans</a:t>
            </a:r>
            <a:endParaRPr lang="fr-FR" sz="1100" i="0" u="none" strike="noStrike" dirty="0"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xmlns="" id="{CDBB66C0-F9F7-49DE-A49C-894400101227}"/>
              </a:ext>
            </a:extLst>
          </p:cNvPr>
          <p:cNvSpPr/>
          <p:nvPr/>
        </p:nvSpPr>
        <p:spPr>
          <a:xfrm>
            <a:off x="516319" y="1630970"/>
            <a:ext cx="11200088" cy="790033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B18D"/>
              </a:solidFill>
            </a:endParaRPr>
          </a:p>
        </p:txBody>
      </p:sp>
      <p:pic>
        <p:nvPicPr>
          <p:cNvPr id="84" name="Graphique 83">
            <a:extLst>
              <a:ext uri="{FF2B5EF4-FFF2-40B4-BE49-F238E27FC236}">
                <a16:creationId xmlns:a16="http://schemas.microsoft.com/office/drawing/2014/main" xmlns="" id="{2105B6DB-9D8A-4141-9990-A5584950D9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267562" y="1699075"/>
            <a:ext cx="169277" cy="169277"/>
          </a:xfrm>
          <a:prstGeom prst="rect">
            <a:avLst/>
          </a:prstGeom>
        </p:spPr>
      </p:pic>
      <p:pic>
        <p:nvPicPr>
          <p:cNvPr id="85" name="Graphique 84">
            <a:extLst>
              <a:ext uri="{FF2B5EF4-FFF2-40B4-BE49-F238E27FC236}">
                <a16:creationId xmlns:a16="http://schemas.microsoft.com/office/drawing/2014/main" xmlns="" id="{01A7DC4D-E88A-45DA-9E98-0AB0F8150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488248" y="5515245"/>
            <a:ext cx="185150" cy="189167"/>
          </a:xfrm>
          <a:prstGeom prst="rect">
            <a:avLst/>
          </a:prstGeom>
        </p:spPr>
      </p:pic>
      <p:pic>
        <p:nvPicPr>
          <p:cNvPr id="86" name="Graphique 85">
            <a:extLst>
              <a:ext uri="{FF2B5EF4-FFF2-40B4-BE49-F238E27FC236}">
                <a16:creationId xmlns:a16="http://schemas.microsoft.com/office/drawing/2014/main" xmlns="" id="{94189E90-0BB2-4A77-AAD4-F4C896AF63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287768" y="6017464"/>
            <a:ext cx="185150" cy="189167"/>
          </a:xfrm>
          <a:prstGeom prst="rect">
            <a:avLst/>
          </a:prstGeom>
        </p:spPr>
      </p:pic>
      <p:grpSp>
        <p:nvGrpSpPr>
          <p:cNvPr id="87" name="Groupe 86">
            <a:extLst>
              <a:ext uri="{FF2B5EF4-FFF2-40B4-BE49-F238E27FC236}">
                <a16:creationId xmlns:a16="http://schemas.microsoft.com/office/drawing/2014/main" xmlns="" id="{A1EF263B-F436-44B4-AA1E-F55041F16841}"/>
              </a:ext>
            </a:extLst>
          </p:cNvPr>
          <p:cNvGrpSpPr/>
          <p:nvPr/>
        </p:nvGrpSpPr>
        <p:grpSpPr>
          <a:xfrm>
            <a:off x="7493742" y="5219868"/>
            <a:ext cx="347931" cy="269369"/>
            <a:chOff x="8835608" y="6226204"/>
            <a:chExt cx="431174" cy="431174"/>
          </a:xfrm>
        </p:grpSpPr>
        <p:pic>
          <p:nvPicPr>
            <p:cNvPr id="88" name="Graphique 87" descr="Calendrier à feuilles contour">
              <a:extLst>
                <a:ext uri="{FF2B5EF4-FFF2-40B4-BE49-F238E27FC236}">
                  <a16:creationId xmlns:a16="http://schemas.microsoft.com/office/drawing/2014/main" xmlns="" id="{F562F426-757A-4B0B-BC8D-658675C0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8835608" y="6226204"/>
              <a:ext cx="431174" cy="431174"/>
            </a:xfrm>
            <a:prstGeom prst="rect">
              <a:avLst/>
            </a:prstGeom>
          </p:spPr>
        </p:pic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xmlns="" id="{F5AD86A5-1045-41B4-B99C-DB5DF224B6F3}"/>
                </a:ext>
              </a:extLst>
            </p:cNvPr>
            <p:cNvSpPr txBox="1"/>
            <p:nvPr/>
          </p:nvSpPr>
          <p:spPr>
            <a:xfrm>
              <a:off x="8908832" y="6383357"/>
              <a:ext cx="272995" cy="197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JJ</a:t>
              </a:r>
            </a:p>
          </p:txBody>
        </p:sp>
      </p:grpSp>
      <p:pic>
        <p:nvPicPr>
          <p:cNvPr id="90" name="Graphique 89">
            <a:extLst>
              <a:ext uri="{FF2B5EF4-FFF2-40B4-BE49-F238E27FC236}">
                <a16:creationId xmlns:a16="http://schemas.microsoft.com/office/drawing/2014/main" xmlns="" id="{8E3C2DEE-DA15-4DDA-B6FD-7F85B5CD000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-24680" y="1767912"/>
            <a:ext cx="338812" cy="351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B32A62-AD6F-48A6-879D-9F81B0E2A9F3}"/>
              </a:ext>
            </a:extLst>
          </p:cNvPr>
          <p:cNvSpPr/>
          <p:nvPr/>
        </p:nvSpPr>
        <p:spPr>
          <a:xfrm>
            <a:off x="-2476888" y="1171122"/>
            <a:ext cx="2418695" cy="48463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peut retirer parce qu’on a les ST dans la slide d’avant</a:t>
            </a:r>
          </a:p>
        </p:txBody>
      </p:sp>
    </p:spTree>
    <p:extLst>
      <p:ext uri="{BB962C8B-B14F-4D97-AF65-F5344CB8AC3E}">
        <p14:creationId xmlns:p14="http://schemas.microsoft.com/office/powerpoint/2010/main" val="23618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D9ADC75E-8C87-C74F-B92B-BB84A269AF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CDFF"/>
          </a:solidFill>
        </p:spPr>
        <p:txBody>
          <a:bodyPr/>
          <a:lstStyle/>
          <a:p>
            <a:r>
              <a:rPr lang="fr-FR" dirty="0"/>
              <a:t>Un marché en dynamique positive</a:t>
            </a: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xmlns="" id="{8D2E8736-3ECB-6C49-94EE-1DC74B57EAC1}"/>
              </a:ext>
            </a:extLst>
          </p:cNvPr>
          <p:cNvGrpSpPr/>
          <p:nvPr/>
        </p:nvGrpSpPr>
        <p:grpSpPr>
          <a:xfrm>
            <a:off x="191344" y="908720"/>
            <a:ext cx="11690267" cy="1145364"/>
            <a:chOff x="2961381" y="1954475"/>
            <a:chExt cx="3204916" cy="4150441"/>
          </a:xfrm>
        </p:grpSpPr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xmlns="" id="{A0ED7112-9B17-4A4F-91E2-3A642AC0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381" y="5771071"/>
              <a:ext cx="3204916" cy="33384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14AFF94-87C1-4448-B513-A189A6679978}"/>
                </a:ext>
              </a:extLst>
            </p:cNvPr>
            <p:cNvSpPr/>
            <p:nvPr/>
          </p:nvSpPr>
          <p:spPr>
            <a:xfrm>
              <a:off x="3032335" y="1954475"/>
              <a:ext cx="3071004" cy="3001091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003399"/>
                </a:solidFill>
                <a:latin typeface="Designball-Charts-01" pitchFamily="2" charset="0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xmlns="" id="{52450604-C9B6-6645-8403-E65FC56AAE8E}"/>
              </a:ext>
            </a:extLst>
          </p:cNvPr>
          <p:cNvGrpSpPr/>
          <p:nvPr/>
        </p:nvGrpSpPr>
        <p:grpSpPr>
          <a:xfrm>
            <a:off x="183371" y="1909677"/>
            <a:ext cx="11690268" cy="1303299"/>
            <a:chOff x="2959195" y="1954473"/>
            <a:chExt cx="3204916" cy="3069137"/>
          </a:xfrm>
        </p:grpSpPr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xmlns="" id="{31597656-B844-4740-8311-78848DB1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195" y="4689765"/>
              <a:ext cx="3204916" cy="33384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EEC868D-74DD-0643-8508-F8B1C7A64EA0}"/>
                </a:ext>
              </a:extLst>
            </p:cNvPr>
            <p:cNvSpPr/>
            <p:nvPr/>
          </p:nvSpPr>
          <p:spPr>
            <a:xfrm>
              <a:off x="3032335" y="1954473"/>
              <a:ext cx="3071004" cy="2153322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latin typeface="Designball-Charts-01" pitchFamily="2" charset="0"/>
              </a:endParaRP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xmlns="" id="{4926610A-82B5-DD40-A6DB-48EF18DC7B75}"/>
              </a:ext>
            </a:extLst>
          </p:cNvPr>
          <p:cNvGrpSpPr/>
          <p:nvPr/>
        </p:nvGrpSpPr>
        <p:grpSpPr>
          <a:xfrm>
            <a:off x="220437" y="2996952"/>
            <a:ext cx="11690268" cy="697492"/>
            <a:chOff x="2961381" y="2822670"/>
            <a:chExt cx="3204916" cy="3282246"/>
          </a:xfrm>
        </p:grpSpPr>
        <p:pic>
          <p:nvPicPr>
            <p:cNvPr id="29" name="Picture 12">
              <a:extLst>
                <a:ext uri="{FF2B5EF4-FFF2-40B4-BE49-F238E27FC236}">
                  <a16:creationId xmlns:a16="http://schemas.microsoft.com/office/drawing/2014/main" xmlns="" id="{F3040F6F-443C-694E-B02D-AE60651A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381" y="5771071"/>
              <a:ext cx="3204916" cy="33384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FA12EAB3-EA47-9243-B674-CD9BD5BA5BDB}"/>
                </a:ext>
              </a:extLst>
            </p:cNvPr>
            <p:cNvSpPr/>
            <p:nvPr/>
          </p:nvSpPr>
          <p:spPr>
            <a:xfrm>
              <a:off x="3020734" y="2822670"/>
              <a:ext cx="3082606" cy="32822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latin typeface="Designball-Charts-01" pitchFamily="2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76C8C62-50F2-6B4D-9348-C7FC5D283913}"/>
              </a:ext>
            </a:extLst>
          </p:cNvPr>
          <p:cNvSpPr/>
          <p:nvPr/>
        </p:nvSpPr>
        <p:spPr>
          <a:xfrm>
            <a:off x="561821" y="980728"/>
            <a:ext cx="11098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Un taux de consommateur stable vs 2021 mais des consommateurs plus réguliers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50B4C20-9BCE-DA45-B3F5-B0C2703EA500}"/>
              </a:ext>
            </a:extLst>
          </p:cNvPr>
          <p:cNvSpPr/>
          <p:nvPr/>
        </p:nvSpPr>
        <p:spPr>
          <a:xfrm>
            <a:off x="594367" y="2060848"/>
            <a:ext cx="10862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fr-FR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les vitamines + minéraux et </a:t>
            </a:r>
            <a:r>
              <a:rPr lang="fr-FR" sz="20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produits de la ruche </a:t>
            </a:r>
            <a:r>
              <a:rPr lang="fr-FR" sz="2000" dirty="0">
                <a:solidFill>
                  <a:schemeClr val="bg1"/>
                </a:solidFill>
                <a:ea typeface="Arial" charset="0"/>
                <a:cs typeface="Arial" charset="0"/>
              </a:rPr>
              <a:t>sont les deux catégories star du marché.</a:t>
            </a:r>
            <a:endParaRPr lang="fr-FR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B9A1537-C9A9-6445-8157-3F5B9CDEB58B}"/>
              </a:ext>
            </a:extLst>
          </p:cNvPr>
          <p:cNvSpPr/>
          <p:nvPr/>
        </p:nvSpPr>
        <p:spPr>
          <a:xfrm>
            <a:off x="688295" y="3011111"/>
            <a:ext cx="1095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fr-FR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Des Français qui se considèrent en mauvaise santé et qui consomment des CPAL pour le stress, la fatigue et la gestion du sommeil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D534C9C-7496-4C6A-84E0-F86911C29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980728"/>
            <a:ext cx="658553" cy="5861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E4FA48-C3D6-4923-82E6-B84A98FCF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49" y="3002934"/>
            <a:ext cx="589605" cy="575769"/>
          </a:xfrm>
          <a:prstGeom prst="rect">
            <a:avLst/>
          </a:prstGeom>
        </p:spPr>
      </p:pic>
      <p:pic>
        <p:nvPicPr>
          <p:cNvPr id="9" name="Graphique 8" descr="Calendrier à feuilles avec un remplissage uni">
            <a:extLst>
              <a:ext uri="{FF2B5EF4-FFF2-40B4-BE49-F238E27FC236}">
                <a16:creationId xmlns:a16="http://schemas.microsoft.com/office/drawing/2014/main" xmlns="" id="{EDB74883-9779-4A6C-A10E-C0DB349E2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9376" y="1844824"/>
            <a:ext cx="914400" cy="914400"/>
          </a:xfrm>
          <a:prstGeom prst="rect">
            <a:avLst/>
          </a:prstGeom>
        </p:spPr>
      </p:pic>
      <p:grpSp>
        <p:nvGrpSpPr>
          <p:cNvPr id="33" name="Group 18">
            <a:extLst>
              <a:ext uri="{FF2B5EF4-FFF2-40B4-BE49-F238E27FC236}">
                <a16:creationId xmlns:a16="http://schemas.microsoft.com/office/drawing/2014/main" xmlns="" id="{7DB05B63-9939-4F12-8746-0C42A238AEEA}"/>
              </a:ext>
            </a:extLst>
          </p:cNvPr>
          <p:cNvGrpSpPr/>
          <p:nvPr/>
        </p:nvGrpSpPr>
        <p:grpSpPr>
          <a:xfrm>
            <a:off x="180618" y="3861048"/>
            <a:ext cx="11690268" cy="697492"/>
            <a:chOff x="2961381" y="2822670"/>
            <a:chExt cx="3204916" cy="3282246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xmlns="" id="{D12A657D-AEA2-4C9B-B3FB-18328FFF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381" y="5771071"/>
              <a:ext cx="3204916" cy="333845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7ACE60B-5487-41C3-904F-677EDA6BD9CC}"/>
                </a:ext>
              </a:extLst>
            </p:cNvPr>
            <p:cNvSpPr/>
            <p:nvPr/>
          </p:nvSpPr>
          <p:spPr>
            <a:xfrm>
              <a:off x="3020734" y="2822670"/>
              <a:ext cx="3082606" cy="32822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latin typeface="Designball-Charts-01" pitchFamily="2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EF74B9D-0E5E-4E43-A58C-7E76366ADD7B}"/>
              </a:ext>
            </a:extLst>
          </p:cNvPr>
          <p:cNvSpPr/>
          <p:nvPr/>
        </p:nvSpPr>
        <p:spPr>
          <a:xfrm>
            <a:off x="688295" y="3925303"/>
            <a:ext cx="10952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fr-FR" sz="2000" b="1" dirty="0">
                <a:solidFill>
                  <a:schemeClr val="bg1"/>
                </a:solidFill>
                <a:cs typeface="Arial" charset="0"/>
              </a:rPr>
              <a:t>La naturalité, les ingrédients et la compréhension de l’indication sont clés</a:t>
            </a:r>
          </a:p>
        </p:txBody>
      </p:sp>
      <p:grpSp>
        <p:nvGrpSpPr>
          <p:cNvPr id="40" name="Group 18">
            <a:extLst>
              <a:ext uri="{FF2B5EF4-FFF2-40B4-BE49-F238E27FC236}">
                <a16:creationId xmlns:a16="http://schemas.microsoft.com/office/drawing/2014/main" xmlns="" id="{E5B12C4A-41C1-42A5-9884-CEE283E95080}"/>
              </a:ext>
            </a:extLst>
          </p:cNvPr>
          <p:cNvGrpSpPr/>
          <p:nvPr/>
        </p:nvGrpSpPr>
        <p:grpSpPr>
          <a:xfrm>
            <a:off x="191344" y="4675724"/>
            <a:ext cx="11690268" cy="697492"/>
            <a:chOff x="2961381" y="2822670"/>
            <a:chExt cx="3204916" cy="3282246"/>
          </a:xfrm>
        </p:grpSpPr>
        <p:pic>
          <p:nvPicPr>
            <p:cNvPr id="41" name="Picture 12">
              <a:extLst>
                <a:ext uri="{FF2B5EF4-FFF2-40B4-BE49-F238E27FC236}">
                  <a16:creationId xmlns:a16="http://schemas.microsoft.com/office/drawing/2014/main" xmlns="" id="{3A7AA766-7E70-4F14-8F19-D4A66C42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381" y="5771071"/>
              <a:ext cx="3204916" cy="333845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5240131-733A-4B7D-9B8C-53B6A2ED16F0}"/>
                </a:ext>
              </a:extLst>
            </p:cNvPr>
            <p:cNvSpPr/>
            <p:nvPr/>
          </p:nvSpPr>
          <p:spPr>
            <a:xfrm>
              <a:off x="3020734" y="2822670"/>
              <a:ext cx="3082606" cy="32822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latin typeface="Designball-Charts-01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10B0CE6-B342-4D0E-AD25-F8F0FB2881C9}"/>
              </a:ext>
            </a:extLst>
          </p:cNvPr>
          <p:cNvSpPr/>
          <p:nvPr/>
        </p:nvSpPr>
        <p:spPr>
          <a:xfrm>
            <a:off x="730080" y="4675724"/>
            <a:ext cx="10884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fr-FR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Des professionnels de santé qui restent fortement influenceur mais un bouche à oreille et des canaux digitaux qui émergent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1ADCABE3-D2FE-4CA3-ACA2-FD24A09F1A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765" y="4568491"/>
            <a:ext cx="964715" cy="833243"/>
          </a:xfrm>
          <a:prstGeom prst="rect">
            <a:avLst/>
          </a:prstGeom>
        </p:spPr>
      </p:pic>
      <p:grpSp>
        <p:nvGrpSpPr>
          <p:cNvPr id="45" name="Group 18">
            <a:extLst>
              <a:ext uri="{FF2B5EF4-FFF2-40B4-BE49-F238E27FC236}">
                <a16:creationId xmlns:a16="http://schemas.microsoft.com/office/drawing/2014/main" xmlns="" id="{BD95DD7A-8C0A-4EB2-BB20-F0DCB281F073}"/>
              </a:ext>
            </a:extLst>
          </p:cNvPr>
          <p:cNvGrpSpPr/>
          <p:nvPr/>
        </p:nvGrpSpPr>
        <p:grpSpPr>
          <a:xfrm>
            <a:off x="191344" y="5479884"/>
            <a:ext cx="11690268" cy="697492"/>
            <a:chOff x="2961381" y="2822670"/>
            <a:chExt cx="3204916" cy="3282246"/>
          </a:xfrm>
        </p:grpSpPr>
        <p:pic>
          <p:nvPicPr>
            <p:cNvPr id="46" name="Picture 12">
              <a:extLst>
                <a:ext uri="{FF2B5EF4-FFF2-40B4-BE49-F238E27FC236}">
                  <a16:creationId xmlns:a16="http://schemas.microsoft.com/office/drawing/2014/main" xmlns="" id="{9272A852-6C7F-4E94-9C9B-D2D29B5FC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381" y="5771071"/>
              <a:ext cx="3204916" cy="333845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C24C250-970C-4B8C-BC02-91D5B8919BE3}"/>
                </a:ext>
              </a:extLst>
            </p:cNvPr>
            <p:cNvSpPr/>
            <p:nvPr/>
          </p:nvSpPr>
          <p:spPr>
            <a:xfrm>
              <a:off x="3020734" y="2822670"/>
              <a:ext cx="3082606" cy="32822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latin typeface="Designball-Charts-01" pitchFamily="2" charset="0"/>
              </a:endParaRPr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9EE3CFD5-BF8D-497A-82F8-BFDEF0A29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06" y="3938290"/>
            <a:ext cx="467627" cy="51023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C0CFAA6-07AC-46E3-8418-DC522C289B57}"/>
              </a:ext>
            </a:extLst>
          </p:cNvPr>
          <p:cNvSpPr/>
          <p:nvPr/>
        </p:nvSpPr>
        <p:spPr>
          <a:xfrm>
            <a:off x="813843" y="5523329"/>
            <a:ext cx="1095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fr-FR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La pharmacie restent le canal n°1 d’approvisionnement mais elle fait face à une forte diversification des moyens d’achat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600D505-C1B7-42F5-A3E2-1096DFEE1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08" y="5564251"/>
            <a:ext cx="600569" cy="5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9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4AE908-C1ED-B04D-B698-074F93815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14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Le Marché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2/ Ventes en Pharma/Para &amp; 	/e-commerce pharma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2700" dirty="0">
                <a:solidFill>
                  <a:srgbClr val="002060"/>
                </a:solidFill>
              </a:rPr>
              <a:t>(source: </a:t>
            </a:r>
            <a:r>
              <a:rPr lang="fr-FR" sz="2700" dirty="0" err="1">
                <a:solidFill>
                  <a:srgbClr val="002060"/>
                </a:solidFill>
              </a:rPr>
              <a:t>IQVia</a:t>
            </a:r>
            <a:r>
              <a:rPr lang="fr-FR" sz="2700" dirty="0">
                <a:solidFill>
                  <a:srgbClr val="002060"/>
                </a:solidFill>
              </a:rPr>
              <a:t> pour SYNADIET)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Le marché français valeur des CPAL – PPUB - 2020</a:t>
            </a:r>
          </a:p>
        </p:txBody>
      </p:sp>
      <p:sp>
        <p:nvSpPr>
          <p:cNvPr id="109" name="Freeform 200"/>
          <p:cNvSpPr>
            <a:spLocks/>
          </p:cNvSpPr>
          <p:nvPr/>
        </p:nvSpPr>
        <p:spPr bwMode="auto">
          <a:xfrm>
            <a:off x="508881" y="1772074"/>
            <a:ext cx="5492829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10" name="Freeform 201"/>
          <p:cNvSpPr>
            <a:spLocks/>
          </p:cNvSpPr>
          <p:nvPr/>
        </p:nvSpPr>
        <p:spPr bwMode="auto">
          <a:xfrm>
            <a:off x="881569" y="2439259"/>
            <a:ext cx="4666316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11" name="Freeform 202"/>
          <p:cNvSpPr>
            <a:spLocks/>
          </p:cNvSpPr>
          <p:nvPr/>
        </p:nvSpPr>
        <p:spPr bwMode="auto">
          <a:xfrm>
            <a:off x="1216158" y="3122378"/>
            <a:ext cx="3837811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118" name="Freeform 203"/>
          <p:cNvSpPr>
            <a:spLocks/>
          </p:cNvSpPr>
          <p:nvPr/>
        </p:nvSpPr>
        <p:spPr bwMode="auto">
          <a:xfrm>
            <a:off x="1556720" y="3783589"/>
            <a:ext cx="3007314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119" name="Freeform 204"/>
          <p:cNvSpPr>
            <a:spLocks/>
          </p:cNvSpPr>
          <p:nvPr/>
        </p:nvSpPr>
        <p:spPr bwMode="auto">
          <a:xfrm>
            <a:off x="1885334" y="4446791"/>
            <a:ext cx="2182792" cy="1776506"/>
          </a:xfrm>
          <a:custGeom>
            <a:avLst/>
            <a:gdLst>
              <a:gd name="T0" fmla="*/ 2230 w 5480"/>
              <a:gd name="T1" fmla="*/ 0 h 4457"/>
              <a:gd name="T2" fmla="*/ 2058 w 5480"/>
              <a:gd name="T3" fmla="*/ 6 h 4457"/>
              <a:gd name="T4" fmla="*/ 1835 w 5480"/>
              <a:gd name="T5" fmla="*/ 34 h 4457"/>
              <a:gd name="T6" fmla="*/ 1619 w 5480"/>
              <a:gd name="T7" fmla="*/ 84 h 4457"/>
              <a:gd name="T8" fmla="*/ 1412 w 5480"/>
              <a:gd name="T9" fmla="*/ 154 h 4457"/>
              <a:gd name="T10" fmla="*/ 1214 w 5480"/>
              <a:gd name="T11" fmla="*/ 244 h 4457"/>
              <a:gd name="T12" fmla="*/ 1028 w 5480"/>
              <a:gd name="T13" fmla="*/ 351 h 4457"/>
              <a:gd name="T14" fmla="*/ 854 w 5480"/>
              <a:gd name="T15" fmla="*/ 475 h 4457"/>
              <a:gd name="T16" fmla="*/ 692 w 5480"/>
              <a:gd name="T17" fmla="*/ 616 h 4457"/>
              <a:gd name="T18" fmla="*/ 544 w 5480"/>
              <a:gd name="T19" fmla="*/ 770 h 4457"/>
              <a:gd name="T20" fmla="*/ 412 w 5480"/>
              <a:gd name="T21" fmla="*/ 938 h 4457"/>
              <a:gd name="T22" fmla="*/ 295 w 5480"/>
              <a:gd name="T23" fmla="*/ 1120 h 4457"/>
              <a:gd name="T24" fmla="*/ 197 w 5480"/>
              <a:gd name="T25" fmla="*/ 1312 h 4457"/>
              <a:gd name="T26" fmla="*/ 117 w 5480"/>
              <a:gd name="T27" fmla="*/ 1514 h 4457"/>
              <a:gd name="T28" fmla="*/ 57 w 5480"/>
              <a:gd name="T29" fmla="*/ 1726 h 4457"/>
              <a:gd name="T30" fmla="*/ 18 w 5480"/>
              <a:gd name="T31" fmla="*/ 1945 h 4457"/>
              <a:gd name="T32" fmla="*/ 0 w 5480"/>
              <a:gd name="T33" fmla="*/ 2172 h 4457"/>
              <a:gd name="T34" fmla="*/ 0 w 5480"/>
              <a:gd name="T35" fmla="*/ 2286 h 4457"/>
              <a:gd name="T36" fmla="*/ 17 w 5480"/>
              <a:gd name="T37" fmla="*/ 2508 h 4457"/>
              <a:gd name="T38" fmla="*/ 54 w 5480"/>
              <a:gd name="T39" fmla="*/ 2723 h 4457"/>
              <a:gd name="T40" fmla="*/ 113 w 5480"/>
              <a:gd name="T41" fmla="*/ 2931 h 4457"/>
              <a:gd name="T42" fmla="*/ 189 w 5480"/>
              <a:gd name="T43" fmla="*/ 3130 h 4457"/>
              <a:gd name="T44" fmla="*/ 309 w 5480"/>
              <a:gd name="T45" fmla="*/ 3365 h 4457"/>
              <a:gd name="T46" fmla="*/ 557 w 5480"/>
              <a:gd name="T47" fmla="*/ 3704 h 4457"/>
              <a:gd name="T48" fmla="*/ 861 w 5480"/>
              <a:gd name="T49" fmla="*/ 3991 h 4457"/>
              <a:gd name="T50" fmla="*/ 1217 w 5480"/>
              <a:gd name="T51" fmla="*/ 4216 h 4457"/>
              <a:gd name="T52" fmla="*/ 1460 w 5480"/>
              <a:gd name="T53" fmla="*/ 4322 h 4457"/>
              <a:gd name="T54" fmla="*/ 1665 w 5480"/>
              <a:gd name="T55" fmla="*/ 4387 h 4457"/>
              <a:gd name="T56" fmla="*/ 1878 w 5480"/>
              <a:gd name="T57" fmla="*/ 4431 h 4457"/>
              <a:gd name="T58" fmla="*/ 2097 w 5480"/>
              <a:gd name="T59" fmla="*/ 4455 h 4457"/>
              <a:gd name="T60" fmla="*/ 2078 w 5480"/>
              <a:gd name="T61" fmla="*/ 4453 h 4457"/>
              <a:gd name="T62" fmla="*/ 1793 w 5480"/>
              <a:gd name="T63" fmla="*/ 4396 h 4457"/>
              <a:gd name="T64" fmla="*/ 1531 w 5480"/>
              <a:gd name="T65" fmla="*/ 4289 h 4457"/>
              <a:gd name="T66" fmla="*/ 1297 w 5480"/>
              <a:gd name="T67" fmla="*/ 4135 h 4457"/>
              <a:gd name="T68" fmla="*/ 1095 w 5480"/>
              <a:gd name="T69" fmla="*/ 3942 h 4457"/>
              <a:gd name="T70" fmla="*/ 931 w 5480"/>
              <a:gd name="T71" fmla="*/ 3714 h 4457"/>
              <a:gd name="T72" fmla="*/ 812 w 5480"/>
              <a:gd name="T73" fmla="*/ 3458 h 4457"/>
              <a:gd name="T74" fmla="*/ 742 w 5480"/>
              <a:gd name="T75" fmla="*/ 3178 h 4457"/>
              <a:gd name="T76" fmla="*/ 726 w 5480"/>
              <a:gd name="T77" fmla="*/ 2956 h 4457"/>
              <a:gd name="T78" fmla="*/ 744 w 5480"/>
              <a:gd name="T79" fmla="*/ 2727 h 4457"/>
              <a:gd name="T80" fmla="*/ 817 w 5480"/>
              <a:gd name="T81" fmla="*/ 2439 h 4457"/>
              <a:gd name="T82" fmla="*/ 943 w 5480"/>
              <a:gd name="T83" fmla="*/ 2176 h 4457"/>
              <a:gd name="T84" fmla="*/ 1117 w 5480"/>
              <a:gd name="T85" fmla="*/ 1945 h 4457"/>
              <a:gd name="T86" fmla="*/ 1330 w 5480"/>
              <a:gd name="T87" fmla="*/ 1751 h 4457"/>
              <a:gd name="T88" fmla="*/ 1578 w 5480"/>
              <a:gd name="T89" fmla="*/ 1601 h 4457"/>
              <a:gd name="T90" fmla="*/ 1854 w 5480"/>
              <a:gd name="T91" fmla="*/ 1500 h 4457"/>
              <a:gd name="T92" fmla="*/ 2153 w 5480"/>
              <a:gd name="T93" fmla="*/ 1454 h 4457"/>
              <a:gd name="T94" fmla="*/ 3371 w 5480"/>
              <a:gd name="T95" fmla="*/ 1453 h 4457"/>
              <a:gd name="T96" fmla="*/ 4094 w 5480"/>
              <a:gd name="T97" fmla="*/ 1450 h 4457"/>
              <a:gd name="T98" fmla="*/ 4383 w 5480"/>
              <a:gd name="T99" fmla="*/ 1407 h 4457"/>
              <a:gd name="T100" fmla="*/ 4651 w 5480"/>
              <a:gd name="T101" fmla="*/ 1309 h 4457"/>
              <a:gd name="T102" fmla="*/ 4892 w 5480"/>
              <a:gd name="T103" fmla="*/ 1164 h 4457"/>
              <a:gd name="T104" fmla="*/ 5099 w 5480"/>
              <a:gd name="T105" fmla="*/ 976 h 4457"/>
              <a:gd name="T106" fmla="*/ 5267 w 5480"/>
              <a:gd name="T107" fmla="*/ 754 h 4457"/>
              <a:gd name="T108" fmla="*/ 5390 w 5480"/>
              <a:gd name="T109" fmla="*/ 500 h 4457"/>
              <a:gd name="T110" fmla="*/ 5462 w 5480"/>
              <a:gd name="T111" fmla="*/ 221 h 4457"/>
              <a:gd name="T112" fmla="*/ 5480 w 5480"/>
              <a:gd name="T113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80" h="4457">
                <a:moveTo>
                  <a:pt x="4019" y="0"/>
                </a:moveTo>
                <a:lnTo>
                  <a:pt x="2230" y="0"/>
                </a:lnTo>
                <a:lnTo>
                  <a:pt x="2172" y="0"/>
                </a:lnTo>
                <a:lnTo>
                  <a:pt x="2058" y="6"/>
                </a:lnTo>
                <a:lnTo>
                  <a:pt x="1946" y="17"/>
                </a:lnTo>
                <a:lnTo>
                  <a:pt x="1835" y="34"/>
                </a:lnTo>
                <a:lnTo>
                  <a:pt x="1726" y="57"/>
                </a:lnTo>
                <a:lnTo>
                  <a:pt x="1619" y="84"/>
                </a:lnTo>
                <a:lnTo>
                  <a:pt x="1515" y="117"/>
                </a:lnTo>
                <a:lnTo>
                  <a:pt x="1412" y="154"/>
                </a:lnTo>
                <a:lnTo>
                  <a:pt x="1313" y="196"/>
                </a:lnTo>
                <a:lnTo>
                  <a:pt x="1214" y="244"/>
                </a:lnTo>
                <a:lnTo>
                  <a:pt x="1120" y="295"/>
                </a:lnTo>
                <a:lnTo>
                  <a:pt x="1028" y="351"/>
                </a:lnTo>
                <a:lnTo>
                  <a:pt x="939" y="411"/>
                </a:lnTo>
                <a:lnTo>
                  <a:pt x="854" y="475"/>
                </a:lnTo>
                <a:lnTo>
                  <a:pt x="771" y="543"/>
                </a:lnTo>
                <a:lnTo>
                  <a:pt x="692" y="616"/>
                </a:lnTo>
                <a:lnTo>
                  <a:pt x="616" y="691"/>
                </a:lnTo>
                <a:lnTo>
                  <a:pt x="544" y="770"/>
                </a:lnTo>
                <a:lnTo>
                  <a:pt x="476" y="853"/>
                </a:lnTo>
                <a:lnTo>
                  <a:pt x="412" y="938"/>
                </a:lnTo>
                <a:lnTo>
                  <a:pt x="351" y="1028"/>
                </a:lnTo>
                <a:lnTo>
                  <a:pt x="295" y="1120"/>
                </a:lnTo>
                <a:lnTo>
                  <a:pt x="243" y="1214"/>
                </a:lnTo>
                <a:lnTo>
                  <a:pt x="197" y="1312"/>
                </a:lnTo>
                <a:lnTo>
                  <a:pt x="155" y="1412"/>
                </a:lnTo>
                <a:lnTo>
                  <a:pt x="117" y="1514"/>
                </a:lnTo>
                <a:lnTo>
                  <a:pt x="85" y="1619"/>
                </a:lnTo>
                <a:lnTo>
                  <a:pt x="57" y="1726"/>
                </a:lnTo>
                <a:lnTo>
                  <a:pt x="35" y="1835"/>
                </a:lnTo>
                <a:lnTo>
                  <a:pt x="18" y="1945"/>
                </a:lnTo>
                <a:lnTo>
                  <a:pt x="7" y="2058"/>
                </a:lnTo>
                <a:lnTo>
                  <a:pt x="0" y="2172"/>
                </a:lnTo>
                <a:lnTo>
                  <a:pt x="0" y="2230"/>
                </a:lnTo>
                <a:lnTo>
                  <a:pt x="0" y="2286"/>
                </a:lnTo>
                <a:lnTo>
                  <a:pt x="6" y="2398"/>
                </a:lnTo>
                <a:lnTo>
                  <a:pt x="17" y="2508"/>
                </a:lnTo>
                <a:lnTo>
                  <a:pt x="33" y="2617"/>
                </a:lnTo>
                <a:lnTo>
                  <a:pt x="54" y="2723"/>
                </a:lnTo>
                <a:lnTo>
                  <a:pt x="81" y="2827"/>
                </a:lnTo>
                <a:lnTo>
                  <a:pt x="113" y="2931"/>
                </a:lnTo>
                <a:lnTo>
                  <a:pt x="148" y="3032"/>
                </a:lnTo>
                <a:lnTo>
                  <a:pt x="189" y="3130"/>
                </a:lnTo>
                <a:lnTo>
                  <a:pt x="234" y="3226"/>
                </a:lnTo>
                <a:lnTo>
                  <a:pt x="309" y="3365"/>
                </a:lnTo>
                <a:lnTo>
                  <a:pt x="425" y="3540"/>
                </a:lnTo>
                <a:lnTo>
                  <a:pt x="557" y="3704"/>
                </a:lnTo>
                <a:lnTo>
                  <a:pt x="702" y="3855"/>
                </a:lnTo>
                <a:lnTo>
                  <a:pt x="861" y="3991"/>
                </a:lnTo>
                <a:lnTo>
                  <a:pt x="1033" y="4112"/>
                </a:lnTo>
                <a:lnTo>
                  <a:pt x="1217" y="4216"/>
                </a:lnTo>
                <a:lnTo>
                  <a:pt x="1360" y="4283"/>
                </a:lnTo>
                <a:lnTo>
                  <a:pt x="1460" y="4322"/>
                </a:lnTo>
                <a:lnTo>
                  <a:pt x="1561" y="4357"/>
                </a:lnTo>
                <a:lnTo>
                  <a:pt x="1665" y="4387"/>
                </a:lnTo>
                <a:lnTo>
                  <a:pt x="1770" y="4412"/>
                </a:lnTo>
                <a:lnTo>
                  <a:pt x="1878" y="4431"/>
                </a:lnTo>
                <a:lnTo>
                  <a:pt x="1987" y="4446"/>
                </a:lnTo>
                <a:lnTo>
                  <a:pt x="2097" y="4455"/>
                </a:lnTo>
                <a:lnTo>
                  <a:pt x="2153" y="4457"/>
                </a:lnTo>
                <a:lnTo>
                  <a:pt x="2078" y="4453"/>
                </a:lnTo>
                <a:lnTo>
                  <a:pt x="1934" y="4431"/>
                </a:lnTo>
                <a:lnTo>
                  <a:pt x="1793" y="4396"/>
                </a:lnTo>
                <a:lnTo>
                  <a:pt x="1659" y="4348"/>
                </a:lnTo>
                <a:lnTo>
                  <a:pt x="1531" y="4289"/>
                </a:lnTo>
                <a:lnTo>
                  <a:pt x="1410" y="4217"/>
                </a:lnTo>
                <a:lnTo>
                  <a:pt x="1297" y="4135"/>
                </a:lnTo>
                <a:lnTo>
                  <a:pt x="1191" y="4044"/>
                </a:lnTo>
                <a:lnTo>
                  <a:pt x="1095" y="3942"/>
                </a:lnTo>
                <a:lnTo>
                  <a:pt x="1007" y="3832"/>
                </a:lnTo>
                <a:lnTo>
                  <a:pt x="931" y="3714"/>
                </a:lnTo>
                <a:lnTo>
                  <a:pt x="866" y="3590"/>
                </a:lnTo>
                <a:lnTo>
                  <a:pt x="812" y="3458"/>
                </a:lnTo>
                <a:lnTo>
                  <a:pt x="771" y="3321"/>
                </a:lnTo>
                <a:lnTo>
                  <a:pt x="742" y="3178"/>
                </a:lnTo>
                <a:lnTo>
                  <a:pt x="728" y="3032"/>
                </a:lnTo>
                <a:lnTo>
                  <a:pt x="726" y="2956"/>
                </a:lnTo>
                <a:lnTo>
                  <a:pt x="728" y="2878"/>
                </a:lnTo>
                <a:lnTo>
                  <a:pt x="744" y="2727"/>
                </a:lnTo>
                <a:lnTo>
                  <a:pt x="774" y="2580"/>
                </a:lnTo>
                <a:lnTo>
                  <a:pt x="817" y="2439"/>
                </a:lnTo>
                <a:lnTo>
                  <a:pt x="874" y="2304"/>
                </a:lnTo>
                <a:lnTo>
                  <a:pt x="943" y="2176"/>
                </a:lnTo>
                <a:lnTo>
                  <a:pt x="1025" y="2056"/>
                </a:lnTo>
                <a:lnTo>
                  <a:pt x="1117" y="1945"/>
                </a:lnTo>
                <a:lnTo>
                  <a:pt x="1219" y="1842"/>
                </a:lnTo>
                <a:lnTo>
                  <a:pt x="1330" y="1751"/>
                </a:lnTo>
                <a:lnTo>
                  <a:pt x="1450" y="1670"/>
                </a:lnTo>
                <a:lnTo>
                  <a:pt x="1578" y="1601"/>
                </a:lnTo>
                <a:lnTo>
                  <a:pt x="1713" y="1543"/>
                </a:lnTo>
                <a:lnTo>
                  <a:pt x="1854" y="1500"/>
                </a:lnTo>
                <a:lnTo>
                  <a:pt x="2001" y="1470"/>
                </a:lnTo>
                <a:lnTo>
                  <a:pt x="2153" y="1454"/>
                </a:lnTo>
                <a:lnTo>
                  <a:pt x="2230" y="1453"/>
                </a:lnTo>
                <a:lnTo>
                  <a:pt x="3371" y="1453"/>
                </a:lnTo>
                <a:lnTo>
                  <a:pt x="4019" y="1451"/>
                </a:lnTo>
                <a:lnTo>
                  <a:pt x="4094" y="1450"/>
                </a:lnTo>
                <a:lnTo>
                  <a:pt x="4242" y="1436"/>
                </a:lnTo>
                <a:lnTo>
                  <a:pt x="4383" y="1407"/>
                </a:lnTo>
                <a:lnTo>
                  <a:pt x="4520" y="1364"/>
                </a:lnTo>
                <a:lnTo>
                  <a:pt x="4651" y="1309"/>
                </a:lnTo>
                <a:lnTo>
                  <a:pt x="4775" y="1242"/>
                </a:lnTo>
                <a:lnTo>
                  <a:pt x="4892" y="1164"/>
                </a:lnTo>
                <a:lnTo>
                  <a:pt x="5000" y="1076"/>
                </a:lnTo>
                <a:lnTo>
                  <a:pt x="5099" y="976"/>
                </a:lnTo>
                <a:lnTo>
                  <a:pt x="5188" y="869"/>
                </a:lnTo>
                <a:lnTo>
                  <a:pt x="5267" y="754"/>
                </a:lnTo>
                <a:lnTo>
                  <a:pt x="5335" y="630"/>
                </a:lnTo>
                <a:lnTo>
                  <a:pt x="5390" y="500"/>
                </a:lnTo>
                <a:lnTo>
                  <a:pt x="5433" y="363"/>
                </a:lnTo>
                <a:lnTo>
                  <a:pt x="5462" y="221"/>
                </a:lnTo>
                <a:lnTo>
                  <a:pt x="5477" y="74"/>
                </a:lnTo>
                <a:lnTo>
                  <a:pt x="5480" y="0"/>
                </a:lnTo>
                <a:lnTo>
                  <a:pt x="40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22" name="Freeform 455"/>
          <p:cNvSpPr/>
          <p:nvPr/>
        </p:nvSpPr>
        <p:spPr>
          <a:xfrm>
            <a:off x="2312184" y="520711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TextBox 123"/>
          <p:cNvSpPr txBox="1"/>
          <p:nvPr/>
        </p:nvSpPr>
        <p:spPr>
          <a:xfrm>
            <a:off x="6094846" y="1834099"/>
            <a:ext cx="1358705" cy="392415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950" b="1" dirty="0" err="1">
                <a:solidFill>
                  <a:schemeClr val="accent1"/>
                </a:solidFill>
              </a:rPr>
              <a:t>Pharmacie</a:t>
            </a:r>
            <a:endParaRPr lang="en-US" sz="1950" b="1" dirty="0">
              <a:solidFill>
                <a:schemeClr val="accent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665959" y="2388631"/>
            <a:ext cx="2716042" cy="6924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950" b="1" dirty="0" err="1">
                <a:solidFill>
                  <a:schemeClr val="accent2"/>
                </a:solidFill>
              </a:rPr>
              <a:t>Vente</a:t>
            </a:r>
            <a:r>
              <a:rPr lang="en-US" sz="1950" b="1" dirty="0">
                <a:solidFill>
                  <a:schemeClr val="accent2"/>
                </a:solidFill>
              </a:rPr>
              <a:t> </a:t>
            </a:r>
            <a:r>
              <a:rPr lang="en-US" sz="1950" b="1" dirty="0" err="1">
                <a:solidFill>
                  <a:schemeClr val="accent2"/>
                </a:solidFill>
              </a:rPr>
              <a:t>directe</a:t>
            </a:r>
            <a:r>
              <a:rPr lang="en-US" sz="1950" b="1" dirty="0">
                <a:solidFill>
                  <a:schemeClr val="accent2"/>
                </a:solidFill>
              </a:rPr>
              <a:t> et à distance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37071" y="3053859"/>
            <a:ext cx="3425571" cy="63863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fr-FR" sz="1950" b="1" dirty="0">
                <a:solidFill>
                  <a:schemeClr val="accent4"/>
                </a:solidFill>
              </a:rPr>
              <a:t>Circuits spécialisés                       </a:t>
            </a:r>
            <a:r>
              <a:rPr lang="fr-FR" sz="1600" b="1" dirty="0">
                <a:solidFill>
                  <a:schemeClr val="accent4"/>
                </a:solidFill>
              </a:rPr>
              <a:t>(bio, diététique)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681183" y="3848404"/>
            <a:ext cx="661400" cy="392415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950" b="1" dirty="0">
                <a:solidFill>
                  <a:schemeClr val="accent5"/>
                </a:solidFill>
              </a:rPr>
              <a:t>GMS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163396" y="4519839"/>
            <a:ext cx="1887696" cy="392415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950" b="1" dirty="0" err="1">
                <a:solidFill>
                  <a:schemeClr val="accent3"/>
                </a:solidFill>
              </a:rPr>
              <a:t>Parapharmacie</a:t>
            </a:r>
            <a:endParaRPr lang="en-US" sz="1950" b="1" dirty="0">
              <a:solidFill>
                <a:schemeClr val="accent3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59176" y="636926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fr-FR" altLang="ja-JP" sz="1100" dirty="0">
                <a:solidFill>
                  <a:schemeClr val="bg1">
                    <a:lumMod val="65000"/>
                  </a:schemeClr>
                </a:solidFill>
              </a:rPr>
              <a:t>Source </a:t>
            </a:r>
            <a:r>
              <a:rPr kumimoji="1" lang="fr-FR" altLang="ja-JP" sz="1100" dirty="0" err="1">
                <a:solidFill>
                  <a:schemeClr val="bg1">
                    <a:lumMod val="65000"/>
                  </a:schemeClr>
                </a:solidFill>
              </a:rPr>
              <a:t>Synadiet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094310" y="0"/>
            <a:ext cx="3097261" cy="615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  <p:sp>
        <p:nvSpPr>
          <p:cNvPr id="63" name="ZoneTexte 62"/>
          <p:cNvSpPr txBox="1"/>
          <p:nvPr/>
        </p:nvSpPr>
        <p:spPr>
          <a:xfrm>
            <a:off x="9124346" y="514335"/>
            <a:ext cx="2637285" cy="512448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-128"/>
              </a:rPr>
              <a:t>Marché des compléments alimentaires en France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chemeClr val="bg1"/>
              </a:solidFill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-128"/>
              </a:rPr>
              <a:t>2 138 M€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i="1" dirty="0">
                <a:solidFill>
                  <a:schemeClr val="bg1"/>
                </a:solidFill>
                <a:ea typeface="ＭＳ Ｐゴシック" charset="-128"/>
              </a:rPr>
              <a:t>+1,9%</a:t>
            </a:r>
            <a:endParaRPr kumimoji="0" lang="fr-FR" sz="4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chemeClr val="bg1"/>
              </a:solidFill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chemeClr val="bg1"/>
              </a:solidFill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-128"/>
              </a:rPr>
              <a:t>Année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-128"/>
              </a:rPr>
              <a:t>2020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chemeClr val="bg1"/>
              </a:solidFill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-128"/>
              </a:rPr>
              <a:t>Source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-128"/>
              </a:rPr>
              <a:t>Synadiet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charset="-128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36AB6245-5733-49B9-BB79-46BB51E3D854}"/>
              </a:ext>
            </a:extLst>
          </p:cNvPr>
          <p:cNvCxnSpPr>
            <a:cxnSpLocks/>
          </p:cNvCxnSpPr>
          <p:nvPr/>
        </p:nvCxnSpPr>
        <p:spPr>
          <a:xfrm>
            <a:off x="6172993" y="4627668"/>
            <a:ext cx="258657" cy="28458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56F81DA0-EB73-4EDC-9B9B-F528D6B1751B}"/>
              </a:ext>
            </a:extLst>
          </p:cNvPr>
          <p:cNvCxnSpPr>
            <a:cxnSpLocks/>
          </p:cNvCxnSpPr>
          <p:nvPr/>
        </p:nvCxnSpPr>
        <p:spPr>
          <a:xfrm>
            <a:off x="5390902" y="3921137"/>
            <a:ext cx="258657" cy="28458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CD7BC20E-ECD0-4C5D-BBA2-3F1103705621}"/>
              </a:ext>
            </a:extLst>
          </p:cNvPr>
          <p:cNvCxnSpPr>
            <a:cxnSpLocks/>
          </p:cNvCxnSpPr>
          <p:nvPr/>
        </p:nvCxnSpPr>
        <p:spPr>
          <a:xfrm flipV="1">
            <a:off x="7642469" y="3222446"/>
            <a:ext cx="318803" cy="33904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C928DA07-3EA3-4C0C-9201-0C6D3B7D3BE6}"/>
              </a:ext>
            </a:extLst>
          </p:cNvPr>
          <p:cNvCxnSpPr>
            <a:cxnSpLocks/>
          </p:cNvCxnSpPr>
          <p:nvPr/>
        </p:nvCxnSpPr>
        <p:spPr>
          <a:xfrm flipV="1">
            <a:off x="7841961" y="2570464"/>
            <a:ext cx="287943" cy="32748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BC58FF29-4F51-4D8C-BB2C-95BC9809FD7F}"/>
              </a:ext>
            </a:extLst>
          </p:cNvPr>
          <p:cNvCxnSpPr>
            <a:cxnSpLocks/>
          </p:cNvCxnSpPr>
          <p:nvPr/>
        </p:nvCxnSpPr>
        <p:spPr>
          <a:xfrm flipV="1">
            <a:off x="7459902" y="2035712"/>
            <a:ext cx="485047" cy="66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50" y="144286"/>
            <a:ext cx="9125066" cy="768263"/>
          </a:xfrm>
        </p:spPr>
        <p:txBody>
          <a:bodyPr>
            <a:noAutofit/>
          </a:bodyPr>
          <a:lstStyle/>
          <a:p>
            <a:r>
              <a:rPr lang="fr-FR" sz="2400" dirty="0"/>
              <a:t>Les compléments alimentaires en France : un marché toujours dominé par le circuit officinal</a:t>
            </a:r>
          </a:p>
        </p:txBody>
      </p:sp>
    </p:spTree>
    <p:extLst>
      <p:ext uri="{BB962C8B-B14F-4D97-AF65-F5344CB8AC3E}">
        <p14:creationId xmlns:p14="http://schemas.microsoft.com/office/powerpoint/2010/main" val="384882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4AE908-C1ED-B04D-B698-074F93815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14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Le Marché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1/ Attitudes et comportements des consommateurs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2700" dirty="0">
                <a:solidFill>
                  <a:srgbClr val="002060"/>
                </a:solidFill>
              </a:rPr>
              <a:t>(source: Observatoire SYNADIET / Harris)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9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725C3AB6-FC1D-4151-90B8-91B4CD82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marché des compléments alimentaires affiche une croissance de 124 M€ en 2021 soit 2 fois plus qu’en 2020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xmlns="" id="{52C04057-F056-4DBD-9D54-39632EC5B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32695" y="1400144"/>
            <a:ext cx="5088959" cy="488149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317C9E8-5CA6-4E2B-88C2-3EC9E1C46C31}"/>
              </a:ext>
            </a:extLst>
          </p:cNvPr>
          <p:cNvSpPr txBox="1">
            <a:spLocks/>
          </p:cNvSpPr>
          <p:nvPr/>
        </p:nvSpPr>
        <p:spPr>
          <a:xfrm>
            <a:off x="1938255" y="1774314"/>
            <a:ext cx="4287568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4000" b="1" dirty="0">
                <a:solidFill>
                  <a:schemeClr val="accent1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+5,5%</a:t>
            </a:r>
            <a:endParaRPr lang="fr-FR" sz="2400" b="1" dirty="0">
              <a:solidFill>
                <a:schemeClr val="accent1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endParaRPr lang="fr-FR" sz="1200" dirty="0"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01C3F0D6-6DB1-4F3B-8005-D5A5EDDA0080}"/>
              </a:ext>
            </a:extLst>
          </p:cNvPr>
          <p:cNvSpPr txBox="1">
            <a:spLocks/>
          </p:cNvSpPr>
          <p:nvPr/>
        </p:nvSpPr>
        <p:spPr>
          <a:xfrm>
            <a:off x="1958367" y="2981527"/>
            <a:ext cx="4387159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4000" b="1" dirty="0">
                <a:solidFill>
                  <a:schemeClr val="accent1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+2,5</a:t>
            </a:r>
            <a:r>
              <a:rPr lang="fr-FR" sz="1800" b="1" dirty="0">
                <a:solidFill>
                  <a:schemeClr val="accent1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endParaRPr lang="fr-FR" sz="1200" dirty="0"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2C34D724-AC08-41FC-99D0-9D5A1474C0CD}"/>
              </a:ext>
            </a:extLst>
          </p:cNvPr>
          <p:cNvSpPr txBox="1">
            <a:spLocks/>
          </p:cNvSpPr>
          <p:nvPr/>
        </p:nvSpPr>
        <p:spPr>
          <a:xfrm>
            <a:off x="2038599" y="4445619"/>
            <a:ext cx="4483741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4400" b="1" dirty="0">
                <a:solidFill>
                  <a:schemeClr val="accent1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+10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pic>
        <p:nvPicPr>
          <p:cNvPr id="11" name="Graphic 8">
            <a:extLst>
              <a:ext uri="{FF2B5EF4-FFF2-40B4-BE49-F238E27FC236}">
                <a16:creationId xmlns:a16="http://schemas.microsoft.com/office/drawing/2014/main" xmlns="" id="{31F44134-0BC4-4972-8D6A-A95528F93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5288" y="4906775"/>
            <a:ext cx="1846158" cy="1114319"/>
          </a:xfrm>
          <a:prstGeom prst="rect">
            <a:avLst/>
          </a:prstGeom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xmlns="" id="{C58782E2-4928-4AC7-A31C-A7E2E7C4D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29537" y="1570604"/>
            <a:ext cx="4136303" cy="1393201"/>
          </a:xfrm>
          <a:prstGeom prst="rect">
            <a:avLst/>
          </a:prstGeom>
        </p:spPr>
      </p:pic>
      <p:pic>
        <p:nvPicPr>
          <p:cNvPr id="13" name="Graphic 6">
            <a:extLst>
              <a:ext uri="{FF2B5EF4-FFF2-40B4-BE49-F238E27FC236}">
                <a16:creationId xmlns:a16="http://schemas.microsoft.com/office/drawing/2014/main" xmlns="" id="{EABF3C5E-F63D-4D82-AC46-4B22366DD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2999" y="2748106"/>
            <a:ext cx="3431895" cy="1278873"/>
          </a:xfrm>
          <a:prstGeom prst="rect">
            <a:avLst/>
          </a:prstGeom>
        </p:spPr>
      </p:pic>
      <p:pic>
        <p:nvPicPr>
          <p:cNvPr id="14" name="Graphic 7">
            <a:extLst>
              <a:ext uri="{FF2B5EF4-FFF2-40B4-BE49-F238E27FC236}">
                <a16:creationId xmlns:a16="http://schemas.microsoft.com/office/drawing/2014/main" xmlns="" id="{316FF699-9ECE-426F-90AD-C799CDAEB4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93318" y="3955601"/>
            <a:ext cx="2590202" cy="1114319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67A84DC-CCA3-497F-8AD6-A6CD5DF80E3A}"/>
              </a:ext>
            </a:extLst>
          </p:cNvPr>
          <p:cNvSpPr txBox="1"/>
          <p:nvPr/>
        </p:nvSpPr>
        <p:spPr>
          <a:xfrm>
            <a:off x="7226301" y="1874838"/>
            <a:ext cx="368119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Marché de la pharmacie, parapharmacie &amp; e-commerce</a:t>
            </a:r>
          </a:p>
          <a:p>
            <a:pPr algn="ctr"/>
            <a:r>
              <a:rPr lang="fr-FR" sz="3200" b="1" dirty="0"/>
              <a:t>39,2 Mds €</a:t>
            </a:r>
            <a:endParaRPr lang="fr-FR" sz="1200" b="1" dirty="0"/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xmlns="" id="{FCB0F769-5A3F-4216-8DCD-C571EADE47CE}"/>
              </a:ext>
            </a:extLst>
          </p:cNvPr>
          <p:cNvSpPr txBox="1"/>
          <p:nvPr/>
        </p:nvSpPr>
        <p:spPr>
          <a:xfrm>
            <a:off x="7512413" y="2979627"/>
            <a:ext cx="302456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050" i="1" dirty="0">
                <a:solidFill>
                  <a:srgbClr val="2B3A42"/>
                </a:solidFill>
              </a:rPr>
              <a:t>Marché de la vente libre (consumer </a:t>
            </a:r>
            <a:r>
              <a:rPr lang="fr-FR" sz="1050" i="1" dirty="0" err="1">
                <a:solidFill>
                  <a:srgbClr val="2B3A42"/>
                </a:solidFill>
              </a:rPr>
              <a:t>health</a:t>
            </a:r>
            <a:r>
              <a:rPr lang="fr-FR" sz="1050" i="1" dirty="0">
                <a:solidFill>
                  <a:srgbClr val="2B3A42"/>
                </a:solidFill>
              </a:rPr>
              <a:t>)</a:t>
            </a:r>
            <a:endParaRPr lang="fr-FR" sz="2400" b="1" dirty="0"/>
          </a:p>
          <a:p>
            <a:pPr algn="ctr"/>
            <a:r>
              <a:rPr lang="fr-FR" sz="3200" b="1" dirty="0"/>
              <a:t>14,6 Mds €</a:t>
            </a: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xmlns="" id="{17A75976-BF1A-4542-8A3D-FCBFE5D4AD0D}"/>
              </a:ext>
            </a:extLst>
          </p:cNvPr>
          <p:cNvSpPr txBox="1"/>
          <p:nvPr/>
        </p:nvSpPr>
        <p:spPr>
          <a:xfrm>
            <a:off x="7961700" y="4135733"/>
            <a:ext cx="21917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00" i="1" dirty="0">
                <a:solidFill>
                  <a:srgbClr val="2B3A42"/>
                </a:solidFill>
              </a:rPr>
              <a:t>Marché </a:t>
            </a:r>
            <a:r>
              <a:rPr lang="fr-FR" sz="1100" i="1" dirty="0" err="1">
                <a:solidFill>
                  <a:srgbClr val="2B3A42"/>
                </a:solidFill>
              </a:rPr>
              <a:t>Comp</a:t>
            </a:r>
            <a:r>
              <a:rPr lang="fr-FR" sz="1100" i="1" dirty="0">
                <a:solidFill>
                  <a:srgbClr val="2B3A42"/>
                </a:solidFill>
              </a:rPr>
              <a:t>. alimentaires</a:t>
            </a:r>
            <a:endParaRPr lang="fr-FR" sz="2800" b="1" dirty="0">
              <a:solidFill>
                <a:srgbClr val="2B3A42"/>
              </a:solidFill>
            </a:endParaRPr>
          </a:p>
          <a:p>
            <a:pPr lvl="0" algn="ctr"/>
            <a:r>
              <a:rPr lang="fr-FR" sz="3200" b="1" dirty="0">
                <a:solidFill>
                  <a:srgbClr val="2B3A42"/>
                </a:solidFill>
              </a:rPr>
              <a:t>1,3 Mds €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xmlns="" id="{B40FFC8E-47D5-4A88-8882-9E0FA8F76FFD}"/>
              </a:ext>
            </a:extLst>
          </p:cNvPr>
          <p:cNvSpPr txBox="1"/>
          <p:nvPr/>
        </p:nvSpPr>
        <p:spPr>
          <a:xfrm>
            <a:off x="8621001" y="5178674"/>
            <a:ext cx="9816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/>
            </a:lvl1pPr>
          </a:lstStyle>
          <a:p>
            <a:pPr algn="ctr"/>
            <a:r>
              <a:rPr lang="fr-FR" sz="1000" b="0" i="1" dirty="0">
                <a:solidFill>
                  <a:srgbClr val="2B3A42"/>
                </a:solidFill>
              </a:rPr>
              <a:t>Poids CPAL</a:t>
            </a:r>
            <a:endParaRPr lang="fr-FR" sz="2800" dirty="0"/>
          </a:p>
          <a:p>
            <a:pPr algn="ctr"/>
            <a:r>
              <a:rPr lang="fr-FR" sz="2800" dirty="0"/>
              <a:t>3%</a:t>
            </a:r>
          </a:p>
        </p:txBody>
      </p:sp>
      <p:sp>
        <p:nvSpPr>
          <p:cNvPr id="19" name="Isosceles Triangle 14">
            <a:extLst>
              <a:ext uri="{FF2B5EF4-FFF2-40B4-BE49-F238E27FC236}">
                <a16:creationId xmlns:a16="http://schemas.microsoft.com/office/drawing/2014/main" xmlns="" id="{CA8F6610-5591-4E46-9121-E202AEAAA479}"/>
              </a:ext>
            </a:extLst>
          </p:cNvPr>
          <p:cNvSpPr/>
          <p:nvPr/>
        </p:nvSpPr>
        <p:spPr>
          <a:xfrm rot="10800000">
            <a:off x="8626394" y="2601126"/>
            <a:ext cx="462548" cy="41821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/>
          </a:p>
        </p:txBody>
      </p:sp>
      <p:sp>
        <p:nvSpPr>
          <p:cNvPr id="20" name="Isosceles Triangle 39">
            <a:extLst>
              <a:ext uri="{FF2B5EF4-FFF2-40B4-BE49-F238E27FC236}">
                <a16:creationId xmlns:a16="http://schemas.microsoft.com/office/drawing/2014/main" xmlns="" id="{D49830AC-8818-4F1F-8826-A3F089709385}"/>
              </a:ext>
            </a:extLst>
          </p:cNvPr>
          <p:cNvSpPr/>
          <p:nvPr/>
        </p:nvSpPr>
        <p:spPr>
          <a:xfrm rot="10800000">
            <a:off x="8881965" y="3730662"/>
            <a:ext cx="462548" cy="418212"/>
          </a:xfrm>
          <a:prstGeom prst="triangle">
            <a:avLst/>
          </a:prstGeom>
          <a:solidFill>
            <a:srgbClr val="40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/>
          </a:p>
        </p:txBody>
      </p:sp>
      <p:sp>
        <p:nvSpPr>
          <p:cNvPr id="21" name="Isosceles Triangle 40">
            <a:extLst>
              <a:ext uri="{FF2B5EF4-FFF2-40B4-BE49-F238E27FC236}">
                <a16:creationId xmlns:a16="http://schemas.microsoft.com/office/drawing/2014/main" xmlns="" id="{4D330D41-C60E-40BC-B4A0-7CDA0FC1EB0A}"/>
              </a:ext>
            </a:extLst>
          </p:cNvPr>
          <p:cNvSpPr/>
          <p:nvPr/>
        </p:nvSpPr>
        <p:spPr>
          <a:xfrm rot="10800000">
            <a:off x="8871805" y="4836745"/>
            <a:ext cx="462548" cy="418212"/>
          </a:xfrm>
          <a:prstGeom prst="triangle">
            <a:avLst/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/>
          </a:p>
        </p:txBody>
      </p:sp>
      <p:pic>
        <p:nvPicPr>
          <p:cNvPr id="26" name="Graphic 143">
            <a:extLst>
              <a:ext uri="{FF2B5EF4-FFF2-40B4-BE49-F238E27FC236}">
                <a16:creationId xmlns:a16="http://schemas.microsoft.com/office/drawing/2014/main" xmlns="" id="{8B4A9B8B-64F7-4486-BFF9-AD79B4B14E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94548" y="1693032"/>
            <a:ext cx="720000" cy="720000"/>
          </a:xfrm>
          <a:prstGeom prst="rect">
            <a:avLst/>
          </a:prstGeom>
        </p:spPr>
      </p:pic>
      <p:pic>
        <p:nvPicPr>
          <p:cNvPr id="27" name="Graphic 22">
            <a:extLst>
              <a:ext uri="{FF2B5EF4-FFF2-40B4-BE49-F238E27FC236}">
                <a16:creationId xmlns:a16="http://schemas.microsoft.com/office/drawing/2014/main" xmlns="" id="{09210004-1CEF-4B5A-941E-07BAA09242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08954" y="2996823"/>
            <a:ext cx="720000" cy="720000"/>
          </a:xfrm>
          <a:prstGeom prst="rect">
            <a:avLst/>
          </a:prstGeom>
        </p:spPr>
      </p:pic>
      <p:pic>
        <p:nvPicPr>
          <p:cNvPr id="28" name="Graphic 235">
            <a:extLst>
              <a:ext uri="{FF2B5EF4-FFF2-40B4-BE49-F238E27FC236}">
                <a16:creationId xmlns:a16="http://schemas.microsoft.com/office/drawing/2014/main" xmlns="" id="{59367CCE-A257-4430-93C9-EA8AC51B7D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94548" y="4458674"/>
            <a:ext cx="720000" cy="720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465B7F3-7ADF-4E46-B147-05BA833F9E31}"/>
              </a:ext>
            </a:extLst>
          </p:cNvPr>
          <p:cNvSpPr txBox="1"/>
          <p:nvPr/>
        </p:nvSpPr>
        <p:spPr>
          <a:xfrm>
            <a:off x="384175" y="6503294"/>
            <a:ext cx="3815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 dirty="0">
                <a:solidFill>
                  <a:schemeClr val="tx2"/>
                </a:solidFill>
              </a:rPr>
              <a:t>Source</a:t>
            </a:r>
            <a:r>
              <a:rPr lang="fr-FR" sz="1000" dirty="0">
                <a:solidFill>
                  <a:schemeClr val="tx2"/>
                </a:solidFill>
              </a:rPr>
              <a:t> : IQVIA Panel pharmacie, parapharmacie &amp; e-commerce</a:t>
            </a:r>
            <a:endParaRPr lang="fr-FR" sz="1000" u="sng" dirty="0">
              <a:solidFill>
                <a:schemeClr val="tx2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7953E04-78DD-4460-87BF-B17D7BE2352B}"/>
              </a:ext>
            </a:extLst>
          </p:cNvPr>
          <p:cNvCxnSpPr/>
          <p:nvPr/>
        </p:nvCxnSpPr>
        <p:spPr>
          <a:xfrm>
            <a:off x="1026160" y="2730125"/>
            <a:ext cx="7091680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042D4964-3653-49C7-850A-91846948238F}"/>
              </a:ext>
            </a:extLst>
          </p:cNvPr>
          <p:cNvCxnSpPr/>
          <p:nvPr/>
        </p:nvCxnSpPr>
        <p:spPr>
          <a:xfrm>
            <a:off x="1026160" y="3939768"/>
            <a:ext cx="7091680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ADF943DF-DDB4-4484-B311-DF8B28007289}"/>
              </a:ext>
            </a:extLst>
          </p:cNvPr>
          <p:cNvSpPr txBox="1"/>
          <p:nvPr/>
        </p:nvSpPr>
        <p:spPr>
          <a:xfrm>
            <a:off x="3565760" y="2865266"/>
            <a:ext cx="343189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283075" algn="l"/>
              </a:tabLs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Vente libre (prescription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med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. facultative)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2830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Chiffre d’affaires prix public TTC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2830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Pharmacie, parapharmacie, e-commerce)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3868C55D-B61D-4192-87B0-F3F223448825}"/>
              </a:ext>
            </a:extLst>
          </p:cNvPr>
          <p:cNvSpPr txBox="1"/>
          <p:nvPr/>
        </p:nvSpPr>
        <p:spPr>
          <a:xfrm>
            <a:off x="3673394" y="1746450"/>
            <a:ext cx="2960901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16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Marché total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1200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Chiffre d’affaires prix public TTC 2021 Pharmacie, parapharmacie, e-commerce</a:t>
            </a:r>
            <a:endParaRPr lang="fr-FR" sz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D02CACA2-365A-43FF-AFCE-148E3371B65F}"/>
              </a:ext>
            </a:extLst>
          </p:cNvPr>
          <p:cNvSpPr txBox="1"/>
          <p:nvPr/>
        </p:nvSpPr>
        <p:spPr>
          <a:xfrm>
            <a:off x="3561633" y="4321973"/>
            <a:ext cx="4081987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283075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Compléments alimentaires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2830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Chiffre d’affaires prix public TTC 2021 vs.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2830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Tous les circuits (pharmacie, parapharmacie, e-commerce)</a:t>
            </a:r>
          </a:p>
        </p:txBody>
      </p:sp>
    </p:spTree>
    <p:extLst>
      <p:ext uri="{BB962C8B-B14F-4D97-AF65-F5344CB8AC3E}">
        <p14:creationId xmlns:p14="http://schemas.microsoft.com/office/powerpoint/2010/main" val="32736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4B0AED57-6B4C-4A01-BE38-5ABCE8A5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97" y="258659"/>
            <a:ext cx="11338560" cy="768263"/>
          </a:xfrm>
        </p:spPr>
        <p:txBody>
          <a:bodyPr>
            <a:normAutofit fontScale="90000"/>
          </a:bodyPr>
          <a:lstStyle/>
          <a:p>
            <a:r>
              <a:rPr lang="fr-FR" dirty="0"/>
              <a:t>Une croissance qui s’explique conjointement par l’augmentation des volumes et l’innovation. 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398BE7B5-5E70-43DD-92EE-26A479B1AB9F}"/>
              </a:ext>
            </a:extLst>
          </p:cNvPr>
          <p:cNvGraphicFramePr>
            <a:graphicFrameLocks/>
          </p:cNvGraphicFramePr>
          <p:nvPr/>
        </p:nvGraphicFramePr>
        <p:xfrm>
          <a:off x="647209" y="2455575"/>
          <a:ext cx="8130208" cy="386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FFAD2B6-7E46-4CCA-B173-9F82334A8E4E}"/>
              </a:ext>
            </a:extLst>
          </p:cNvPr>
          <p:cNvSpPr txBox="1"/>
          <p:nvPr/>
        </p:nvSpPr>
        <p:spPr>
          <a:xfrm>
            <a:off x="480118" y="1588762"/>
            <a:ext cx="7796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0" i="0" u="none" strike="noStrike" kern="1200" spc="0" baseline="0">
                <a:solidFill>
                  <a:srgbClr val="2B3A4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kern="1200" spc="0" baseline="0">
                <a:solidFill>
                  <a:srgbClr val="2B3A42"/>
                </a:solidFill>
                <a:effectLst/>
              </a:rPr>
              <a:t>Décomposition de la croissance entre 2020 et 2021</a:t>
            </a:r>
            <a:endParaRPr lang="fr-FR" sz="1800">
              <a:effectLst/>
            </a:endParaRPr>
          </a:p>
          <a:p>
            <a:pPr algn="ctr" rtl="0">
              <a:defRPr sz="1200" b="0" i="0" u="none" strike="noStrike" kern="1200" spc="0" baseline="0">
                <a:solidFill>
                  <a:srgbClr val="2B3A4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1" kern="1200" spc="0" baseline="0">
                <a:solidFill>
                  <a:srgbClr val="2B3A42"/>
                </a:solidFill>
                <a:effectLst/>
              </a:rPr>
              <a:t>Marché des compléments alimentaires – Chiffre d’affaires prix public TTC</a:t>
            </a:r>
            <a:endParaRPr lang="fr-FR" sz="1800"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1211E2D-7D8B-4A9F-957F-ADD439E5E67A}"/>
              </a:ext>
            </a:extLst>
          </p:cNvPr>
          <p:cNvSpPr txBox="1"/>
          <p:nvPr/>
        </p:nvSpPr>
        <p:spPr>
          <a:xfrm>
            <a:off x="1023476" y="4388430"/>
            <a:ext cx="1087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tx2"/>
                </a:solidFill>
              </a:rPr>
              <a:t>1,2 Mds €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6C5A0ED-AE49-4E7E-867C-0CA7A2F0D945}"/>
              </a:ext>
            </a:extLst>
          </p:cNvPr>
          <p:cNvSpPr txBox="1"/>
          <p:nvPr/>
        </p:nvSpPr>
        <p:spPr>
          <a:xfrm>
            <a:off x="7357421" y="2461422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tx2"/>
                </a:solidFill>
              </a:rPr>
              <a:t>1,3 Mds 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83841FF-0FDF-4496-B70A-FB7AD03833BE}"/>
              </a:ext>
            </a:extLst>
          </p:cNvPr>
          <p:cNvSpPr txBox="1"/>
          <p:nvPr/>
        </p:nvSpPr>
        <p:spPr>
          <a:xfrm>
            <a:off x="5805268" y="2532519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tx2"/>
                </a:solidFill>
              </a:rPr>
              <a:t>+42 M€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AF2F81D-3438-4CBD-8834-42B14725D8F9}"/>
              </a:ext>
            </a:extLst>
          </p:cNvPr>
          <p:cNvSpPr txBox="1"/>
          <p:nvPr/>
        </p:nvSpPr>
        <p:spPr>
          <a:xfrm>
            <a:off x="4252593" y="2996628"/>
            <a:ext cx="87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tx2"/>
                </a:solidFill>
              </a:rPr>
              <a:t>+77 M€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41235BF-D0A4-49FE-8F24-274EBA5AD7D0}"/>
              </a:ext>
            </a:extLst>
          </p:cNvPr>
          <p:cNvSpPr txBox="1"/>
          <p:nvPr/>
        </p:nvSpPr>
        <p:spPr>
          <a:xfrm>
            <a:off x="2765907" y="430371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tx2"/>
                </a:solidFill>
              </a:rPr>
              <a:t>+3 M€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089AC7F-8C35-40D2-AC11-59EFDBA26016}"/>
              </a:ext>
            </a:extLst>
          </p:cNvPr>
          <p:cNvSpPr txBox="1"/>
          <p:nvPr/>
        </p:nvSpPr>
        <p:spPr>
          <a:xfrm>
            <a:off x="9549218" y="2455575"/>
            <a:ext cx="297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3200" b="1" i="0">
                <a:solidFill>
                  <a:schemeClr val="accent3"/>
                </a:solidFill>
                <a:effectLst/>
              </a:rPr>
              <a:t>2,9 M€</a:t>
            </a:r>
          </a:p>
          <a:p>
            <a:pPr algn="l" fontAlgn="base"/>
            <a:r>
              <a:rPr lang="fr-FR" sz="1600" b="0" i="0">
                <a:effectLst/>
              </a:rPr>
              <a:t>Anaca3+ Minceur 12 en 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F660B4F-890F-466E-8BA7-5184E8DE4CE4}"/>
              </a:ext>
            </a:extLst>
          </p:cNvPr>
          <p:cNvSpPr txBox="1"/>
          <p:nvPr/>
        </p:nvSpPr>
        <p:spPr>
          <a:xfrm>
            <a:off x="9549218" y="3641990"/>
            <a:ext cx="3120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>
                <a:solidFill>
                  <a:schemeClr val="accent3"/>
                </a:solidFill>
              </a:rPr>
              <a:t>1,3 M€ </a:t>
            </a:r>
          </a:p>
          <a:p>
            <a:r>
              <a:rPr lang="fr-FR" sz="1600" err="1"/>
              <a:t>Berocca</a:t>
            </a:r>
            <a:r>
              <a:rPr lang="fr-FR" sz="1600" baseline="30000"/>
              <a:t>®</a:t>
            </a:r>
            <a:r>
              <a:rPr lang="fr-FR" sz="1600"/>
              <a:t> Immunité Flash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53659EAD-B735-45F4-AC28-A61F201EEEA4}"/>
              </a:ext>
            </a:extLst>
          </p:cNvPr>
          <p:cNvSpPr txBox="1"/>
          <p:nvPr/>
        </p:nvSpPr>
        <p:spPr>
          <a:xfrm>
            <a:off x="9549218" y="4828405"/>
            <a:ext cx="2067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i="0">
                <a:solidFill>
                  <a:schemeClr val="accent3"/>
                </a:solidFill>
                <a:effectLst/>
              </a:rPr>
              <a:t>1,2 M€</a:t>
            </a:r>
          </a:p>
          <a:p>
            <a:pPr algn="l"/>
            <a:r>
              <a:rPr lang="fr-FR" sz="1600" b="0" i="0" err="1">
                <a:effectLst/>
              </a:rPr>
              <a:t>Brûlactiv</a:t>
            </a:r>
            <a:r>
              <a:rPr lang="fr-FR" sz="1600" b="0" i="0">
                <a:effectLst/>
              </a:rPr>
              <a:t> Fort</a:t>
            </a:r>
          </a:p>
        </p:txBody>
      </p:sp>
      <p:pic>
        <p:nvPicPr>
          <p:cNvPr id="15" name="Graphic 22">
            <a:extLst>
              <a:ext uri="{FF2B5EF4-FFF2-40B4-BE49-F238E27FC236}">
                <a16:creationId xmlns:a16="http://schemas.microsoft.com/office/drawing/2014/main" xmlns="" id="{7974C555-EBFC-4570-A5DF-A74DF7BC4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86013" y="3778314"/>
            <a:ext cx="640080" cy="640080"/>
          </a:xfrm>
          <a:prstGeom prst="rect">
            <a:avLst/>
          </a:prstGeom>
        </p:spPr>
      </p:pic>
      <p:pic>
        <p:nvPicPr>
          <p:cNvPr id="16" name="Graphic 18">
            <a:extLst>
              <a:ext uri="{FF2B5EF4-FFF2-40B4-BE49-F238E27FC236}">
                <a16:creationId xmlns:a16="http://schemas.microsoft.com/office/drawing/2014/main" xmlns="" id="{C6D810A7-1FD2-4A61-AD64-5A4B49048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65217" y="4923863"/>
            <a:ext cx="640080" cy="640080"/>
          </a:xfrm>
          <a:prstGeom prst="rect">
            <a:avLst/>
          </a:prstGeom>
        </p:spPr>
      </p:pic>
      <p:pic>
        <p:nvPicPr>
          <p:cNvPr id="18" name="Graphic 235">
            <a:extLst>
              <a:ext uri="{FF2B5EF4-FFF2-40B4-BE49-F238E27FC236}">
                <a16:creationId xmlns:a16="http://schemas.microsoft.com/office/drawing/2014/main" xmlns="" id="{82E4A28E-BC51-4DC3-9BAD-B12CF09C3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33537" y="2759646"/>
            <a:ext cx="640080" cy="640080"/>
          </a:xfrm>
          <a:prstGeom prst="rect">
            <a:avLst/>
          </a:prstGeom>
        </p:spPr>
      </p:pic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xmlns="" id="{D5F5C483-472A-412D-A7AB-A63D4FDC65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4175" y="6388100"/>
            <a:ext cx="9285288" cy="338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>
                <a:solidFill>
                  <a:schemeClr val="tx2"/>
                </a:solidFill>
              </a:rPr>
              <a:t>Source</a:t>
            </a:r>
            <a:r>
              <a:rPr lang="fr-FR" sz="1000">
                <a:solidFill>
                  <a:schemeClr val="tx2"/>
                </a:solidFill>
              </a:rPr>
              <a:t> : IQVIA Panel pharmacie, parapharmacie &amp; e-commerce</a:t>
            </a:r>
            <a:endParaRPr lang="fr-FR" sz="1000" u="sng">
              <a:solidFill>
                <a:schemeClr val="tx2"/>
              </a:solidFill>
            </a:endParaRPr>
          </a:p>
        </p:txBody>
      </p:sp>
      <p:sp>
        <p:nvSpPr>
          <p:cNvPr id="22" name="Rectangle: Rounded Corners 41">
            <a:extLst>
              <a:ext uri="{FF2B5EF4-FFF2-40B4-BE49-F238E27FC236}">
                <a16:creationId xmlns:a16="http://schemas.microsoft.com/office/drawing/2014/main" xmlns="" id="{A2AF20BC-3DB0-4A55-BD66-F2003B5248A2}"/>
              </a:ext>
            </a:extLst>
          </p:cNvPr>
          <p:cNvSpPr/>
          <p:nvPr/>
        </p:nvSpPr>
        <p:spPr>
          <a:xfrm>
            <a:off x="8831808" y="1625032"/>
            <a:ext cx="2950477" cy="528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B727FCB-916C-48A4-B6FA-52611B858BBB}"/>
              </a:ext>
            </a:extLst>
          </p:cNvPr>
          <p:cNvSpPr txBox="1"/>
          <p:nvPr/>
        </p:nvSpPr>
        <p:spPr>
          <a:xfrm>
            <a:off x="9134329" y="1742890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Focus lancements en 2021</a:t>
            </a:r>
          </a:p>
        </p:txBody>
      </p:sp>
    </p:spTree>
    <p:extLst>
      <p:ext uri="{BB962C8B-B14F-4D97-AF65-F5344CB8AC3E}">
        <p14:creationId xmlns:p14="http://schemas.microsoft.com/office/powerpoint/2010/main" val="36867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41">
            <a:extLst>
              <a:ext uri="{FF2B5EF4-FFF2-40B4-BE49-F238E27FC236}">
                <a16:creationId xmlns:a16="http://schemas.microsoft.com/office/drawing/2014/main" xmlns="" id="{84E24E7E-D378-4EAF-AB84-FF15C195E042}"/>
              </a:ext>
            </a:extLst>
          </p:cNvPr>
          <p:cNvSpPr/>
          <p:nvPr/>
        </p:nvSpPr>
        <p:spPr>
          <a:xfrm>
            <a:off x="1293759" y="1185786"/>
            <a:ext cx="3081764" cy="5287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 dirty="0"/>
          </a:p>
        </p:txBody>
      </p:sp>
      <p:sp>
        <p:nvSpPr>
          <p:cNvPr id="24" name="Rectangle: Rounded Corners 41">
            <a:extLst>
              <a:ext uri="{FF2B5EF4-FFF2-40B4-BE49-F238E27FC236}">
                <a16:creationId xmlns:a16="http://schemas.microsoft.com/office/drawing/2014/main" xmlns="" id="{1B5DC7CF-A969-4162-BCC6-D3CFAD2EC62C}"/>
              </a:ext>
            </a:extLst>
          </p:cNvPr>
          <p:cNvSpPr/>
          <p:nvPr/>
        </p:nvSpPr>
        <p:spPr>
          <a:xfrm>
            <a:off x="5309379" y="1185786"/>
            <a:ext cx="2643851" cy="5287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 dirty="0"/>
          </a:p>
        </p:txBody>
      </p:sp>
      <p:sp>
        <p:nvSpPr>
          <p:cNvPr id="27" name="Rectangle: Rounded Corners 41">
            <a:extLst>
              <a:ext uri="{FF2B5EF4-FFF2-40B4-BE49-F238E27FC236}">
                <a16:creationId xmlns:a16="http://schemas.microsoft.com/office/drawing/2014/main" xmlns="" id="{1FF342EA-56F1-4B01-AE31-E1D8F7070EB5}"/>
              </a:ext>
            </a:extLst>
          </p:cNvPr>
          <p:cNvSpPr/>
          <p:nvPr/>
        </p:nvSpPr>
        <p:spPr>
          <a:xfrm>
            <a:off x="8803532" y="1185786"/>
            <a:ext cx="2950477" cy="5287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8CCA7887-E83E-49AE-A301-A805217B6C93}"/>
              </a:ext>
            </a:extLst>
          </p:cNvPr>
          <p:cNvSpPr txBox="1">
            <a:spLocks/>
          </p:cNvSpPr>
          <p:nvPr/>
        </p:nvSpPr>
        <p:spPr>
          <a:xfrm>
            <a:off x="8803533" y="1743870"/>
            <a:ext cx="3186420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3600" b="1" dirty="0">
                <a:solidFill>
                  <a:schemeClr val="accent5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+34M€</a:t>
            </a:r>
            <a:endParaRPr lang="fr-FR" sz="1600" b="1" dirty="0">
              <a:solidFill>
                <a:schemeClr val="accent5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1600" b="1" dirty="0">
                <a:ea typeface="Noto Sans" panose="020B0502040504020204" pitchFamily="34"/>
                <a:cs typeface="Noto Sans" panose="020B0502040504020204" pitchFamily="34"/>
              </a:rPr>
              <a:t>Tonus Général (+15%)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1100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Sous-promesse contribuant le plus en valeur absolue à la croissance du marché des </a:t>
            </a:r>
            <a:r>
              <a:rPr lang="fr-FR" sz="1100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comp</a:t>
            </a:r>
            <a:r>
              <a:rPr lang="fr-FR" sz="1100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. Alimentaires</a:t>
            </a:r>
            <a:endParaRPr lang="fr-FR" sz="1100" dirty="0"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endParaRPr lang="fr-FR" sz="1100" dirty="0"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17174A9B-8052-4AE7-93E4-0D0E1ED84268}"/>
              </a:ext>
            </a:extLst>
          </p:cNvPr>
          <p:cNvSpPr txBox="1">
            <a:spLocks/>
          </p:cNvSpPr>
          <p:nvPr/>
        </p:nvSpPr>
        <p:spPr>
          <a:xfrm>
            <a:off x="8803533" y="3224773"/>
            <a:ext cx="3186420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3600" b="1" dirty="0">
                <a:solidFill>
                  <a:schemeClr val="accent5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+30%</a:t>
            </a:r>
            <a:endParaRPr lang="fr-FR" sz="1600" b="1" dirty="0">
              <a:solidFill>
                <a:schemeClr val="accent5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1600" b="1" dirty="0">
                <a:ea typeface="Noto Sans" panose="020B0502040504020204" pitchFamily="34"/>
                <a:cs typeface="Noto Sans" panose="020B0502040504020204" pitchFamily="34"/>
              </a:rPr>
              <a:t>Humeur (+3,5M€)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r>
              <a:rPr lang="fr-FR" sz="1100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Sous-promesse avec l’une des plus fortes croissance. Cependant la croissance ralenti par rapport à 2020</a:t>
            </a:r>
            <a:endParaRPr lang="fr-FR" sz="1100" dirty="0"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283075" algn="l"/>
              </a:tabLst>
            </a:pPr>
            <a:endParaRPr lang="fr-FR" sz="1100" dirty="0"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A6A67FD-57C0-46C7-8727-3BC749AF1FAB}"/>
              </a:ext>
            </a:extLst>
          </p:cNvPr>
          <p:cNvSpPr/>
          <p:nvPr/>
        </p:nvSpPr>
        <p:spPr>
          <a:xfrm>
            <a:off x="8803532" y="4829501"/>
            <a:ext cx="3186421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tabLst>
                <a:tab pos="4283075" algn="l"/>
              </a:tabLst>
            </a:pPr>
            <a:r>
              <a:rPr lang="fr-FR" sz="1600" b="1" dirty="0">
                <a:solidFill>
                  <a:srgbClr val="2B3A42"/>
                </a:solidFill>
                <a:ea typeface="Noto Sans" panose="020B0502040504020204" pitchFamily="34"/>
                <a:cs typeface="Noto Sans" panose="020B0502040504020204" pitchFamily="34"/>
              </a:rPr>
              <a:t>Sommeil (+15%)</a:t>
            </a:r>
          </a:p>
          <a:p>
            <a:pPr lvl="0">
              <a:spcAft>
                <a:spcPts val="600"/>
              </a:spcAft>
              <a:tabLst>
                <a:tab pos="4283075" algn="l"/>
              </a:tabLst>
            </a:pPr>
            <a:r>
              <a:rPr lang="fr-FR" sz="1100" dirty="0">
                <a:solidFill>
                  <a:srgbClr val="2B3A42"/>
                </a:solidFill>
              </a:rPr>
              <a:t>Générant 17,5M€ de CA supplémentaire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8C32257-3185-4AA1-BE3E-941324C76FF6}"/>
              </a:ext>
            </a:extLst>
          </p:cNvPr>
          <p:cNvSpPr txBox="1"/>
          <p:nvPr/>
        </p:nvSpPr>
        <p:spPr>
          <a:xfrm>
            <a:off x="1730029" y="1318681"/>
            <a:ext cx="245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Chiffre d’affaires par promesse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2C925B7-1106-4247-A886-7E747C103AA5}"/>
              </a:ext>
            </a:extLst>
          </p:cNvPr>
          <p:cNvSpPr txBox="1"/>
          <p:nvPr/>
        </p:nvSpPr>
        <p:spPr>
          <a:xfrm>
            <a:off x="5675753" y="1318681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Evolution 2021 vs. 2020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B32AC80-2793-4CE4-B715-8E20E679705E}"/>
              </a:ext>
            </a:extLst>
          </p:cNvPr>
          <p:cNvSpPr txBox="1"/>
          <p:nvPr/>
        </p:nvSpPr>
        <p:spPr>
          <a:xfrm>
            <a:off x="8803532" y="1318946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Zoom sur certaines sous-promesses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0F5320A-A5E1-4A71-8865-4796011E4B38}"/>
              </a:ext>
            </a:extLst>
          </p:cNvPr>
          <p:cNvSpPr txBox="1"/>
          <p:nvPr/>
        </p:nvSpPr>
        <p:spPr>
          <a:xfrm>
            <a:off x="384175" y="6503294"/>
            <a:ext cx="7023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 dirty="0">
                <a:solidFill>
                  <a:schemeClr val="tx2"/>
                </a:solidFill>
              </a:rPr>
              <a:t>Source</a:t>
            </a:r>
            <a:r>
              <a:rPr lang="fr-FR" sz="1000" dirty="0">
                <a:solidFill>
                  <a:schemeClr val="tx2"/>
                </a:solidFill>
              </a:rPr>
              <a:t> : IQVIA Panel pharmacie, parapharmacie &amp; e-commerce | Classification des produits en partenariat avec </a:t>
            </a:r>
            <a:r>
              <a:rPr lang="fr-FR" sz="1000" dirty="0" err="1">
                <a:solidFill>
                  <a:schemeClr val="tx2"/>
                </a:solidFill>
              </a:rPr>
              <a:t>Synadiet</a:t>
            </a:r>
            <a:endParaRPr lang="fr-FR" sz="1000" u="sng" dirty="0">
              <a:solidFill>
                <a:schemeClr val="tx2"/>
              </a:solidFill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xmlns="" id="{044553F8-3F14-41D5-BB4D-80047F11F428}"/>
              </a:ext>
            </a:extLst>
          </p:cNvPr>
          <p:cNvGraphicFramePr>
            <a:graphicFrameLocks/>
          </p:cNvGraphicFramePr>
          <p:nvPr/>
        </p:nvGraphicFramePr>
        <p:xfrm>
          <a:off x="78740" y="1828240"/>
          <a:ext cx="4652327" cy="455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xmlns="" id="{C1B1D634-E079-49E3-B2A6-971E275EE6C2}"/>
              </a:ext>
            </a:extLst>
          </p:cNvPr>
          <p:cNvGraphicFramePr>
            <a:graphicFrameLocks/>
          </p:cNvGraphicFramePr>
          <p:nvPr/>
        </p:nvGraphicFramePr>
        <p:xfrm>
          <a:off x="4706975" y="1826658"/>
          <a:ext cx="3932055" cy="456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xmlns="" id="{2C9DCDE1-8308-4910-B9F3-4ACFD63A14D7}"/>
              </a:ext>
            </a:extLst>
          </p:cNvPr>
          <p:cNvCxnSpPr>
            <a:cxnSpLocks/>
          </p:cNvCxnSpPr>
          <p:nvPr/>
        </p:nvCxnSpPr>
        <p:spPr>
          <a:xfrm>
            <a:off x="3136669" y="3337642"/>
            <a:ext cx="205763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6">
            <a:extLst>
              <a:ext uri="{FF2B5EF4-FFF2-40B4-BE49-F238E27FC236}">
                <a16:creationId xmlns:a16="http://schemas.microsoft.com/office/drawing/2014/main" xmlns="" id="{8FD15BEB-4CC4-4F7D-90B4-411F143F9BAA}"/>
              </a:ext>
            </a:extLst>
          </p:cNvPr>
          <p:cNvCxnSpPr>
            <a:cxnSpLocks/>
          </p:cNvCxnSpPr>
          <p:nvPr/>
        </p:nvCxnSpPr>
        <p:spPr>
          <a:xfrm>
            <a:off x="3136669" y="3644672"/>
            <a:ext cx="25390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7">
            <a:extLst>
              <a:ext uri="{FF2B5EF4-FFF2-40B4-BE49-F238E27FC236}">
                <a16:creationId xmlns:a16="http://schemas.microsoft.com/office/drawing/2014/main" xmlns="" id="{E0B8515F-8CF6-406E-8011-1C235CB82AA2}"/>
              </a:ext>
            </a:extLst>
          </p:cNvPr>
          <p:cNvCxnSpPr>
            <a:cxnSpLocks/>
          </p:cNvCxnSpPr>
          <p:nvPr/>
        </p:nvCxnSpPr>
        <p:spPr>
          <a:xfrm>
            <a:off x="3136669" y="3944840"/>
            <a:ext cx="25390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>
            <a:extLst>
              <a:ext uri="{FF2B5EF4-FFF2-40B4-BE49-F238E27FC236}">
                <a16:creationId xmlns:a16="http://schemas.microsoft.com/office/drawing/2014/main" xmlns="" id="{0EA058BD-004A-427F-98C9-F19811C5A69A}"/>
              </a:ext>
            </a:extLst>
          </p:cNvPr>
          <p:cNvCxnSpPr>
            <a:cxnSpLocks/>
          </p:cNvCxnSpPr>
          <p:nvPr/>
        </p:nvCxnSpPr>
        <p:spPr>
          <a:xfrm>
            <a:off x="3136669" y="4241268"/>
            <a:ext cx="25390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0">
            <a:extLst>
              <a:ext uri="{FF2B5EF4-FFF2-40B4-BE49-F238E27FC236}">
                <a16:creationId xmlns:a16="http://schemas.microsoft.com/office/drawing/2014/main" xmlns="" id="{4E173AA4-A1E4-44B4-AE25-24CCBA336BDA}"/>
              </a:ext>
            </a:extLst>
          </p:cNvPr>
          <p:cNvCxnSpPr>
            <a:cxnSpLocks/>
          </p:cNvCxnSpPr>
          <p:nvPr/>
        </p:nvCxnSpPr>
        <p:spPr>
          <a:xfrm>
            <a:off x="3136669" y="4568926"/>
            <a:ext cx="25390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2">
            <a:extLst>
              <a:ext uri="{FF2B5EF4-FFF2-40B4-BE49-F238E27FC236}">
                <a16:creationId xmlns:a16="http://schemas.microsoft.com/office/drawing/2014/main" xmlns="" id="{86885697-01A1-4E61-BF66-8A4171C248C4}"/>
              </a:ext>
            </a:extLst>
          </p:cNvPr>
          <p:cNvCxnSpPr>
            <a:cxnSpLocks/>
          </p:cNvCxnSpPr>
          <p:nvPr/>
        </p:nvCxnSpPr>
        <p:spPr>
          <a:xfrm>
            <a:off x="3136669" y="4862310"/>
            <a:ext cx="25390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3">
            <a:extLst>
              <a:ext uri="{FF2B5EF4-FFF2-40B4-BE49-F238E27FC236}">
                <a16:creationId xmlns:a16="http://schemas.microsoft.com/office/drawing/2014/main" xmlns="" id="{940BB3E1-AF2D-4E49-91BE-F8179D679756}"/>
              </a:ext>
            </a:extLst>
          </p:cNvPr>
          <p:cNvCxnSpPr>
            <a:cxnSpLocks/>
          </p:cNvCxnSpPr>
          <p:nvPr/>
        </p:nvCxnSpPr>
        <p:spPr>
          <a:xfrm>
            <a:off x="3073169" y="5186952"/>
            <a:ext cx="26025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5">
            <a:extLst>
              <a:ext uri="{FF2B5EF4-FFF2-40B4-BE49-F238E27FC236}">
                <a16:creationId xmlns:a16="http://schemas.microsoft.com/office/drawing/2014/main" xmlns="" id="{0F4E456E-C77B-4B1A-9426-823F862D0EB1}"/>
              </a:ext>
            </a:extLst>
          </p:cNvPr>
          <p:cNvCxnSpPr>
            <a:cxnSpLocks/>
          </p:cNvCxnSpPr>
          <p:nvPr/>
        </p:nvCxnSpPr>
        <p:spPr>
          <a:xfrm>
            <a:off x="2908069" y="5475768"/>
            <a:ext cx="27676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xmlns="" id="{F8CAF843-BDDE-406D-B6CD-A3163DB66BCF}"/>
              </a:ext>
            </a:extLst>
          </p:cNvPr>
          <p:cNvCxnSpPr>
            <a:cxnSpLocks/>
          </p:cNvCxnSpPr>
          <p:nvPr/>
        </p:nvCxnSpPr>
        <p:spPr>
          <a:xfrm>
            <a:off x="2908069" y="5778525"/>
            <a:ext cx="276768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8">
            <a:extLst>
              <a:ext uri="{FF2B5EF4-FFF2-40B4-BE49-F238E27FC236}">
                <a16:creationId xmlns:a16="http://schemas.microsoft.com/office/drawing/2014/main" xmlns="" id="{4B5BEE24-E779-45A2-8C25-E07ECCAAB4AE}"/>
              </a:ext>
            </a:extLst>
          </p:cNvPr>
          <p:cNvCxnSpPr>
            <a:cxnSpLocks/>
          </p:cNvCxnSpPr>
          <p:nvPr/>
        </p:nvCxnSpPr>
        <p:spPr>
          <a:xfrm>
            <a:off x="2908069" y="6111164"/>
            <a:ext cx="1822998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0">
            <a:extLst>
              <a:ext uri="{FF2B5EF4-FFF2-40B4-BE49-F238E27FC236}">
                <a16:creationId xmlns:a16="http://schemas.microsoft.com/office/drawing/2014/main" xmlns="" id="{A0301D28-4AC3-4514-A7B2-7C4E955205AF}"/>
              </a:ext>
            </a:extLst>
          </p:cNvPr>
          <p:cNvCxnSpPr>
            <a:cxnSpLocks/>
          </p:cNvCxnSpPr>
          <p:nvPr/>
        </p:nvCxnSpPr>
        <p:spPr>
          <a:xfrm>
            <a:off x="3515364" y="3035958"/>
            <a:ext cx="2160389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1">
            <a:extLst>
              <a:ext uri="{FF2B5EF4-FFF2-40B4-BE49-F238E27FC236}">
                <a16:creationId xmlns:a16="http://schemas.microsoft.com/office/drawing/2014/main" xmlns="" id="{7086D7A0-C24B-4025-AAAE-F84AAD2114A4}"/>
              </a:ext>
            </a:extLst>
          </p:cNvPr>
          <p:cNvCxnSpPr>
            <a:cxnSpLocks/>
          </p:cNvCxnSpPr>
          <p:nvPr/>
        </p:nvCxnSpPr>
        <p:spPr>
          <a:xfrm>
            <a:off x="4180374" y="2715525"/>
            <a:ext cx="1495379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2">
            <a:extLst>
              <a:ext uri="{FF2B5EF4-FFF2-40B4-BE49-F238E27FC236}">
                <a16:creationId xmlns:a16="http://schemas.microsoft.com/office/drawing/2014/main" xmlns="" id="{3E64F44F-AAB1-4A30-86A2-42B9F0FB6EE9}"/>
              </a:ext>
            </a:extLst>
          </p:cNvPr>
          <p:cNvCxnSpPr>
            <a:cxnSpLocks/>
          </p:cNvCxnSpPr>
          <p:nvPr/>
        </p:nvCxnSpPr>
        <p:spPr>
          <a:xfrm>
            <a:off x="4375523" y="2428105"/>
            <a:ext cx="130023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3">
            <a:extLst>
              <a:ext uri="{FF2B5EF4-FFF2-40B4-BE49-F238E27FC236}">
                <a16:creationId xmlns:a16="http://schemas.microsoft.com/office/drawing/2014/main" xmlns="" id="{96EF21D4-502B-405C-AD4F-1B0D01BBF5AB}"/>
              </a:ext>
            </a:extLst>
          </p:cNvPr>
          <p:cNvCxnSpPr>
            <a:cxnSpLocks/>
          </p:cNvCxnSpPr>
          <p:nvPr/>
        </p:nvCxnSpPr>
        <p:spPr>
          <a:xfrm>
            <a:off x="4706975" y="2103165"/>
            <a:ext cx="968778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e 27">
            <a:extLst>
              <a:ext uri="{FF2B5EF4-FFF2-40B4-BE49-F238E27FC236}">
                <a16:creationId xmlns:a16="http://schemas.microsoft.com/office/drawing/2014/main" xmlns="" id="{057A6EB2-7D0F-4D2E-A38B-0281E386E65E}"/>
              </a:ext>
            </a:extLst>
          </p:cNvPr>
          <p:cNvSpPr/>
          <p:nvPr/>
        </p:nvSpPr>
        <p:spPr>
          <a:xfrm>
            <a:off x="4264359" y="3843875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000" b="1" dirty="0"/>
              <a:t>+1</a:t>
            </a:r>
          </a:p>
        </p:txBody>
      </p:sp>
      <p:sp>
        <p:nvSpPr>
          <p:cNvPr id="109" name="Ellipse 27">
            <a:extLst>
              <a:ext uri="{FF2B5EF4-FFF2-40B4-BE49-F238E27FC236}">
                <a16:creationId xmlns:a16="http://schemas.microsoft.com/office/drawing/2014/main" xmlns="" id="{3BCB4762-7328-4464-841B-80E1D3547DB8}"/>
              </a:ext>
            </a:extLst>
          </p:cNvPr>
          <p:cNvSpPr/>
          <p:nvPr/>
        </p:nvSpPr>
        <p:spPr>
          <a:xfrm>
            <a:off x="4264359" y="4136832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000" b="1" dirty="0"/>
              <a:t>-1</a:t>
            </a:r>
          </a:p>
        </p:txBody>
      </p:sp>
      <p:sp>
        <p:nvSpPr>
          <p:cNvPr id="110" name="Ellipse 27">
            <a:extLst>
              <a:ext uri="{FF2B5EF4-FFF2-40B4-BE49-F238E27FC236}">
                <a16:creationId xmlns:a16="http://schemas.microsoft.com/office/drawing/2014/main" xmlns="" id="{72837BF0-EC26-474C-80A8-7D652F00C83E}"/>
              </a:ext>
            </a:extLst>
          </p:cNvPr>
          <p:cNvSpPr/>
          <p:nvPr/>
        </p:nvSpPr>
        <p:spPr>
          <a:xfrm>
            <a:off x="4264359" y="448967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000" b="1" dirty="0"/>
              <a:t>+2</a:t>
            </a:r>
          </a:p>
        </p:txBody>
      </p:sp>
      <p:sp>
        <p:nvSpPr>
          <p:cNvPr id="112" name="Ellipse 27">
            <a:extLst>
              <a:ext uri="{FF2B5EF4-FFF2-40B4-BE49-F238E27FC236}">
                <a16:creationId xmlns:a16="http://schemas.microsoft.com/office/drawing/2014/main" xmlns="" id="{0F0DB296-B533-4C9E-A620-1B9A5C01513C}"/>
              </a:ext>
            </a:extLst>
          </p:cNvPr>
          <p:cNvSpPr/>
          <p:nvPr/>
        </p:nvSpPr>
        <p:spPr>
          <a:xfrm>
            <a:off x="4264359" y="4793565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000" b="1" dirty="0"/>
              <a:t>-1</a:t>
            </a:r>
          </a:p>
        </p:txBody>
      </p:sp>
      <p:sp>
        <p:nvSpPr>
          <p:cNvPr id="113" name="Ellipse 27">
            <a:extLst>
              <a:ext uri="{FF2B5EF4-FFF2-40B4-BE49-F238E27FC236}">
                <a16:creationId xmlns:a16="http://schemas.microsoft.com/office/drawing/2014/main" xmlns="" id="{D94AE2DD-97B5-48DC-BFF8-7E38079AF04D}"/>
              </a:ext>
            </a:extLst>
          </p:cNvPr>
          <p:cNvSpPr/>
          <p:nvPr/>
        </p:nvSpPr>
        <p:spPr>
          <a:xfrm>
            <a:off x="4264359" y="5097998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fr-FR" sz="1000" b="1" dirty="0"/>
              <a:t>-1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xmlns="" id="{B4D476F4-52BD-4C5D-97BF-F44C973E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261257"/>
            <a:ext cx="11339513" cy="800781"/>
          </a:xfrm>
        </p:spPr>
        <p:txBody>
          <a:bodyPr>
            <a:normAutofit fontScale="90000"/>
          </a:bodyPr>
          <a:lstStyle/>
          <a:p>
            <a:r>
              <a:rPr lang="fr-FR" dirty="0"/>
              <a:t>Le marché des compléments alimentaires est en croissance sur la grande majorité des promesses  </a:t>
            </a:r>
          </a:p>
        </p:txBody>
      </p:sp>
    </p:spTree>
    <p:extLst>
      <p:ext uri="{BB962C8B-B14F-4D97-AF65-F5344CB8AC3E}">
        <p14:creationId xmlns:p14="http://schemas.microsoft.com/office/powerpoint/2010/main" val="2159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751510-AC8C-4695-A66D-F56C15E0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circuit du E-commerce est moteur de la croissance du marché des compléments alimentaires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xmlns="" id="{D4F18B3D-FD1C-41D1-8008-6578DD99D3B0}"/>
              </a:ext>
            </a:extLst>
          </p:cNvPr>
          <p:cNvGraphicFramePr>
            <a:graphicFrameLocks/>
          </p:cNvGraphicFramePr>
          <p:nvPr/>
        </p:nvGraphicFramePr>
        <p:xfrm>
          <a:off x="1091784" y="1687140"/>
          <a:ext cx="11016177" cy="517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5">
            <a:extLst>
              <a:ext uri="{FF2B5EF4-FFF2-40B4-BE49-F238E27FC236}">
                <a16:creationId xmlns:a16="http://schemas.microsoft.com/office/drawing/2014/main" xmlns="" id="{FB18EBC9-ABBB-4405-B4AF-8326FD58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9152" y="1912130"/>
            <a:ext cx="720000" cy="720000"/>
          </a:xfrm>
          <a:prstGeom prst="rect">
            <a:avLst/>
          </a:prstGeom>
        </p:spPr>
      </p:pic>
      <p:pic>
        <p:nvPicPr>
          <p:cNvPr id="6" name="Graphic 224">
            <a:extLst>
              <a:ext uri="{FF2B5EF4-FFF2-40B4-BE49-F238E27FC236}">
                <a16:creationId xmlns:a16="http://schemas.microsoft.com/office/drawing/2014/main" xmlns="" id="{2EC27FBC-CFFF-4629-A60F-42EF7940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9152" y="3251631"/>
            <a:ext cx="720000" cy="720000"/>
          </a:xfrm>
          <a:prstGeom prst="rect">
            <a:avLst/>
          </a:prstGeom>
        </p:spPr>
      </p:pic>
      <p:pic>
        <p:nvPicPr>
          <p:cNvPr id="7" name="Graphic 13">
            <a:extLst>
              <a:ext uri="{FF2B5EF4-FFF2-40B4-BE49-F238E27FC236}">
                <a16:creationId xmlns:a16="http://schemas.microsoft.com/office/drawing/2014/main" xmlns="" id="{CE872FDD-05CD-42ED-BEB7-0DD722599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9152" y="4568363"/>
            <a:ext cx="720000" cy="72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C4C3032-E6EC-4A64-8750-35D300B64E97}"/>
              </a:ext>
            </a:extLst>
          </p:cNvPr>
          <p:cNvSpPr txBox="1"/>
          <p:nvPr/>
        </p:nvSpPr>
        <p:spPr>
          <a:xfrm>
            <a:off x="441447" y="2604757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2"/>
                </a:solidFill>
              </a:rPr>
              <a:t>Pharmacie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21CD991-5667-423B-AC98-365AA1F245B0}"/>
              </a:ext>
            </a:extLst>
          </p:cNvPr>
          <p:cNvSpPr txBox="1"/>
          <p:nvPr/>
        </p:nvSpPr>
        <p:spPr>
          <a:xfrm>
            <a:off x="314008" y="3925391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2"/>
                </a:solidFill>
              </a:rPr>
              <a:t>Parapharmacie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A268E83-7DD9-4344-A7EF-43C103846FD5}"/>
              </a:ext>
            </a:extLst>
          </p:cNvPr>
          <p:cNvSpPr txBox="1"/>
          <p:nvPr/>
        </p:nvSpPr>
        <p:spPr>
          <a:xfrm>
            <a:off x="376526" y="5219107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2"/>
                </a:solidFill>
              </a:rPr>
              <a:t>e-Commerce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E689D41E-28F1-45DC-A6F7-E14EFFE99BDF}"/>
              </a:ext>
            </a:extLst>
          </p:cNvPr>
          <p:cNvGrpSpPr/>
          <p:nvPr/>
        </p:nvGrpSpPr>
        <p:grpSpPr>
          <a:xfrm>
            <a:off x="7640050" y="1753256"/>
            <a:ext cx="580610" cy="317747"/>
            <a:chOff x="7542395" y="605531"/>
            <a:chExt cx="580610" cy="317747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xmlns="" id="{7754BD7B-5E53-470B-8EB5-A27558FF84E8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563D49FC-8BF6-4284-9CBE-703FB12936EA}"/>
                </a:ext>
              </a:extLst>
            </p:cNvPr>
            <p:cNvSpPr txBox="1"/>
            <p:nvPr/>
          </p:nvSpPr>
          <p:spPr>
            <a:xfrm>
              <a:off x="7542397" y="62358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+17%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762FF636-0D11-487F-AA7D-39B2D1ABE349}"/>
              </a:ext>
            </a:extLst>
          </p:cNvPr>
          <p:cNvGrpSpPr/>
          <p:nvPr/>
        </p:nvGrpSpPr>
        <p:grpSpPr>
          <a:xfrm>
            <a:off x="11527353" y="1679527"/>
            <a:ext cx="580609" cy="317747"/>
            <a:chOff x="7542395" y="605531"/>
            <a:chExt cx="580609" cy="317747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xmlns="" id="{ED66E599-77C6-4CFF-9DDB-8B720B50241E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rgbClr val="9F7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B8B35460-51FD-4BB8-8989-C07E6AF951D2}"/>
                </a:ext>
              </a:extLst>
            </p:cNvPr>
            <p:cNvSpPr txBox="1"/>
            <p:nvPr/>
          </p:nvSpPr>
          <p:spPr>
            <a:xfrm>
              <a:off x="7542395" y="623284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+37%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54B70E8-0EAE-407E-8CCB-7942BE5F7145}"/>
              </a:ext>
            </a:extLst>
          </p:cNvPr>
          <p:cNvGrpSpPr/>
          <p:nvPr/>
        </p:nvGrpSpPr>
        <p:grpSpPr>
          <a:xfrm>
            <a:off x="3751679" y="3030618"/>
            <a:ext cx="580609" cy="317747"/>
            <a:chOff x="7542395" y="605531"/>
            <a:chExt cx="580609" cy="317747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xmlns="" id="{CC531AAD-9419-47D8-9C71-C0322848A3F4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058A8824-925D-4EE2-A69B-05E45EFFE2AB}"/>
                </a:ext>
              </a:extLst>
            </p:cNvPr>
            <p:cNvSpPr txBox="1"/>
            <p:nvPr/>
          </p:nvSpPr>
          <p:spPr>
            <a:xfrm>
              <a:off x="7542396" y="62101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+14%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D072C76E-4B70-4BBE-9451-D47DF8C94ADD}"/>
              </a:ext>
            </a:extLst>
          </p:cNvPr>
          <p:cNvGrpSpPr/>
          <p:nvPr/>
        </p:nvGrpSpPr>
        <p:grpSpPr>
          <a:xfrm>
            <a:off x="3160183" y="4281110"/>
            <a:ext cx="580609" cy="317747"/>
            <a:chOff x="7542395" y="605531"/>
            <a:chExt cx="580609" cy="317747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xmlns="" id="{6B2DE28D-FF82-48E9-AF45-164809FE6C4F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54156E0D-3616-45C9-B3F5-AA0087054AB4}"/>
                </a:ext>
              </a:extLst>
            </p:cNvPr>
            <p:cNvSpPr txBox="1"/>
            <p:nvPr/>
          </p:nvSpPr>
          <p:spPr>
            <a:xfrm>
              <a:off x="7542396" y="62101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+41%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5644446C-9D9F-4101-B5A3-645DA526D9A4}"/>
              </a:ext>
            </a:extLst>
          </p:cNvPr>
          <p:cNvGrpSpPr/>
          <p:nvPr/>
        </p:nvGrpSpPr>
        <p:grpSpPr>
          <a:xfrm>
            <a:off x="5701823" y="4250616"/>
            <a:ext cx="580610" cy="317747"/>
            <a:chOff x="7542395" y="605531"/>
            <a:chExt cx="580610" cy="317747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xmlns="" id="{2DC23CD8-F585-4232-8B8F-0D5B560F66F9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57E28F38-2792-4F75-8E19-E9807A84F666}"/>
                </a:ext>
              </a:extLst>
            </p:cNvPr>
            <p:cNvSpPr txBox="1"/>
            <p:nvPr/>
          </p:nvSpPr>
          <p:spPr>
            <a:xfrm>
              <a:off x="7542397" y="62358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+51%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69A304C1-4F18-421D-8804-45B3792C3A4C}"/>
              </a:ext>
            </a:extLst>
          </p:cNvPr>
          <p:cNvGrpSpPr/>
          <p:nvPr/>
        </p:nvGrpSpPr>
        <p:grpSpPr>
          <a:xfrm>
            <a:off x="11527353" y="3005349"/>
            <a:ext cx="580609" cy="317747"/>
            <a:chOff x="7542395" y="605531"/>
            <a:chExt cx="580609" cy="317747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xmlns="" id="{B06F328F-D5C6-4FC6-881A-8F486DE79D4D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rgbClr val="9F7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6D71FC91-7219-4B73-B37C-4D95A02290E5}"/>
                </a:ext>
              </a:extLst>
            </p:cNvPr>
            <p:cNvSpPr txBox="1"/>
            <p:nvPr/>
          </p:nvSpPr>
          <p:spPr>
            <a:xfrm>
              <a:off x="7542395" y="623284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+25%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66499CA7-08C1-47F7-8D7A-DAB2B0FDC8F6}"/>
              </a:ext>
            </a:extLst>
          </p:cNvPr>
          <p:cNvGrpSpPr/>
          <p:nvPr/>
        </p:nvGrpSpPr>
        <p:grpSpPr>
          <a:xfrm>
            <a:off x="7059441" y="4254701"/>
            <a:ext cx="580609" cy="317747"/>
            <a:chOff x="7542395" y="605531"/>
            <a:chExt cx="580609" cy="317747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xmlns="" id="{1D2C4C9C-4947-454D-873F-7054534ADC0F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00057D0D-A49A-4A43-8DB2-96D15FD7D547}"/>
                </a:ext>
              </a:extLst>
            </p:cNvPr>
            <p:cNvSpPr txBox="1"/>
            <p:nvPr/>
          </p:nvSpPr>
          <p:spPr>
            <a:xfrm>
              <a:off x="7542396" y="627645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+42%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55C7A9D4-6574-4CC8-A370-CE964D4D5450}"/>
              </a:ext>
            </a:extLst>
          </p:cNvPr>
          <p:cNvGrpSpPr/>
          <p:nvPr/>
        </p:nvGrpSpPr>
        <p:grpSpPr>
          <a:xfrm>
            <a:off x="1338542" y="4265984"/>
            <a:ext cx="580610" cy="317747"/>
            <a:chOff x="7542394" y="605531"/>
            <a:chExt cx="580610" cy="317747"/>
          </a:xfrm>
        </p:grpSpPr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xmlns="" id="{8D8F5594-6B38-45F0-B24E-D06D68698ACA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2347AC1C-5E8B-4B43-BCEC-A9992E54A222}"/>
                </a:ext>
              </a:extLst>
            </p:cNvPr>
            <p:cNvSpPr txBox="1"/>
            <p:nvPr/>
          </p:nvSpPr>
          <p:spPr>
            <a:xfrm>
              <a:off x="7542394" y="624303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+35%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BB9F7A33-1EDC-4310-8528-7DB5700453DE}"/>
              </a:ext>
            </a:extLst>
          </p:cNvPr>
          <p:cNvGrpSpPr/>
          <p:nvPr/>
        </p:nvGrpSpPr>
        <p:grpSpPr>
          <a:xfrm>
            <a:off x="1336209" y="1726420"/>
            <a:ext cx="580610" cy="317747"/>
            <a:chOff x="7542394" y="605531"/>
            <a:chExt cx="580610" cy="317747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xmlns="" id="{353F0E1A-EBF8-45FF-BB44-D432D2FD7066}"/>
                </a:ext>
              </a:extLst>
            </p:cNvPr>
            <p:cNvSpPr/>
            <p:nvPr/>
          </p:nvSpPr>
          <p:spPr>
            <a:xfrm>
              <a:off x="7542395" y="605531"/>
              <a:ext cx="580609" cy="31774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5DEEC131-32BA-4C4C-B724-B4FF954C25C3}"/>
                </a:ext>
              </a:extLst>
            </p:cNvPr>
            <p:cNvSpPr txBox="1"/>
            <p:nvPr/>
          </p:nvSpPr>
          <p:spPr>
            <a:xfrm>
              <a:off x="7542394" y="624303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+13%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8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8CF0CA7-1AEA-4B6D-A713-45EA30F1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4" y="152365"/>
            <a:ext cx="11919066" cy="768263"/>
          </a:xfrm>
        </p:spPr>
        <p:txBody>
          <a:bodyPr anchor="t"/>
          <a:lstStyle/>
          <a:p>
            <a:r>
              <a:rPr lang="fr-FR" dirty="0"/>
              <a:t>Le BIO tire la croissance du marché sur tous les circuits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A6502BE-28B9-4DF7-AD02-F05CA510F435}"/>
              </a:ext>
            </a:extLst>
          </p:cNvPr>
          <p:cNvSpPr txBox="1"/>
          <p:nvPr/>
        </p:nvSpPr>
        <p:spPr>
          <a:xfrm>
            <a:off x="384175" y="6503294"/>
            <a:ext cx="3815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 dirty="0">
                <a:solidFill>
                  <a:schemeClr val="tx2"/>
                </a:solidFill>
              </a:rPr>
              <a:t>Source</a:t>
            </a:r>
            <a:r>
              <a:rPr lang="fr-FR" sz="1000" dirty="0">
                <a:solidFill>
                  <a:schemeClr val="tx2"/>
                </a:solidFill>
              </a:rPr>
              <a:t> : IQVIA Panel pharmacie, parapharmacie &amp; e-commerce</a:t>
            </a:r>
            <a:endParaRPr lang="fr-FR" sz="1000" u="sng" dirty="0">
              <a:solidFill>
                <a:schemeClr val="tx2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81F46191-AB50-4899-B172-E42EF58CB793}"/>
              </a:ext>
            </a:extLst>
          </p:cNvPr>
          <p:cNvCxnSpPr>
            <a:cxnSpLocks/>
          </p:cNvCxnSpPr>
          <p:nvPr/>
        </p:nvCxnSpPr>
        <p:spPr>
          <a:xfrm>
            <a:off x="754926" y="4538181"/>
            <a:ext cx="711805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A9D73B39-0FF2-4F16-AAFA-74F0F7A4B623}"/>
              </a:ext>
            </a:extLst>
          </p:cNvPr>
          <p:cNvSpPr txBox="1"/>
          <p:nvPr/>
        </p:nvSpPr>
        <p:spPr>
          <a:xfrm>
            <a:off x="384175" y="6503294"/>
            <a:ext cx="7023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 dirty="0">
                <a:solidFill>
                  <a:schemeClr val="tx2"/>
                </a:solidFill>
              </a:rPr>
              <a:t>Source</a:t>
            </a:r>
            <a:r>
              <a:rPr lang="fr-FR" sz="1000" dirty="0">
                <a:solidFill>
                  <a:schemeClr val="tx2"/>
                </a:solidFill>
              </a:rPr>
              <a:t> : IQVIA Panel pharmacie, parapharmacie &amp; e-commerce | Classification des produits en partenariat avec </a:t>
            </a:r>
            <a:r>
              <a:rPr lang="fr-FR" sz="1000" dirty="0" err="1">
                <a:solidFill>
                  <a:schemeClr val="tx2"/>
                </a:solidFill>
              </a:rPr>
              <a:t>Synadiet</a:t>
            </a:r>
            <a:endParaRPr lang="fr-FR" sz="1000" u="sng" dirty="0">
              <a:solidFill>
                <a:schemeClr val="tx2"/>
              </a:solidFill>
            </a:endParaRP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xmlns="" id="{82570947-7FC5-4942-B79E-2B118220EF85}"/>
              </a:ext>
            </a:extLst>
          </p:cNvPr>
          <p:cNvGraphicFramePr>
            <a:graphicFrameLocks/>
          </p:cNvGraphicFramePr>
          <p:nvPr/>
        </p:nvGraphicFramePr>
        <p:xfrm>
          <a:off x="91559" y="3757364"/>
          <a:ext cx="8028000" cy="262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xmlns="" id="{ABDF1BBC-CF4F-4C30-B60C-A6691646189F}"/>
              </a:ext>
            </a:extLst>
          </p:cNvPr>
          <p:cNvGraphicFramePr>
            <a:graphicFrameLocks/>
          </p:cNvGraphicFramePr>
          <p:nvPr/>
        </p:nvGraphicFramePr>
        <p:xfrm>
          <a:off x="518473" y="1720224"/>
          <a:ext cx="7615957" cy="163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xmlns="" id="{E7417E73-6E65-4073-BE30-22C5CFB085C5}"/>
              </a:ext>
            </a:extLst>
          </p:cNvPr>
          <p:cNvSpPr txBox="1">
            <a:spLocks/>
          </p:cNvSpPr>
          <p:nvPr/>
        </p:nvSpPr>
        <p:spPr>
          <a:xfrm>
            <a:off x="78723" y="3355028"/>
            <a:ext cx="8053339" cy="40233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0" dirty="0">
                <a:solidFill>
                  <a:schemeClr val="bg1"/>
                </a:solidFill>
              </a:rPr>
              <a:t>Poids des produits Bio par promesse</a:t>
            </a:r>
          </a:p>
          <a:p>
            <a:pPr algn="ctr"/>
            <a:r>
              <a:rPr lang="fr-FR" sz="1100" i="0" dirty="0">
                <a:solidFill>
                  <a:schemeClr val="bg1"/>
                </a:solidFill>
              </a:rPr>
              <a:t>Chiffre d’affaires TTC – Année 2021 – Classification IQVIA / </a:t>
            </a:r>
            <a:r>
              <a:rPr lang="fr-FR" sz="1100" i="0" dirty="0" err="1">
                <a:solidFill>
                  <a:schemeClr val="bg1"/>
                </a:solidFill>
              </a:rPr>
              <a:t>Synadiet</a:t>
            </a:r>
            <a:endParaRPr lang="fr-FR" sz="1100" i="0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BE4FD12-218F-467E-9C11-56443AC7B2CB}"/>
              </a:ext>
            </a:extLst>
          </p:cNvPr>
          <p:cNvSpPr txBox="1"/>
          <p:nvPr/>
        </p:nvSpPr>
        <p:spPr>
          <a:xfrm>
            <a:off x="106431" y="1233923"/>
            <a:ext cx="8025631" cy="43858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Croissance des produits Bio par promesse 2021 vs.2020</a:t>
            </a:r>
          </a:p>
          <a:p>
            <a:pPr algn="ctr"/>
            <a:r>
              <a:rPr lang="fr-FR" sz="1050" i="0" dirty="0">
                <a:solidFill>
                  <a:schemeClr val="bg1"/>
                </a:solidFill>
              </a:rPr>
              <a:t>Chiffre d’affaires TTC – Année 2021 – Classification IQVIA / </a:t>
            </a:r>
            <a:r>
              <a:rPr lang="fr-FR" sz="1050" i="0" dirty="0" err="1">
                <a:solidFill>
                  <a:schemeClr val="bg1"/>
                </a:solidFill>
              </a:rPr>
              <a:t>Synadiet</a:t>
            </a:r>
            <a:endParaRPr lang="fr-FR" sz="1050" i="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299C4B3-C1C4-49FC-BF91-90B4E02A0918}"/>
              </a:ext>
            </a:extLst>
          </p:cNvPr>
          <p:cNvSpPr/>
          <p:nvPr/>
        </p:nvSpPr>
        <p:spPr>
          <a:xfrm>
            <a:off x="115667" y="1627834"/>
            <a:ext cx="8016395" cy="160653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DB142D6C-D08B-4DB2-A152-D2159BABBE89}"/>
              </a:ext>
            </a:extLst>
          </p:cNvPr>
          <p:cNvSpPr txBox="1"/>
          <p:nvPr/>
        </p:nvSpPr>
        <p:spPr>
          <a:xfrm>
            <a:off x="8360127" y="1930758"/>
            <a:ext cx="34119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 bio pèse environ </a:t>
            </a:r>
            <a:r>
              <a:rPr lang="fr-FR" sz="2000" b="1" dirty="0">
                <a:solidFill>
                  <a:schemeClr val="accent4"/>
                </a:solidFill>
              </a:rPr>
              <a:t>8,6%</a:t>
            </a:r>
            <a:r>
              <a:rPr lang="fr-FR" sz="1600" b="1" dirty="0">
                <a:solidFill>
                  <a:schemeClr val="accent4"/>
                </a:solidFill>
              </a:rPr>
              <a:t> </a:t>
            </a:r>
            <a:r>
              <a:rPr lang="fr-FR" sz="1600" dirty="0"/>
              <a:t>des ventes soit </a:t>
            </a:r>
            <a:r>
              <a:rPr lang="fr-FR" sz="1600" b="1" dirty="0">
                <a:solidFill>
                  <a:schemeClr val="accent4"/>
                </a:solidFill>
              </a:rPr>
              <a:t>113M€ </a:t>
            </a:r>
            <a:r>
              <a:rPr lang="fr-FR" sz="1600" dirty="0"/>
              <a:t>sur l’ensemble des 3 circuits (vs </a:t>
            </a:r>
            <a:r>
              <a:rPr lang="fr-FR" b="1" dirty="0">
                <a:solidFill>
                  <a:schemeClr val="accent4"/>
                </a:solidFill>
              </a:rPr>
              <a:t>6%</a:t>
            </a:r>
            <a:r>
              <a:rPr lang="fr-FR" sz="1200" dirty="0"/>
              <a:t> </a:t>
            </a:r>
            <a:r>
              <a:rPr lang="fr-FR" sz="1600" dirty="0"/>
              <a:t>sur le marché alimentaire)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Sa croissance est de </a:t>
            </a:r>
            <a:r>
              <a:rPr lang="fr-FR" sz="2000" b="1" dirty="0">
                <a:solidFill>
                  <a:schemeClr val="accent4"/>
                </a:solidFill>
              </a:rPr>
              <a:t>+16% </a:t>
            </a:r>
            <a:r>
              <a:rPr lang="fr-FR" sz="1600" dirty="0"/>
              <a:t>(2021 vs.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Rattrapage de croissance des promesses Beauté historiquement moins sensibles au Bio que les promesses Sante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Plus de 9 français sur 10 déclarent avoir consommé du Bio en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xmlns="" id="{56670A17-9ACA-447D-8201-3677A8AF4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43128" y="1233923"/>
            <a:ext cx="1057930" cy="1057930"/>
          </a:xfrm>
          <a:prstGeom prst="rect">
            <a:avLst/>
          </a:prstGeom>
        </p:spPr>
      </p:pic>
      <p:sp>
        <p:nvSpPr>
          <p:cNvPr id="5" name="Demi-cadre 4">
            <a:extLst>
              <a:ext uri="{FF2B5EF4-FFF2-40B4-BE49-F238E27FC236}">
                <a16:creationId xmlns:a16="http://schemas.microsoft.com/office/drawing/2014/main" xmlns="" id="{7EE3F668-3CD9-41F6-ABE7-5B776256665D}"/>
              </a:ext>
            </a:extLst>
          </p:cNvPr>
          <p:cNvSpPr/>
          <p:nvPr/>
        </p:nvSpPr>
        <p:spPr>
          <a:xfrm flipH="1" flipV="1">
            <a:off x="8269018" y="2291852"/>
            <a:ext cx="3662897" cy="4136965"/>
          </a:xfrm>
          <a:prstGeom prst="halfFrame">
            <a:avLst>
              <a:gd name="adj1" fmla="val 2999"/>
              <a:gd name="adj2" fmla="val 29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7A718B-003D-44EB-AB2C-47E2808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547730"/>
            <a:ext cx="11338560" cy="768263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produits à base de plantes et de </a:t>
            </a:r>
            <a:r>
              <a:rPr lang="fr-FR" dirty="0" err="1"/>
              <a:t>Vit&amp;Minéraux</a:t>
            </a:r>
            <a:r>
              <a:rPr lang="fr-FR" dirty="0"/>
              <a:t> représentent encore 87% du marché. Ralentissement des probiotiques et des produits de la ruche 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10DDEBE5-ADB0-40D8-93BA-936D89529915}"/>
              </a:ext>
            </a:extLst>
          </p:cNvPr>
          <p:cNvGraphicFramePr>
            <a:graphicFrameLocks/>
          </p:cNvGraphicFramePr>
          <p:nvPr/>
        </p:nvGraphicFramePr>
        <p:xfrm>
          <a:off x="197224" y="2201091"/>
          <a:ext cx="5450541" cy="404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: Rounded Corners 41">
            <a:extLst>
              <a:ext uri="{FF2B5EF4-FFF2-40B4-BE49-F238E27FC236}">
                <a16:creationId xmlns:a16="http://schemas.microsoft.com/office/drawing/2014/main" xmlns="" id="{B5723A9F-311F-41A8-88AD-73DF68B69A3F}"/>
              </a:ext>
            </a:extLst>
          </p:cNvPr>
          <p:cNvSpPr/>
          <p:nvPr/>
        </p:nvSpPr>
        <p:spPr>
          <a:xfrm>
            <a:off x="1293759" y="1458169"/>
            <a:ext cx="3081764" cy="5287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42D390C-CB1A-4793-A5DE-FF2148DEB0FA}"/>
              </a:ext>
            </a:extLst>
          </p:cNvPr>
          <p:cNvSpPr txBox="1"/>
          <p:nvPr/>
        </p:nvSpPr>
        <p:spPr>
          <a:xfrm>
            <a:off x="1442766" y="1584026"/>
            <a:ext cx="2638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Chiffre d’affaires par composition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8FEFA82D-C9D9-48D6-A028-E71B7FD5AFA9}"/>
              </a:ext>
            </a:extLst>
          </p:cNvPr>
          <p:cNvGraphicFramePr>
            <a:graphicFrameLocks/>
          </p:cNvGraphicFramePr>
          <p:nvPr/>
        </p:nvGraphicFramePr>
        <p:xfrm>
          <a:off x="5420637" y="2201091"/>
          <a:ext cx="3762101" cy="442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41">
            <a:extLst>
              <a:ext uri="{FF2B5EF4-FFF2-40B4-BE49-F238E27FC236}">
                <a16:creationId xmlns:a16="http://schemas.microsoft.com/office/drawing/2014/main" xmlns="" id="{E53BF776-F233-4B27-84B6-9978BEA0CE67}"/>
              </a:ext>
            </a:extLst>
          </p:cNvPr>
          <p:cNvSpPr/>
          <p:nvPr/>
        </p:nvSpPr>
        <p:spPr>
          <a:xfrm>
            <a:off x="5309379" y="1458169"/>
            <a:ext cx="2643851" cy="5287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16D37D6-35A8-4EB6-BE12-6D2F827C5A04}"/>
              </a:ext>
            </a:extLst>
          </p:cNvPr>
          <p:cNvSpPr txBox="1"/>
          <p:nvPr/>
        </p:nvSpPr>
        <p:spPr>
          <a:xfrm>
            <a:off x="5675753" y="1584026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Evolution 2021 vs. 2020</a:t>
            </a:r>
          </a:p>
        </p:txBody>
      </p:sp>
      <p:sp>
        <p:nvSpPr>
          <p:cNvPr id="11" name="Rectangle: Rounded Corners 41">
            <a:extLst>
              <a:ext uri="{FF2B5EF4-FFF2-40B4-BE49-F238E27FC236}">
                <a16:creationId xmlns:a16="http://schemas.microsoft.com/office/drawing/2014/main" xmlns="" id="{8625EB22-D918-472A-ACC7-BA46306EEB2B}"/>
              </a:ext>
            </a:extLst>
          </p:cNvPr>
          <p:cNvSpPr/>
          <p:nvPr/>
        </p:nvSpPr>
        <p:spPr>
          <a:xfrm>
            <a:off x="8843458" y="1458169"/>
            <a:ext cx="2643851" cy="5287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endParaRPr lang="en-US" sz="1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EA02DC0-A91C-4FE1-9E93-4143DC43A960}"/>
              </a:ext>
            </a:extLst>
          </p:cNvPr>
          <p:cNvSpPr txBox="1"/>
          <p:nvPr/>
        </p:nvSpPr>
        <p:spPr>
          <a:xfrm>
            <a:off x="8924658" y="1584025"/>
            <a:ext cx="262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Les contributions à la croissance</a:t>
            </a:r>
          </a:p>
        </p:txBody>
      </p:sp>
      <p:cxnSp>
        <p:nvCxnSpPr>
          <p:cNvPr id="14" name="Straight Connector 45">
            <a:extLst>
              <a:ext uri="{FF2B5EF4-FFF2-40B4-BE49-F238E27FC236}">
                <a16:creationId xmlns:a16="http://schemas.microsoft.com/office/drawing/2014/main" xmlns="" id="{BF1C0161-C327-4DB5-A9C1-0953C26BA9EE}"/>
              </a:ext>
            </a:extLst>
          </p:cNvPr>
          <p:cNvCxnSpPr>
            <a:cxnSpLocks/>
          </p:cNvCxnSpPr>
          <p:nvPr/>
        </p:nvCxnSpPr>
        <p:spPr>
          <a:xfrm>
            <a:off x="3931920" y="3457575"/>
            <a:ext cx="2665453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6">
            <a:extLst>
              <a:ext uri="{FF2B5EF4-FFF2-40B4-BE49-F238E27FC236}">
                <a16:creationId xmlns:a16="http://schemas.microsoft.com/office/drawing/2014/main" xmlns="" id="{AAE435C6-A41F-45C2-B635-455455AF1D59}"/>
              </a:ext>
            </a:extLst>
          </p:cNvPr>
          <p:cNvCxnSpPr>
            <a:cxnSpLocks/>
          </p:cNvCxnSpPr>
          <p:nvPr/>
        </p:nvCxnSpPr>
        <p:spPr>
          <a:xfrm>
            <a:off x="3494901" y="3769256"/>
            <a:ext cx="3067287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8">
            <a:extLst>
              <a:ext uri="{FF2B5EF4-FFF2-40B4-BE49-F238E27FC236}">
                <a16:creationId xmlns:a16="http://schemas.microsoft.com/office/drawing/2014/main" xmlns="" id="{FDF1076B-8285-463D-8081-3139FB170943}"/>
              </a:ext>
            </a:extLst>
          </p:cNvPr>
          <p:cNvCxnSpPr>
            <a:cxnSpLocks/>
          </p:cNvCxnSpPr>
          <p:nvPr/>
        </p:nvCxnSpPr>
        <p:spPr>
          <a:xfrm>
            <a:off x="3494901" y="4117716"/>
            <a:ext cx="218085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9">
            <a:extLst>
              <a:ext uri="{FF2B5EF4-FFF2-40B4-BE49-F238E27FC236}">
                <a16:creationId xmlns:a16="http://schemas.microsoft.com/office/drawing/2014/main" xmlns="" id="{D664BDBD-CD90-4FE7-8E85-1A6E71D83433}"/>
              </a:ext>
            </a:extLst>
          </p:cNvPr>
          <p:cNvCxnSpPr>
            <a:cxnSpLocks/>
          </p:cNvCxnSpPr>
          <p:nvPr/>
        </p:nvCxnSpPr>
        <p:spPr>
          <a:xfrm>
            <a:off x="3332462" y="4426934"/>
            <a:ext cx="3229726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1">
            <a:extLst>
              <a:ext uri="{FF2B5EF4-FFF2-40B4-BE49-F238E27FC236}">
                <a16:creationId xmlns:a16="http://schemas.microsoft.com/office/drawing/2014/main" xmlns="" id="{A8C71B20-07F6-4F68-88FC-7D3C66DD5B68}"/>
              </a:ext>
            </a:extLst>
          </p:cNvPr>
          <p:cNvCxnSpPr>
            <a:cxnSpLocks/>
          </p:cNvCxnSpPr>
          <p:nvPr/>
        </p:nvCxnSpPr>
        <p:spPr>
          <a:xfrm>
            <a:off x="3332462" y="4695201"/>
            <a:ext cx="2618282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2">
            <a:extLst>
              <a:ext uri="{FF2B5EF4-FFF2-40B4-BE49-F238E27FC236}">
                <a16:creationId xmlns:a16="http://schemas.microsoft.com/office/drawing/2014/main" xmlns="" id="{A9582EC4-ADC1-4EB5-86E4-397811D3729B}"/>
              </a:ext>
            </a:extLst>
          </p:cNvPr>
          <p:cNvCxnSpPr>
            <a:cxnSpLocks/>
          </p:cNvCxnSpPr>
          <p:nvPr/>
        </p:nvCxnSpPr>
        <p:spPr>
          <a:xfrm>
            <a:off x="3277693" y="5004614"/>
            <a:ext cx="329040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3">
            <a:extLst>
              <a:ext uri="{FF2B5EF4-FFF2-40B4-BE49-F238E27FC236}">
                <a16:creationId xmlns:a16="http://schemas.microsoft.com/office/drawing/2014/main" xmlns="" id="{662F285C-7327-4391-8987-46D6F052F19E}"/>
              </a:ext>
            </a:extLst>
          </p:cNvPr>
          <p:cNvCxnSpPr>
            <a:cxnSpLocks/>
          </p:cNvCxnSpPr>
          <p:nvPr/>
        </p:nvCxnSpPr>
        <p:spPr>
          <a:xfrm>
            <a:off x="3332462" y="5333016"/>
            <a:ext cx="326491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5">
            <a:extLst>
              <a:ext uri="{FF2B5EF4-FFF2-40B4-BE49-F238E27FC236}">
                <a16:creationId xmlns:a16="http://schemas.microsoft.com/office/drawing/2014/main" xmlns="" id="{1ABDA077-3B80-4B39-96D9-B1C73BBB9D5A}"/>
              </a:ext>
            </a:extLst>
          </p:cNvPr>
          <p:cNvCxnSpPr>
            <a:cxnSpLocks/>
          </p:cNvCxnSpPr>
          <p:nvPr/>
        </p:nvCxnSpPr>
        <p:spPr>
          <a:xfrm>
            <a:off x="3187337" y="5680939"/>
            <a:ext cx="337485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1">
            <a:extLst>
              <a:ext uri="{FF2B5EF4-FFF2-40B4-BE49-F238E27FC236}">
                <a16:creationId xmlns:a16="http://schemas.microsoft.com/office/drawing/2014/main" xmlns="" id="{93EC5AF0-60E0-48E2-8E4B-7BC14A45451A}"/>
              </a:ext>
            </a:extLst>
          </p:cNvPr>
          <p:cNvCxnSpPr>
            <a:cxnSpLocks/>
          </p:cNvCxnSpPr>
          <p:nvPr/>
        </p:nvCxnSpPr>
        <p:spPr>
          <a:xfrm>
            <a:off x="3931920" y="3155216"/>
            <a:ext cx="2665453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2">
            <a:extLst>
              <a:ext uri="{FF2B5EF4-FFF2-40B4-BE49-F238E27FC236}">
                <a16:creationId xmlns:a16="http://schemas.microsoft.com/office/drawing/2014/main" xmlns="" id="{2169ACF0-3B7C-4ADC-9F56-875DD648E5CA}"/>
              </a:ext>
            </a:extLst>
          </p:cNvPr>
          <p:cNvCxnSpPr>
            <a:cxnSpLocks/>
          </p:cNvCxnSpPr>
          <p:nvPr/>
        </p:nvCxnSpPr>
        <p:spPr>
          <a:xfrm>
            <a:off x="5388429" y="2838861"/>
            <a:ext cx="122005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>
            <a:extLst>
              <a:ext uri="{FF2B5EF4-FFF2-40B4-BE49-F238E27FC236}">
                <a16:creationId xmlns:a16="http://schemas.microsoft.com/office/drawing/2014/main" xmlns="" id="{DFF1A75A-F731-486E-9DA5-E1273F6F1BDC}"/>
              </a:ext>
            </a:extLst>
          </p:cNvPr>
          <p:cNvCxnSpPr>
            <a:cxnSpLocks/>
          </p:cNvCxnSpPr>
          <p:nvPr/>
        </p:nvCxnSpPr>
        <p:spPr>
          <a:xfrm>
            <a:off x="5647765" y="2500934"/>
            <a:ext cx="949608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868F8A46-E2BE-40BE-BA31-1968BD286CC3}"/>
              </a:ext>
            </a:extLst>
          </p:cNvPr>
          <p:cNvSpPr txBox="1"/>
          <p:nvPr/>
        </p:nvSpPr>
        <p:spPr>
          <a:xfrm>
            <a:off x="8983596" y="2351782"/>
            <a:ext cx="2404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1,6 M€</a:t>
            </a:r>
          </a:p>
          <a:p>
            <a:r>
              <a:rPr lang="fr-FR" sz="1200" dirty="0" err="1">
                <a:solidFill>
                  <a:schemeClr val="tx2"/>
                </a:solidFill>
              </a:rPr>
              <a:t>Arkogélule</a:t>
            </a:r>
            <a:r>
              <a:rPr lang="fr-FR" sz="1200" b="0" i="0" cap="all" dirty="0">
                <a:solidFill>
                  <a:srgbClr val="424242"/>
                </a:solidFill>
                <a:effectLst/>
                <a:latin typeface="ProximaNovaAlt"/>
              </a:rPr>
              <a:t>® </a:t>
            </a:r>
            <a:r>
              <a:rPr lang="fr-FR" sz="1200" dirty="0">
                <a:solidFill>
                  <a:schemeClr val="tx2"/>
                </a:solidFill>
              </a:rPr>
              <a:t>Levure de bière </a:t>
            </a:r>
            <a:endParaRPr lang="fr-FR" sz="1200" b="0" i="0" cap="all" dirty="0">
              <a:solidFill>
                <a:srgbClr val="424242"/>
              </a:solidFill>
              <a:effectLst/>
              <a:latin typeface="ProximaNovaAlt"/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+142% croissance 2021 vs 2020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09A2F9BA-2468-4B3E-8308-CF07435657CE}"/>
              </a:ext>
            </a:extLst>
          </p:cNvPr>
          <p:cNvSpPr txBox="1"/>
          <p:nvPr/>
        </p:nvSpPr>
        <p:spPr>
          <a:xfrm>
            <a:off x="8983596" y="3556428"/>
            <a:ext cx="3155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+248%</a:t>
            </a:r>
          </a:p>
          <a:p>
            <a:r>
              <a:rPr lang="fr-FR" sz="1200" dirty="0" err="1">
                <a:solidFill>
                  <a:schemeClr val="tx2"/>
                </a:solidFill>
              </a:rPr>
              <a:t>Sérélys</a:t>
            </a:r>
            <a:r>
              <a:rPr lang="fr-FR" sz="1200" dirty="0">
                <a:solidFill>
                  <a:schemeClr val="tx2"/>
                </a:solidFill>
              </a:rPr>
              <a:t> ® One (Plante et vitamine) pour les désagréments de la péri-ménopause. 3,8 M€ de CA en 2021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AC5AA471-71FE-4055-B69E-A61012424580}"/>
              </a:ext>
            </a:extLst>
          </p:cNvPr>
          <p:cNvSpPr txBox="1"/>
          <p:nvPr/>
        </p:nvSpPr>
        <p:spPr>
          <a:xfrm>
            <a:off x="8983596" y="4945740"/>
            <a:ext cx="31550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</a:rPr>
              <a:t>2,8 M€</a:t>
            </a:r>
          </a:p>
          <a:p>
            <a:r>
              <a:rPr lang="fr-FR" sz="1200" dirty="0" err="1">
                <a:solidFill>
                  <a:schemeClr val="tx2"/>
                </a:solidFill>
              </a:rPr>
              <a:t>Thalamag</a:t>
            </a:r>
            <a:r>
              <a:rPr lang="fr-FR" sz="1200" dirty="0">
                <a:solidFill>
                  <a:schemeClr val="tx2"/>
                </a:solidFill>
              </a:rPr>
              <a:t> magnésium marin équilibre intérieur. Lancé en 2020 +291</a:t>
            </a:r>
            <a:r>
              <a:rPr lang="fr-FR" sz="1200">
                <a:solidFill>
                  <a:schemeClr val="tx2"/>
                </a:solidFill>
              </a:rPr>
              <a:t>% croissance en </a:t>
            </a:r>
            <a:r>
              <a:rPr lang="fr-FR" sz="1200" dirty="0">
                <a:solidFill>
                  <a:schemeClr val="tx2"/>
                </a:solidFill>
              </a:rPr>
              <a:t>2021</a:t>
            </a:r>
          </a:p>
        </p:txBody>
      </p:sp>
      <p:sp>
        <p:nvSpPr>
          <p:cNvPr id="29" name="Espace réservé du pied de page 20">
            <a:extLst>
              <a:ext uri="{FF2B5EF4-FFF2-40B4-BE49-F238E27FC236}">
                <a16:creationId xmlns:a16="http://schemas.microsoft.com/office/drawing/2014/main" xmlns="" id="{A4232E59-95D8-4C4F-A372-FD42B6BD086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4175" y="6388100"/>
            <a:ext cx="9285288" cy="338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 dirty="0">
                <a:solidFill>
                  <a:schemeClr val="tx2"/>
                </a:solidFill>
              </a:rPr>
              <a:t>Source</a:t>
            </a:r>
            <a:r>
              <a:rPr lang="fr-FR" sz="1000" dirty="0">
                <a:solidFill>
                  <a:schemeClr val="tx2"/>
                </a:solidFill>
              </a:rPr>
              <a:t> : IQVIA Panel pharmacie, parapharmacie &amp; e-commerce</a:t>
            </a:r>
            <a:endParaRPr lang="fr-FR" sz="1000" u="sng" dirty="0">
              <a:solidFill>
                <a:schemeClr val="tx2"/>
              </a:solidFill>
            </a:endParaRPr>
          </a:p>
        </p:txBody>
      </p:sp>
      <p:cxnSp>
        <p:nvCxnSpPr>
          <p:cNvPr id="37" name="Straight Connector 55">
            <a:extLst>
              <a:ext uri="{FF2B5EF4-FFF2-40B4-BE49-F238E27FC236}">
                <a16:creationId xmlns:a16="http://schemas.microsoft.com/office/drawing/2014/main" xmlns="" id="{A5F750F7-24E7-43FB-80F2-B08BB011E2D4}"/>
              </a:ext>
            </a:extLst>
          </p:cNvPr>
          <p:cNvCxnSpPr>
            <a:cxnSpLocks/>
          </p:cNvCxnSpPr>
          <p:nvPr/>
        </p:nvCxnSpPr>
        <p:spPr>
          <a:xfrm>
            <a:off x="3187336" y="5966689"/>
            <a:ext cx="337485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C971EA6A-26FB-A84D-8475-9A5AB846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60"/>
            <a:ext cx="12192000" cy="66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37940BB-FBC4-492E-BD92-3B7B914D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75F29575-C7B3-DD4D-A814-1C4AC515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66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NOË ...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960B274-3BA2-664E-9D50-D0247DEF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699" y="4631161"/>
            <a:ext cx="7168412" cy="156948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Participation de Laurent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réunions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hebdomadaires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n-US" sz="2400" kern="1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…</a:t>
            </a:r>
            <a:r>
              <a:rPr lang="en-US" sz="3200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Sélectionné</a:t>
            </a:r>
            <a:r>
              <a:rPr lang="en-US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sur la base de </a:t>
            </a:r>
            <a:r>
              <a:rPr lang="en-US" sz="3200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ses</a:t>
            </a:r>
            <a:r>
              <a:rPr lang="en-US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performances de coureur de fond !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77C4407-AC1C-1149-9BEE-A1A700D9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06" y="320040"/>
            <a:ext cx="3141636" cy="589978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30937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44ABB2-0C98-7441-B95E-6A9D6925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80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4DE2413-DB4C-4943-BC92-BF4086208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4"/>
            <a:ext cx="10515600" cy="514402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Discussions en cours avec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Pharmanager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et Françoise Couic pour optimiser la formule H41... « Équation à 41 variables »...</a:t>
            </a:r>
          </a:p>
          <a:p>
            <a:pPr lvl="2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Production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Nateva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Développement en cours des formules compléments alimentaires avec LPC (Caron-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Codilab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Production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Codilab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gelules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et comprimés) + LPG (ampoules)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Equation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Bio+Made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in France+ économiquement compétitif assez compliquée sur les produits de la ruche </a:t>
            </a:r>
          </a:p>
          <a:p>
            <a:pPr lvl="2"/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Sourcing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TBD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Produit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Biokara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en finalisation DIP (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Biorius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Production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Eona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...</a:t>
            </a:r>
          </a:p>
          <a:p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B1F9220-1A4C-4CD8-974A-F49706E91E41}"/>
              </a:ext>
            </a:extLst>
          </p:cNvPr>
          <p:cNvSpPr/>
          <p:nvPr/>
        </p:nvSpPr>
        <p:spPr>
          <a:xfrm>
            <a:off x="-4978" y="-1"/>
            <a:ext cx="4322277" cy="6858001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xmlns="" id="{7F5C2489-CF00-4CBD-ABE4-40EC374A5097}"/>
              </a:ext>
            </a:extLst>
          </p:cNvPr>
          <p:cNvGraphicFramePr/>
          <p:nvPr/>
        </p:nvGraphicFramePr>
        <p:xfrm>
          <a:off x="5606646" y="1921569"/>
          <a:ext cx="5834409" cy="271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9635002-C378-40F9-B461-5E8775BAB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3ADECD-7AB2-42ED-AE26-B1F7270AF952}"/>
              </a:ext>
            </a:extLst>
          </p:cNvPr>
          <p:cNvSpPr/>
          <p:nvPr/>
        </p:nvSpPr>
        <p:spPr>
          <a:xfrm>
            <a:off x="4397318" y="6453837"/>
            <a:ext cx="4995410" cy="25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G4.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 une échelle de 1 à 10 comment estimez-vous votre état de santé ?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72A3AA63-44AE-4090-A0E2-1B22D5CF9ABD}"/>
              </a:ext>
            </a:extLst>
          </p:cNvPr>
          <p:cNvSpPr txBox="1">
            <a:spLocks/>
          </p:cNvSpPr>
          <p:nvPr/>
        </p:nvSpPr>
        <p:spPr>
          <a:xfrm>
            <a:off x="210104" y="1891266"/>
            <a:ext cx="3721135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charset="0"/>
              </a:rPr>
              <a:t>Actuellement seulement 1/10</a:t>
            </a:r>
            <a:r>
              <a:rPr kumimoji="0" lang="fr-F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charset="0"/>
              </a:rPr>
              <a:t>eme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charset="0"/>
              </a:rPr>
              <a:t> de la population se considère en bonne santé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1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charset="0"/>
              </a:rPr>
              <a:t>19% les consos réguliers de CPAL  26% chez les 18-34 ans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charset="0"/>
            </a:endParaRPr>
          </a:p>
        </p:txBody>
      </p:sp>
      <p:sp>
        <p:nvSpPr>
          <p:cNvPr id="17" name="Rectangle : avec coin arrondi 16">
            <a:extLst>
              <a:ext uri="{FF2B5EF4-FFF2-40B4-BE49-F238E27FC236}">
                <a16:creationId xmlns:a16="http://schemas.microsoft.com/office/drawing/2014/main" xmlns="" id="{3BD68980-8EC6-4326-84A1-8DBF500F75F0}"/>
              </a:ext>
            </a:extLst>
          </p:cNvPr>
          <p:cNvSpPr/>
          <p:nvPr/>
        </p:nvSpPr>
        <p:spPr>
          <a:xfrm rot="10800000" flipH="1" flipV="1">
            <a:off x="11004076" y="498910"/>
            <a:ext cx="1187923" cy="249683"/>
          </a:xfrm>
          <a:prstGeom prst="round1Rect">
            <a:avLst>
              <a:gd name="adj" fmla="val 0"/>
            </a:avLst>
          </a:prstGeom>
          <a:solidFill>
            <a:srgbClr val="002060">
              <a:alpha val="90000"/>
            </a:srgbClr>
          </a:solidFill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 = 1372</a:t>
            </a:r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xmlns="" id="{DB8159A0-E113-468B-8BC4-C2D1227B8455}"/>
              </a:ext>
            </a:extLst>
          </p:cNvPr>
          <p:cNvGraphicFramePr>
            <a:graphicFrameLocks noGrp="1"/>
          </p:cNvGraphicFramePr>
          <p:nvPr/>
        </p:nvGraphicFramePr>
        <p:xfrm>
          <a:off x="5308483" y="2085222"/>
          <a:ext cx="1143996" cy="2154710"/>
        </p:xfrm>
        <a:graphic>
          <a:graphicData uri="http://schemas.openxmlformats.org/drawingml/2006/table">
            <a:tbl>
              <a:tblPr firstRow="1" firstCol="1" bandRow="1"/>
              <a:tblGrid>
                <a:gridCol w="1143996">
                  <a:extLst>
                    <a:ext uri="{9D8B030D-6E8A-4147-A177-3AD203B41FA5}">
                      <a16:colId xmlns:a16="http://schemas.microsoft.com/office/drawing/2014/main" xmlns="" val="613751800"/>
                    </a:ext>
                  </a:extLst>
                </a:gridCol>
              </a:tblGrid>
              <a:tr h="5213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 Bon</a:t>
                      </a:r>
                      <a:endParaRPr lang="fr-FR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3939624"/>
                  </a:ext>
                </a:extLst>
              </a:tr>
              <a:tr h="8166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 moyen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5075732"/>
                  </a:ext>
                </a:extLst>
              </a:tr>
              <a:tr h="8166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DE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 pas bon</a:t>
                      </a:r>
                      <a:endParaRPr lang="fr-FR" sz="1400" b="1" dirty="0">
                        <a:solidFill>
                          <a:srgbClr val="DE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0730843"/>
                  </a:ext>
                </a:extLst>
              </a:tr>
            </a:tbl>
          </a:graphicData>
        </a:graphic>
      </p:graphicFrame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3FAFBA70-162A-4A7D-A701-7EFF6F6860D6}"/>
              </a:ext>
            </a:extLst>
          </p:cNvPr>
          <p:cNvGrpSpPr/>
          <p:nvPr/>
        </p:nvGrpSpPr>
        <p:grpSpPr>
          <a:xfrm>
            <a:off x="6285623" y="1825838"/>
            <a:ext cx="1339008" cy="3907418"/>
            <a:chOff x="8864445" y="1962584"/>
            <a:chExt cx="1143996" cy="3628032"/>
          </a:xfrm>
        </p:grpSpPr>
        <p:sp>
          <p:nvSpPr>
            <p:cNvPr id="32" name="Forme libre 52">
              <a:extLst>
                <a:ext uri="{FF2B5EF4-FFF2-40B4-BE49-F238E27FC236}">
                  <a16:creationId xmlns:a16="http://schemas.microsoft.com/office/drawing/2014/main" xmlns="" id="{0104D2C9-764E-4FA8-A730-4B7B62F91883}"/>
                </a:ext>
              </a:extLst>
            </p:cNvPr>
            <p:cNvSpPr/>
            <p:nvPr/>
          </p:nvSpPr>
          <p:spPr>
            <a:xfrm>
              <a:off x="8864445" y="1962584"/>
              <a:ext cx="1143996" cy="3628032"/>
            </a:xfrm>
            <a:custGeom>
              <a:avLst/>
              <a:gdLst>
                <a:gd name="connsiteX0" fmla="*/ 594086 w 1188170"/>
                <a:gd name="connsiteY0" fmla="*/ 0 h 3680891"/>
                <a:gd name="connsiteX1" fmla="*/ 849841 w 1188170"/>
                <a:gd name="connsiteY1" fmla="*/ 255755 h 3680891"/>
                <a:gd name="connsiteX2" fmla="*/ 849840 w 1188170"/>
                <a:gd name="connsiteY2" fmla="*/ 2552711 h 3680891"/>
                <a:gd name="connsiteX3" fmla="*/ 926244 w 1188170"/>
                <a:gd name="connsiteY3" fmla="*/ 2594182 h 3680891"/>
                <a:gd name="connsiteX4" fmla="*/ 1188170 w 1188170"/>
                <a:gd name="connsiteY4" fmla="*/ 3086806 h 3680891"/>
                <a:gd name="connsiteX5" fmla="*/ 594085 w 1188170"/>
                <a:gd name="connsiteY5" fmla="*/ 3680891 h 3680891"/>
                <a:gd name="connsiteX6" fmla="*/ 0 w 1188170"/>
                <a:gd name="connsiteY6" fmla="*/ 3086806 h 3680891"/>
                <a:gd name="connsiteX7" fmla="*/ 261926 w 1188170"/>
                <a:gd name="connsiteY7" fmla="*/ 2594182 h 3680891"/>
                <a:gd name="connsiteX8" fmla="*/ 338331 w 1188170"/>
                <a:gd name="connsiteY8" fmla="*/ 2552711 h 3680891"/>
                <a:gd name="connsiteX9" fmla="*/ 338331 w 1188170"/>
                <a:gd name="connsiteY9" fmla="*/ 255755 h 3680891"/>
                <a:gd name="connsiteX10" fmla="*/ 594086 w 1188170"/>
                <a:gd name="connsiteY10" fmla="*/ 0 h 368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8170" h="3680891">
                  <a:moveTo>
                    <a:pt x="594086" y="0"/>
                  </a:moveTo>
                  <a:cubicBezTo>
                    <a:pt x="735336" y="0"/>
                    <a:pt x="849841" y="114505"/>
                    <a:pt x="849841" y="255755"/>
                  </a:cubicBezTo>
                  <a:lnTo>
                    <a:pt x="849840" y="2552711"/>
                  </a:lnTo>
                  <a:lnTo>
                    <a:pt x="926244" y="2594182"/>
                  </a:lnTo>
                  <a:cubicBezTo>
                    <a:pt x="1084271" y="2700943"/>
                    <a:pt x="1188170" y="2881741"/>
                    <a:pt x="1188170" y="3086806"/>
                  </a:cubicBezTo>
                  <a:cubicBezTo>
                    <a:pt x="1188170" y="3414910"/>
                    <a:pt x="922189" y="3680891"/>
                    <a:pt x="594085" y="3680891"/>
                  </a:cubicBezTo>
                  <a:cubicBezTo>
                    <a:pt x="265981" y="3680891"/>
                    <a:pt x="0" y="3414910"/>
                    <a:pt x="0" y="3086806"/>
                  </a:cubicBezTo>
                  <a:cubicBezTo>
                    <a:pt x="0" y="2881741"/>
                    <a:pt x="103899" y="2700943"/>
                    <a:pt x="261926" y="2594182"/>
                  </a:cubicBezTo>
                  <a:lnTo>
                    <a:pt x="338331" y="2552711"/>
                  </a:lnTo>
                  <a:lnTo>
                    <a:pt x="338331" y="255755"/>
                  </a:lnTo>
                  <a:cubicBezTo>
                    <a:pt x="338331" y="114505"/>
                    <a:pt x="452836" y="0"/>
                    <a:pt x="594086" y="0"/>
                  </a:cubicBezTo>
                  <a:close/>
                </a:path>
              </a:pathLst>
            </a:custGeom>
            <a:noFill/>
            <a:ln w="76200" cap="flat" cmpd="sng" algn="ctr">
              <a:solidFill>
                <a:srgbClr val="8ECFD7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xmlns="" id="{455B4F49-8FEE-4103-9C16-23F40F18F047}"/>
                </a:ext>
              </a:extLst>
            </p:cNvPr>
            <p:cNvSpPr/>
            <p:nvPr/>
          </p:nvSpPr>
          <p:spPr>
            <a:xfrm>
              <a:off x="9010351" y="4613383"/>
              <a:ext cx="852183" cy="852183"/>
            </a:xfrm>
            <a:prstGeom prst="ellipse">
              <a:avLst/>
            </a:prstGeom>
            <a:solidFill>
              <a:srgbClr val="8ECFD7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81351A81-DFCF-428F-BD91-C70D322A0D51}"/>
              </a:ext>
            </a:extLst>
          </p:cNvPr>
          <p:cNvSpPr txBox="1"/>
          <p:nvPr/>
        </p:nvSpPr>
        <p:spPr>
          <a:xfrm>
            <a:off x="4980082" y="2010733"/>
            <a:ext cx="535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14%</a:t>
            </a:r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xmlns="" id="{FE393F47-E8B9-4983-875F-74D33159FA90}"/>
              </a:ext>
            </a:extLst>
          </p:cNvPr>
          <p:cNvGraphicFramePr/>
          <p:nvPr/>
        </p:nvGraphicFramePr>
        <p:xfrm>
          <a:off x="6507081" y="1825838"/>
          <a:ext cx="930961" cy="290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1FC19657-12D5-42FF-A181-3C4CE310AE90}"/>
              </a:ext>
            </a:extLst>
          </p:cNvPr>
          <p:cNvSpPr txBox="1"/>
          <p:nvPr/>
        </p:nvSpPr>
        <p:spPr>
          <a:xfrm>
            <a:off x="4764058" y="2534534"/>
            <a:ext cx="535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54%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1F87798B-C4B2-4E8E-8D67-EAE97C30CCA1}"/>
              </a:ext>
            </a:extLst>
          </p:cNvPr>
          <p:cNvSpPr txBox="1"/>
          <p:nvPr/>
        </p:nvSpPr>
        <p:spPr>
          <a:xfrm>
            <a:off x="4620042" y="3378885"/>
            <a:ext cx="535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50B48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31%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6AFCEEE-2E9F-4876-B74B-3CF822099354}"/>
              </a:ext>
            </a:extLst>
          </p:cNvPr>
          <p:cNvSpPr txBox="1"/>
          <p:nvPr/>
        </p:nvSpPr>
        <p:spPr>
          <a:xfrm>
            <a:off x="7780570" y="5028639"/>
            <a:ext cx="26930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Moyenne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 10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 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9192217D-627F-400C-BEF2-F6BEFDB74A6F}"/>
              </a:ext>
            </a:extLst>
          </p:cNvPr>
          <p:cNvSpPr txBox="1"/>
          <p:nvPr/>
        </p:nvSpPr>
        <p:spPr>
          <a:xfrm>
            <a:off x="11004076" y="1679194"/>
            <a:ext cx="167849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TOP 3 BOX : </a:t>
            </a:r>
            <a:r>
              <a:rPr kumimoji="0" lang="fr-FR" sz="105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41%</a:t>
            </a: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xmlns="" id="{E4007906-5668-444A-A704-EF5E602A77C5}"/>
              </a:ext>
            </a:extLst>
          </p:cNvPr>
          <p:cNvSpPr/>
          <p:nvPr/>
        </p:nvSpPr>
        <p:spPr>
          <a:xfrm>
            <a:off x="7311911" y="1921570"/>
            <a:ext cx="3838425" cy="845430"/>
          </a:xfrm>
          <a:prstGeom prst="wedgeRectCallout">
            <a:avLst>
              <a:gd name="adj1" fmla="val 66134"/>
              <a:gd name="adj2" fmla="val -51550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9A945C2-BF99-477F-BDBB-B2F0B535C185}"/>
              </a:ext>
            </a:extLst>
          </p:cNvPr>
          <p:cNvSpPr/>
          <p:nvPr/>
        </p:nvSpPr>
        <p:spPr>
          <a:xfrm>
            <a:off x="4295800" y="476672"/>
            <a:ext cx="3599874" cy="3657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Perception des Français de leur état de santé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2555EAC7-1AC7-414C-8ADA-86A52AA46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973" y="6411965"/>
            <a:ext cx="1209844" cy="400106"/>
          </a:xfrm>
          <a:prstGeom prst="rect">
            <a:avLst/>
          </a:prstGeom>
        </p:spPr>
      </p:pic>
      <p:pic>
        <p:nvPicPr>
          <p:cNvPr id="34" name="Picture 2" descr="people Icon 1033536">
            <a:extLst>
              <a:ext uri="{FF2B5EF4-FFF2-40B4-BE49-F238E27FC236}">
                <a16:creationId xmlns:a16="http://schemas.microsoft.com/office/drawing/2014/main" xmlns="" id="{795BD443-0E0E-463F-B92C-EBCBA3FC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861" y="-223296"/>
            <a:ext cx="952499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que 26" descr="Médical avec un remplissage uni">
            <a:extLst>
              <a:ext uri="{FF2B5EF4-FFF2-40B4-BE49-F238E27FC236}">
                <a16:creationId xmlns:a16="http://schemas.microsoft.com/office/drawing/2014/main" xmlns="" id="{F3193569-9590-4C39-993E-57EBF121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2" y="4588469"/>
            <a:ext cx="1149278" cy="114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8A395F9C-4871-4CA7-8073-D0D94E905716}"/>
              </a:ext>
            </a:extLst>
          </p:cNvPr>
          <p:cNvSpPr txBox="1"/>
          <p:nvPr/>
        </p:nvSpPr>
        <p:spPr>
          <a:xfrm>
            <a:off x="6772389" y="1121790"/>
            <a:ext cx="26930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Echelle de 1 à 10</a:t>
            </a:r>
          </a:p>
        </p:txBody>
      </p:sp>
    </p:spTree>
    <p:extLst>
      <p:ext uri="{BB962C8B-B14F-4D97-AF65-F5344CB8AC3E}">
        <p14:creationId xmlns:p14="http://schemas.microsoft.com/office/powerpoint/2010/main" val="48366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aphique 72">
            <a:extLst>
              <a:ext uri="{FF2B5EF4-FFF2-40B4-BE49-F238E27FC236}">
                <a16:creationId xmlns:a16="http://schemas.microsoft.com/office/drawing/2014/main" xmlns="" id="{7AD201C4-070A-411D-8BFA-B06727D2B52A}"/>
              </a:ext>
            </a:extLst>
          </p:cNvPr>
          <p:cNvGraphicFramePr/>
          <p:nvPr/>
        </p:nvGraphicFramePr>
        <p:xfrm>
          <a:off x="-277154" y="1060935"/>
          <a:ext cx="11992788" cy="569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xmlns="" id="{533252FA-9C5B-49E1-880F-2A88D009C393}"/>
              </a:ext>
            </a:extLst>
          </p:cNvPr>
          <p:cNvGraphicFramePr>
            <a:graphicFrameLocks noGrp="1"/>
          </p:cNvGraphicFramePr>
          <p:nvPr/>
        </p:nvGraphicFramePr>
        <p:xfrm>
          <a:off x="986763" y="1399338"/>
          <a:ext cx="10805666" cy="482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874">
                  <a:extLst>
                    <a:ext uri="{9D8B030D-6E8A-4147-A177-3AD203B41FA5}">
                      <a16:colId xmlns:a16="http://schemas.microsoft.com/office/drawing/2014/main" xmlns="" val="1626539248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3253588022"/>
                    </a:ext>
                  </a:extLst>
                </a:gridCol>
              </a:tblGrid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Fatigue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500329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Stress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8278227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 sommeil de mauvaise qualité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1753142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difficultés à l’endormissement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679479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Vouloir maigrir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91337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 baisse de moral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194343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douleurs articulaires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3506568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difficultés digestives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907134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troubles de la peau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5681817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Les cheveux / les ongles qui cassent /tombent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5425462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 nez bouché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6727876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Développer la prise de muscles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5593683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difficultés de mémoire/ de concentration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634672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 sensation de jambes lourdes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4385901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Vouloir optimiser le tonus sexuel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8281072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 cycle menstruel irrégulier / douloureux*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858421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Optimiser le bronzage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464821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gorge irritée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6503838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troubles oculaires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664682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troubles cardiovasculaires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2968304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désagréments liés à la ménopause*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396355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Vouloir tomber enceinte*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844905"/>
                  </a:ext>
                </a:extLst>
              </a:tr>
              <a:tr h="20982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 infections urinaires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52" marR="8752" marT="8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332782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7EEBA2-798E-42E4-9BA0-44A93E15BBAA}"/>
              </a:ext>
            </a:extLst>
          </p:cNvPr>
          <p:cNvSpPr/>
          <p:nvPr/>
        </p:nvSpPr>
        <p:spPr>
          <a:xfrm>
            <a:off x="1986946" y="6563692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G2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Au cours des deux dernières années, vous est-il arrivé …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01C00EF5-4052-47B0-A581-DAC23A04C906}"/>
              </a:ext>
            </a:extLst>
          </p:cNvPr>
          <p:cNvGrpSpPr/>
          <p:nvPr/>
        </p:nvGrpSpPr>
        <p:grpSpPr>
          <a:xfrm>
            <a:off x="10768652" y="-172812"/>
            <a:ext cx="1423348" cy="952499"/>
            <a:chOff x="10768652" y="-172812"/>
            <a:chExt cx="1423348" cy="952499"/>
          </a:xfrm>
        </p:grpSpPr>
        <p:pic>
          <p:nvPicPr>
            <p:cNvPr id="10" name="Picture 2" descr="people Icon 1033536">
              <a:extLst>
                <a:ext uri="{FF2B5EF4-FFF2-40B4-BE49-F238E27FC236}">
                  <a16:creationId xmlns:a16="http://schemas.microsoft.com/office/drawing/2014/main" xmlns="" id="{AF74BF4F-B7D7-4081-B0E9-DDFE73305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077" y="-172812"/>
              <a:ext cx="952499" cy="95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 : avec coin arrondi 10">
              <a:extLst>
                <a:ext uri="{FF2B5EF4-FFF2-40B4-BE49-F238E27FC236}">
                  <a16:creationId xmlns:a16="http://schemas.microsoft.com/office/drawing/2014/main" xmlns="" id="{2D292068-F10C-4745-883F-08A49269CF2C}"/>
                </a:ext>
              </a:extLst>
            </p:cNvPr>
            <p:cNvSpPr/>
            <p:nvPr/>
          </p:nvSpPr>
          <p:spPr>
            <a:xfrm rot="10800000" flipH="1" flipV="1">
              <a:off x="10768652" y="498911"/>
              <a:ext cx="1423348" cy="185044"/>
            </a:xfrm>
            <a:prstGeom prst="round1Rect">
              <a:avLst>
                <a:gd name="adj" fmla="val 0"/>
              </a:avLst>
            </a:prstGeom>
            <a:solidFill>
              <a:srgbClr val="00206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1372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6" name="Titre 1">
            <a:extLst>
              <a:ext uri="{FF2B5EF4-FFF2-40B4-BE49-F238E27FC236}">
                <a16:creationId xmlns:a16="http://schemas.microsoft.com/office/drawing/2014/main" xmlns="" id="{89321AAB-D3EC-46A9-81FD-5267BC160C5A}"/>
              </a:ext>
            </a:extLst>
          </p:cNvPr>
          <p:cNvSpPr txBox="1">
            <a:spLocks/>
          </p:cNvSpPr>
          <p:nvPr/>
        </p:nvSpPr>
        <p:spPr>
          <a:xfrm>
            <a:off x="42862" y="81107"/>
            <a:ext cx="10961215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  <a:latin typeface="+mn-lt"/>
              </a:rPr>
              <a:t>La fatigue, le stress ainsi que les troubles du sommeil sont les maux dont les Français ont le plus souffert au cours des deux dernières années. 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xmlns="" id="{A2BBFDF8-70B6-4F5C-AE4E-289976DF43BE}"/>
              </a:ext>
            </a:extLst>
          </p:cNvPr>
          <p:cNvSpPr/>
          <p:nvPr/>
        </p:nvSpPr>
        <p:spPr>
          <a:xfrm>
            <a:off x="531829" y="1340768"/>
            <a:ext cx="10585176" cy="922704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xmlns="" id="{FBB95426-4C4D-4169-983A-5F21752BF940}"/>
              </a:ext>
            </a:extLst>
          </p:cNvPr>
          <p:cNvSpPr>
            <a:spLocks/>
          </p:cNvSpPr>
          <p:nvPr/>
        </p:nvSpPr>
        <p:spPr>
          <a:xfrm>
            <a:off x="5655237" y="1208618"/>
            <a:ext cx="6481553" cy="4816938"/>
          </a:xfrm>
          <a:prstGeom prst="rect">
            <a:avLst/>
          </a:prstGeom>
          <a:solidFill>
            <a:srgbClr val="F3F3F3"/>
          </a:solidFill>
          <a:ln>
            <a:solidFill>
              <a:srgbClr val="81A1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9635002-C378-40F9-B461-5E8775BAB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254" y="6550218"/>
            <a:ext cx="539633" cy="219766"/>
          </a:xfrm>
        </p:spPr>
        <p:txBody>
          <a:bodyPr/>
          <a:lstStyle/>
          <a:p>
            <a:fld id="{8B466926-FFCF-D849-BE20-83CC7D4E44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3ADECD-7AB2-42ED-AE26-B1F7270AF952}"/>
              </a:ext>
            </a:extLst>
          </p:cNvPr>
          <p:cNvSpPr/>
          <p:nvPr/>
        </p:nvSpPr>
        <p:spPr>
          <a:xfrm>
            <a:off x="1986946" y="6381328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G5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De manière générale, comment entretenez-vous votre santé ?</a:t>
            </a:r>
            <a:endParaRPr lang="fr-FR" sz="105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059D5813-60C2-422D-8BB5-6D4598F5A5B3}"/>
              </a:ext>
            </a:extLst>
          </p:cNvPr>
          <p:cNvGrpSpPr/>
          <p:nvPr/>
        </p:nvGrpSpPr>
        <p:grpSpPr>
          <a:xfrm>
            <a:off x="10768652" y="-172812"/>
            <a:ext cx="1423348" cy="952499"/>
            <a:chOff x="10768652" y="-172812"/>
            <a:chExt cx="1423348" cy="952499"/>
          </a:xfrm>
        </p:grpSpPr>
        <p:pic>
          <p:nvPicPr>
            <p:cNvPr id="16" name="Picture 2" descr="people Icon 1033536">
              <a:extLst>
                <a:ext uri="{FF2B5EF4-FFF2-40B4-BE49-F238E27FC236}">
                  <a16:creationId xmlns:a16="http://schemas.microsoft.com/office/drawing/2014/main" xmlns="" id="{558A0F3D-2B4D-44A2-8576-3FA97CD92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077" y="-172812"/>
              <a:ext cx="952499" cy="95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 : avec coin arrondi 16">
              <a:extLst>
                <a:ext uri="{FF2B5EF4-FFF2-40B4-BE49-F238E27FC236}">
                  <a16:creationId xmlns:a16="http://schemas.microsoft.com/office/drawing/2014/main" xmlns="" id="{3BD68980-8EC6-4326-84A1-8DBF500F75F0}"/>
                </a:ext>
              </a:extLst>
            </p:cNvPr>
            <p:cNvSpPr/>
            <p:nvPr/>
          </p:nvSpPr>
          <p:spPr>
            <a:xfrm rot="10800000" flipH="1" flipV="1">
              <a:off x="10768652" y="498911"/>
              <a:ext cx="1423348" cy="185044"/>
            </a:xfrm>
            <a:prstGeom prst="round1Rect">
              <a:avLst>
                <a:gd name="adj" fmla="val 0"/>
              </a:avLst>
            </a:prstGeom>
            <a:solidFill>
              <a:srgbClr val="00206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1372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4" name="Titre 1">
            <a:extLst>
              <a:ext uri="{FF2B5EF4-FFF2-40B4-BE49-F238E27FC236}">
                <a16:creationId xmlns:a16="http://schemas.microsoft.com/office/drawing/2014/main" xmlns="" id="{A62D7E53-C654-4387-9A5E-2625CE0C4BD3}"/>
              </a:ext>
            </a:extLst>
          </p:cNvPr>
          <p:cNvSpPr txBox="1">
            <a:spLocks/>
          </p:cNvSpPr>
          <p:nvPr/>
        </p:nvSpPr>
        <p:spPr>
          <a:xfrm>
            <a:off x="124210" y="44624"/>
            <a:ext cx="10647413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  <a:latin typeface="+mn-lt"/>
              </a:rPr>
              <a:t>Des Français qui vont prendre soin de leur santé de façon holistique : hygiène de vie, alimentation et éviter les comportements à risque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xmlns="" id="{99F4F06C-EA83-4D1B-8B1D-E3B8D21805B6}"/>
              </a:ext>
            </a:extLst>
          </p:cNvPr>
          <p:cNvSpPr txBox="1"/>
          <p:nvPr/>
        </p:nvSpPr>
        <p:spPr>
          <a:xfrm>
            <a:off x="6304367" y="1814786"/>
            <a:ext cx="167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dirty="0">
                <a:solidFill>
                  <a:srgbClr val="181717"/>
                </a:solidFill>
                <a:effectLst/>
                <a:latin typeface="+mj-lt"/>
              </a:rPr>
              <a:t>Fait attention à mon hygiène de vie </a:t>
            </a:r>
            <a:endParaRPr lang="fr-FR" sz="1200" b="1" dirty="0">
              <a:latin typeface="+mj-lt"/>
            </a:endParaRP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xmlns="" id="{90B275F8-D6CE-414F-B26D-B930F639FCE0}"/>
              </a:ext>
            </a:extLst>
          </p:cNvPr>
          <p:cNvSpPr txBox="1"/>
          <p:nvPr/>
        </p:nvSpPr>
        <p:spPr>
          <a:xfrm>
            <a:off x="9321375" y="1812147"/>
            <a:ext cx="122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dirty="0">
                <a:solidFill>
                  <a:srgbClr val="181717"/>
                </a:solidFill>
                <a:effectLst/>
                <a:latin typeface="+mj-lt"/>
              </a:rPr>
              <a:t>Surveille son alimentation</a:t>
            </a:r>
            <a:r>
              <a:rPr lang="fr-FR" sz="1200" b="1" dirty="0">
                <a:latin typeface="+mj-lt"/>
              </a:rPr>
              <a:t> </a:t>
            </a: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xmlns="" id="{AA559B00-6FDC-4A5D-BEBA-3FDA2AE14095}"/>
              </a:ext>
            </a:extLst>
          </p:cNvPr>
          <p:cNvSpPr txBox="1"/>
          <p:nvPr/>
        </p:nvSpPr>
        <p:spPr>
          <a:xfrm>
            <a:off x="5920243" y="3287697"/>
            <a:ext cx="24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dirty="0">
                <a:solidFill>
                  <a:srgbClr val="181717"/>
                </a:solidFill>
                <a:effectLst/>
                <a:latin typeface="+mj-lt"/>
              </a:rPr>
              <a:t>Evite d’avoir des comportements à risque (cigarette, alcool …)</a:t>
            </a:r>
            <a:endParaRPr lang="fr-FR" sz="1200" b="1" dirty="0">
              <a:latin typeface="+mj-lt"/>
            </a:endParaRP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xmlns="" id="{4730F450-211F-47E3-951A-B1A4B6C4DDEE}"/>
              </a:ext>
            </a:extLst>
          </p:cNvPr>
          <p:cNvSpPr txBox="1"/>
          <p:nvPr/>
        </p:nvSpPr>
        <p:spPr>
          <a:xfrm>
            <a:off x="8880807" y="3425342"/>
            <a:ext cx="2042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dirty="0">
                <a:solidFill>
                  <a:srgbClr val="181717"/>
                </a:solidFill>
                <a:effectLst/>
                <a:latin typeface="+mj-lt"/>
              </a:rPr>
              <a:t>Voit régulièrement un professionnel de santé</a:t>
            </a:r>
            <a:endParaRPr lang="fr-FR" sz="1200" b="1" dirty="0">
              <a:latin typeface="+mj-lt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xmlns="" id="{F6E3B0AE-CBCD-4FC7-9342-29D4086B0F8D}"/>
              </a:ext>
            </a:extLst>
          </p:cNvPr>
          <p:cNvSpPr txBox="1"/>
          <p:nvPr/>
        </p:nvSpPr>
        <p:spPr>
          <a:xfrm>
            <a:off x="7892850" y="5097225"/>
            <a:ext cx="158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dirty="0">
                <a:solidFill>
                  <a:srgbClr val="181717"/>
                </a:solidFill>
                <a:effectLst/>
                <a:latin typeface="+mj-lt"/>
              </a:rPr>
              <a:t>Ne fait rien de particulier</a:t>
            </a:r>
            <a:r>
              <a:rPr lang="fr-FR" sz="1200" b="1" dirty="0">
                <a:latin typeface="+mj-lt"/>
              </a:rPr>
              <a:t> 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xmlns="" id="{2CFB3367-02CB-4246-BB3E-264DC403749B}"/>
              </a:ext>
            </a:extLst>
          </p:cNvPr>
          <p:cNvSpPr/>
          <p:nvPr/>
        </p:nvSpPr>
        <p:spPr>
          <a:xfrm>
            <a:off x="5658739" y="987413"/>
            <a:ext cx="3599874" cy="23489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Habitudes santé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0DD43FF-D670-4E26-8E6B-4B28E4C5C18C}"/>
              </a:ext>
            </a:extLst>
          </p:cNvPr>
          <p:cNvSpPr txBox="1"/>
          <p:nvPr/>
        </p:nvSpPr>
        <p:spPr>
          <a:xfrm>
            <a:off x="6601393" y="1492703"/>
            <a:ext cx="888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61%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xmlns="" id="{593C435F-D71D-4C41-9527-69FD50E0EEC7}"/>
              </a:ext>
            </a:extLst>
          </p:cNvPr>
          <p:cNvSpPr txBox="1"/>
          <p:nvPr/>
        </p:nvSpPr>
        <p:spPr>
          <a:xfrm>
            <a:off x="9372065" y="1492703"/>
            <a:ext cx="888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55%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xmlns="" id="{F54938AB-2DA1-42C6-A534-0CF4110332BB}"/>
              </a:ext>
            </a:extLst>
          </p:cNvPr>
          <p:cNvSpPr txBox="1"/>
          <p:nvPr/>
        </p:nvSpPr>
        <p:spPr>
          <a:xfrm>
            <a:off x="6601393" y="2968253"/>
            <a:ext cx="888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45%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xmlns="" id="{1AC52C9D-01D0-42CB-BFF0-D605DF3D8DA1}"/>
              </a:ext>
            </a:extLst>
          </p:cNvPr>
          <p:cNvSpPr txBox="1"/>
          <p:nvPr/>
        </p:nvSpPr>
        <p:spPr>
          <a:xfrm>
            <a:off x="9372065" y="3105898"/>
            <a:ext cx="888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39%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xmlns="" id="{13C52FFC-813D-4F64-B0A1-C87012C51ECE}"/>
              </a:ext>
            </a:extLst>
          </p:cNvPr>
          <p:cNvSpPr txBox="1"/>
          <p:nvPr/>
        </p:nvSpPr>
        <p:spPr>
          <a:xfrm>
            <a:off x="8247993" y="4777781"/>
            <a:ext cx="888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13%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xmlns="" id="{F02B2FE2-00E0-4086-9A81-C0E13CF656D7}"/>
              </a:ext>
            </a:extLst>
          </p:cNvPr>
          <p:cNvSpPr txBox="1"/>
          <p:nvPr/>
        </p:nvSpPr>
        <p:spPr>
          <a:xfrm>
            <a:off x="9397785" y="3933056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50 ans et +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xmlns="" id="{CB749DC3-FBB6-492F-A82D-5C9480B8AF1F}"/>
              </a:ext>
            </a:extLst>
          </p:cNvPr>
          <p:cNvSpPr txBox="1"/>
          <p:nvPr/>
        </p:nvSpPr>
        <p:spPr>
          <a:xfrm>
            <a:off x="9429387" y="2297871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65 ans et +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xmlns="" id="{0FA2A591-370C-4818-B301-7C0CC9FB4534}"/>
              </a:ext>
            </a:extLst>
          </p:cNvPr>
          <p:cNvSpPr txBox="1"/>
          <p:nvPr/>
        </p:nvSpPr>
        <p:spPr>
          <a:xfrm>
            <a:off x="6639730" y="2299159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65 ans et +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xmlns="" id="{4E54BAA4-627F-4334-8C87-510B8AB688E3}"/>
              </a:ext>
            </a:extLst>
          </p:cNvPr>
          <p:cNvSpPr txBox="1"/>
          <p:nvPr/>
        </p:nvSpPr>
        <p:spPr>
          <a:xfrm>
            <a:off x="6639730" y="3933056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65 ans et +</a:t>
            </a:r>
          </a:p>
        </p:txBody>
      </p:sp>
      <p:pic>
        <p:nvPicPr>
          <p:cNvPr id="215" name="Graphique 214" descr="Répéter">
            <a:extLst>
              <a:ext uri="{FF2B5EF4-FFF2-40B4-BE49-F238E27FC236}">
                <a16:creationId xmlns:a16="http://schemas.microsoft.com/office/drawing/2014/main" xmlns="" id="{8F5D6917-BBB3-427A-9425-0CFF441A9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09207" y="3049776"/>
            <a:ext cx="180000" cy="180000"/>
          </a:xfrm>
          <a:prstGeom prst="rect">
            <a:avLst/>
          </a:prstGeom>
        </p:spPr>
      </p:pic>
      <p:pic>
        <p:nvPicPr>
          <p:cNvPr id="216" name="Graphique 215" descr="Répéter">
            <a:extLst>
              <a:ext uri="{FF2B5EF4-FFF2-40B4-BE49-F238E27FC236}">
                <a16:creationId xmlns:a16="http://schemas.microsoft.com/office/drawing/2014/main" xmlns="" id="{268C9140-D2CD-4925-9CA6-73D8CFD70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19849" y="1586573"/>
            <a:ext cx="180000" cy="180000"/>
          </a:xfrm>
          <a:prstGeom prst="rect">
            <a:avLst/>
          </a:prstGeom>
        </p:spPr>
      </p:pic>
      <p:pic>
        <p:nvPicPr>
          <p:cNvPr id="217" name="Graphique 216" descr="Répéter">
            <a:extLst>
              <a:ext uri="{FF2B5EF4-FFF2-40B4-BE49-F238E27FC236}">
                <a16:creationId xmlns:a16="http://schemas.microsoft.com/office/drawing/2014/main" xmlns="" id="{B7241C70-3F7E-450A-928D-4190E4B34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41960" y="1602356"/>
            <a:ext cx="180000" cy="180000"/>
          </a:xfrm>
          <a:prstGeom prst="rect">
            <a:avLst/>
          </a:prstGeom>
        </p:spPr>
      </p:pic>
      <p:pic>
        <p:nvPicPr>
          <p:cNvPr id="218" name="Graphique 217" descr="Répéter">
            <a:extLst>
              <a:ext uri="{FF2B5EF4-FFF2-40B4-BE49-F238E27FC236}">
                <a16:creationId xmlns:a16="http://schemas.microsoft.com/office/drawing/2014/main" xmlns="" id="{670E0351-705B-47A7-B885-E7CDF5169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27200" y="3212912"/>
            <a:ext cx="180000" cy="180000"/>
          </a:xfrm>
          <a:prstGeom prst="rect">
            <a:avLst/>
          </a:prstGeom>
        </p:spPr>
      </p:pic>
      <p:pic>
        <p:nvPicPr>
          <p:cNvPr id="219" name="Graphique 218" descr="Répéter">
            <a:extLst>
              <a:ext uri="{FF2B5EF4-FFF2-40B4-BE49-F238E27FC236}">
                <a16:creationId xmlns:a16="http://schemas.microsoft.com/office/drawing/2014/main" xmlns="" id="{9684F5F6-B5F0-468B-ABE3-9E4DF603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36933" y="4894886"/>
            <a:ext cx="180000" cy="180000"/>
          </a:xfrm>
          <a:prstGeom prst="rect">
            <a:avLst/>
          </a:prstGeom>
        </p:spPr>
      </p:pic>
      <p:pic>
        <p:nvPicPr>
          <p:cNvPr id="75" name="Picture 2" descr="Compléments Alimentaires : Propriétés et Bienfaits - Natura Force">
            <a:extLst>
              <a:ext uri="{FF2B5EF4-FFF2-40B4-BE49-F238E27FC236}">
                <a16:creationId xmlns:a16="http://schemas.microsoft.com/office/drawing/2014/main" xmlns="" id="{C2F242D0-E2E6-441D-9DB4-D26EA2BA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" y="1199068"/>
            <a:ext cx="5575422" cy="48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D23B6BF4-0E94-49B0-9857-9C56D4B55C50}"/>
              </a:ext>
            </a:extLst>
          </p:cNvPr>
          <p:cNvSpPr/>
          <p:nvPr/>
        </p:nvSpPr>
        <p:spPr>
          <a:xfrm>
            <a:off x="145922" y="1489558"/>
            <a:ext cx="4650989" cy="4322602"/>
          </a:xfrm>
          <a:prstGeom prst="ellipse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3A6A06C9-AA94-4803-B8B9-A4272D1B93AC}"/>
              </a:ext>
            </a:extLst>
          </p:cNvPr>
          <p:cNvSpPr txBox="1"/>
          <p:nvPr/>
        </p:nvSpPr>
        <p:spPr>
          <a:xfrm>
            <a:off x="742785" y="2690336"/>
            <a:ext cx="330797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Des Français qui prennent soin de leur santé</a:t>
            </a:r>
          </a:p>
        </p:txBody>
      </p:sp>
    </p:spTree>
    <p:extLst>
      <p:ext uri="{BB962C8B-B14F-4D97-AF65-F5344CB8AC3E}">
        <p14:creationId xmlns:p14="http://schemas.microsoft.com/office/powerpoint/2010/main" val="306176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9635002-C378-40F9-B461-5E8775BAB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3ADECD-7AB2-42ED-AE26-B1F7270AF952}"/>
              </a:ext>
            </a:extLst>
          </p:cNvPr>
          <p:cNvSpPr/>
          <p:nvPr/>
        </p:nvSpPr>
        <p:spPr>
          <a:xfrm>
            <a:off x="1986946" y="6472265"/>
            <a:ext cx="972868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G6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Comment réagissez-vous lorsque vous avez un petit problème de santé ?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059D5813-60C2-422D-8BB5-6D4598F5A5B3}"/>
              </a:ext>
            </a:extLst>
          </p:cNvPr>
          <p:cNvGrpSpPr/>
          <p:nvPr/>
        </p:nvGrpSpPr>
        <p:grpSpPr>
          <a:xfrm>
            <a:off x="10768652" y="-172812"/>
            <a:ext cx="1423348" cy="952499"/>
            <a:chOff x="10768652" y="-172812"/>
            <a:chExt cx="1423348" cy="952499"/>
          </a:xfrm>
        </p:grpSpPr>
        <p:pic>
          <p:nvPicPr>
            <p:cNvPr id="16" name="Picture 2" descr="people Icon 1033536">
              <a:extLst>
                <a:ext uri="{FF2B5EF4-FFF2-40B4-BE49-F238E27FC236}">
                  <a16:creationId xmlns:a16="http://schemas.microsoft.com/office/drawing/2014/main" xmlns="" id="{558A0F3D-2B4D-44A2-8576-3FA97CD92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077" y="-172812"/>
              <a:ext cx="952499" cy="95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 : avec coin arrondi 16">
              <a:extLst>
                <a:ext uri="{FF2B5EF4-FFF2-40B4-BE49-F238E27FC236}">
                  <a16:creationId xmlns:a16="http://schemas.microsoft.com/office/drawing/2014/main" xmlns="" id="{3BD68980-8EC6-4326-84A1-8DBF500F75F0}"/>
                </a:ext>
              </a:extLst>
            </p:cNvPr>
            <p:cNvSpPr/>
            <p:nvPr/>
          </p:nvSpPr>
          <p:spPr>
            <a:xfrm rot="10800000" flipH="1" flipV="1">
              <a:off x="10768652" y="498911"/>
              <a:ext cx="1423348" cy="185044"/>
            </a:xfrm>
            <a:prstGeom prst="round1Rect">
              <a:avLst>
                <a:gd name="adj" fmla="val 0"/>
              </a:avLst>
            </a:prstGeom>
            <a:solidFill>
              <a:srgbClr val="00206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1372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4" name="Titre 1">
            <a:extLst>
              <a:ext uri="{FF2B5EF4-FFF2-40B4-BE49-F238E27FC236}">
                <a16:creationId xmlns:a16="http://schemas.microsoft.com/office/drawing/2014/main" xmlns="" id="{A62D7E53-C654-4387-9A5E-2625CE0C4BD3}"/>
              </a:ext>
            </a:extLst>
          </p:cNvPr>
          <p:cNvSpPr txBox="1">
            <a:spLocks/>
          </p:cNvSpPr>
          <p:nvPr/>
        </p:nvSpPr>
        <p:spPr>
          <a:xfrm>
            <a:off x="124210" y="44624"/>
            <a:ext cx="11660422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  <a:latin typeface="+mn-lt"/>
              </a:rPr>
              <a:t>Lors d’un problème de santé,  </a:t>
            </a:r>
          </a:p>
          <a:p>
            <a:r>
              <a:rPr lang="fr-FR" dirty="0">
                <a:solidFill>
                  <a:srgbClr val="003399"/>
                </a:solidFill>
                <a:latin typeface="+mn-lt"/>
              </a:rPr>
              <a:t>60% des Français s’adressent à leur professionnel de santé de proximité</a:t>
            </a:r>
          </a:p>
          <a:p>
            <a:r>
              <a:rPr lang="fr-FR" dirty="0">
                <a:solidFill>
                  <a:srgbClr val="003399"/>
                </a:solidFill>
                <a:latin typeface="+mn-lt"/>
              </a:rPr>
              <a:t>et 50% optent pour des conseils auprès de leur entourage ou s’automédiquent.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1D3FFC0E-3734-42EA-9F36-3DF893397B4C}"/>
              </a:ext>
            </a:extLst>
          </p:cNvPr>
          <p:cNvSpPr/>
          <p:nvPr/>
        </p:nvSpPr>
        <p:spPr>
          <a:xfrm>
            <a:off x="38054" y="2181789"/>
            <a:ext cx="11404918" cy="3420456"/>
          </a:xfrm>
          <a:prstGeom prst="rect">
            <a:avLst/>
          </a:prstGeom>
          <a:noFill/>
          <a:ln>
            <a:solidFill>
              <a:srgbClr val="81A1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701705CB-5128-4A3F-8A05-C48C5638943F}"/>
              </a:ext>
            </a:extLst>
          </p:cNvPr>
          <p:cNvSpPr/>
          <p:nvPr/>
        </p:nvSpPr>
        <p:spPr>
          <a:xfrm>
            <a:off x="38054" y="1940109"/>
            <a:ext cx="3599874" cy="28499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Attitudes face aux problèmes de santé</a:t>
            </a:r>
          </a:p>
        </p:txBody>
      </p:sp>
      <p:graphicFrame>
        <p:nvGraphicFramePr>
          <p:cNvPr id="148" name="Tableau 147">
            <a:extLst>
              <a:ext uri="{FF2B5EF4-FFF2-40B4-BE49-F238E27FC236}">
                <a16:creationId xmlns:a16="http://schemas.microsoft.com/office/drawing/2014/main" xmlns="" id="{2A2E1FA5-C0AE-47C2-A52C-6CE39D6EF6BD}"/>
              </a:ext>
            </a:extLst>
          </p:cNvPr>
          <p:cNvGraphicFramePr>
            <a:graphicFrameLocks noGrp="1"/>
          </p:cNvGraphicFramePr>
          <p:nvPr/>
        </p:nvGraphicFramePr>
        <p:xfrm>
          <a:off x="512324" y="2296620"/>
          <a:ext cx="2949243" cy="44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243">
                  <a:extLst>
                    <a:ext uri="{9D8B030D-6E8A-4147-A177-3AD203B41FA5}">
                      <a16:colId xmlns:a16="http://schemas.microsoft.com/office/drawing/2014/main" xmlns="" val="161116834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Prends rendez-vous avec son médecin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434082"/>
                  </a:ext>
                </a:extLst>
              </a:tr>
            </a:tbl>
          </a:graphicData>
        </a:graphic>
      </p:graphicFrame>
      <p:graphicFrame>
        <p:nvGraphicFramePr>
          <p:cNvPr id="149" name="Graphique 148">
            <a:extLst>
              <a:ext uri="{FF2B5EF4-FFF2-40B4-BE49-F238E27FC236}">
                <a16:creationId xmlns:a16="http://schemas.microsoft.com/office/drawing/2014/main" xmlns="" id="{33CF5A78-CE0A-4808-9206-E01E3C704666}"/>
              </a:ext>
            </a:extLst>
          </p:cNvPr>
          <p:cNvGraphicFramePr/>
          <p:nvPr/>
        </p:nvGraphicFramePr>
        <p:xfrm>
          <a:off x="1819946" y="2222073"/>
          <a:ext cx="7309277" cy="266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Femme, Souffler, Nez, Chef De Main, Gris, Blond">
            <a:extLst>
              <a:ext uri="{FF2B5EF4-FFF2-40B4-BE49-F238E27FC236}">
                <a16:creationId xmlns:a16="http://schemas.microsoft.com/office/drawing/2014/main" xmlns="" id="{28C97368-A862-4FBD-946F-28B8EBC93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/>
          <a:stretch/>
        </p:blipFill>
        <p:spPr bwMode="auto">
          <a:xfrm>
            <a:off x="8262915" y="1347473"/>
            <a:ext cx="3911785" cy="47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Tableau 77">
            <a:extLst>
              <a:ext uri="{FF2B5EF4-FFF2-40B4-BE49-F238E27FC236}">
                <a16:creationId xmlns:a16="http://schemas.microsoft.com/office/drawing/2014/main" xmlns="" id="{CDA4CBC9-69E9-47C0-AA1F-0166BCEBCC79}"/>
              </a:ext>
            </a:extLst>
          </p:cNvPr>
          <p:cNvGraphicFramePr>
            <a:graphicFrameLocks noGrp="1"/>
          </p:cNvGraphicFramePr>
          <p:nvPr/>
        </p:nvGraphicFramePr>
        <p:xfrm>
          <a:off x="528770" y="2704208"/>
          <a:ext cx="2949243" cy="44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243">
                  <a:extLst>
                    <a:ext uri="{9D8B030D-6E8A-4147-A177-3AD203B41FA5}">
                      <a16:colId xmlns:a16="http://schemas.microsoft.com/office/drawing/2014/main" xmlns="" val="161116834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Demande conseil à son pharmacien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434082"/>
                  </a:ext>
                </a:extLst>
              </a:tr>
            </a:tbl>
          </a:graphicData>
        </a:graphic>
      </p:graphicFrame>
      <p:graphicFrame>
        <p:nvGraphicFramePr>
          <p:cNvPr id="79" name="Tableau 78">
            <a:extLst>
              <a:ext uri="{FF2B5EF4-FFF2-40B4-BE49-F238E27FC236}">
                <a16:creationId xmlns:a16="http://schemas.microsoft.com/office/drawing/2014/main" xmlns="" id="{56E7CC87-FA80-4777-A148-761C372C0A0F}"/>
              </a:ext>
            </a:extLst>
          </p:cNvPr>
          <p:cNvGraphicFramePr>
            <a:graphicFrameLocks noGrp="1"/>
          </p:cNvGraphicFramePr>
          <p:nvPr/>
        </p:nvGraphicFramePr>
        <p:xfrm>
          <a:off x="521090" y="3126031"/>
          <a:ext cx="2949243" cy="44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243">
                  <a:extLst>
                    <a:ext uri="{9D8B030D-6E8A-4147-A177-3AD203B41FA5}">
                      <a16:colId xmlns:a16="http://schemas.microsoft.com/office/drawing/2014/main" xmlns="" val="161116834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Utilise des solutions naturelles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434082"/>
                  </a:ext>
                </a:extLst>
              </a:tr>
            </a:tbl>
          </a:graphicData>
        </a:graphic>
      </p:graphicFrame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xmlns="" id="{2A16491B-A490-4F7B-942B-6FB097E5418A}"/>
              </a:ext>
            </a:extLst>
          </p:cNvPr>
          <p:cNvGraphicFramePr>
            <a:graphicFrameLocks noGrp="1"/>
          </p:cNvGraphicFramePr>
          <p:nvPr/>
        </p:nvGraphicFramePr>
        <p:xfrm>
          <a:off x="512323" y="3547864"/>
          <a:ext cx="2949243" cy="44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243">
                  <a:extLst>
                    <a:ext uri="{9D8B030D-6E8A-4147-A177-3AD203B41FA5}">
                      <a16:colId xmlns:a16="http://schemas.microsoft.com/office/drawing/2014/main" xmlns="" val="161116834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S’auto-médique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434082"/>
                  </a:ext>
                </a:extLst>
              </a:tr>
            </a:tbl>
          </a:graphicData>
        </a:graphic>
      </p:graphicFrame>
      <p:graphicFrame>
        <p:nvGraphicFramePr>
          <p:cNvPr id="81" name="Tableau 80">
            <a:extLst>
              <a:ext uri="{FF2B5EF4-FFF2-40B4-BE49-F238E27FC236}">
                <a16:creationId xmlns:a16="http://schemas.microsoft.com/office/drawing/2014/main" xmlns="" id="{7F2D8B8C-9E59-421F-8EB1-7DC3051EDA1D}"/>
              </a:ext>
            </a:extLst>
          </p:cNvPr>
          <p:cNvGraphicFramePr>
            <a:graphicFrameLocks noGrp="1"/>
          </p:cNvGraphicFramePr>
          <p:nvPr/>
        </p:nvGraphicFramePr>
        <p:xfrm>
          <a:off x="512322" y="3995644"/>
          <a:ext cx="2949243" cy="44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243">
                  <a:extLst>
                    <a:ext uri="{9D8B030D-6E8A-4147-A177-3AD203B41FA5}">
                      <a16:colId xmlns:a16="http://schemas.microsoft.com/office/drawing/2014/main" xmlns="" val="161116834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Demande conseil à son entourage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434082"/>
                  </a:ext>
                </a:extLst>
              </a:tr>
            </a:tbl>
          </a:graphicData>
        </a:graphic>
      </p:graphicFrame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xmlns="" id="{8DD8502A-A2FF-4AB1-89E8-C5F1D80D1682}"/>
              </a:ext>
            </a:extLst>
          </p:cNvPr>
          <p:cNvGraphicFramePr>
            <a:graphicFrameLocks noGrp="1"/>
          </p:cNvGraphicFramePr>
          <p:nvPr/>
        </p:nvGraphicFramePr>
        <p:xfrm>
          <a:off x="512321" y="4417979"/>
          <a:ext cx="2949243" cy="44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243">
                  <a:extLst>
                    <a:ext uri="{9D8B030D-6E8A-4147-A177-3AD203B41FA5}">
                      <a16:colId xmlns:a16="http://schemas.microsoft.com/office/drawing/2014/main" xmlns="" val="161116834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Attends que ca se passe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434082"/>
                  </a:ext>
                </a:extLst>
              </a:tr>
            </a:tbl>
          </a:graphicData>
        </a:graphic>
      </p:graphicFrame>
      <p:sp>
        <p:nvSpPr>
          <p:cNvPr id="2" name="Accolade fermante 1">
            <a:extLst>
              <a:ext uri="{FF2B5EF4-FFF2-40B4-BE49-F238E27FC236}">
                <a16:creationId xmlns:a16="http://schemas.microsoft.com/office/drawing/2014/main" xmlns="" id="{5D658DBA-B7EB-4641-A302-82FD25BCD0DA}"/>
              </a:ext>
            </a:extLst>
          </p:cNvPr>
          <p:cNvSpPr/>
          <p:nvPr/>
        </p:nvSpPr>
        <p:spPr>
          <a:xfrm>
            <a:off x="7104112" y="2439283"/>
            <a:ext cx="144016" cy="686748"/>
          </a:xfrm>
          <a:prstGeom prst="rightBrace">
            <a:avLst/>
          </a:prstGeom>
          <a:ln w="12700"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64">
            <a:extLst>
              <a:ext uri="{FF2B5EF4-FFF2-40B4-BE49-F238E27FC236}">
                <a16:creationId xmlns:a16="http://schemas.microsoft.com/office/drawing/2014/main" xmlns="" id="{F44AA995-6433-4030-8487-8BEFF67EE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2439283"/>
            <a:ext cx="1539004" cy="892552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Voir un/ des Professionnels de santé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Accolade fermante 84">
            <a:extLst>
              <a:ext uri="{FF2B5EF4-FFF2-40B4-BE49-F238E27FC236}">
                <a16:creationId xmlns:a16="http://schemas.microsoft.com/office/drawing/2014/main" xmlns="" id="{7DF15218-9791-4C84-827F-99D4DF58A1F7}"/>
              </a:ext>
            </a:extLst>
          </p:cNvPr>
          <p:cNvSpPr/>
          <p:nvPr/>
        </p:nvSpPr>
        <p:spPr>
          <a:xfrm>
            <a:off x="5816246" y="3313671"/>
            <a:ext cx="144016" cy="1033570"/>
          </a:xfrm>
          <a:prstGeom prst="rightBrace">
            <a:avLst/>
          </a:prstGeom>
          <a:ln w="12700"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64">
            <a:extLst>
              <a:ext uri="{FF2B5EF4-FFF2-40B4-BE49-F238E27FC236}">
                <a16:creationId xmlns:a16="http://schemas.microsoft.com/office/drawing/2014/main" xmlns="" id="{DAAD845F-AA53-4A86-9212-DE3F2CA3D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241" y="3520246"/>
            <a:ext cx="1539004" cy="55399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S’automédiquent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5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6">
            <a:extLst>
              <a:ext uri="{FF2B5EF4-FFF2-40B4-BE49-F238E27FC236}">
                <a16:creationId xmlns:a16="http://schemas.microsoft.com/office/drawing/2014/main" xmlns="" id="{AF71E51D-AD0F-4717-94F6-365E9C10BEA0}"/>
              </a:ext>
            </a:extLst>
          </p:cNvPr>
          <p:cNvSpPr/>
          <p:nvPr/>
        </p:nvSpPr>
        <p:spPr>
          <a:xfrm rot="16200000">
            <a:off x="6106634" y="772631"/>
            <a:ext cx="6858000" cy="5312735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0C706201-88EB-4BDC-B6CE-7F053009BA5F}"/>
              </a:ext>
            </a:extLst>
          </p:cNvPr>
          <p:cNvGraphicFramePr/>
          <p:nvPr/>
        </p:nvGraphicFramePr>
        <p:xfrm>
          <a:off x="393605" y="579260"/>
          <a:ext cx="5702395" cy="617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3320E60-96A1-4C2A-BA36-B1F772AC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424B661-E258-4A59-8016-0649DD13BDE8}"/>
              </a:ext>
            </a:extLst>
          </p:cNvPr>
          <p:cNvSpPr txBox="1"/>
          <p:nvPr/>
        </p:nvSpPr>
        <p:spPr>
          <a:xfrm>
            <a:off x="3953304" y="1821223"/>
            <a:ext cx="2653377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59</a:t>
            </a: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% </a:t>
            </a:r>
          </a:p>
          <a:p>
            <a:pPr lvl="0" algn="ctr">
              <a:defRPr/>
            </a:pPr>
            <a:r>
              <a:rPr lang="fr-FR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Arial" charset="0"/>
                <a:cs typeface="Arial" charset="0"/>
              </a:rPr>
              <a:t>des Français déclarent </a:t>
            </a:r>
          </a:p>
          <a:p>
            <a:pPr lvl="0" algn="ctr">
              <a:defRPr/>
            </a:pPr>
            <a:r>
              <a:rPr lang="fr-FR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Arial" charset="0"/>
                <a:cs typeface="Arial" charset="0"/>
              </a:rPr>
              <a:t>avoir consommé des compléments alimentaires au cours des 24 derniers mois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xmlns="" id="{8EA69F38-AE99-F943-B2E8-8A0F4E7743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67872" y="2492896"/>
            <a:ext cx="1718939" cy="170477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CFC61873-6710-4C47-85FC-0FC259202478}"/>
              </a:ext>
            </a:extLst>
          </p:cNvPr>
          <p:cNvSpPr/>
          <p:nvPr/>
        </p:nvSpPr>
        <p:spPr>
          <a:xfrm>
            <a:off x="7899382" y="1585537"/>
            <a:ext cx="3686922" cy="368692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7764F38-3826-444C-8F85-61E64C7BE30F}"/>
              </a:ext>
            </a:extLst>
          </p:cNvPr>
          <p:cNvGrpSpPr/>
          <p:nvPr/>
        </p:nvGrpSpPr>
        <p:grpSpPr>
          <a:xfrm>
            <a:off x="8238907" y="2091396"/>
            <a:ext cx="3257693" cy="2675208"/>
            <a:chOff x="7488233" y="59387"/>
            <a:chExt cx="1194487" cy="914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2" name="Graphique 11" descr="Médecine">
              <a:extLst>
                <a:ext uri="{FF2B5EF4-FFF2-40B4-BE49-F238E27FC236}">
                  <a16:creationId xmlns:a16="http://schemas.microsoft.com/office/drawing/2014/main" xmlns="" id="{5E11A34D-83EE-48C5-8601-4A67D30B6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768320" y="59387"/>
              <a:ext cx="914400" cy="914400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6BD1FE2E-296E-41FA-926D-F7C1382E119F}"/>
                </a:ext>
              </a:extLst>
            </p:cNvPr>
            <p:cNvGrpSpPr/>
            <p:nvPr/>
          </p:nvGrpSpPr>
          <p:grpSpPr>
            <a:xfrm>
              <a:off x="7488233" y="356469"/>
              <a:ext cx="708301" cy="553944"/>
              <a:chOff x="8834091" y="344240"/>
              <a:chExt cx="708301" cy="553944"/>
            </a:xfrm>
          </p:grpSpPr>
          <p:pic>
            <p:nvPicPr>
              <p:cNvPr id="14" name="Graphique 13" descr="Feuille">
                <a:extLst>
                  <a:ext uri="{FF2B5EF4-FFF2-40B4-BE49-F238E27FC236}">
                    <a16:creationId xmlns:a16="http://schemas.microsoft.com/office/drawing/2014/main" xmlns="" id="{3CC07ED2-3AC9-482B-B39B-7665E66F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8448" y="344240"/>
                <a:ext cx="553944" cy="553944"/>
              </a:xfrm>
              <a:prstGeom prst="rect">
                <a:avLst/>
              </a:prstGeom>
            </p:spPr>
          </p:pic>
          <p:pic>
            <p:nvPicPr>
              <p:cNvPr id="15" name="Graphique 14" descr="Feuille">
                <a:extLst>
                  <a:ext uri="{FF2B5EF4-FFF2-40B4-BE49-F238E27FC236}">
                    <a16:creationId xmlns:a16="http://schemas.microsoft.com/office/drawing/2014/main" xmlns="" id="{5D3161A0-26E5-4B58-9D95-F38656AA6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8834091" y="552206"/>
                <a:ext cx="308713" cy="308713"/>
              </a:xfrm>
              <a:prstGeom prst="rect">
                <a:avLst/>
              </a:prstGeom>
            </p:spPr>
          </p:pic>
        </p:grpSp>
      </p:grpSp>
      <p:sp>
        <p:nvSpPr>
          <p:cNvPr id="17" name="Google Shape;353;p26">
            <a:extLst>
              <a:ext uri="{FF2B5EF4-FFF2-40B4-BE49-F238E27FC236}">
                <a16:creationId xmlns:a16="http://schemas.microsoft.com/office/drawing/2014/main" xmlns="" id="{9A6A5DE0-BE2C-4762-B704-26B61FCFC480}"/>
              </a:ext>
            </a:extLst>
          </p:cNvPr>
          <p:cNvSpPr/>
          <p:nvPr/>
        </p:nvSpPr>
        <p:spPr>
          <a:xfrm rot="16200000">
            <a:off x="7914211" y="1463252"/>
            <a:ext cx="1398105" cy="12107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F0"/>
          </a:solidFill>
          <a:ln>
            <a:noFill/>
          </a:ln>
          <a:effectLst>
            <a:outerShdw blurRad="357188" algn="bl" rotWithShape="0">
              <a:srgbClr val="082A44">
                <a:alpha val="5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8" name="Google Shape;354;p26">
            <a:extLst>
              <a:ext uri="{FF2B5EF4-FFF2-40B4-BE49-F238E27FC236}">
                <a16:creationId xmlns:a16="http://schemas.microsoft.com/office/drawing/2014/main" xmlns="" id="{C5CB90B2-571B-43BB-AEA0-99D634895EBB}"/>
              </a:ext>
            </a:extLst>
          </p:cNvPr>
          <p:cNvGrpSpPr/>
          <p:nvPr/>
        </p:nvGrpSpPr>
        <p:grpSpPr>
          <a:xfrm>
            <a:off x="8328248" y="1884474"/>
            <a:ext cx="540682" cy="392398"/>
            <a:chOff x="3932350" y="3714775"/>
            <a:chExt cx="439650" cy="319075"/>
          </a:xfrm>
        </p:grpSpPr>
        <p:sp>
          <p:nvSpPr>
            <p:cNvPr id="19" name="Google Shape;355;p26">
              <a:extLst>
                <a:ext uri="{FF2B5EF4-FFF2-40B4-BE49-F238E27FC236}">
                  <a16:creationId xmlns:a16="http://schemas.microsoft.com/office/drawing/2014/main" xmlns="" id="{3BFCC00A-B76B-4A7A-8259-0C2B3BEB8DBF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1D4C7A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356;p26">
              <a:extLst>
                <a:ext uri="{FF2B5EF4-FFF2-40B4-BE49-F238E27FC236}">
                  <a16:creationId xmlns:a16="http://schemas.microsoft.com/office/drawing/2014/main" xmlns="" id="{FBFAF2B6-0586-4C11-AD16-E18AFD33DEC8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1D4C7A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357;p26">
              <a:extLst>
                <a:ext uri="{FF2B5EF4-FFF2-40B4-BE49-F238E27FC236}">
                  <a16:creationId xmlns:a16="http://schemas.microsoft.com/office/drawing/2014/main" xmlns="" id="{608F0296-7178-4DE0-AF95-DC8C00B3E53C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1D4C7A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358;p26">
              <a:extLst>
                <a:ext uri="{FF2B5EF4-FFF2-40B4-BE49-F238E27FC236}">
                  <a16:creationId xmlns:a16="http://schemas.microsoft.com/office/drawing/2014/main" xmlns="" id="{A404EC82-68BC-442D-AB29-DD108516C3FF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1D4C7A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359;p26">
              <a:extLst>
                <a:ext uri="{FF2B5EF4-FFF2-40B4-BE49-F238E27FC236}">
                  <a16:creationId xmlns:a16="http://schemas.microsoft.com/office/drawing/2014/main" xmlns="" id="{65B86016-2EC9-4D77-90E9-02576E801F4A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1D4C7A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xmlns="" id="{68BC6FD3-DFB0-47C2-BDFF-3B96DAA23B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14383" y="2606051"/>
            <a:ext cx="169277" cy="16927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43FD793-09D7-4FD9-80ED-E310EF841130}"/>
              </a:ext>
            </a:extLst>
          </p:cNvPr>
          <p:cNvSpPr txBox="1"/>
          <p:nvPr/>
        </p:nvSpPr>
        <p:spPr>
          <a:xfrm>
            <a:off x="6759732" y="2613789"/>
            <a:ext cx="2892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64%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05548EFF-5241-411B-B094-AA71B5A43E48}"/>
              </a:ext>
            </a:extLst>
          </p:cNvPr>
          <p:cNvSpPr txBox="1"/>
          <p:nvPr/>
        </p:nvSpPr>
        <p:spPr>
          <a:xfrm>
            <a:off x="6524506" y="2777001"/>
            <a:ext cx="1022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25-49 ans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xmlns="" id="{62AFB5A5-E396-4305-8B82-1AD1959E6A42}"/>
              </a:ext>
            </a:extLst>
          </p:cNvPr>
          <p:cNvSpPr txBox="1">
            <a:spLocks/>
          </p:cNvSpPr>
          <p:nvPr/>
        </p:nvSpPr>
        <p:spPr>
          <a:xfrm>
            <a:off x="124210" y="44624"/>
            <a:ext cx="10647413" cy="444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rgbClr val="003399"/>
                </a:solidFill>
                <a:latin typeface="+mn-lt"/>
              </a:rPr>
              <a:t>Une proportion stable de consommateurs en 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185B673-3E4B-47B9-AE52-1BD9FE774119}"/>
              </a:ext>
            </a:extLst>
          </p:cNvPr>
          <p:cNvSpPr/>
          <p:nvPr/>
        </p:nvSpPr>
        <p:spPr>
          <a:xfrm>
            <a:off x="4407720" y="5576097"/>
            <a:ext cx="155683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58%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76836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00BA060A-0E8D-4CC8-8C05-6563BD8C2473}"/>
              </a:ext>
            </a:extLst>
          </p:cNvPr>
          <p:cNvSpPr/>
          <p:nvPr/>
        </p:nvSpPr>
        <p:spPr>
          <a:xfrm>
            <a:off x="10091366" y="1818301"/>
            <a:ext cx="1818638" cy="1892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8D7EBA8-4F5A-4E2E-AE1A-F55D3CE1000C}"/>
              </a:ext>
            </a:extLst>
          </p:cNvPr>
          <p:cNvGrpSpPr/>
          <p:nvPr/>
        </p:nvGrpSpPr>
        <p:grpSpPr>
          <a:xfrm>
            <a:off x="3821237" y="3863197"/>
            <a:ext cx="6144919" cy="2735727"/>
            <a:chOff x="3791744" y="3794133"/>
            <a:chExt cx="6144919" cy="273572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C42CF591-066D-6C44-B8C2-3139175ADF38}"/>
                </a:ext>
              </a:extLst>
            </p:cNvPr>
            <p:cNvSpPr/>
            <p:nvPr/>
          </p:nvSpPr>
          <p:spPr>
            <a:xfrm>
              <a:off x="3791744" y="3794133"/>
              <a:ext cx="6144919" cy="2447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2528FDB7-D0BB-4AE9-8FB2-7CF694AB926D}"/>
                </a:ext>
              </a:extLst>
            </p:cNvPr>
            <p:cNvSpPr/>
            <p:nvPr/>
          </p:nvSpPr>
          <p:spPr>
            <a:xfrm>
              <a:off x="8443688" y="6063026"/>
              <a:ext cx="535775" cy="1835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700EDA53-CBB1-4C9C-BED9-DBD95B563E91}"/>
                </a:ext>
              </a:extLst>
            </p:cNvPr>
            <p:cNvSpPr/>
            <p:nvPr/>
          </p:nvSpPr>
          <p:spPr>
            <a:xfrm>
              <a:off x="8315392" y="6260327"/>
              <a:ext cx="779559" cy="269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AF72E49-0218-1A4A-9FEE-D464954946DD}"/>
              </a:ext>
            </a:extLst>
          </p:cNvPr>
          <p:cNvSpPr/>
          <p:nvPr/>
        </p:nvSpPr>
        <p:spPr>
          <a:xfrm>
            <a:off x="6444663" y="1818302"/>
            <a:ext cx="3492000" cy="1682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50" name="Graphique 149">
            <a:extLst>
              <a:ext uri="{FF2B5EF4-FFF2-40B4-BE49-F238E27FC236}">
                <a16:creationId xmlns:a16="http://schemas.microsoft.com/office/drawing/2014/main" xmlns="" id="{D3A117DB-442C-A540-8675-C95F07723443}"/>
              </a:ext>
            </a:extLst>
          </p:cNvPr>
          <p:cNvGraphicFramePr/>
          <p:nvPr/>
        </p:nvGraphicFramePr>
        <p:xfrm>
          <a:off x="8040216" y="1712831"/>
          <a:ext cx="1818638" cy="207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C1AE2FB-542C-4307-BD28-707466835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66926-FFCF-D849-BE20-83CC7D4E44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4537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4537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6D33F909-1043-BA4E-8125-D61CD2A6D459}"/>
              </a:ext>
            </a:extLst>
          </p:cNvPr>
          <p:cNvGraphicFramePr>
            <a:graphicFrameLocks noGrp="1"/>
          </p:cNvGraphicFramePr>
          <p:nvPr/>
        </p:nvGraphicFramePr>
        <p:xfrm>
          <a:off x="7063731" y="2024668"/>
          <a:ext cx="976485" cy="1419489"/>
        </p:xfrm>
        <a:graphic>
          <a:graphicData uri="http://schemas.openxmlformats.org/drawingml/2006/table">
            <a:tbl>
              <a:tblPr/>
              <a:tblGrid>
                <a:gridCol w="976485">
                  <a:extLst>
                    <a:ext uri="{9D8B030D-6E8A-4147-A177-3AD203B41FA5}">
                      <a16:colId xmlns:a16="http://schemas.microsoft.com/office/drawing/2014/main" xmlns="" val="2412499827"/>
                    </a:ext>
                  </a:extLst>
                </a:gridCol>
              </a:tblGrid>
              <a:tr h="28259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3553916"/>
                  </a:ext>
                </a:extLst>
              </a:tr>
              <a:tr h="28259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3512803"/>
                  </a:ext>
                </a:extLst>
              </a:tr>
              <a:tr h="28909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35-49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7558666"/>
                  </a:ext>
                </a:extLst>
              </a:tr>
              <a:tr h="28259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 ans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169157"/>
                  </a:ext>
                </a:extLst>
              </a:tr>
              <a:tr h="28259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ans et plus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4146073"/>
                  </a:ext>
                </a:extLst>
              </a:tr>
            </a:tbl>
          </a:graphicData>
        </a:graphic>
      </p:graphicFrame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E9F8EFB2-2B5B-844F-A79A-5DA96518E5CF}"/>
              </a:ext>
            </a:extLst>
          </p:cNvPr>
          <p:cNvSpPr txBox="1"/>
          <p:nvPr/>
        </p:nvSpPr>
        <p:spPr>
          <a:xfrm>
            <a:off x="6456040" y="3495079"/>
            <a:ext cx="3492000" cy="2154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moyen : 46,6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28718BC-3325-0549-A72A-B047EB249CFF}"/>
              </a:ext>
            </a:extLst>
          </p:cNvPr>
          <p:cNvSpPr/>
          <p:nvPr/>
        </p:nvSpPr>
        <p:spPr>
          <a:xfrm>
            <a:off x="3791744" y="1813434"/>
            <a:ext cx="2496188" cy="1852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xmlns="" id="{21C806EC-0170-7048-82D6-91BB8AFC5F97}"/>
              </a:ext>
            </a:extLst>
          </p:cNvPr>
          <p:cNvGrpSpPr/>
          <p:nvPr/>
        </p:nvGrpSpPr>
        <p:grpSpPr>
          <a:xfrm>
            <a:off x="3863752" y="1916832"/>
            <a:ext cx="488696" cy="488696"/>
            <a:chOff x="702177" y="1646376"/>
            <a:chExt cx="643337" cy="643337"/>
          </a:xfrm>
          <a:solidFill>
            <a:srgbClr val="00B050"/>
          </a:solidFill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xmlns="" id="{8C54C52D-16BB-BE4E-83EC-0CF051BF5CBB}"/>
                </a:ext>
              </a:extLst>
            </p:cNvPr>
            <p:cNvSpPr/>
            <p:nvPr/>
          </p:nvSpPr>
          <p:spPr>
            <a:xfrm>
              <a:off x="702177" y="1646376"/>
              <a:ext cx="643337" cy="6433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1" name="Graphique 80">
              <a:extLst>
                <a:ext uri="{FF2B5EF4-FFF2-40B4-BE49-F238E27FC236}">
                  <a16:creationId xmlns:a16="http://schemas.microsoft.com/office/drawing/2014/main" xmlns="" id="{517718A9-9943-D647-A97C-E5DBE0E9E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32139" y="1671263"/>
              <a:ext cx="575881" cy="575881"/>
            </a:xfrm>
            <a:prstGeom prst="rect">
              <a:avLst/>
            </a:prstGeom>
          </p:spPr>
        </p:pic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xmlns="" id="{6FDBF3C3-9D4B-0048-9A06-32F230BCDFAF}"/>
              </a:ext>
            </a:extLst>
          </p:cNvPr>
          <p:cNvSpPr txBox="1"/>
          <p:nvPr/>
        </p:nvSpPr>
        <p:spPr>
          <a:xfrm>
            <a:off x="4216391" y="2005648"/>
            <a:ext cx="928689" cy="189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Base : 815</a:t>
            </a: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xmlns="" id="{BD4F99BD-86D5-FB4F-B45F-2725FB5DA0CA}"/>
              </a:ext>
            </a:extLst>
          </p:cNvPr>
          <p:cNvGrpSpPr>
            <a:grpSpLocks noChangeAspect="1"/>
          </p:cNvGrpSpPr>
          <p:nvPr/>
        </p:nvGrpSpPr>
        <p:grpSpPr>
          <a:xfrm>
            <a:off x="3863752" y="3883784"/>
            <a:ext cx="487141" cy="486000"/>
            <a:chOff x="6966078" y="3974314"/>
            <a:chExt cx="643337" cy="643337"/>
          </a:xfrm>
          <a:solidFill>
            <a:srgbClr val="00B050"/>
          </a:solidFill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xmlns="" id="{74AA0B7C-8747-3B42-B426-CC682EC3337B}"/>
                </a:ext>
              </a:extLst>
            </p:cNvPr>
            <p:cNvSpPr/>
            <p:nvPr/>
          </p:nvSpPr>
          <p:spPr>
            <a:xfrm>
              <a:off x="6966078" y="3974314"/>
              <a:ext cx="643337" cy="6433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Graphique 88">
              <a:extLst>
                <a:ext uri="{FF2B5EF4-FFF2-40B4-BE49-F238E27FC236}">
                  <a16:creationId xmlns:a16="http://schemas.microsoft.com/office/drawing/2014/main" xmlns="" id="{4E2D8E43-EBDF-F84B-9828-0806E41F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061685" y="4055128"/>
              <a:ext cx="455813" cy="455813"/>
            </a:xfrm>
            <a:prstGeom prst="rect">
              <a:avLst/>
            </a:prstGeom>
          </p:spPr>
        </p:pic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xmlns="" id="{95DE9C58-6ABB-3041-AFF7-C169C77636E4}"/>
              </a:ext>
            </a:extLst>
          </p:cNvPr>
          <p:cNvGrpSpPr/>
          <p:nvPr/>
        </p:nvGrpSpPr>
        <p:grpSpPr>
          <a:xfrm>
            <a:off x="4702601" y="3916218"/>
            <a:ext cx="2171298" cy="2401266"/>
            <a:chOff x="301265" y="1614693"/>
            <a:chExt cx="3456022" cy="3544809"/>
          </a:xfrm>
          <a:solidFill>
            <a:srgbClr val="00B050"/>
          </a:solidFill>
        </p:grpSpPr>
        <p:sp>
          <p:nvSpPr>
            <p:cNvPr id="96" name="Freeform 614">
              <a:extLst>
                <a:ext uri="{FF2B5EF4-FFF2-40B4-BE49-F238E27FC236}">
                  <a16:creationId xmlns:a16="http://schemas.microsoft.com/office/drawing/2014/main" xmlns="" id="{E31DCFDD-2360-714D-AD9E-C554997F1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265" y="1614693"/>
              <a:ext cx="3456022" cy="3544809"/>
            </a:xfrm>
            <a:custGeom>
              <a:avLst/>
              <a:gdLst>
                <a:gd name="T0" fmla="*/ 566 w 573"/>
                <a:gd name="T1" fmla="*/ 567 h 588"/>
                <a:gd name="T2" fmla="*/ 552 w 573"/>
                <a:gd name="T3" fmla="*/ 585 h 588"/>
                <a:gd name="T4" fmla="*/ 538 w 573"/>
                <a:gd name="T5" fmla="*/ 567 h 588"/>
                <a:gd name="T6" fmla="*/ 535 w 573"/>
                <a:gd name="T7" fmla="*/ 545 h 588"/>
                <a:gd name="T8" fmla="*/ 528 w 573"/>
                <a:gd name="T9" fmla="*/ 530 h 588"/>
                <a:gd name="T10" fmla="*/ 560 w 573"/>
                <a:gd name="T11" fmla="*/ 507 h 588"/>
                <a:gd name="T12" fmla="*/ 479 w 573"/>
                <a:gd name="T13" fmla="*/ 445 h 588"/>
                <a:gd name="T14" fmla="*/ 444 w 573"/>
                <a:gd name="T15" fmla="*/ 477 h 588"/>
                <a:gd name="T16" fmla="*/ 414 w 573"/>
                <a:gd name="T17" fmla="*/ 481 h 588"/>
                <a:gd name="T18" fmla="*/ 380 w 573"/>
                <a:gd name="T19" fmla="*/ 459 h 588"/>
                <a:gd name="T20" fmla="*/ 365 w 573"/>
                <a:gd name="T21" fmla="*/ 462 h 588"/>
                <a:gd name="T22" fmla="*/ 306 w 573"/>
                <a:gd name="T23" fmla="*/ 462 h 588"/>
                <a:gd name="T24" fmla="*/ 286 w 573"/>
                <a:gd name="T25" fmla="*/ 487 h 588"/>
                <a:gd name="T26" fmla="*/ 267 w 573"/>
                <a:gd name="T27" fmla="*/ 513 h 588"/>
                <a:gd name="T28" fmla="*/ 228 w 573"/>
                <a:gd name="T29" fmla="*/ 496 h 588"/>
                <a:gd name="T30" fmla="*/ 173 w 573"/>
                <a:gd name="T31" fmla="*/ 483 h 588"/>
                <a:gd name="T32" fmla="*/ 136 w 573"/>
                <a:gd name="T33" fmla="*/ 471 h 588"/>
                <a:gd name="T34" fmla="*/ 92 w 573"/>
                <a:gd name="T35" fmla="*/ 447 h 588"/>
                <a:gd name="T36" fmla="*/ 104 w 573"/>
                <a:gd name="T37" fmla="*/ 397 h 588"/>
                <a:gd name="T38" fmla="*/ 141 w 573"/>
                <a:gd name="T39" fmla="*/ 318 h 588"/>
                <a:gd name="T40" fmla="*/ 126 w 573"/>
                <a:gd name="T41" fmla="*/ 293 h 588"/>
                <a:gd name="T42" fmla="*/ 133 w 573"/>
                <a:gd name="T43" fmla="*/ 269 h 588"/>
                <a:gd name="T44" fmla="*/ 110 w 573"/>
                <a:gd name="T45" fmla="*/ 239 h 588"/>
                <a:gd name="T46" fmla="*/ 109 w 573"/>
                <a:gd name="T47" fmla="*/ 197 h 588"/>
                <a:gd name="T48" fmla="*/ 91 w 573"/>
                <a:gd name="T49" fmla="*/ 191 h 588"/>
                <a:gd name="T50" fmla="*/ 85 w 573"/>
                <a:gd name="T51" fmla="*/ 180 h 588"/>
                <a:gd name="T52" fmla="*/ 75 w 573"/>
                <a:gd name="T53" fmla="*/ 175 h 588"/>
                <a:gd name="T54" fmla="*/ 66 w 573"/>
                <a:gd name="T55" fmla="*/ 165 h 588"/>
                <a:gd name="T56" fmla="*/ 36 w 573"/>
                <a:gd name="T57" fmla="*/ 150 h 588"/>
                <a:gd name="T58" fmla="*/ 13 w 573"/>
                <a:gd name="T59" fmla="*/ 133 h 588"/>
                <a:gd name="T60" fmla="*/ 22 w 573"/>
                <a:gd name="T61" fmla="*/ 121 h 588"/>
                <a:gd name="T62" fmla="*/ 16 w 573"/>
                <a:gd name="T63" fmla="*/ 116 h 588"/>
                <a:gd name="T64" fmla="*/ 28 w 573"/>
                <a:gd name="T65" fmla="*/ 101 h 588"/>
                <a:gd name="T66" fmla="*/ 53 w 573"/>
                <a:gd name="T67" fmla="*/ 102 h 588"/>
                <a:gd name="T68" fmla="*/ 83 w 573"/>
                <a:gd name="T69" fmla="*/ 101 h 588"/>
                <a:gd name="T70" fmla="*/ 105 w 573"/>
                <a:gd name="T71" fmla="*/ 116 h 588"/>
                <a:gd name="T72" fmla="*/ 124 w 573"/>
                <a:gd name="T73" fmla="*/ 125 h 588"/>
                <a:gd name="T74" fmla="*/ 141 w 573"/>
                <a:gd name="T75" fmla="*/ 114 h 588"/>
                <a:gd name="T76" fmla="*/ 141 w 573"/>
                <a:gd name="T77" fmla="*/ 83 h 588"/>
                <a:gd name="T78" fmla="*/ 145 w 573"/>
                <a:gd name="T79" fmla="*/ 61 h 588"/>
                <a:gd name="T80" fmla="*/ 183 w 573"/>
                <a:gd name="T81" fmla="*/ 86 h 588"/>
                <a:gd name="T82" fmla="*/ 240 w 573"/>
                <a:gd name="T83" fmla="*/ 62 h 588"/>
                <a:gd name="T84" fmla="*/ 274 w 573"/>
                <a:gd name="T85" fmla="*/ 24 h 588"/>
                <a:gd name="T86" fmla="*/ 319 w 573"/>
                <a:gd name="T87" fmla="*/ 17 h 588"/>
                <a:gd name="T88" fmla="*/ 351 w 573"/>
                <a:gd name="T89" fmla="*/ 46 h 588"/>
                <a:gd name="T90" fmla="*/ 383 w 573"/>
                <a:gd name="T91" fmla="*/ 70 h 588"/>
                <a:gd name="T92" fmla="*/ 405 w 573"/>
                <a:gd name="T93" fmla="*/ 87 h 588"/>
                <a:gd name="T94" fmla="*/ 440 w 573"/>
                <a:gd name="T95" fmla="*/ 103 h 588"/>
                <a:gd name="T96" fmla="*/ 475 w 573"/>
                <a:gd name="T97" fmla="*/ 123 h 588"/>
                <a:gd name="T98" fmla="*/ 514 w 573"/>
                <a:gd name="T99" fmla="*/ 133 h 588"/>
                <a:gd name="T100" fmla="*/ 494 w 573"/>
                <a:gd name="T101" fmla="*/ 185 h 588"/>
                <a:gd name="T102" fmla="*/ 485 w 573"/>
                <a:gd name="T103" fmla="*/ 225 h 588"/>
                <a:gd name="T104" fmla="*/ 457 w 573"/>
                <a:gd name="T105" fmla="*/ 248 h 588"/>
                <a:gd name="T106" fmla="*/ 425 w 573"/>
                <a:gd name="T107" fmla="*/ 300 h 588"/>
                <a:gd name="T108" fmla="*/ 461 w 573"/>
                <a:gd name="T109" fmla="*/ 302 h 588"/>
                <a:gd name="T110" fmla="*/ 471 w 573"/>
                <a:gd name="T111" fmla="*/ 343 h 588"/>
                <a:gd name="T112" fmla="*/ 454 w 573"/>
                <a:gd name="T113" fmla="*/ 367 h 588"/>
                <a:gd name="T114" fmla="*/ 468 w 573"/>
                <a:gd name="T115" fmla="*/ 415 h 588"/>
                <a:gd name="T116" fmla="*/ 485 w 573"/>
                <a:gd name="T117" fmla="*/ 435 h 588"/>
                <a:gd name="T118" fmla="*/ 93 w 573"/>
                <a:gd name="T119" fmla="*/ 230 h 588"/>
                <a:gd name="T120" fmla="*/ 128 w 573"/>
                <a:gd name="T121" fmla="*/ 277 h 588"/>
                <a:gd name="T122" fmla="*/ 123 w 573"/>
                <a:gd name="T123" fmla="*/ 8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588">
                  <a:moveTo>
                    <a:pt x="564" y="490"/>
                  </a:moveTo>
                  <a:cubicBezTo>
                    <a:pt x="569" y="489"/>
                    <a:pt x="568" y="491"/>
                    <a:pt x="569" y="495"/>
                  </a:cubicBezTo>
                  <a:cubicBezTo>
                    <a:pt x="569" y="497"/>
                    <a:pt x="569" y="498"/>
                    <a:pt x="570" y="500"/>
                  </a:cubicBezTo>
                  <a:cubicBezTo>
                    <a:pt x="570" y="502"/>
                    <a:pt x="569" y="503"/>
                    <a:pt x="569" y="504"/>
                  </a:cubicBezTo>
                  <a:cubicBezTo>
                    <a:pt x="568" y="507"/>
                    <a:pt x="567" y="511"/>
                    <a:pt x="569" y="514"/>
                  </a:cubicBezTo>
                  <a:cubicBezTo>
                    <a:pt x="569" y="515"/>
                    <a:pt x="571" y="517"/>
                    <a:pt x="571" y="515"/>
                  </a:cubicBezTo>
                  <a:cubicBezTo>
                    <a:pt x="570" y="514"/>
                    <a:pt x="569" y="513"/>
                    <a:pt x="569" y="512"/>
                  </a:cubicBezTo>
                  <a:cubicBezTo>
                    <a:pt x="570" y="514"/>
                    <a:pt x="572" y="516"/>
                    <a:pt x="572" y="519"/>
                  </a:cubicBezTo>
                  <a:cubicBezTo>
                    <a:pt x="571" y="520"/>
                    <a:pt x="572" y="522"/>
                    <a:pt x="572" y="524"/>
                  </a:cubicBezTo>
                  <a:cubicBezTo>
                    <a:pt x="572" y="525"/>
                    <a:pt x="572" y="526"/>
                    <a:pt x="572" y="527"/>
                  </a:cubicBezTo>
                  <a:cubicBezTo>
                    <a:pt x="572" y="530"/>
                    <a:pt x="573" y="533"/>
                    <a:pt x="573" y="535"/>
                  </a:cubicBezTo>
                  <a:cubicBezTo>
                    <a:pt x="573" y="538"/>
                    <a:pt x="573" y="542"/>
                    <a:pt x="572" y="545"/>
                  </a:cubicBezTo>
                  <a:cubicBezTo>
                    <a:pt x="571" y="546"/>
                    <a:pt x="570" y="548"/>
                    <a:pt x="569" y="549"/>
                  </a:cubicBezTo>
                  <a:cubicBezTo>
                    <a:pt x="568" y="550"/>
                    <a:pt x="567" y="552"/>
                    <a:pt x="566" y="553"/>
                  </a:cubicBezTo>
                  <a:cubicBezTo>
                    <a:pt x="566" y="553"/>
                    <a:pt x="566" y="558"/>
                    <a:pt x="566" y="558"/>
                  </a:cubicBezTo>
                  <a:cubicBezTo>
                    <a:pt x="566" y="561"/>
                    <a:pt x="566" y="564"/>
                    <a:pt x="566" y="567"/>
                  </a:cubicBezTo>
                  <a:cubicBezTo>
                    <a:pt x="566" y="568"/>
                    <a:pt x="565" y="568"/>
                    <a:pt x="564" y="569"/>
                  </a:cubicBezTo>
                  <a:cubicBezTo>
                    <a:pt x="564" y="570"/>
                    <a:pt x="565" y="570"/>
                    <a:pt x="564" y="571"/>
                  </a:cubicBezTo>
                  <a:cubicBezTo>
                    <a:pt x="565" y="571"/>
                    <a:pt x="563" y="573"/>
                    <a:pt x="563" y="573"/>
                  </a:cubicBezTo>
                  <a:cubicBezTo>
                    <a:pt x="563" y="573"/>
                    <a:pt x="562" y="572"/>
                    <a:pt x="561" y="573"/>
                  </a:cubicBezTo>
                  <a:cubicBezTo>
                    <a:pt x="559" y="576"/>
                    <a:pt x="563" y="573"/>
                    <a:pt x="563" y="575"/>
                  </a:cubicBezTo>
                  <a:cubicBezTo>
                    <a:pt x="564" y="576"/>
                    <a:pt x="561" y="577"/>
                    <a:pt x="561" y="578"/>
                  </a:cubicBezTo>
                  <a:cubicBezTo>
                    <a:pt x="560" y="579"/>
                    <a:pt x="560" y="579"/>
                    <a:pt x="560" y="580"/>
                  </a:cubicBezTo>
                  <a:cubicBezTo>
                    <a:pt x="560" y="581"/>
                    <a:pt x="560" y="581"/>
                    <a:pt x="560" y="582"/>
                  </a:cubicBezTo>
                  <a:cubicBezTo>
                    <a:pt x="559" y="583"/>
                    <a:pt x="557" y="583"/>
                    <a:pt x="558" y="585"/>
                  </a:cubicBezTo>
                  <a:cubicBezTo>
                    <a:pt x="558" y="585"/>
                    <a:pt x="557" y="585"/>
                    <a:pt x="558" y="586"/>
                  </a:cubicBezTo>
                  <a:cubicBezTo>
                    <a:pt x="558" y="586"/>
                    <a:pt x="558" y="585"/>
                    <a:pt x="558" y="585"/>
                  </a:cubicBezTo>
                  <a:cubicBezTo>
                    <a:pt x="559" y="585"/>
                    <a:pt x="559" y="584"/>
                    <a:pt x="559" y="586"/>
                  </a:cubicBezTo>
                  <a:cubicBezTo>
                    <a:pt x="558" y="587"/>
                    <a:pt x="558" y="588"/>
                    <a:pt x="557" y="588"/>
                  </a:cubicBezTo>
                  <a:cubicBezTo>
                    <a:pt x="557" y="588"/>
                    <a:pt x="557" y="588"/>
                    <a:pt x="557" y="588"/>
                  </a:cubicBezTo>
                  <a:cubicBezTo>
                    <a:pt x="556" y="588"/>
                    <a:pt x="555" y="587"/>
                    <a:pt x="554" y="586"/>
                  </a:cubicBezTo>
                  <a:cubicBezTo>
                    <a:pt x="552" y="586"/>
                    <a:pt x="552" y="587"/>
                    <a:pt x="552" y="585"/>
                  </a:cubicBezTo>
                  <a:cubicBezTo>
                    <a:pt x="552" y="585"/>
                    <a:pt x="553" y="584"/>
                    <a:pt x="553" y="583"/>
                  </a:cubicBezTo>
                  <a:cubicBezTo>
                    <a:pt x="552" y="583"/>
                    <a:pt x="551" y="583"/>
                    <a:pt x="551" y="583"/>
                  </a:cubicBezTo>
                  <a:cubicBezTo>
                    <a:pt x="551" y="583"/>
                    <a:pt x="551" y="582"/>
                    <a:pt x="551" y="582"/>
                  </a:cubicBezTo>
                  <a:cubicBezTo>
                    <a:pt x="551" y="581"/>
                    <a:pt x="550" y="582"/>
                    <a:pt x="550" y="582"/>
                  </a:cubicBezTo>
                  <a:cubicBezTo>
                    <a:pt x="550" y="582"/>
                    <a:pt x="549" y="582"/>
                    <a:pt x="549" y="582"/>
                  </a:cubicBezTo>
                  <a:cubicBezTo>
                    <a:pt x="547" y="581"/>
                    <a:pt x="545" y="580"/>
                    <a:pt x="544" y="580"/>
                  </a:cubicBezTo>
                  <a:cubicBezTo>
                    <a:pt x="543" y="579"/>
                    <a:pt x="543" y="579"/>
                    <a:pt x="542" y="579"/>
                  </a:cubicBezTo>
                  <a:cubicBezTo>
                    <a:pt x="542" y="578"/>
                    <a:pt x="542" y="579"/>
                    <a:pt x="541" y="579"/>
                  </a:cubicBezTo>
                  <a:cubicBezTo>
                    <a:pt x="541" y="579"/>
                    <a:pt x="541" y="578"/>
                    <a:pt x="541" y="578"/>
                  </a:cubicBezTo>
                  <a:cubicBezTo>
                    <a:pt x="540" y="577"/>
                    <a:pt x="538" y="576"/>
                    <a:pt x="538" y="574"/>
                  </a:cubicBezTo>
                  <a:cubicBezTo>
                    <a:pt x="538" y="572"/>
                    <a:pt x="539" y="572"/>
                    <a:pt x="540" y="572"/>
                  </a:cubicBezTo>
                  <a:cubicBezTo>
                    <a:pt x="541" y="571"/>
                    <a:pt x="542" y="571"/>
                    <a:pt x="542" y="570"/>
                  </a:cubicBezTo>
                  <a:cubicBezTo>
                    <a:pt x="542" y="570"/>
                    <a:pt x="542" y="570"/>
                    <a:pt x="543" y="570"/>
                  </a:cubicBezTo>
                  <a:cubicBezTo>
                    <a:pt x="543" y="569"/>
                    <a:pt x="544" y="570"/>
                    <a:pt x="544" y="569"/>
                  </a:cubicBezTo>
                  <a:cubicBezTo>
                    <a:pt x="544" y="568"/>
                    <a:pt x="541" y="568"/>
                    <a:pt x="540" y="567"/>
                  </a:cubicBezTo>
                  <a:cubicBezTo>
                    <a:pt x="539" y="567"/>
                    <a:pt x="538" y="568"/>
                    <a:pt x="538" y="567"/>
                  </a:cubicBezTo>
                  <a:cubicBezTo>
                    <a:pt x="537" y="566"/>
                    <a:pt x="538" y="566"/>
                    <a:pt x="537" y="565"/>
                  </a:cubicBezTo>
                  <a:cubicBezTo>
                    <a:pt x="535" y="565"/>
                    <a:pt x="534" y="567"/>
                    <a:pt x="533" y="565"/>
                  </a:cubicBezTo>
                  <a:cubicBezTo>
                    <a:pt x="535" y="565"/>
                    <a:pt x="535" y="563"/>
                    <a:pt x="535" y="562"/>
                  </a:cubicBezTo>
                  <a:cubicBezTo>
                    <a:pt x="537" y="562"/>
                    <a:pt x="539" y="560"/>
                    <a:pt x="537" y="559"/>
                  </a:cubicBezTo>
                  <a:cubicBezTo>
                    <a:pt x="537" y="559"/>
                    <a:pt x="538" y="559"/>
                    <a:pt x="538" y="558"/>
                  </a:cubicBezTo>
                  <a:cubicBezTo>
                    <a:pt x="538" y="557"/>
                    <a:pt x="539" y="557"/>
                    <a:pt x="539" y="556"/>
                  </a:cubicBezTo>
                  <a:cubicBezTo>
                    <a:pt x="539" y="555"/>
                    <a:pt x="539" y="555"/>
                    <a:pt x="538" y="554"/>
                  </a:cubicBezTo>
                  <a:cubicBezTo>
                    <a:pt x="537" y="553"/>
                    <a:pt x="537" y="554"/>
                    <a:pt x="536" y="555"/>
                  </a:cubicBezTo>
                  <a:cubicBezTo>
                    <a:pt x="534" y="555"/>
                    <a:pt x="533" y="555"/>
                    <a:pt x="532" y="555"/>
                  </a:cubicBezTo>
                  <a:cubicBezTo>
                    <a:pt x="530" y="555"/>
                    <a:pt x="531" y="556"/>
                    <a:pt x="531" y="555"/>
                  </a:cubicBezTo>
                  <a:cubicBezTo>
                    <a:pt x="530" y="554"/>
                    <a:pt x="531" y="554"/>
                    <a:pt x="531" y="554"/>
                  </a:cubicBezTo>
                  <a:cubicBezTo>
                    <a:pt x="531" y="553"/>
                    <a:pt x="530" y="553"/>
                    <a:pt x="530" y="552"/>
                  </a:cubicBezTo>
                  <a:cubicBezTo>
                    <a:pt x="529" y="551"/>
                    <a:pt x="531" y="552"/>
                    <a:pt x="532" y="552"/>
                  </a:cubicBezTo>
                  <a:cubicBezTo>
                    <a:pt x="533" y="551"/>
                    <a:pt x="532" y="550"/>
                    <a:pt x="533" y="550"/>
                  </a:cubicBezTo>
                  <a:cubicBezTo>
                    <a:pt x="533" y="548"/>
                    <a:pt x="535" y="549"/>
                    <a:pt x="536" y="547"/>
                  </a:cubicBezTo>
                  <a:cubicBezTo>
                    <a:pt x="537" y="546"/>
                    <a:pt x="536" y="546"/>
                    <a:pt x="535" y="545"/>
                  </a:cubicBezTo>
                  <a:cubicBezTo>
                    <a:pt x="535" y="545"/>
                    <a:pt x="535" y="544"/>
                    <a:pt x="535" y="543"/>
                  </a:cubicBezTo>
                  <a:cubicBezTo>
                    <a:pt x="534" y="543"/>
                    <a:pt x="534" y="544"/>
                    <a:pt x="534" y="543"/>
                  </a:cubicBezTo>
                  <a:cubicBezTo>
                    <a:pt x="533" y="543"/>
                    <a:pt x="532" y="543"/>
                    <a:pt x="532" y="542"/>
                  </a:cubicBezTo>
                  <a:cubicBezTo>
                    <a:pt x="531" y="542"/>
                    <a:pt x="530" y="542"/>
                    <a:pt x="530" y="541"/>
                  </a:cubicBezTo>
                  <a:cubicBezTo>
                    <a:pt x="530" y="541"/>
                    <a:pt x="529" y="541"/>
                    <a:pt x="529" y="541"/>
                  </a:cubicBezTo>
                  <a:cubicBezTo>
                    <a:pt x="529" y="541"/>
                    <a:pt x="530" y="540"/>
                    <a:pt x="530" y="540"/>
                  </a:cubicBezTo>
                  <a:cubicBezTo>
                    <a:pt x="530" y="539"/>
                    <a:pt x="529" y="540"/>
                    <a:pt x="529" y="540"/>
                  </a:cubicBezTo>
                  <a:cubicBezTo>
                    <a:pt x="529" y="540"/>
                    <a:pt x="529" y="539"/>
                    <a:pt x="529" y="539"/>
                  </a:cubicBezTo>
                  <a:cubicBezTo>
                    <a:pt x="529" y="539"/>
                    <a:pt x="529" y="537"/>
                    <a:pt x="529" y="536"/>
                  </a:cubicBezTo>
                  <a:cubicBezTo>
                    <a:pt x="529" y="536"/>
                    <a:pt x="528" y="536"/>
                    <a:pt x="528" y="536"/>
                  </a:cubicBezTo>
                  <a:cubicBezTo>
                    <a:pt x="528" y="535"/>
                    <a:pt x="529" y="535"/>
                    <a:pt x="529" y="535"/>
                  </a:cubicBezTo>
                  <a:cubicBezTo>
                    <a:pt x="531" y="535"/>
                    <a:pt x="532" y="535"/>
                    <a:pt x="533" y="534"/>
                  </a:cubicBezTo>
                  <a:cubicBezTo>
                    <a:pt x="534" y="534"/>
                    <a:pt x="534" y="534"/>
                    <a:pt x="533" y="532"/>
                  </a:cubicBezTo>
                  <a:cubicBezTo>
                    <a:pt x="533" y="532"/>
                    <a:pt x="531" y="531"/>
                    <a:pt x="531" y="531"/>
                  </a:cubicBezTo>
                  <a:cubicBezTo>
                    <a:pt x="530" y="530"/>
                    <a:pt x="532" y="530"/>
                    <a:pt x="531" y="529"/>
                  </a:cubicBezTo>
                  <a:cubicBezTo>
                    <a:pt x="530" y="528"/>
                    <a:pt x="529" y="529"/>
                    <a:pt x="528" y="530"/>
                  </a:cubicBezTo>
                  <a:cubicBezTo>
                    <a:pt x="528" y="529"/>
                    <a:pt x="528" y="527"/>
                    <a:pt x="528" y="527"/>
                  </a:cubicBezTo>
                  <a:cubicBezTo>
                    <a:pt x="528" y="527"/>
                    <a:pt x="529" y="527"/>
                    <a:pt x="529" y="527"/>
                  </a:cubicBezTo>
                  <a:cubicBezTo>
                    <a:pt x="531" y="527"/>
                    <a:pt x="530" y="526"/>
                    <a:pt x="531" y="525"/>
                  </a:cubicBezTo>
                  <a:cubicBezTo>
                    <a:pt x="532" y="524"/>
                    <a:pt x="532" y="525"/>
                    <a:pt x="533" y="524"/>
                  </a:cubicBezTo>
                  <a:cubicBezTo>
                    <a:pt x="533" y="524"/>
                    <a:pt x="533" y="523"/>
                    <a:pt x="533" y="523"/>
                  </a:cubicBezTo>
                  <a:cubicBezTo>
                    <a:pt x="533" y="522"/>
                    <a:pt x="534" y="522"/>
                    <a:pt x="534" y="522"/>
                  </a:cubicBezTo>
                  <a:cubicBezTo>
                    <a:pt x="534" y="521"/>
                    <a:pt x="533" y="521"/>
                    <a:pt x="533" y="521"/>
                  </a:cubicBezTo>
                  <a:cubicBezTo>
                    <a:pt x="533" y="519"/>
                    <a:pt x="534" y="519"/>
                    <a:pt x="535" y="518"/>
                  </a:cubicBezTo>
                  <a:cubicBezTo>
                    <a:pt x="536" y="517"/>
                    <a:pt x="535" y="516"/>
                    <a:pt x="536" y="515"/>
                  </a:cubicBezTo>
                  <a:cubicBezTo>
                    <a:pt x="536" y="517"/>
                    <a:pt x="539" y="516"/>
                    <a:pt x="539" y="515"/>
                  </a:cubicBezTo>
                  <a:cubicBezTo>
                    <a:pt x="540" y="515"/>
                    <a:pt x="540" y="514"/>
                    <a:pt x="540" y="514"/>
                  </a:cubicBezTo>
                  <a:cubicBezTo>
                    <a:pt x="541" y="513"/>
                    <a:pt x="542" y="513"/>
                    <a:pt x="543" y="512"/>
                  </a:cubicBezTo>
                  <a:cubicBezTo>
                    <a:pt x="545" y="512"/>
                    <a:pt x="546" y="512"/>
                    <a:pt x="548" y="512"/>
                  </a:cubicBezTo>
                  <a:cubicBezTo>
                    <a:pt x="548" y="511"/>
                    <a:pt x="549" y="511"/>
                    <a:pt x="550" y="511"/>
                  </a:cubicBezTo>
                  <a:cubicBezTo>
                    <a:pt x="551" y="510"/>
                    <a:pt x="550" y="509"/>
                    <a:pt x="551" y="508"/>
                  </a:cubicBezTo>
                  <a:cubicBezTo>
                    <a:pt x="554" y="506"/>
                    <a:pt x="557" y="505"/>
                    <a:pt x="560" y="507"/>
                  </a:cubicBezTo>
                  <a:cubicBezTo>
                    <a:pt x="561" y="508"/>
                    <a:pt x="561" y="510"/>
                    <a:pt x="562" y="509"/>
                  </a:cubicBezTo>
                  <a:cubicBezTo>
                    <a:pt x="562" y="508"/>
                    <a:pt x="563" y="506"/>
                    <a:pt x="563" y="505"/>
                  </a:cubicBezTo>
                  <a:cubicBezTo>
                    <a:pt x="563" y="503"/>
                    <a:pt x="562" y="500"/>
                    <a:pt x="563" y="499"/>
                  </a:cubicBezTo>
                  <a:cubicBezTo>
                    <a:pt x="563" y="498"/>
                    <a:pt x="563" y="498"/>
                    <a:pt x="563" y="497"/>
                  </a:cubicBezTo>
                  <a:cubicBezTo>
                    <a:pt x="563" y="496"/>
                    <a:pt x="564" y="495"/>
                    <a:pt x="564" y="494"/>
                  </a:cubicBezTo>
                  <a:cubicBezTo>
                    <a:pt x="564" y="493"/>
                    <a:pt x="563" y="492"/>
                    <a:pt x="564" y="490"/>
                  </a:cubicBezTo>
                  <a:close/>
                  <a:moveTo>
                    <a:pt x="100" y="219"/>
                  </a:moveTo>
                  <a:cubicBezTo>
                    <a:pt x="102" y="217"/>
                    <a:pt x="100" y="216"/>
                    <a:pt x="99" y="214"/>
                  </a:cubicBezTo>
                  <a:cubicBezTo>
                    <a:pt x="99" y="213"/>
                    <a:pt x="100" y="212"/>
                    <a:pt x="98" y="211"/>
                  </a:cubicBezTo>
                  <a:cubicBezTo>
                    <a:pt x="96" y="210"/>
                    <a:pt x="96" y="210"/>
                    <a:pt x="96" y="212"/>
                  </a:cubicBezTo>
                  <a:cubicBezTo>
                    <a:pt x="96" y="212"/>
                    <a:pt x="96" y="213"/>
                    <a:pt x="96" y="214"/>
                  </a:cubicBezTo>
                  <a:cubicBezTo>
                    <a:pt x="96" y="215"/>
                    <a:pt x="97" y="214"/>
                    <a:pt x="98" y="215"/>
                  </a:cubicBezTo>
                  <a:cubicBezTo>
                    <a:pt x="99" y="216"/>
                    <a:pt x="99" y="217"/>
                    <a:pt x="100" y="219"/>
                  </a:cubicBezTo>
                  <a:close/>
                  <a:moveTo>
                    <a:pt x="485" y="442"/>
                  </a:moveTo>
                  <a:cubicBezTo>
                    <a:pt x="483" y="441"/>
                    <a:pt x="483" y="444"/>
                    <a:pt x="481" y="444"/>
                  </a:cubicBezTo>
                  <a:cubicBezTo>
                    <a:pt x="481" y="444"/>
                    <a:pt x="480" y="445"/>
                    <a:pt x="479" y="445"/>
                  </a:cubicBezTo>
                  <a:cubicBezTo>
                    <a:pt x="477" y="446"/>
                    <a:pt x="477" y="446"/>
                    <a:pt x="476" y="447"/>
                  </a:cubicBezTo>
                  <a:cubicBezTo>
                    <a:pt x="476" y="445"/>
                    <a:pt x="471" y="448"/>
                    <a:pt x="469" y="449"/>
                  </a:cubicBezTo>
                  <a:cubicBezTo>
                    <a:pt x="467" y="450"/>
                    <a:pt x="469" y="452"/>
                    <a:pt x="468" y="455"/>
                  </a:cubicBezTo>
                  <a:cubicBezTo>
                    <a:pt x="466" y="453"/>
                    <a:pt x="463" y="454"/>
                    <a:pt x="461" y="455"/>
                  </a:cubicBezTo>
                  <a:cubicBezTo>
                    <a:pt x="458" y="458"/>
                    <a:pt x="459" y="461"/>
                    <a:pt x="456" y="462"/>
                  </a:cubicBezTo>
                  <a:cubicBezTo>
                    <a:pt x="454" y="463"/>
                    <a:pt x="453" y="462"/>
                    <a:pt x="451" y="462"/>
                  </a:cubicBezTo>
                  <a:cubicBezTo>
                    <a:pt x="450" y="461"/>
                    <a:pt x="450" y="464"/>
                    <a:pt x="450" y="465"/>
                  </a:cubicBezTo>
                  <a:cubicBezTo>
                    <a:pt x="449" y="466"/>
                    <a:pt x="448" y="466"/>
                    <a:pt x="447" y="467"/>
                  </a:cubicBezTo>
                  <a:cubicBezTo>
                    <a:pt x="447" y="468"/>
                    <a:pt x="447" y="468"/>
                    <a:pt x="446" y="469"/>
                  </a:cubicBezTo>
                  <a:cubicBezTo>
                    <a:pt x="445" y="470"/>
                    <a:pt x="442" y="471"/>
                    <a:pt x="445" y="470"/>
                  </a:cubicBezTo>
                  <a:cubicBezTo>
                    <a:pt x="446" y="470"/>
                    <a:pt x="446" y="471"/>
                    <a:pt x="447" y="470"/>
                  </a:cubicBezTo>
                  <a:cubicBezTo>
                    <a:pt x="449" y="470"/>
                    <a:pt x="447" y="472"/>
                    <a:pt x="447" y="472"/>
                  </a:cubicBezTo>
                  <a:cubicBezTo>
                    <a:pt x="447" y="473"/>
                    <a:pt x="447" y="474"/>
                    <a:pt x="447" y="474"/>
                  </a:cubicBezTo>
                  <a:cubicBezTo>
                    <a:pt x="447" y="474"/>
                    <a:pt x="448" y="474"/>
                    <a:pt x="447" y="475"/>
                  </a:cubicBezTo>
                  <a:cubicBezTo>
                    <a:pt x="446" y="475"/>
                    <a:pt x="446" y="475"/>
                    <a:pt x="446" y="476"/>
                  </a:cubicBezTo>
                  <a:cubicBezTo>
                    <a:pt x="445" y="476"/>
                    <a:pt x="445" y="477"/>
                    <a:pt x="444" y="477"/>
                  </a:cubicBezTo>
                  <a:cubicBezTo>
                    <a:pt x="443" y="477"/>
                    <a:pt x="444" y="476"/>
                    <a:pt x="443" y="476"/>
                  </a:cubicBezTo>
                  <a:cubicBezTo>
                    <a:pt x="441" y="475"/>
                    <a:pt x="440" y="477"/>
                    <a:pt x="439" y="477"/>
                  </a:cubicBezTo>
                  <a:cubicBezTo>
                    <a:pt x="437" y="477"/>
                    <a:pt x="435" y="477"/>
                    <a:pt x="434" y="478"/>
                  </a:cubicBezTo>
                  <a:cubicBezTo>
                    <a:pt x="433" y="479"/>
                    <a:pt x="434" y="482"/>
                    <a:pt x="432" y="481"/>
                  </a:cubicBezTo>
                  <a:cubicBezTo>
                    <a:pt x="431" y="481"/>
                    <a:pt x="431" y="480"/>
                    <a:pt x="431" y="479"/>
                  </a:cubicBezTo>
                  <a:cubicBezTo>
                    <a:pt x="430" y="479"/>
                    <a:pt x="429" y="479"/>
                    <a:pt x="429" y="479"/>
                  </a:cubicBezTo>
                  <a:cubicBezTo>
                    <a:pt x="428" y="478"/>
                    <a:pt x="425" y="479"/>
                    <a:pt x="425" y="480"/>
                  </a:cubicBezTo>
                  <a:cubicBezTo>
                    <a:pt x="424" y="481"/>
                    <a:pt x="425" y="483"/>
                    <a:pt x="424" y="483"/>
                  </a:cubicBezTo>
                  <a:cubicBezTo>
                    <a:pt x="424" y="483"/>
                    <a:pt x="421" y="483"/>
                    <a:pt x="421" y="483"/>
                  </a:cubicBezTo>
                  <a:cubicBezTo>
                    <a:pt x="420" y="483"/>
                    <a:pt x="424" y="482"/>
                    <a:pt x="422" y="481"/>
                  </a:cubicBezTo>
                  <a:cubicBezTo>
                    <a:pt x="421" y="480"/>
                    <a:pt x="421" y="480"/>
                    <a:pt x="420" y="480"/>
                  </a:cubicBezTo>
                  <a:cubicBezTo>
                    <a:pt x="419" y="480"/>
                    <a:pt x="419" y="480"/>
                    <a:pt x="418" y="480"/>
                  </a:cubicBezTo>
                  <a:cubicBezTo>
                    <a:pt x="417" y="479"/>
                    <a:pt x="416" y="480"/>
                    <a:pt x="415" y="479"/>
                  </a:cubicBezTo>
                  <a:cubicBezTo>
                    <a:pt x="414" y="479"/>
                    <a:pt x="414" y="477"/>
                    <a:pt x="413" y="479"/>
                  </a:cubicBezTo>
                  <a:cubicBezTo>
                    <a:pt x="412" y="479"/>
                    <a:pt x="413" y="479"/>
                    <a:pt x="413" y="480"/>
                  </a:cubicBezTo>
                  <a:cubicBezTo>
                    <a:pt x="413" y="480"/>
                    <a:pt x="413" y="481"/>
                    <a:pt x="414" y="481"/>
                  </a:cubicBezTo>
                  <a:cubicBezTo>
                    <a:pt x="413" y="481"/>
                    <a:pt x="413" y="481"/>
                    <a:pt x="413" y="481"/>
                  </a:cubicBezTo>
                  <a:cubicBezTo>
                    <a:pt x="413" y="481"/>
                    <a:pt x="412" y="482"/>
                    <a:pt x="411" y="482"/>
                  </a:cubicBezTo>
                  <a:cubicBezTo>
                    <a:pt x="410" y="483"/>
                    <a:pt x="410" y="482"/>
                    <a:pt x="408" y="481"/>
                  </a:cubicBezTo>
                  <a:cubicBezTo>
                    <a:pt x="406" y="480"/>
                    <a:pt x="409" y="479"/>
                    <a:pt x="409" y="478"/>
                  </a:cubicBezTo>
                  <a:cubicBezTo>
                    <a:pt x="408" y="478"/>
                    <a:pt x="408" y="478"/>
                    <a:pt x="408" y="477"/>
                  </a:cubicBezTo>
                  <a:cubicBezTo>
                    <a:pt x="407" y="477"/>
                    <a:pt x="407" y="477"/>
                    <a:pt x="406" y="477"/>
                  </a:cubicBezTo>
                  <a:cubicBezTo>
                    <a:pt x="404" y="477"/>
                    <a:pt x="405" y="475"/>
                    <a:pt x="403" y="474"/>
                  </a:cubicBezTo>
                  <a:cubicBezTo>
                    <a:pt x="402" y="474"/>
                    <a:pt x="401" y="475"/>
                    <a:pt x="400" y="474"/>
                  </a:cubicBezTo>
                  <a:cubicBezTo>
                    <a:pt x="399" y="474"/>
                    <a:pt x="399" y="473"/>
                    <a:pt x="398" y="473"/>
                  </a:cubicBezTo>
                  <a:cubicBezTo>
                    <a:pt x="396" y="471"/>
                    <a:pt x="391" y="473"/>
                    <a:pt x="389" y="471"/>
                  </a:cubicBezTo>
                  <a:cubicBezTo>
                    <a:pt x="390" y="470"/>
                    <a:pt x="390" y="469"/>
                    <a:pt x="390" y="468"/>
                  </a:cubicBezTo>
                  <a:cubicBezTo>
                    <a:pt x="389" y="466"/>
                    <a:pt x="390" y="465"/>
                    <a:pt x="390" y="464"/>
                  </a:cubicBezTo>
                  <a:cubicBezTo>
                    <a:pt x="388" y="462"/>
                    <a:pt x="387" y="463"/>
                    <a:pt x="385" y="464"/>
                  </a:cubicBezTo>
                  <a:cubicBezTo>
                    <a:pt x="383" y="464"/>
                    <a:pt x="379" y="464"/>
                    <a:pt x="376" y="463"/>
                  </a:cubicBezTo>
                  <a:cubicBezTo>
                    <a:pt x="375" y="462"/>
                    <a:pt x="375" y="460"/>
                    <a:pt x="376" y="460"/>
                  </a:cubicBezTo>
                  <a:cubicBezTo>
                    <a:pt x="377" y="459"/>
                    <a:pt x="379" y="459"/>
                    <a:pt x="380" y="459"/>
                  </a:cubicBezTo>
                  <a:cubicBezTo>
                    <a:pt x="382" y="459"/>
                    <a:pt x="382" y="459"/>
                    <a:pt x="384" y="458"/>
                  </a:cubicBezTo>
                  <a:cubicBezTo>
                    <a:pt x="385" y="456"/>
                    <a:pt x="385" y="454"/>
                    <a:pt x="383" y="455"/>
                  </a:cubicBezTo>
                  <a:cubicBezTo>
                    <a:pt x="382" y="456"/>
                    <a:pt x="382" y="455"/>
                    <a:pt x="381" y="455"/>
                  </a:cubicBezTo>
                  <a:cubicBezTo>
                    <a:pt x="380" y="454"/>
                    <a:pt x="381" y="453"/>
                    <a:pt x="380" y="453"/>
                  </a:cubicBezTo>
                  <a:cubicBezTo>
                    <a:pt x="380" y="452"/>
                    <a:pt x="379" y="452"/>
                    <a:pt x="379" y="452"/>
                  </a:cubicBezTo>
                  <a:cubicBezTo>
                    <a:pt x="377" y="451"/>
                    <a:pt x="377" y="451"/>
                    <a:pt x="376" y="451"/>
                  </a:cubicBezTo>
                  <a:cubicBezTo>
                    <a:pt x="375" y="452"/>
                    <a:pt x="376" y="454"/>
                    <a:pt x="376" y="455"/>
                  </a:cubicBezTo>
                  <a:cubicBezTo>
                    <a:pt x="377" y="456"/>
                    <a:pt x="379" y="457"/>
                    <a:pt x="377" y="458"/>
                  </a:cubicBezTo>
                  <a:cubicBezTo>
                    <a:pt x="374" y="461"/>
                    <a:pt x="371" y="456"/>
                    <a:pt x="368" y="459"/>
                  </a:cubicBezTo>
                  <a:cubicBezTo>
                    <a:pt x="368" y="460"/>
                    <a:pt x="369" y="460"/>
                    <a:pt x="369" y="461"/>
                  </a:cubicBezTo>
                  <a:cubicBezTo>
                    <a:pt x="368" y="461"/>
                    <a:pt x="367" y="460"/>
                    <a:pt x="366" y="460"/>
                  </a:cubicBezTo>
                  <a:cubicBezTo>
                    <a:pt x="364" y="458"/>
                    <a:pt x="363" y="458"/>
                    <a:pt x="364" y="456"/>
                  </a:cubicBezTo>
                  <a:cubicBezTo>
                    <a:pt x="364" y="453"/>
                    <a:pt x="365" y="451"/>
                    <a:pt x="362" y="449"/>
                  </a:cubicBezTo>
                  <a:cubicBezTo>
                    <a:pt x="362" y="450"/>
                    <a:pt x="363" y="452"/>
                    <a:pt x="363" y="453"/>
                  </a:cubicBezTo>
                  <a:cubicBezTo>
                    <a:pt x="363" y="454"/>
                    <a:pt x="363" y="455"/>
                    <a:pt x="363" y="456"/>
                  </a:cubicBezTo>
                  <a:cubicBezTo>
                    <a:pt x="363" y="459"/>
                    <a:pt x="369" y="462"/>
                    <a:pt x="365" y="462"/>
                  </a:cubicBezTo>
                  <a:cubicBezTo>
                    <a:pt x="363" y="462"/>
                    <a:pt x="356" y="462"/>
                    <a:pt x="356" y="459"/>
                  </a:cubicBezTo>
                  <a:cubicBezTo>
                    <a:pt x="356" y="458"/>
                    <a:pt x="357" y="458"/>
                    <a:pt x="357" y="457"/>
                  </a:cubicBezTo>
                  <a:cubicBezTo>
                    <a:pt x="357" y="456"/>
                    <a:pt x="355" y="455"/>
                    <a:pt x="354" y="455"/>
                  </a:cubicBezTo>
                  <a:cubicBezTo>
                    <a:pt x="353" y="454"/>
                    <a:pt x="351" y="455"/>
                    <a:pt x="350" y="455"/>
                  </a:cubicBezTo>
                  <a:cubicBezTo>
                    <a:pt x="349" y="455"/>
                    <a:pt x="348" y="455"/>
                    <a:pt x="347" y="455"/>
                  </a:cubicBezTo>
                  <a:cubicBezTo>
                    <a:pt x="344" y="454"/>
                    <a:pt x="346" y="454"/>
                    <a:pt x="345" y="452"/>
                  </a:cubicBezTo>
                  <a:cubicBezTo>
                    <a:pt x="345" y="451"/>
                    <a:pt x="345" y="452"/>
                    <a:pt x="344" y="452"/>
                  </a:cubicBezTo>
                  <a:cubicBezTo>
                    <a:pt x="344" y="452"/>
                    <a:pt x="342" y="452"/>
                    <a:pt x="342" y="452"/>
                  </a:cubicBezTo>
                  <a:cubicBezTo>
                    <a:pt x="342" y="453"/>
                    <a:pt x="343" y="454"/>
                    <a:pt x="344" y="454"/>
                  </a:cubicBezTo>
                  <a:cubicBezTo>
                    <a:pt x="341" y="454"/>
                    <a:pt x="339" y="454"/>
                    <a:pt x="338" y="452"/>
                  </a:cubicBezTo>
                  <a:cubicBezTo>
                    <a:pt x="337" y="451"/>
                    <a:pt x="339" y="448"/>
                    <a:pt x="335" y="448"/>
                  </a:cubicBezTo>
                  <a:cubicBezTo>
                    <a:pt x="332" y="446"/>
                    <a:pt x="328" y="450"/>
                    <a:pt x="325" y="451"/>
                  </a:cubicBezTo>
                  <a:cubicBezTo>
                    <a:pt x="323" y="453"/>
                    <a:pt x="321" y="454"/>
                    <a:pt x="319" y="455"/>
                  </a:cubicBezTo>
                  <a:cubicBezTo>
                    <a:pt x="317" y="456"/>
                    <a:pt x="315" y="456"/>
                    <a:pt x="314" y="458"/>
                  </a:cubicBezTo>
                  <a:cubicBezTo>
                    <a:pt x="312" y="459"/>
                    <a:pt x="311" y="460"/>
                    <a:pt x="310" y="462"/>
                  </a:cubicBezTo>
                  <a:cubicBezTo>
                    <a:pt x="309" y="463"/>
                    <a:pt x="308" y="462"/>
                    <a:pt x="306" y="462"/>
                  </a:cubicBezTo>
                  <a:cubicBezTo>
                    <a:pt x="303" y="461"/>
                    <a:pt x="299" y="463"/>
                    <a:pt x="297" y="465"/>
                  </a:cubicBezTo>
                  <a:cubicBezTo>
                    <a:pt x="296" y="467"/>
                    <a:pt x="293" y="468"/>
                    <a:pt x="292" y="470"/>
                  </a:cubicBezTo>
                  <a:cubicBezTo>
                    <a:pt x="291" y="471"/>
                    <a:pt x="291" y="473"/>
                    <a:pt x="289" y="473"/>
                  </a:cubicBezTo>
                  <a:cubicBezTo>
                    <a:pt x="289" y="472"/>
                    <a:pt x="288" y="472"/>
                    <a:pt x="288" y="471"/>
                  </a:cubicBezTo>
                  <a:cubicBezTo>
                    <a:pt x="288" y="471"/>
                    <a:pt x="287" y="472"/>
                    <a:pt x="287" y="473"/>
                  </a:cubicBezTo>
                  <a:cubicBezTo>
                    <a:pt x="288" y="474"/>
                    <a:pt x="289" y="473"/>
                    <a:pt x="289" y="474"/>
                  </a:cubicBezTo>
                  <a:cubicBezTo>
                    <a:pt x="289" y="476"/>
                    <a:pt x="288" y="478"/>
                    <a:pt x="287" y="479"/>
                  </a:cubicBezTo>
                  <a:cubicBezTo>
                    <a:pt x="287" y="481"/>
                    <a:pt x="287" y="480"/>
                    <a:pt x="286" y="480"/>
                  </a:cubicBezTo>
                  <a:cubicBezTo>
                    <a:pt x="286" y="480"/>
                    <a:pt x="284" y="478"/>
                    <a:pt x="285" y="480"/>
                  </a:cubicBezTo>
                  <a:cubicBezTo>
                    <a:pt x="286" y="481"/>
                    <a:pt x="289" y="482"/>
                    <a:pt x="287" y="484"/>
                  </a:cubicBezTo>
                  <a:cubicBezTo>
                    <a:pt x="287" y="484"/>
                    <a:pt x="285" y="482"/>
                    <a:pt x="286" y="482"/>
                  </a:cubicBezTo>
                  <a:cubicBezTo>
                    <a:pt x="285" y="482"/>
                    <a:pt x="284" y="484"/>
                    <a:pt x="284" y="485"/>
                  </a:cubicBezTo>
                  <a:cubicBezTo>
                    <a:pt x="283" y="486"/>
                    <a:pt x="283" y="488"/>
                    <a:pt x="284" y="489"/>
                  </a:cubicBezTo>
                  <a:cubicBezTo>
                    <a:pt x="285" y="489"/>
                    <a:pt x="285" y="488"/>
                    <a:pt x="286" y="487"/>
                  </a:cubicBezTo>
                  <a:cubicBezTo>
                    <a:pt x="286" y="487"/>
                    <a:pt x="287" y="484"/>
                    <a:pt x="287" y="485"/>
                  </a:cubicBezTo>
                  <a:cubicBezTo>
                    <a:pt x="287" y="485"/>
                    <a:pt x="287" y="487"/>
                    <a:pt x="286" y="487"/>
                  </a:cubicBezTo>
                  <a:cubicBezTo>
                    <a:pt x="286" y="490"/>
                    <a:pt x="286" y="493"/>
                    <a:pt x="285" y="496"/>
                  </a:cubicBezTo>
                  <a:cubicBezTo>
                    <a:pt x="285" y="499"/>
                    <a:pt x="284" y="503"/>
                    <a:pt x="286" y="504"/>
                  </a:cubicBezTo>
                  <a:cubicBezTo>
                    <a:pt x="286" y="506"/>
                    <a:pt x="288" y="505"/>
                    <a:pt x="289" y="506"/>
                  </a:cubicBezTo>
                  <a:cubicBezTo>
                    <a:pt x="289" y="507"/>
                    <a:pt x="289" y="508"/>
                    <a:pt x="289" y="508"/>
                  </a:cubicBezTo>
                  <a:cubicBezTo>
                    <a:pt x="289" y="509"/>
                    <a:pt x="290" y="510"/>
                    <a:pt x="290" y="511"/>
                  </a:cubicBezTo>
                  <a:cubicBezTo>
                    <a:pt x="290" y="511"/>
                    <a:pt x="290" y="511"/>
                    <a:pt x="290" y="511"/>
                  </a:cubicBezTo>
                  <a:cubicBezTo>
                    <a:pt x="288" y="511"/>
                    <a:pt x="287" y="512"/>
                    <a:pt x="285" y="510"/>
                  </a:cubicBezTo>
                  <a:cubicBezTo>
                    <a:pt x="285" y="509"/>
                    <a:pt x="285" y="509"/>
                    <a:pt x="284" y="508"/>
                  </a:cubicBezTo>
                  <a:cubicBezTo>
                    <a:pt x="283" y="508"/>
                    <a:pt x="283" y="508"/>
                    <a:pt x="282" y="508"/>
                  </a:cubicBezTo>
                  <a:cubicBezTo>
                    <a:pt x="281" y="509"/>
                    <a:pt x="281" y="508"/>
                    <a:pt x="281" y="508"/>
                  </a:cubicBezTo>
                  <a:cubicBezTo>
                    <a:pt x="280" y="508"/>
                    <a:pt x="279" y="509"/>
                    <a:pt x="278" y="509"/>
                  </a:cubicBezTo>
                  <a:cubicBezTo>
                    <a:pt x="277" y="508"/>
                    <a:pt x="275" y="510"/>
                    <a:pt x="274" y="510"/>
                  </a:cubicBezTo>
                  <a:cubicBezTo>
                    <a:pt x="273" y="511"/>
                    <a:pt x="273" y="510"/>
                    <a:pt x="271" y="510"/>
                  </a:cubicBezTo>
                  <a:cubicBezTo>
                    <a:pt x="271" y="510"/>
                    <a:pt x="268" y="511"/>
                    <a:pt x="268" y="511"/>
                  </a:cubicBezTo>
                  <a:cubicBezTo>
                    <a:pt x="268" y="512"/>
                    <a:pt x="268" y="512"/>
                    <a:pt x="267" y="512"/>
                  </a:cubicBezTo>
                  <a:cubicBezTo>
                    <a:pt x="267" y="512"/>
                    <a:pt x="267" y="513"/>
                    <a:pt x="267" y="513"/>
                  </a:cubicBezTo>
                  <a:cubicBezTo>
                    <a:pt x="267" y="514"/>
                    <a:pt x="269" y="515"/>
                    <a:pt x="267" y="515"/>
                  </a:cubicBezTo>
                  <a:cubicBezTo>
                    <a:pt x="265" y="514"/>
                    <a:pt x="264" y="513"/>
                    <a:pt x="262" y="514"/>
                  </a:cubicBezTo>
                  <a:cubicBezTo>
                    <a:pt x="262" y="514"/>
                    <a:pt x="262" y="514"/>
                    <a:pt x="261" y="514"/>
                  </a:cubicBezTo>
                  <a:cubicBezTo>
                    <a:pt x="260" y="514"/>
                    <a:pt x="260" y="514"/>
                    <a:pt x="259" y="513"/>
                  </a:cubicBezTo>
                  <a:cubicBezTo>
                    <a:pt x="258" y="513"/>
                    <a:pt x="258" y="512"/>
                    <a:pt x="258" y="512"/>
                  </a:cubicBezTo>
                  <a:cubicBezTo>
                    <a:pt x="256" y="510"/>
                    <a:pt x="252" y="507"/>
                    <a:pt x="250" y="507"/>
                  </a:cubicBezTo>
                  <a:cubicBezTo>
                    <a:pt x="249" y="508"/>
                    <a:pt x="248" y="508"/>
                    <a:pt x="247" y="508"/>
                  </a:cubicBezTo>
                  <a:cubicBezTo>
                    <a:pt x="246" y="508"/>
                    <a:pt x="245" y="507"/>
                    <a:pt x="244" y="508"/>
                  </a:cubicBezTo>
                  <a:cubicBezTo>
                    <a:pt x="243" y="509"/>
                    <a:pt x="243" y="510"/>
                    <a:pt x="242" y="511"/>
                  </a:cubicBezTo>
                  <a:cubicBezTo>
                    <a:pt x="239" y="512"/>
                    <a:pt x="237" y="510"/>
                    <a:pt x="236" y="508"/>
                  </a:cubicBezTo>
                  <a:cubicBezTo>
                    <a:pt x="236" y="506"/>
                    <a:pt x="236" y="505"/>
                    <a:pt x="234" y="505"/>
                  </a:cubicBezTo>
                  <a:cubicBezTo>
                    <a:pt x="233" y="505"/>
                    <a:pt x="232" y="503"/>
                    <a:pt x="232" y="503"/>
                  </a:cubicBezTo>
                  <a:cubicBezTo>
                    <a:pt x="230" y="502"/>
                    <a:pt x="228" y="502"/>
                    <a:pt x="227" y="501"/>
                  </a:cubicBezTo>
                  <a:cubicBezTo>
                    <a:pt x="227" y="500"/>
                    <a:pt x="227" y="500"/>
                    <a:pt x="227" y="500"/>
                  </a:cubicBezTo>
                  <a:cubicBezTo>
                    <a:pt x="227" y="498"/>
                    <a:pt x="228" y="497"/>
                    <a:pt x="230" y="497"/>
                  </a:cubicBezTo>
                  <a:cubicBezTo>
                    <a:pt x="230" y="496"/>
                    <a:pt x="228" y="496"/>
                    <a:pt x="228" y="496"/>
                  </a:cubicBezTo>
                  <a:cubicBezTo>
                    <a:pt x="227" y="495"/>
                    <a:pt x="228" y="495"/>
                    <a:pt x="228" y="494"/>
                  </a:cubicBezTo>
                  <a:cubicBezTo>
                    <a:pt x="226" y="493"/>
                    <a:pt x="224" y="493"/>
                    <a:pt x="222" y="492"/>
                  </a:cubicBezTo>
                  <a:cubicBezTo>
                    <a:pt x="220" y="492"/>
                    <a:pt x="221" y="490"/>
                    <a:pt x="218" y="491"/>
                  </a:cubicBezTo>
                  <a:cubicBezTo>
                    <a:pt x="217" y="491"/>
                    <a:pt x="217" y="491"/>
                    <a:pt x="217" y="492"/>
                  </a:cubicBezTo>
                  <a:cubicBezTo>
                    <a:pt x="216" y="493"/>
                    <a:pt x="216" y="494"/>
                    <a:pt x="215" y="493"/>
                  </a:cubicBezTo>
                  <a:cubicBezTo>
                    <a:pt x="214" y="492"/>
                    <a:pt x="214" y="489"/>
                    <a:pt x="213" y="488"/>
                  </a:cubicBezTo>
                  <a:cubicBezTo>
                    <a:pt x="211" y="485"/>
                    <a:pt x="207" y="485"/>
                    <a:pt x="204" y="485"/>
                  </a:cubicBezTo>
                  <a:cubicBezTo>
                    <a:pt x="202" y="486"/>
                    <a:pt x="203" y="484"/>
                    <a:pt x="202" y="483"/>
                  </a:cubicBezTo>
                  <a:cubicBezTo>
                    <a:pt x="202" y="481"/>
                    <a:pt x="201" y="481"/>
                    <a:pt x="199" y="481"/>
                  </a:cubicBezTo>
                  <a:cubicBezTo>
                    <a:pt x="198" y="480"/>
                    <a:pt x="196" y="480"/>
                    <a:pt x="195" y="479"/>
                  </a:cubicBezTo>
                  <a:cubicBezTo>
                    <a:pt x="194" y="479"/>
                    <a:pt x="194" y="479"/>
                    <a:pt x="193" y="478"/>
                  </a:cubicBezTo>
                  <a:cubicBezTo>
                    <a:pt x="192" y="478"/>
                    <a:pt x="191" y="477"/>
                    <a:pt x="190" y="477"/>
                  </a:cubicBezTo>
                  <a:cubicBezTo>
                    <a:pt x="189" y="476"/>
                    <a:pt x="188" y="476"/>
                    <a:pt x="187" y="476"/>
                  </a:cubicBezTo>
                  <a:cubicBezTo>
                    <a:pt x="186" y="475"/>
                    <a:pt x="186" y="474"/>
                    <a:pt x="184" y="475"/>
                  </a:cubicBezTo>
                  <a:cubicBezTo>
                    <a:pt x="180" y="476"/>
                    <a:pt x="182" y="482"/>
                    <a:pt x="182" y="484"/>
                  </a:cubicBezTo>
                  <a:cubicBezTo>
                    <a:pt x="179" y="483"/>
                    <a:pt x="176" y="483"/>
                    <a:pt x="173" y="483"/>
                  </a:cubicBezTo>
                  <a:cubicBezTo>
                    <a:pt x="172" y="483"/>
                    <a:pt x="171" y="483"/>
                    <a:pt x="170" y="483"/>
                  </a:cubicBezTo>
                  <a:cubicBezTo>
                    <a:pt x="170" y="482"/>
                    <a:pt x="170" y="481"/>
                    <a:pt x="169" y="481"/>
                  </a:cubicBezTo>
                  <a:cubicBezTo>
                    <a:pt x="167" y="480"/>
                    <a:pt x="167" y="482"/>
                    <a:pt x="166" y="483"/>
                  </a:cubicBezTo>
                  <a:cubicBezTo>
                    <a:pt x="165" y="483"/>
                    <a:pt x="165" y="482"/>
                    <a:pt x="164" y="482"/>
                  </a:cubicBezTo>
                  <a:cubicBezTo>
                    <a:pt x="164" y="481"/>
                    <a:pt x="164" y="481"/>
                    <a:pt x="163" y="480"/>
                  </a:cubicBezTo>
                  <a:cubicBezTo>
                    <a:pt x="161" y="478"/>
                    <a:pt x="160" y="479"/>
                    <a:pt x="158" y="480"/>
                  </a:cubicBezTo>
                  <a:cubicBezTo>
                    <a:pt x="157" y="480"/>
                    <a:pt x="154" y="479"/>
                    <a:pt x="153" y="480"/>
                  </a:cubicBezTo>
                  <a:cubicBezTo>
                    <a:pt x="151" y="481"/>
                    <a:pt x="148" y="478"/>
                    <a:pt x="148" y="477"/>
                  </a:cubicBezTo>
                  <a:cubicBezTo>
                    <a:pt x="148" y="476"/>
                    <a:pt x="147" y="475"/>
                    <a:pt x="147" y="474"/>
                  </a:cubicBezTo>
                  <a:cubicBezTo>
                    <a:pt x="146" y="474"/>
                    <a:pt x="147" y="473"/>
                    <a:pt x="147" y="473"/>
                  </a:cubicBezTo>
                  <a:cubicBezTo>
                    <a:pt x="146" y="473"/>
                    <a:pt x="146" y="473"/>
                    <a:pt x="146" y="473"/>
                  </a:cubicBezTo>
                  <a:cubicBezTo>
                    <a:pt x="146" y="473"/>
                    <a:pt x="145" y="473"/>
                    <a:pt x="145" y="473"/>
                  </a:cubicBezTo>
                  <a:cubicBezTo>
                    <a:pt x="144" y="473"/>
                    <a:pt x="144" y="472"/>
                    <a:pt x="143" y="472"/>
                  </a:cubicBezTo>
                  <a:cubicBezTo>
                    <a:pt x="142" y="471"/>
                    <a:pt x="141" y="470"/>
                    <a:pt x="140" y="469"/>
                  </a:cubicBezTo>
                  <a:cubicBezTo>
                    <a:pt x="140" y="470"/>
                    <a:pt x="139" y="469"/>
                    <a:pt x="138" y="470"/>
                  </a:cubicBezTo>
                  <a:cubicBezTo>
                    <a:pt x="138" y="470"/>
                    <a:pt x="137" y="471"/>
                    <a:pt x="136" y="471"/>
                  </a:cubicBezTo>
                  <a:cubicBezTo>
                    <a:pt x="135" y="472"/>
                    <a:pt x="133" y="470"/>
                    <a:pt x="131" y="470"/>
                  </a:cubicBezTo>
                  <a:cubicBezTo>
                    <a:pt x="131" y="470"/>
                    <a:pt x="130" y="471"/>
                    <a:pt x="130" y="471"/>
                  </a:cubicBezTo>
                  <a:cubicBezTo>
                    <a:pt x="128" y="472"/>
                    <a:pt x="127" y="468"/>
                    <a:pt x="127" y="467"/>
                  </a:cubicBezTo>
                  <a:cubicBezTo>
                    <a:pt x="126" y="466"/>
                    <a:pt x="124" y="466"/>
                    <a:pt x="123" y="465"/>
                  </a:cubicBezTo>
                  <a:cubicBezTo>
                    <a:pt x="123" y="464"/>
                    <a:pt x="122" y="463"/>
                    <a:pt x="123" y="462"/>
                  </a:cubicBezTo>
                  <a:cubicBezTo>
                    <a:pt x="124" y="458"/>
                    <a:pt x="120" y="460"/>
                    <a:pt x="118" y="460"/>
                  </a:cubicBezTo>
                  <a:cubicBezTo>
                    <a:pt x="116" y="459"/>
                    <a:pt x="114" y="459"/>
                    <a:pt x="113" y="459"/>
                  </a:cubicBezTo>
                  <a:cubicBezTo>
                    <a:pt x="112" y="458"/>
                    <a:pt x="112" y="457"/>
                    <a:pt x="111" y="456"/>
                  </a:cubicBezTo>
                  <a:cubicBezTo>
                    <a:pt x="111" y="456"/>
                    <a:pt x="109" y="456"/>
                    <a:pt x="109" y="455"/>
                  </a:cubicBezTo>
                  <a:cubicBezTo>
                    <a:pt x="108" y="455"/>
                    <a:pt x="106" y="454"/>
                    <a:pt x="106" y="454"/>
                  </a:cubicBezTo>
                  <a:cubicBezTo>
                    <a:pt x="105" y="454"/>
                    <a:pt x="105" y="453"/>
                    <a:pt x="104" y="453"/>
                  </a:cubicBezTo>
                  <a:cubicBezTo>
                    <a:pt x="103" y="452"/>
                    <a:pt x="101" y="451"/>
                    <a:pt x="100" y="450"/>
                  </a:cubicBezTo>
                  <a:cubicBezTo>
                    <a:pt x="99" y="448"/>
                    <a:pt x="101" y="447"/>
                    <a:pt x="100" y="447"/>
                  </a:cubicBezTo>
                  <a:cubicBezTo>
                    <a:pt x="99" y="446"/>
                    <a:pt x="98" y="447"/>
                    <a:pt x="97" y="448"/>
                  </a:cubicBezTo>
                  <a:cubicBezTo>
                    <a:pt x="97" y="449"/>
                    <a:pt x="97" y="451"/>
                    <a:pt x="96" y="451"/>
                  </a:cubicBezTo>
                  <a:cubicBezTo>
                    <a:pt x="94" y="452"/>
                    <a:pt x="91" y="449"/>
                    <a:pt x="92" y="447"/>
                  </a:cubicBezTo>
                  <a:cubicBezTo>
                    <a:pt x="92" y="446"/>
                    <a:pt x="94" y="446"/>
                    <a:pt x="95" y="445"/>
                  </a:cubicBezTo>
                  <a:cubicBezTo>
                    <a:pt x="95" y="444"/>
                    <a:pt x="96" y="442"/>
                    <a:pt x="96" y="442"/>
                  </a:cubicBezTo>
                  <a:cubicBezTo>
                    <a:pt x="97" y="441"/>
                    <a:pt x="97" y="439"/>
                    <a:pt x="97" y="438"/>
                  </a:cubicBezTo>
                  <a:cubicBezTo>
                    <a:pt x="96" y="437"/>
                    <a:pt x="92" y="435"/>
                    <a:pt x="91" y="435"/>
                  </a:cubicBezTo>
                  <a:cubicBezTo>
                    <a:pt x="89" y="435"/>
                    <a:pt x="88" y="438"/>
                    <a:pt x="87" y="435"/>
                  </a:cubicBezTo>
                  <a:cubicBezTo>
                    <a:pt x="87" y="435"/>
                    <a:pt x="87" y="434"/>
                    <a:pt x="87" y="434"/>
                  </a:cubicBezTo>
                  <a:cubicBezTo>
                    <a:pt x="86" y="432"/>
                    <a:pt x="84" y="433"/>
                    <a:pt x="82" y="433"/>
                  </a:cubicBezTo>
                  <a:cubicBezTo>
                    <a:pt x="83" y="431"/>
                    <a:pt x="81" y="430"/>
                    <a:pt x="81" y="429"/>
                  </a:cubicBezTo>
                  <a:cubicBezTo>
                    <a:pt x="81" y="429"/>
                    <a:pt x="81" y="429"/>
                    <a:pt x="81" y="429"/>
                  </a:cubicBezTo>
                  <a:cubicBezTo>
                    <a:pt x="81" y="429"/>
                    <a:pt x="81" y="429"/>
                    <a:pt x="81" y="429"/>
                  </a:cubicBezTo>
                  <a:cubicBezTo>
                    <a:pt x="82" y="427"/>
                    <a:pt x="85" y="429"/>
                    <a:pt x="86" y="428"/>
                  </a:cubicBezTo>
                  <a:cubicBezTo>
                    <a:pt x="87" y="428"/>
                    <a:pt x="89" y="426"/>
                    <a:pt x="90" y="426"/>
                  </a:cubicBezTo>
                  <a:cubicBezTo>
                    <a:pt x="91" y="424"/>
                    <a:pt x="93" y="422"/>
                    <a:pt x="94" y="420"/>
                  </a:cubicBezTo>
                  <a:cubicBezTo>
                    <a:pt x="95" y="418"/>
                    <a:pt x="98" y="416"/>
                    <a:pt x="99" y="414"/>
                  </a:cubicBezTo>
                  <a:cubicBezTo>
                    <a:pt x="99" y="412"/>
                    <a:pt x="99" y="410"/>
                    <a:pt x="100" y="409"/>
                  </a:cubicBezTo>
                  <a:cubicBezTo>
                    <a:pt x="101" y="405"/>
                    <a:pt x="103" y="401"/>
                    <a:pt x="104" y="397"/>
                  </a:cubicBezTo>
                  <a:cubicBezTo>
                    <a:pt x="108" y="387"/>
                    <a:pt x="111" y="377"/>
                    <a:pt x="114" y="367"/>
                  </a:cubicBezTo>
                  <a:cubicBezTo>
                    <a:pt x="114" y="365"/>
                    <a:pt x="114" y="364"/>
                    <a:pt x="115" y="362"/>
                  </a:cubicBezTo>
                  <a:cubicBezTo>
                    <a:pt x="117" y="360"/>
                    <a:pt x="117" y="358"/>
                    <a:pt x="119" y="356"/>
                  </a:cubicBezTo>
                  <a:cubicBezTo>
                    <a:pt x="119" y="356"/>
                    <a:pt x="125" y="360"/>
                    <a:pt x="124" y="355"/>
                  </a:cubicBezTo>
                  <a:cubicBezTo>
                    <a:pt x="124" y="354"/>
                    <a:pt x="123" y="353"/>
                    <a:pt x="122" y="352"/>
                  </a:cubicBezTo>
                  <a:cubicBezTo>
                    <a:pt x="121" y="350"/>
                    <a:pt x="121" y="350"/>
                    <a:pt x="119" y="351"/>
                  </a:cubicBezTo>
                  <a:cubicBezTo>
                    <a:pt x="117" y="352"/>
                    <a:pt x="116" y="355"/>
                    <a:pt x="115" y="357"/>
                  </a:cubicBezTo>
                  <a:cubicBezTo>
                    <a:pt x="115" y="353"/>
                    <a:pt x="117" y="349"/>
                    <a:pt x="118" y="345"/>
                  </a:cubicBezTo>
                  <a:cubicBezTo>
                    <a:pt x="119" y="340"/>
                    <a:pt x="120" y="334"/>
                    <a:pt x="122" y="329"/>
                  </a:cubicBezTo>
                  <a:cubicBezTo>
                    <a:pt x="124" y="325"/>
                    <a:pt x="125" y="320"/>
                    <a:pt x="126" y="316"/>
                  </a:cubicBezTo>
                  <a:cubicBezTo>
                    <a:pt x="127" y="313"/>
                    <a:pt x="127" y="309"/>
                    <a:pt x="129" y="307"/>
                  </a:cubicBezTo>
                  <a:cubicBezTo>
                    <a:pt x="129" y="306"/>
                    <a:pt x="132" y="302"/>
                    <a:pt x="132" y="305"/>
                  </a:cubicBezTo>
                  <a:cubicBezTo>
                    <a:pt x="132" y="307"/>
                    <a:pt x="131" y="306"/>
                    <a:pt x="132" y="308"/>
                  </a:cubicBezTo>
                  <a:cubicBezTo>
                    <a:pt x="133" y="309"/>
                    <a:pt x="134" y="310"/>
                    <a:pt x="135" y="311"/>
                  </a:cubicBezTo>
                  <a:cubicBezTo>
                    <a:pt x="136" y="312"/>
                    <a:pt x="137" y="313"/>
                    <a:pt x="138" y="314"/>
                  </a:cubicBezTo>
                  <a:cubicBezTo>
                    <a:pt x="138" y="316"/>
                    <a:pt x="140" y="317"/>
                    <a:pt x="141" y="318"/>
                  </a:cubicBezTo>
                  <a:cubicBezTo>
                    <a:pt x="143" y="324"/>
                    <a:pt x="141" y="330"/>
                    <a:pt x="143" y="336"/>
                  </a:cubicBezTo>
                  <a:cubicBezTo>
                    <a:pt x="144" y="338"/>
                    <a:pt x="146" y="339"/>
                    <a:pt x="147" y="341"/>
                  </a:cubicBezTo>
                  <a:cubicBezTo>
                    <a:pt x="148" y="343"/>
                    <a:pt x="146" y="345"/>
                    <a:pt x="147" y="347"/>
                  </a:cubicBezTo>
                  <a:cubicBezTo>
                    <a:pt x="148" y="345"/>
                    <a:pt x="148" y="343"/>
                    <a:pt x="148" y="342"/>
                  </a:cubicBezTo>
                  <a:cubicBezTo>
                    <a:pt x="148" y="341"/>
                    <a:pt x="147" y="340"/>
                    <a:pt x="147" y="339"/>
                  </a:cubicBezTo>
                  <a:cubicBezTo>
                    <a:pt x="148" y="339"/>
                    <a:pt x="149" y="340"/>
                    <a:pt x="150" y="341"/>
                  </a:cubicBezTo>
                  <a:cubicBezTo>
                    <a:pt x="150" y="338"/>
                    <a:pt x="148" y="338"/>
                    <a:pt x="146" y="337"/>
                  </a:cubicBezTo>
                  <a:cubicBezTo>
                    <a:pt x="145" y="336"/>
                    <a:pt x="144" y="334"/>
                    <a:pt x="144" y="332"/>
                  </a:cubicBezTo>
                  <a:cubicBezTo>
                    <a:pt x="144" y="328"/>
                    <a:pt x="144" y="324"/>
                    <a:pt x="144" y="321"/>
                  </a:cubicBezTo>
                  <a:cubicBezTo>
                    <a:pt x="144" y="321"/>
                    <a:pt x="144" y="321"/>
                    <a:pt x="144" y="321"/>
                  </a:cubicBezTo>
                  <a:cubicBezTo>
                    <a:pt x="143" y="315"/>
                    <a:pt x="143" y="311"/>
                    <a:pt x="139" y="307"/>
                  </a:cubicBezTo>
                  <a:cubicBezTo>
                    <a:pt x="138" y="306"/>
                    <a:pt x="136" y="305"/>
                    <a:pt x="135" y="303"/>
                  </a:cubicBezTo>
                  <a:cubicBezTo>
                    <a:pt x="134" y="301"/>
                    <a:pt x="133" y="301"/>
                    <a:pt x="132" y="299"/>
                  </a:cubicBezTo>
                  <a:cubicBezTo>
                    <a:pt x="131" y="298"/>
                    <a:pt x="129" y="295"/>
                    <a:pt x="127" y="295"/>
                  </a:cubicBezTo>
                  <a:cubicBezTo>
                    <a:pt x="127" y="295"/>
                    <a:pt x="126" y="295"/>
                    <a:pt x="125" y="295"/>
                  </a:cubicBezTo>
                  <a:cubicBezTo>
                    <a:pt x="125" y="294"/>
                    <a:pt x="126" y="293"/>
                    <a:pt x="126" y="293"/>
                  </a:cubicBezTo>
                  <a:cubicBezTo>
                    <a:pt x="126" y="291"/>
                    <a:pt x="126" y="290"/>
                    <a:pt x="128" y="290"/>
                  </a:cubicBezTo>
                  <a:cubicBezTo>
                    <a:pt x="131" y="289"/>
                    <a:pt x="130" y="290"/>
                    <a:pt x="131" y="292"/>
                  </a:cubicBezTo>
                  <a:cubicBezTo>
                    <a:pt x="132" y="293"/>
                    <a:pt x="134" y="295"/>
                    <a:pt x="135" y="295"/>
                  </a:cubicBezTo>
                  <a:cubicBezTo>
                    <a:pt x="134" y="293"/>
                    <a:pt x="133" y="292"/>
                    <a:pt x="132" y="290"/>
                  </a:cubicBezTo>
                  <a:cubicBezTo>
                    <a:pt x="131" y="289"/>
                    <a:pt x="131" y="288"/>
                    <a:pt x="131" y="287"/>
                  </a:cubicBezTo>
                  <a:cubicBezTo>
                    <a:pt x="131" y="285"/>
                    <a:pt x="131" y="286"/>
                    <a:pt x="132" y="285"/>
                  </a:cubicBezTo>
                  <a:cubicBezTo>
                    <a:pt x="132" y="285"/>
                    <a:pt x="132" y="284"/>
                    <a:pt x="132" y="284"/>
                  </a:cubicBezTo>
                  <a:cubicBezTo>
                    <a:pt x="133" y="284"/>
                    <a:pt x="133" y="285"/>
                    <a:pt x="133" y="285"/>
                  </a:cubicBezTo>
                  <a:cubicBezTo>
                    <a:pt x="134" y="284"/>
                    <a:pt x="134" y="283"/>
                    <a:pt x="134" y="281"/>
                  </a:cubicBezTo>
                  <a:cubicBezTo>
                    <a:pt x="134" y="281"/>
                    <a:pt x="135" y="280"/>
                    <a:pt x="134" y="280"/>
                  </a:cubicBezTo>
                  <a:cubicBezTo>
                    <a:pt x="134" y="279"/>
                    <a:pt x="134" y="279"/>
                    <a:pt x="134" y="278"/>
                  </a:cubicBezTo>
                  <a:cubicBezTo>
                    <a:pt x="133" y="277"/>
                    <a:pt x="134" y="278"/>
                    <a:pt x="134" y="278"/>
                  </a:cubicBezTo>
                  <a:cubicBezTo>
                    <a:pt x="135" y="278"/>
                    <a:pt x="135" y="279"/>
                    <a:pt x="136" y="278"/>
                  </a:cubicBezTo>
                  <a:cubicBezTo>
                    <a:pt x="137" y="276"/>
                    <a:pt x="136" y="276"/>
                    <a:pt x="135" y="275"/>
                  </a:cubicBezTo>
                  <a:cubicBezTo>
                    <a:pt x="135" y="274"/>
                    <a:pt x="134" y="272"/>
                    <a:pt x="134" y="270"/>
                  </a:cubicBezTo>
                  <a:cubicBezTo>
                    <a:pt x="134" y="270"/>
                    <a:pt x="133" y="269"/>
                    <a:pt x="133" y="269"/>
                  </a:cubicBezTo>
                  <a:cubicBezTo>
                    <a:pt x="132" y="268"/>
                    <a:pt x="131" y="269"/>
                    <a:pt x="131" y="268"/>
                  </a:cubicBezTo>
                  <a:cubicBezTo>
                    <a:pt x="131" y="266"/>
                    <a:pt x="133" y="265"/>
                    <a:pt x="134" y="264"/>
                  </a:cubicBezTo>
                  <a:cubicBezTo>
                    <a:pt x="136" y="263"/>
                    <a:pt x="136" y="263"/>
                    <a:pt x="136" y="260"/>
                  </a:cubicBezTo>
                  <a:cubicBezTo>
                    <a:pt x="135" y="259"/>
                    <a:pt x="134" y="259"/>
                    <a:pt x="133" y="259"/>
                  </a:cubicBezTo>
                  <a:cubicBezTo>
                    <a:pt x="132" y="259"/>
                    <a:pt x="132" y="261"/>
                    <a:pt x="132" y="261"/>
                  </a:cubicBezTo>
                  <a:cubicBezTo>
                    <a:pt x="131" y="262"/>
                    <a:pt x="130" y="259"/>
                    <a:pt x="129" y="258"/>
                  </a:cubicBezTo>
                  <a:cubicBezTo>
                    <a:pt x="128" y="259"/>
                    <a:pt x="127" y="257"/>
                    <a:pt x="127" y="257"/>
                  </a:cubicBezTo>
                  <a:cubicBezTo>
                    <a:pt x="126" y="256"/>
                    <a:pt x="124" y="257"/>
                    <a:pt x="123" y="256"/>
                  </a:cubicBezTo>
                  <a:cubicBezTo>
                    <a:pt x="122" y="256"/>
                    <a:pt x="123" y="253"/>
                    <a:pt x="122" y="253"/>
                  </a:cubicBezTo>
                  <a:cubicBezTo>
                    <a:pt x="122" y="251"/>
                    <a:pt x="121" y="251"/>
                    <a:pt x="119" y="251"/>
                  </a:cubicBezTo>
                  <a:cubicBezTo>
                    <a:pt x="119" y="251"/>
                    <a:pt x="117" y="251"/>
                    <a:pt x="116" y="250"/>
                  </a:cubicBezTo>
                  <a:cubicBezTo>
                    <a:pt x="116" y="250"/>
                    <a:pt x="117" y="249"/>
                    <a:pt x="117" y="249"/>
                  </a:cubicBezTo>
                  <a:cubicBezTo>
                    <a:pt x="116" y="248"/>
                    <a:pt x="115" y="249"/>
                    <a:pt x="115" y="248"/>
                  </a:cubicBezTo>
                  <a:cubicBezTo>
                    <a:pt x="113" y="247"/>
                    <a:pt x="112" y="245"/>
                    <a:pt x="111" y="243"/>
                  </a:cubicBezTo>
                  <a:cubicBezTo>
                    <a:pt x="110" y="244"/>
                    <a:pt x="111" y="246"/>
                    <a:pt x="110" y="244"/>
                  </a:cubicBezTo>
                  <a:cubicBezTo>
                    <a:pt x="109" y="243"/>
                    <a:pt x="110" y="241"/>
                    <a:pt x="110" y="239"/>
                  </a:cubicBezTo>
                  <a:cubicBezTo>
                    <a:pt x="110" y="238"/>
                    <a:pt x="108" y="236"/>
                    <a:pt x="108" y="235"/>
                  </a:cubicBezTo>
                  <a:cubicBezTo>
                    <a:pt x="107" y="234"/>
                    <a:pt x="107" y="233"/>
                    <a:pt x="107" y="233"/>
                  </a:cubicBezTo>
                  <a:cubicBezTo>
                    <a:pt x="107" y="232"/>
                    <a:pt x="106" y="232"/>
                    <a:pt x="105" y="231"/>
                  </a:cubicBezTo>
                  <a:cubicBezTo>
                    <a:pt x="105" y="231"/>
                    <a:pt x="105" y="230"/>
                    <a:pt x="105" y="229"/>
                  </a:cubicBezTo>
                  <a:cubicBezTo>
                    <a:pt x="104" y="228"/>
                    <a:pt x="103" y="226"/>
                    <a:pt x="102" y="225"/>
                  </a:cubicBezTo>
                  <a:cubicBezTo>
                    <a:pt x="100" y="224"/>
                    <a:pt x="100" y="222"/>
                    <a:pt x="100" y="220"/>
                  </a:cubicBezTo>
                  <a:cubicBezTo>
                    <a:pt x="101" y="219"/>
                    <a:pt x="102" y="217"/>
                    <a:pt x="103" y="217"/>
                  </a:cubicBezTo>
                  <a:cubicBezTo>
                    <a:pt x="104" y="216"/>
                    <a:pt x="104" y="217"/>
                    <a:pt x="105" y="216"/>
                  </a:cubicBezTo>
                  <a:cubicBezTo>
                    <a:pt x="105" y="215"/>
                    <a:pt x="105" y="214"/>
                    <a:pt x="106" y="214"/>
                  </a:cubicBezTo>
                  <a:cubicBezTo>
                    <a:pt x="106" y="213"/>
                    <a:pt x="107" y="213"/>
                    <a:pt x="108" y="212"/>
                  </a:cubicBezTo>
                  <a:cubicBezTo>
                    <a:pt x="107" y="209"/>
                    <a:pt x="105" y="208"/>
                    <a:pt x="102" y="206"/>
                  </a:cubicBezTo>
                  <a:cubicBezTo>
                    <a:pt x="101" y="206"/>
                    <a:pt x="99" y="205"/>
                    <a:pt x="99" y="204"/>
                  </a:cubicBezTo>
                  <a:cubicBezTo>
                    <a:pt x="101" y="203"/>
                    <a:pt x="102" y="204"/>
                    <a:pt x="102" y="202"/>
                  </a:cubicBezTo>
                  <a:cubicBezTo>
                    <a:pt x="103" y="201"/>
                    <a:pt x="102" y="199"/>
                    <a:pt x="103" y="198"/>
                  </a:cubicBezTo>
                  <a:cubicBezTo>
                    <a:pt x="103" y="196"/>
                    <a:pt x="106" y="197"/>
                    <a:pt x="107" y="197"/>
                  </a:cubicBezTo>
                  <a:cubicBezTo>
                    <a:pt x="107" y="197"/>
                    <a:pt x="108" y="197"/>
                    <a:pt x="109" y="197"/>
                  </a:cubicBezTo>
                  <a:cubicBezTo>
                    <a:pt x="109" y="197"/>
                    <a:pt x="109" y="197"/>
                    <a:pt x="110" y="198"/>
                  </a:cubicBezTo>
                  <a:cubicBezTo>
                    <a:pt x="111" y="198"/>
                    <a:pt x="113" y="198"/>
                    <a:pt x="113" y="199"/>
                  </a:cubicBezTo>
                  <a:cubicBezTo>
                    <a:pt x="112" y="199"/>
                    <a:pt x="115" y="201"/>
                    <a:pt x="116" y="202"/>
                  </a:cubicBezTo>
                  <a:cubicBezTo>
                    <a:pt x="117" y="203"/>
                    <a:pt x="117" y="204"/>
                    <a:pt x="119" y="204"/>
                  </a:cubicBezTo>
                  <a:cubicBezTo>
                    <a:pt x="116" y="202"/>
                    <a:pt x="115" y="199"/>
                    <a:pt x="113" y="197"/>
                  </a:cubicBezTo>
                  <a:cubicBezTo>
                    <a:pt x="111" y="197"/>
                    <a:pt x="110" y="195"/>
                    <a:pt x="109" y="195"/>
                  </a:cubicBezTo>
                  <a:cubicBezTo>
                    <a:pt x="108" y="195"/>
                    <a:pt x="106" y="195"/>
                    <a:pt x="105" y="195"/>
                  </a:cubicBezTo>
                  <a:cubicBezTo>
                    <a:pt x="103" y="195"/>
                    <a:pt x="102" y="197"/>
                    <a:pt x="100" y="197"/>
                  </a:cubicBezTo>
                  <a:cubicBezTo>
                    <a:pt x="100" y="197"/>
                    <a:pt x="99" y="198"/>
                    <a:pt x="98" y="198"/>
                  </a:cubicBezTo>
                  <a:cubicBezTo>
                    <a:pt x="97" y="198"/>
                    <a:pt x="96" y="196"/>
                    <a:pt x="95" y="196"/>
                  </a:cubicBezTo>
                  <a:cubicBezTo>
                    <a:pt x="94" y="195"/>
                    <a:pt x="94" y="195"/>
                    <a:pt x="93" y="195"/>
                  </a:cubicBezTo>
                  <a:cubicBezTo>
                    <a:pt x="93" y="195"/>
                    <a:pt x="93" y="196"/>
                    <a:pt x="92" y="196"/>
                  </a:cubicBezTo>
                  <a:cubicBezTo>
                    <a:pt x="92" y="196"/>
                    <a:pt x="92" y="195"/>
                    <a:pt x="91" y="195"/>
                  </a:cubicBezTo>
                  <a:cubicBezTo>
                    <a:pt x="90" y="195"/>
                    <a:pt x="87" y="192"/>
                    <a:pt x="90" y="193"/>
                  </a:cubicBezTo>
                  <a:cubicBezTo>
                    <a:pt x="90" y="193"/>
                    <a:pt x="91" y="195"/>
                    <a:pt x="92" y="194"/>
                  </a:cubicBezTo>
                  <a:cubicBezTo>
                    <a:pt x="93" y="193"/>
                    <a:pt x="91" y="192"/>
                    <a:pt x="91" y="191"/>
                  </a:cubicBezTo>
                  <a:cubicBezTo>
                    <a:pt x="91" y="192"/>
                    <a:pt x="90" y="192"/>
                    <a:pt x="90" y="192"/>
                  </a:cubicBezTo>
                  <a:cubicBezTo>
                    <a:pt x="90" y="191"/>
                    <a:pt x="90" y="190"/>
                    <a:pt x="90" y="189"/>
                  </a:cubicBezTo>
                  <a:cubicBezTo>
                    <a:pt x="89" y="188"/>
                    <a:pt x="89" y="189"/>
                    <a:pt x="89" y="188"/>
                  </a:cubicBezTo>
                  <a:cubicBezTo>
                    <a:pt x="90" y="187"/>
                    <a:pt x="93" y="186"/>
                    <a:pt x="93" y="188"/>
                  </a:cubicBezTo>
                  <a:cubicBezTo>
                    <a:pt x="94" y="187"/>
                    <a:pt x="96" y="188"/>
                    <a:pt x="95" y="187"/>
                  </a:cubicBezTo>
                  <a:cubicBezTo>
                    <a:pt x="95" y="186"/>
                    <a:pt x="94" y="187"/>
                    <a:pt x="93" y="186"/>
                  </a:cubicBezTo>
                  <a:cubicBezTo>
                    <a:pt x="93" y="186"/>
                    <a:pt x="94" y="185"/>
                    <a:pt x="93" y="185"/>
                  </a:cubicBezTo>
                  <a:cubicBezTo>
                    <a:pt x="91" y="185"/>
                    <a:pt x="92" y="182"/>
                    <a:pt x="93" y="182"/>
                  </a:cubicBezTo>
                  <a:cubicBezTo>
                    <a:pt x="94" y="182"/>
                    <a:pt x="96" y="182"/>
                    <a:pt x="97" y="182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4" y="182"/>
                    <a:pt x="93" y="181"/>
                    <a:pt x="92" y="180"/>
                  </a:cubicBezTo>
                  <a:cubicBezTo>
                    <a:pt x="91" y="179"/>
                    <a:pt x="88" y="180"/>
                    <a:pt x="87" y="180"/>
                  </a:cubicBezTo>
                  <a:cubicBezTo>
                    <a:pt x="88" y="180"/>
                    <a:pt x="89" y="179"/>
                    <a:pt x="89" y="178"/>
                  </a:cubicBezTo>
                  <a:cubicBezTo>
                    <a:pt x="89" y="179"/>
                    <a:pt x="88" y="178"/>
                    <a:pt x="87" y="179"/>
                  </a:cubicBezTo>
                  <a:cubicBezTo>
                    <a:pt x="88" y="180"/>
                    <a:pt x="87" y="179"/>
                    <a:pt x="86" y="179"/>
                  </a:cubicBezTo>
                  <a:cubicBezTo>
                    <a:pt x="85" y="179"/>
                    <a:pt x="86" y="180"/>
                    <a:pt x="85" y="180"/>
                  </a:cubicBezTo>
                  <a:cubicBezTo>
                    <a:pt x="85" y="180"/>
                    <a:pt x="84" y="180"/>
                    <a:pt x="83" y="180"/>
                  </a:cubicBezTo>
                  <a:cubicBezTo>
                    <a:pt x="82" y="180"/>
                    <a:pt x="79" y="180"/>
                    <a:pt x="79" y="179"/>
                  </a:cubicBezTo>
                  <a:cubicBezTo>
                    <a:pt x="78" y="179"/>
                    <a:pt x="78" y="178"/>
                    <a:pt x="78" y="177"/>
                  </a:cubicBezTo>
                  <a:cubicBezTo>
                    <a:pt x="78" y="177"/>
                    <a:pt x="75" y="176"/>
                    <a:pt x="77" y="175"/>
                  </a:cubicBezTo>
                  <a:cubicBezTo>
                    <a:pt x="78" y="174"/>
                    <a:pt x="79" y="178"/>
                    <a:pt x="80" y="176"/>
                  </a:cubicBezTo>
                  <a:cubicBezTo>
                    <a:pt x="81" y="177"/>
                    <a:pt x="83" y="177"/>
                    <a:pt x="84" y="177"/>
                  </a:cubicBezTo>
                  <a:cubicBezTo>
                    <a:pt x="85" y="176"/>
                    <a:pt x="87" y="174"/>
                    <a:pt x="85" y="172"/>
                  </a:cubicBezTo>
                  <a:cubicBezTo>
                    <a:pt x="86" y="174"/>
                    <a:pt x="84" y="175"/>
                    <a:pt x="83" y="172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4" y="172"/>
                    <a:pt x="83" y="172"/>
                    <a:pt x="83" y="172"/>
                  </a:cubicBezTo>
                  <a:cubicBezTo>
                    <a:pt x="82" y="171"/>
                    <a:pt x="83" y="172"/>
                    <a:pt x="82" y="172"/>
                  </a:cubicBezTo>
                  <a:cubicBezTo>
                    <a:pt x="80" y="172"/>
                    <a:pt x="79" y="172"/>
                    <a:pt x="78" y="173"/>
                  </a:cubicBezTo>
                  <a:cubicBezTo>
                    <a:pt x="78" y="173"/>
                    <a:pt x="78" y="173"/>
                    <a:pt x="77" y="173"/>
                  </a:cubicBezTo>
                  <a:cubicBezTo>
                    <a:pt x="77" y="173"/>
                    <a:pt x="76" y="172"/>
                    <a:pt x="76" y="173"/>
                  </a:cubicBezTo>
                  <a:cubicBezTo>
                    <a:pt x="75" y="172"/>
                    <a:pt x="76" y="170"/>
                    <a:pt x="75" y="169"/>
                  </a:cubicBezTo>
                  <a:cubicBezTo>
                    <a:pt x="75" y="170"/>
                    <a:pt x="75" y="175"/>
                    <a:pt x="75" y="175"/>
                  </a:cubicBezTo>
                  <a:cubicBezTo>
                    <a:pt x="75" y="175"/>
                    <a:pt x="73" y="173"/>
                    <a:pt x="73" y="173"/>
                  </a:cubicBezTo>
                  <a:cubicBezTo>
                    <a:pt x="74" y="174"/>
                    <a:pt x="72" y="173"/>
                    <a:pt x="73" y="173"/>
                  </a:cubicBezTo>
                  <a:cubicBezTo>
                    <a:pt x="73" y="173"/>
                    <a:pt x="73" y="172"/>
                    <a:pt x="73" y="172"/>
                  </a:cubicBezTo>
                  <a:cubicBezTo>
                    <a:pt x="72" y="173"/>
                    <a:pt x="70" y="174"/>
                    <a:pt x="69" y="173"/>
                  </a:cubicBezTo>
                  <a:cubicBezTo>
                    <a:pt x="69" y="173"/>
                    <a:pt x="69" y="171"/>
                    <a:pt x="68" y="172"/>
                  </a:cubicBezTo>
                  <a:cubicBezTo>
                    <a:pt x="68" y="172"/>
                    <a:pt x="68" y="174"/>
                    <a:pt x="68" y="174"/>
                  </a:cubicBezTo>
                  <a:cubicBezTo>
                    <a:pt x="68" y="175"/>
                    <a:pt x="68" y="176"/>
                    <a:pt x="68" y="177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79"/>
                    <a:pt x="67" y="179"/>
                    <a:pt x="67" y="178"/>
                  </a:cubicBezTo>
                  <a:cubicBezTo>
                    <a:pt x="67" y="178"/>
                    <a:pt x="67" y="177"/>
                    <a:pt x="67" y="176"/>
                  </a:cubicBezTo>
                  <a:cubicBezTo>
                    <a:pt x="67" y="175"/>
                    <a:pt x="68" y="174"/>
                    <a:pt x="68" y="172"/>
                  </a:cubicBezTo>
                  <a:cubicBezTo>
                    <a:pt x="68" y="171"/>
                    <a:pt x="66" y="170"/>
                    <a:pt x="66" y="168"/>
                  </a:cubicBezTo>
                  <a:cubicBezTo>
                    <a:pt x="65" y="166"/>
                    <a:pt x="68" y="167"/>
                    <a:pt x="69" y="166"/>
                  </a:cubicBezTo>
                  <a:cubicBezTo>
                    <a:pt x="71" y="165"/>
                    <a:pt x="69" y="164"/>
                    <a:pt x="69" y="163"/>
                  </a:cubicBezTo>
                  <a:cubicBezTo>
                    <a:pt x="69" y="163"/>
                    <a:pt x="68" y="163"/>
                    <a:pt x="68" y="163"/>
                  </a:cubicBezTo>
                  <a:cubicBezTo>
                    <a:pt x="69" y="164"/>
                    <a:pt x="67" y="165"/>
                    <a:pt x="66" y="165"/>
                  </a:cubicBezTo>
                  <a:cubicBezTo>
                    <a:pt x="66" y="166"/>
                    <a:pt x="66" y="166"/>
                    <a:pt x="66" y="167"/>
                  </a:cubicBezTo>
                  <a:cubicBezTo>
                    <a:pt x="65" y="168"/>
                    <a:pt x="66" y="167"/>
                    <a:pt x="65" y="167"/>
                  </a:cubicBezTo>
                  <a:cubicBezTo>
                    <a:pt x="63" y="166"/>
                    <a:pt x="62" y="164"/>
                    <a:pt x="60" y="164"/>
                  </a:cubicBezTo>
                  <a:cubicBezTo>
                    <a:pt x="61" y="164"/>
                    <a:pt x="62" y="165"/>
                    <a:pt x="63" y="165"/>
                  </a:cubicBezTo>
                  <a:cubicBezTo>
                    <a:pt x="62" y="164"/>
                    <a:pt x="61" y="163"/>
                    <a:pt x="60" y="163"/>
                  </a:cubicBezTo>
                  <a:cubicBezTo>
                    <a:pt x="61" y="162"/>
                    <a:pt x="63" y="161"/>
                    <a:pt x="64" y="160"/>
                  </a:cubicBezTo>
                  <a:cubicBezTo>
                    <a:pt x="63" y="160"/>
                    <a:pt x="61" y="162"/>
                    <a:pt x="60" y="162"/>
                  </a:cubicBezTo>
                  <a:cubicBezTo>
                    <a:pt x="62" y="164"/>
                    <a:pt x="58" y="163"/>
                    <a:pt x="57" y="163"/>
                  </a:cubicBezTo>
                  <a:cubicBezTo>
                    <a:pt x="55" y="163"/>
                    <a:pt x="55" y="160"/>
                    <a:pt x="54" y="158"/>
                  </a:cubicBezTo>
                  <a:cubicBezTo>
                    <a:pt x="53" y="158"/>
                    <a:pt x="50" y="158"/>
                    <a:pt x="49" y="157"/>
                  </a:cubicBezTo>
                  <a:cubicBezTo>
                    <a:pt x="48" y="156"/>
                    <a:pt x="48" y="155"/>
                    <a:pt x="47" y="155"/>
                  </a:cubicBezTo>
                  <a:cubicBezTo>
                    <a:pt x="47" y="155"/>
                    <a:pt x="46" y="155"/>
                    <a:pt x="45" y="155"/>
                  </a:cubicBezTo>
                  <a:cubicBezTo>
                    <a:pt x="45" y="155"/>
                    <a:pt x="44" y="155"/>
                    <a:pt x="43" y="155"/>
                  </a:cubicBezTo>
                  <a:cubicBezTo>
                    <a:pt x="42" y="155"/>
                    <a:pt x="42" y="154"/>
                    <a:pt x="41" y="153"/>
                  </a:cubicBezTo>
                  <a:cubicBezTo>
                    <a:pt x="41" y="152"/>
                    <a:pt x="41" y="150"/>
                    <a:pt x="39" y="149"/>
                  </a:cubicBezTo>
                  <a:cubicBezTo>
                    <a:pt x="37" y="146"/>
                    <a:pt x="39" y="150"/>
                    <a:pt x="36" y="150"/>
                  </a:cubicBezTo>
                  <a:cubicBezTo>
                    <a:pt x="37" y="150"/>
                    <a:pt x="36" y="150"/>
                    <a:pt x="36" y="150"/>
                  </a:cubicBezTo>
                  <a:cubicBezTo>
                    <a:pt x="36" y="150"/>
                    <a:pt x="35" y="149"/>
                    <a:pt x="34" y="149"/>
                  </a:cubicBezTo>
                  <a:cubicBezTo>
                    <a:pt x="33" y="148"/>
                    <a:pt x="32" y="147"/>
                    <a:pt x="32" y="145"/>
                  </a:cubicBezTo>
                  <a:cubicBezTo>
                    <a:pt x="31" y="146"/>
                    <a:pt x="34" y="150"/>
                    <a:pt x="31" y="149"/>
                  </a:cubicBezTo>
                  <a:cubicBezTo>
                    <a:pt x="30" y="149"/>
                    <a:pt x="31" y="147"/>
                    <a:pt x="30" y="147"/>
                  </a:cubicBezTo>
                  <a:cubicBezTo>
                    <a:pt x="29" y="148"/>
                    <a:pt x="30" y="149"/>
                    <a:pt x="30" y="150"/>
                  </a:cubicBezTo>
                  <a:cubicBezTo>
                    <a:pt x="31" y="150"/>
                    <a:pt x="30" y="151"/>
                    <a:pt x="30" y="151"/>
                  </a:cubicBezTo>
                  <a:cubicBezTo>
                    <a:pt x="29" y="152"/>
                    <a:pt x="27" y="152"/>
                    <a:pt x="26" y="151"/>
                  </a:cubicBezTo>
                  <a:cubicBezTo>
                    <a:pt x="25" y="151"/>
                    <a:pt x="22" y="151"/>
                    <a:pt x="22" y="150"/>
                  </a:cubicBezTo>
                  <a:cubicBezTo>
                    <a:pt x="22" y="149"/>
                    <a:pt x="23" y="149"/>
                    <a:pt x="23" y="148"/>
                  </a:cubicBezTo>
                  <a:cubicBezTo>
                    <a:pt x="24" y="145"/>
                    <a:pt x="22" y="140"/>
                    <a:pt x="20" y="139"/>
                  </a:cubicBezTo>
                  <a:cubicBezTo>
                    <a:pt x="20" y="138"/>
                    <a:pt x="19" y="137"/>
                    <a:pt x="18" y="137"/>
                  </a:cubicBezTo>
                  <a:cubicBezTo>
                    <a:pt x="17" y="137"/>
                    <a:pt x="18" y="137"/>
                    <a:pt x="17" y="137"/>
                  </a:cubicBezTo>
                  <a:cubicBezTo>
                    <a:pt x="16" y="137"/>
                    <a:pt x="15" y="136"/>
                    <a:pt x="15" y="136"/>
                  </a:cubicBezTo>
                  <a:cubicBezTo>
                    <a:pt x="13" y="135"/>
                    <a:pt x="12" y="134"/>
                    <a:pt x="11" y="134"/>
                  </a:cubicBezTo>
                  <a:cubicBezTo>
                    <a:pt x="12" y="133"/>
                    <a:pt x="12" y="133"/>
                    <a:pt x="13" y="133"/>
                  </a:cubicBezTo>
                  <a:cubicBezTo>
                    <a:pt x="13" y="132"/>
                    <a:pt x="14" y="133"/>
                    <a:pt x="15" y="133"/>
                  </a:cubicBezTo>
                  <a:cubicBezTo>
                    <a:pt x="17" y="133"/>
                    <a:pt x="18" y="133"/>
                    <a:pt x="20" y="133"/>
                  </a:cubicBezTo>
                  <a:cubicBezTo>
                    <a:pt x="21" y="132"/>
                    <a:pt x="23" y="132"/>
                    <a:pt x="25" y="132"/>
                  </a:cubicBezTo>
                  <a:cubicBezTo>
                    <a:pt x="26" y="133"/>
                    <a:pt x="28" y="134"/>
                    <a:pt x="29" y="133"/>
                  </a:cubicBezTo>
                  <a:cubicBezTo>
                    <a:pt x="30" y="132"/>
                    <a:pt x="29" y="130"/>
                    <a:pt x="29" y="128"/>
                  </a:cubicBezTo>
                  <a:cubicBezTo>
                    <a:pt x="28" y="127"/>
                    <a:pt x="28" y="128"/>
                    <a:pt x="27" y="127"/>
                  </a:cubicBezTo>
                  <a:cubicBezTo>
                    <a:pt x="26" y="126"/>
                    <a:pt x="26" y="125"/>
                    <a:pt x="25" y="125"/>
                  </a:cubicBezTo>
                  <a:cubicBezTo>
                    <a:pt x="23" y="123"/>
                    <a:pt x="22" y="125"/>
                    <a:pt x="21" y="126"/>
                  </a:cubicBezTo>
                  <a:cubicBezTo>
                    <a:pt x="19" y="128"/>
                    <a:pt x="19" y="127"/>
                    <a:pt x="19" y="125"/>
                  </a:cubicBezTo>
                  <a:cubicBezTo>
                    <a:pt x="20" y="123"/>
                    <a:pt x="20" y="123"/>
                    <a:pt x="19" y="122"/>
                  </a:cubicBezTo>
                  <a:cubicBezTo>
                    <a:pt x="19" y="122"/>
                    <a:pt x="16" y="122"/>
                    <a:pt x="18" y="120"/>
                  </a:cubicBezTo>
                  <a:cubicBezTo>
                    <a:pt x="18" y="120"/>
                    <a:pt x="19" y="121"/>
                    <a:pt x="19" y="121"/>
                  </a:cubicBezTo>
                  <a:cubicBezTo>
                    <a:pt x="20" y="120"/>
                    <a:pt x="19" y="119"/>
                    <a:pt x="20" y="119"/>
                  </a:cubicBezTo>
                  <a:cubicBezTo>
                    <a:pt x="20" y="118"/>
                    <a:pt x="21" y="118"/>
                    <a:pt x="21" y="118"/>
                  </a:cubicBezTo>
                  <a:cubicBezTo>
                    <a:pt x="22" y="118"/>
                    <a:pt x="21" y="118"/>
                    <a:pt x="21" y="119"/>
                  </a:cubicBezTo>
                  <a:cubicBezTo>
                    <a:pt x="21" y="121"/>
                    <a:pt x="21" y="120"/>
                    <a:pt x="22" y="121"/>
                  </a:cubicBezTo>
                  <a:cubicBezTo>
                    <a:pt x="23" y="121"/>
                    <a:pt x="23" y="121"/>
                    <a:pt x="24" y="121"/>
                  </a:cubicBezTo>
                  <a:cubicBezTo>
                    <a:pt x="24" y="121"/>
                    <a:pt x="25" y="121"/>
                    <a:pt x="25" y="121"/>
                  </a:cubicBezTo>
                  <a:cubicBezTo>
                    <a:pt x="27" y="122"/>
                    <a:pt x="26" y="122"/>
                    <a:pt x="28" y="122"/>
                  </a:cubicBezTo>
                  <a:cubicBezTo>
                    <a:pt x="29" y="122"/>
                    <a:pt x="30" y="122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4" y="123"/>
                    <a:pt x="34" y="123"/>
                  </a:cubicBezTo>
                  <a:cubicBezTo>
                    <a:pt x="34" y="123"/>
                    <a:pt x="33" y="123"/>
                    <a:pt x="33" y="122"/>
                  </a:cubicBezTo>
                  <a:cubicBezTo>
                    <a:pt x="32" y="122"/>
                    <a:pt x="30" y="121"/>
                    <a:pt x="30" y="121"/>
                  </a:cubicBezTo>
                  <a:cubicBezTo>
                    <a:pt x="30" y="120"/>
                    <a:pt x="31" y="120"/>
                    <a:pt x="32" y="119"/>
                  </a:cubicBezTo>
                  <a:cubicBezTo>
                    <a:pt x="31" y="119"/>
                    <a:pt x="30" y="120"/>
                    <a:pt x="30" y="119"/>
                  </a:cubicBezTo>
                  <a:cubicBezTo>
                    <a:pt x="29" y="119"/>
                    <a:pt x="26" y="120"/>
                    <a:pt x="27" y="119"/>
                  </a:cubicBezTo>
                  <a:cubicBezTo>
                    <a:pt x="26" y="119"/>
                    <a:pt x="26" y="119"/>
                    <a:pt x="25" y="119"/>
                  </a:cubicBezTo>
                  <a:cubicBezTo>
                    <a:pt x="27" y="116"/>
                    <a:pt x="30" y="117"/>
                    <a:pt x="32" y="115"/>
                  </a:cubicBezTo>
                  <a:cubicBezTo>
                    <a:pt x="29" y="115"/>
                    <a:pt x="26" y="115"/>
                    <a:pt x="24" y="116"/>
                  </a:cubicBezTo>
                  <a:cubicBezTo>
                    <a:pt x="22" y="116"/>
                    <a:pt x="21" y="117"/>
                    <a:pt x="19" y="117"/>
                  </a:cubicBezTo>
                  <a:cubicBezTo>
                    <a:pt x="18" y="117"/>
                    <a:pt x="17" y="116"/>
                    <a:pt x="16" y="116"/>
                  </a:cubicBezTo>
                  <a:cubicBezTo>
                    <a:pt x="15" y="116"/>
                    <a:pt x="15" y="117"/>
                    <a:pt x="14" y="117"/>
                  </a:cubicBezTo>
                  <a:cubicBezTo>
                    <a:pt x="14" y="117"/>
                    <a:pt x="13" y="116"/>
                    <a:pt x="13" y="116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1"/>
                    <a:pt x="13" y="111"/>
                  </a:cubicBezTo>
                  <a:cubicBezTo>
                    <a:pt x="13" y="110"/>
                    <a:pt x="14" y="109"/>
                    <a:pt x="14" y="109"/>
                  </a:cubicBezTo>
                  <a:cubicBezTo>
                    <a:pt x="14" y="109"/>
                    <a:pt x="15" y="109"/>
                    <a:pt x="15" y="109"/>
                  </a:cubicBezTo>
                  <a:cubicBezTo>
                    <a:pt x="15" y="108"/>
                    <a:pt x="14" y="108"/>
                    <a:pt x="15" y="108"/>
                  </a:cubicBezTo>
                  <a:cubicBezTo>
                    <a:pt x="15" y="107"/>
                    <a:pt x="14" y="107"/>
                    <a:pt x="14" y="106"/>
                  </a:cubicBezTo>
                  <a:cubicBezTo>
                    <a:pt x="17" y="104"/>
                    <a:pt x="20" y="102"/>
                    <a:pt x="22" y="105"/>
                  </a:cubicBezTo>
                  <a:cubicBezTo>
                    <a:pt x="22" y="104"/>
                    <a:pt x="21" y="103"/>
                    <a:pt x="22" y="102"/>
                  </a:cubicBezTo>
                  <a:cubicBezTo>
                    <a:pt x="23" y="102"/>
                    <a:pt x="24" y="103"/>
                    <a:pt x="25" y="103"/>
                  </a:cubicBezTo>
                  <a:cubicBezTo>
                    <a:pt x="23" y="101"/>
                    <a:pt x="24" y="101"/>
                    <a:pt x="26" y="101"/>
                  </a:cubicBezTo>
                  <a:cubicBezTo>
                    <a:pt x="26" y="101"/>
                    <a:pt x="26" y="102"/>
                    <a:pt x="27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29" y="101"/>
                    <a:pt x="29" y="102"/>
                    <a:pt x="30" y="102"/>
                  </a:cubicBezTo>
                  <a:cubicBezTo>
                    <a:pt x="30" y="101"/>
                    <a:pt x="32" y="100"/>
                    <a:pt x="33" y="100"/>
                  </a:cubicBezTo>
                  <a:cubicBezTo>
                    <a:pt x="34" y="100"/>
                    <a:pt x="34" y="101"/>
                    <a:pt x="34" y="102"/>
                  </a:cubicBezTo>
                  <a:cubicBezTo>
                    <a:pt x="35" y="102"/>
                    <a:pt x="33" y="102"/>
                    <a:pt x="34" y="102"/>
                  </a:cubicBezTo>
                  <a:cubicBezTo>
                    <a:pt x="35" y="103"/>
                    <a:pt x="35" y="102"/>
                    <a:pt x="36" y="102"/>
                  </a:cubicBezTo>
                  <a:cubicBezTo>
                    <a:pt x="36" y="102"/>
                    <a:pt x="37" y="102"/>
                    <a:pt x="38" y="102"/>
                  </a:cubicBezTo>
                  <a:cubicBezTo>
                    <a:pt x="37" y="102"/>
                    <a:pt x="40" y="101"/>
                    <a:pt x="40" y="101"/>
                  </a:cubicBezTo>
                  <a:cubicBezTo>
                    <a:pt x="42" y="100"/>
                    <a:pt x="43" y="102"/>
                    <a:pt x="44" y="101"/>
                  </a:cubicBezTo>
                  <a:cubicBezTo>
                    <a:pt x="45" y="101"/>
                    <a:pt x="47" y="99"/>
                    <a:pt x="48" y="100"/>
                  </a:cubicBezTo>
                  <a:cubicBezTo>
                    <a:pt x="48" y="100"/>
                    <a:pt x="48" y="104"/>
                    <a:pt x="48" y="104"/>
                  </a:cubicBezTo>
                  <a:cubicBezTo>
                    <a:pt x="49" y="104"/>
                    <a:pt x="49" y="103"/>
                    <a:pt x="50" y="104"/>
                  </a:cubicBezTo>
                  <a:cubicBezTo>
                    <a:pt x="49" y="103"/>
                    <a:pt x="50" y="105"/>
                    <a:pt x="50" y="105"/>
                  </a:cubicBezTo>
                  <a:cubicBezTo>
                    <a:pt x="50" y="105"/>
                    <a:pt x="51" y="106"/>
                    <a:pt x="51" y="106"/>
                  </a:cubicBezTo>
                  <a:cubicBezTo>
                    <a:pt x="52" y="105"/>
                    <a:pt x="52" y="104"/>
                    <a:pt x="52" y="103"/>
                  </a:cubicBezTo>
                  <a:cubicBezTo>
                    <a:pt x="52" y="103"/>
                    <a:pt x="52" y="104"/>
                    <a:pt x="52" y="104"/>
                  </a:cubicBezTo>
                  <a:cubicBezTo>
                    <a:pt x="52" y="103"/>
                    <a:pt x="52" y="102"/>
                    <a:pt x="53" y="102"/>
                  </a:cubicBezTo>
                  <a:cubicBezTo>
                    <a:pt x="54" y="101"/>
                    <a:pt x="54" y="102"/>
                    <a:pt x="55" y="102"/>
                  </a:cubicBezTo>
                  <a:cubicBezTo>
                    <a:pt x="56" y="102"/>
                    <a:pt x="60" y="104"/>
                    <a:pt x="60" y="105"/>
                  </a:cubicBezTo>
                  <a:cubicBezTo>
                    <a:pt x="62" y="105"/>
                    <a:pt x="62" y="106"/>
                    <a:pt x="63" y="104"/>
                  </a:cubicBezTo>
                  <a:cubicBezTo>
                    <a:pt x="63" y="104"/>
                    <a:pt x="62" y="103"/>
                    <a:pt x="63" y="103"/>
                  </a:cubicBezTo>
                  <a:cubicBezTo>
                    <a:pt x="63" y="102"/>
                    <a:pt x="64" y="103"/>
                    <a:pt x="64" y="102"/>
                  </a:cubicBezTo>
                  <a:cubicBezTo>
                    <a:pt x="64" y="101"/>
                    <a:pt x="62" y="99"/>
                    <a:pt x="64" y="99"/>
                  </a:cubicBezTo>
                  <a:cubicBezTo>
                    <a:pt x="66" y="99"/>
                    <a:pt x="65" y="97"/>
                    <a:pt x="67" y="97"/>
                  </a:cubicBezTo>
                  <a:cubicBezTo>
                    <a:pt x="68" y="97"/>
                    <a:pt x="68" y="97"/>
                    <a:pt x="69" y="98"/>
                  </a:cubicBezTo>
                  <a:cubicBezTo>
                    <a:pt x="69" y="98"/>
                    <a:pt x="69" y="98"/>
                    <a:pt x="70" y="98"/>
                  </a:cubicBezTo>
                  <a:cubicBezTo>
                    <a:pt x="70" y="98"/>
                    <a:pt x="69" y="99"/>
                    <a:pt x="69" y="99"/>
                  </a:cubicBezTo>
                  <a:cubicBezTo>
                    <a:pt x="71" y="100"/>
                    <a:pt x="73" y="98"/>
                    <a:pt x="75" y="98"/>
                  </a:cubicBezTo>
                  <a:cubicBezTo>
                    <a:pt x="75" y="98"/>
                    <a:pt x="76" y="98"/>
                    <a:pt x="76" y="98"/>
                  </a:cubicBezTo>
                  <a:cubicBezTo>
                    <a:pt x="77" y="98"/>
                    <a:pt x="77" y="97"/>
                    <a:pt x="78" y="97"/>
                  </a:cubicBezTo>
                  <a:cubicBezTo>
                    <a:pt x="79" y="97"/>
                    <a:pt x="78" y="100"/>
                    <a:pt x="77" y="101"/>
                  </a:cubicBezTo>
                  <a:cubicBezTo>
                    <a:pt x="79" y="100"/>
                    <a:pt x="81" y="98"/>
                    <a:pt x="83" y="98"/>
                  </a:cubicBezTo>
                  <a:cubicBezTo>
                    <a:pt x="83" y="99"/>
                    <a:pt x="83" y="100"/>
                    <a:pt x="83" y="101"/>
                  </a:cubicBezTo>
                  <a:cubicBezTo>
                    <a:pt x="82" y="102"/>
                    <a:pt x="81" y="103"/>
                    <a:pt x="81" y="104"/>
                  </a:cubicBezTo>
                  <a:cubicBezTo>
                    <a:pt x="82" y="103"/>
                    <a:pt x="82" y="101"/>
                    <a:pt x="84" y="101"/>
                  </a:cubicBezTo>
                  <a:cubicBezTo>
                    <a:pt x="86" y="100"/>
                    <a:pt x="85" y="102"/>
                    <a:pt x="84" y="103"/>
                  </a:cubicBezTo>
                  <a:cubicBezTo>
                    <a:pt x="84" y="103"/>
                    <a:pt x="84" y="103"/>
                    <a:pt x="85" y="103"/>
                  </a:cubicBezTo>
                  <a:cubicBezTo>
                    <a:pt x="85" y="104"/>
                    <a:pt x="86" y="105"/>
                    <a:pt x="87" y="105"/>
                  </a:cubicBezTo>
                  <a:cubicBezTo>
                    <a:pt x="89" y="105"/>
                    <a:pt x="87" y="106"/>
                    <a:pt x="87" y="107"/>
                  </a:cubicBezTo>
                  <a:cubicBezTo>
                    <a:pt x="88" y="109"/>
                    <a:pt x="90" y="110"/>
                    <a:pt x="91" y="112"/>
                  </a:cubicBezTo>
                  <a:cubicBezTo>
                    <a:pt x="91" y="113"/>
                    <a:pt x="91" y="114"/>
                    <a:pt x="91" y="114"/>
                  </a:cubicBezTo>
                  <a:cubicBezTo>
                    <a:pt x="91" y="116"/>
                    <a:pt x="91" y="116"/>
                    <a:pt x="92" y="117"/>
                  </a:cubicBezTo>
                  <a:cubicBezTo>
                    <a:pt x="93" y="117"/>
                    <a:pt x="94" y="118"/>
                    <a:pt x="94" y="119"/>
                  </a:cubicBezTo>
                  <a:cubicBezTo>
                    <a:pt x="94" y="119"/>
                    <a:pt x="94" y="120"/>
                    <a:pt x="94" y="121"/>
                  </a:cubicBezTo>
                  <a:cubicBezTo>
                    <a:pt x="94" y="121"/>
                    <a:pt x="95" y="122"/>
                    <a:pt x="95" y="122"/>
                  </a:cubicBezTo>
                  <a:cubicBezTo>
                    <a:pt x="95" y="121"/>
                    <a:pt x="98" y="120"/>
                    <a:pt x="99" y="119"/>
                  </a:cubicBezTo>
                  <a:cubicBezTo>
                    <a:pt x="100" y="119"/>
                    <a:pt x="100" y="118"/>
                    <a:pt x="101" y="117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7"/>
                    <a:pt x="104" y="116"/>
                    <a:pt x="105" y="116"/>
                  </a:cubicBezTo>
                  <a:cubicBezTo>
                    <a:pt x="105" y="116"/>
                    <a:pt x="104" y="115"/>
                    <a:pt x="104" y="115"/>
                  </a:cubicBezTo>
                  <a:cubicBezTo>
                    <a:pt x="104" y="115"/>
                    <a:pt x="106" y="115"/>
                    <a:pt x="106" y="115"/>
                  </a:cubicBezTo>
                  <a:cubicBezTo>
                    <a:pt x="106" y="115"/>
                    <a:pt x="107" y="116"/>
                    <a:pt x="107" y="116"/>
                  </a:cubicBezTo>
                  <a:cubicBezTo>
                    <a:pt x="108" y="116"/>
                    <a:pt x="110" y="114"/>
                    <a:pt x="111" y="114"/>
                  </a:cubicBezTo>
                  <a:cubicBezTo>
                    <a:pt x="111" y="115"/>
                    <a:pt x="112" y="115"/>
                    <a:pt x="111" y="116"/>
                  </a:cubicBezTo>
                  <a:cubicBezTo>
                    <a:pt x="110" y="117"/>
                    <a:pt x="109" y="118"/>
                    <a:pt x="111" y="117"/>
                  </a:cubicBezTo>
                  <a:cubicBezTo>
                    <a:pt x="111" y="117"/>
                    <a:pt x="112" y="117"/>
                    <a:pt x="112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8"/>
                    <a:pt x="114" y="120"/>
                    <a:pt x="114" y="121"/>
                  </a:cubicBezTo>
                  <a:cubicBezTo>
                    <a:pt x="115" y="120"/>
                    <a:pt x="115" y="120"/>
                    <a:pt x="115" y="119"/>
                  </a:cubicBezTo>
                  <a:cubicBezTo>
                    <a:pt x="115" y="120"/>
                    <a:pt x="115" y="121"/>
                    <a:pt x="116" y="121"/>
                  </a:cubicBezTo>
                  <a:cubicBezTo>
                    <a:pt x="116" y="121"/>
                    <a:pt x="115" y="119"/>
                    <a:pt x="117" y="119"/>
                  </a:cubicBezTo>
                  <a:cubicBezTo>
                    <a:pt x="117" y="119"/>
                    <a:pt x="117" y="119"/>
                    <a:pt x="117" y="119"/>
                  </a:cubicBezTo>
                  <a:cubicBezTo>
                    <a:pt x="116" y="117"/>
                    <a:pt x="120" y="117"/>
                    <a:pt x="121" y="118"/>
                  </a:cubicBezTo>
                  <a:cubicBezTo>
                    <a:pt x="122" y="119"/>
                    <a:pt x="122" y="121"/>
                    <a:pt x="122" y="122"/>
                  </a:cubicBezTo>
                  <a:cubicBezTo>
                    <a:pt x="122" y="124"/>
                    <a:pt x="122" y="126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4"/>
                    <a:pt x="123" y="123"/>
                    <a:pt x="123" y="122"/>
                  </a:cubicBezTo>
                  <a:cubicBezTo>
                    <a:pt x="123" y="122"/>
                    <a:pt x="123" y="122"/>
                    <a:pt x="124" y="122"/>
                  </a:cubicBezTo>
                  <a:cubicBezTo>
                    <a:pt x="124" y="121"/>
                    <a:pt x="122" y="121"/>
                    <a:pt x="122" y="119"/>
                  </a:cubicBezTo>
                  <a:cubicBezTo>
                    <a:pt x="121" y="117"/>
                    <a:pt x="123" y="118"/>
                    <a:pt x="123" y="116"/>
                  </a:cubicBezTo>
                  <a:cubicBezTo>
                    <a:pt x="124" y="116"/>
                    <a:pt x="129" y="115"/>
                    <a:pt x="129" y="116"/>
                  </a:cubicBezTo>
                  <a:cubicBezTo>
                    <a:pt x="130" y="117"/>
                    <a:pt x="126" y="121"/>
                    <a:pt x="130" y="121"/>
                  </a:cubicBezTo>
                  <a:cubicBezTo>
                    <a:pt x="132" y="122"/>
                    <a:pt x="136" y="123"/>
                    <a:pt x="139" y="121"/>
                  </a:cubicBezTo>
                  <a:cubicBezTo>
                    <a:pt x="140" y="122"/>
                    <a:pt x="142" y="122"/>
                    <a:pt x="144" y="122"/>
                  </a:cubicBezTo>
                  <a:cubicBezTo>
                    <a:pt x="145" y="122"/>
                    <a:pt x="146" y="122"/>
                    <a:pt x="147" y="122"/>
                  </a:cubicBezTo>
                  <a:cubicBezTo>
                    <a:pt x="147" y="122"/>
                    <a:pt x="147" y="121"/>
                    <a:pt x="146" y="121"/>
                  </a:cubicBezTo>
                  <a:cubicBezTo>
                    <a:pt x="146" y="121"/>
                    <a:pt x="146" y="120"/>
                    <a:pt x="146" y="120"/>
                  </a:cubicBezTo>
                  <a:cubicBezTo>
                    <a:pt x="145" y="120"/>
                    <a:pt x="145" y="121"/>
                    <a:pt x="145" y="121"/>
                  </a:cubicBezTo>
                  <a:cubicBezTo>
                    <a:pt x="144" y="120"/>
                    <a:pt x="143" y="119"/>
                    <a:pt x="142" y="118"/>
                  </a:cubicBezTo>
                  <a:cubicBezTo>
                    <a:pt x="142" y="117"/>
                    <a:pt x="141" y="115"/>
                    <a:pt x="141" y="114"/>
                  </a:cubicBezTo>
                  <a:cubicBezTo>
                    <a:pt x="141" y="113"/>
                    <a:pt x="142" y="110"/>
                    <a:pt x="140" y="109"/>
                  </a:cubicBezTo>
                  <a:cubicBezTo>
                    <a:pt x="142" y="109"/>
                    <a:pt x="142" y="106"/>
                    <a:pt x="142" y="105"/>
                  </a:cubicBezTo>
                  <a:cubicBezTo>
                    <a:pt x="142" y="104"/>
                    <a:pt x="143" y="104"/>
                    <a:pt x="143" y="104"/>
                  </a:cubicBezTo>
                  <a:cubicBezTo>
                    <a:pt x="143" y="103"/>
                    <a:pt x="143" y="102"/>
                    <a:pt x="143" y="101"/>
                  </a:cubicBezTo>
                  <a:cubicBezTo>
                    <a:pt x="143" y="100"/>
                    <a:pt x="143" y="98"/>
                    <a:pt x="145" y="99"/>
                  </a:cubicBezTo>
                  <a:cubicBezTo>
                    <a:pt x="145" y="98"/>
                    <a:pt x="144" y="98"/>
                    <a:pt x="143" y="98"/>
                  </a:cubicBezTo>
                  <a:cubicBezTo>
                    <a:pt x="142" y="99"/>
                    <a:pt x="143" y="100"/>
                    <a:pt x="142" y="99"/>
                  </a:cubicBezTo>
                  <a:cubicBezTo>
                    <a:pt x="142" y="98"/>
                    <a:pt x="142" y="97"/>
                    <a:pt x="142" y="96"/>
                  </a:cubicBezTo>
                  <a:cubicBezTo>
                    <a:pt x="143" y="96"/>
                    <a:pt x="142" y="95"/>
                    <a:pt x="142" y="94"/>
                  </a:cubicBezTo>
                  <a:cubicBezTo>
                    <a:pt x="142" y="93"/>
                    <a:pt x="143" y="93"/>
                    <a:pt x="143" y="92"/>
                  </a:cubicBezTo>
                  <a:cubicBezTo>
                    <a:pt x="144" y="91"/>
                    <a:pt x="143" y="92"/>
                    <a:pt x="143" y="91"/>
                  </a:cubicBezTo>
                  <a:cubicBezTo>
                    <a:pt x="143" y="89"/>
                    <a:pt x="143" y="87"/>
                    <a:pt x="145" y="88"/>
                  </a:cubicBezTo>
                  <a:cubicBezTo>
                    <a:pt x="145" y="87"/>
                    <a:pt x="144" y="87"/>
                    <a:pt x="144" y="87"/>
                  </a:cubicBezTo>
                  <a:cubicBezTo>
                    <a:pt x="144" y="86"/>
                    <a:pt x="142" y="87"/>
                    <a:pt x="142" y="87"/>
                  </a:cubicBezTo>
                  <a:cubicBezTo>
                    <a:pt x="142" y="87"/>
                    <a:pt x="142" y="85"/>
                    <a:pt x="142" y="84"/>
                  </a:cubicBezTo>
                  <a:cubicBezTo>
                    <a:pt x="141" y="83"/>
                    <a:pt x="142" y="83"/>
                    <a:pt x="141" y="83"/>
                  </a:cubicBezTo>
                  <a:cubicBezTo>
                    <a:pt x="141" y="82"/>
                    <a:pt x="141" y="82"/>
                    <a:pt x="141" y="81"/>
                  </a:cubicBezTo>
                  <a:cubicBezTo>
                    <a:pt x="140" y="80"/>
                    <a:pt x="142" y="80"/>
                    <a:pt x="141" y="79"/>
                  </a:cubicBezTo>
                  <a:cubicBezTo>
                    <a:pt x="140" y="81"/>
                    <a:pt x="138" y="78"/>
                    <a:pt x="138" y="77"/>
                  </a:cubicBezTo>
                  <a:cubicBezTo>
                    <a:pt x="138" y="76"/>
                    <a:pt x="137" y="77"/>
                    <a:pt x="137" y="76"/>
                  </a:cubicBezTo>
                  <a:cubicBezTo>
                    <a:pt x="137" y="75"/>
                    <a:pt x="137" y="74"/>
                    <a:pt x="137" y="73"/>
                  </a:cubicBezTo>
                  <a:cubicBezTo>
                    <a:pt x="137" y="71"/>
                    <a:pt x="137" y="70"/>
                    <a:pt x="136" y="68"/>
                  </a:cubicBezTo>
                  <a:cubicBezTo>
                    <a:pt x="135" y="67"/>
                    <a:pt x="138" y="65"/>
                    <a:pt x="138" y="64"/>
                  </a:cubicBezTo>
                  <a:cubicBezTo>
                    <a:pt x="138" y="63"/>
                    <a:pt x="138" y="61"/>
                    <a:pt x="137" y="60"/>
                  </a:cubicBezTo>
                  <a:cubicBezTo>
                    <a:pt x="137" y="59"/>
                    <a:pt x="135" y="60"/>
                    <a:pt x="135" y="59"/>
                  </a:cubicBezTo>
                  <a:cubicBezTo>
                    <a:pt x="135" y="58"/>
                    <a:pt x="135" y="56"/>
                    <a:pt x="135" y="56"/>
                  </a:cubicBezTo>
                  <a:cubicBezTo>
                    <a:pt x="136" y="55"/>
                    <a:pt x="136" y="57"/>
                    <a:pt x="137" y="57"/>
                  </a:cubicBezTo>
                  <a:cubicBezTo>
                    <a:pt x="138" y="57"/>
                    <a:pt x="139" y="57"/>
                    <a:pt x="139" y="57"/>
                  </a:cubicBezTo>
                  <a:cubicBezTo>
                    <a:pt x="140" y="58"/>
                    <a:pt x="139" y="58"/>
                    <a:pt x="140" y="59"/>
                  </a:cubicBezTo>
                  <a:cubicBezTo>
                    <a:pt x="140" y="59"/>
                    <a:pt x="141" y="59"/>
                    <a:pt x="141" y="59"/>
                  </a:cubicBezTo>
                  <a:cubicBezTo>
                    <a:pt x="142" y="59"/>
                    <a:pt x="143" y="59"/>
                    <a:pt x="143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7" y="62"/>
                    <a:pt x="148" y="62"/>
                    <a:pt x="149" y="62"/>
                  </a:cubicBezTo>
                  <a:cubicBezTo>
                    <a:pt x="151" y="62"/>
                    <a:pt x="152" y="62"/>
                    <a:pt x="153" y="60"/>
                  </a:cubicBezTo>
                  <a:cubicBezTo>
                    <a:pt x="154" y="60"/>
                    <a:pt x="157" y="60"/>
                    <a:pt x="158" y="61"/>
                  </a:cubicBezTo>
                  <a:cubicBezTo>
                    <a:pt x="160" y="61"/>
                    <a:pt x="161" y="62"/>
                    <a:pt x="161" y="64"/>
                  </a:cubicBezTo>
                  <a:cubicBezTo>
                    <a:pt x="161" y="66"/>
                    <a:pt x="161" y="67"/>
                    <a:pt x="160" y="68"/>
                  </a:cubicBezTo>
                  <a:cubicBezTo>
                    <a:pt x="158" y="69"/>
                    <a:pt x="157" y="69"/>
                    <a:pt x="158" y="71"/>
                  </a:cubicBezTo>
                  <a:cubicBezTo>
                    <a:pt x="158" y="72"/>
                    <a:pt x="159" y="74"/>
                    <a:pt x="159" y="75"/>
                  </a:cubicBezTo>
                  <a:cubicBezTo>
                    <a:pt x="160" y="76"/>
                    <a:pt x="162" y="78"/>
                    <a:pt x="162" y="79"/>
                  </a:cubicBezTo>
                  <a:cubicBezTo>
                    <a:pt x="162" y="80"/>
                    <a:pt x="160" y="81"/>
                    <a:pt x="161" y="82"/>
                  </a:cubicBezTo>
                  <a:cubicBezTo>
                    <a:pt x="161" y="82"/>
                    <a:pt x="162" y="81"/>
                    <a:pt x="162" y="82"/>
                  </a:cubicBezTo>
                  <a:cubicBezTo>
                    <a:pt x="162" y="82"/>
                    <a:pt x="162" y="83"/>
                    <a:pt x="163" y="83"/>
                  </a:cubicBezTo>
                  <a:cubicBezTo>
                    <a:pt x="164" y="83"/>
                    <a:pt x="164" y="81"/>
                    <a:pt x="166" y="80"/>
                  </a:cubicBezTo>
                  <a:cubicBezTo>
                    <a:pt x="167" y="80"/>
                    <a:pt x="169" y="80"/>
                    <a:pt x="170" y="81"/>
                  </a:cubicBezTo>
                  <a:cubicBezTo>
                    <a:pt x="172" y="82"/>
                    <a:pt x="172" y="83"/>
                    <a:pt x="174" y="83"/>
                  </a:cubicBezTo>
                  <a:cubicBezTo>
                    <a:pt x="175" y="84"/>
                    <a:pt x="177" y="84"/>
                    <a:pt x="178" y="85"/>
                  </a:cubicBezTo>
                  <a:cubicBezTo>
                    <a:pt x="180" y="85"/>
                    <a:pt x="181" y="86"/>
                    <a:pt x="183" y="86"/>
                  </a:cubicBezTo>
                  <a:cubicBezTo>
                    <a:pt x="185" y="86"/>
                    <a:pt x="188" y="86"/>
                    <a:pt x="190" y="87"/>
                  </a:cubicBezTo>
                  <a:cubicBezTo>
                    <a:pt x="192" y="88"/>
                    <a:pt x="193" y="89"/>
                    <a:pt x="194" y="90"/>
                  </a:cubicBezTo>
                  <a:cubicBezTo>
                    <a:pt x="195" y="90"/>
                    <a:pt x="196" y="91"/>
                    <a:pt x="196" y="91"/>
                  </a:cubicBezTo>
                  <a:cubicBezTo>
                    <a:pt x="197" y="92"/>
                    <a:pt x="197" y="91"/>
                    <a:pt x="198" y="91"/>
                  </a:cubicBezTo>
                  <a:cubicBezTo>
                    <a:pt x="201" y="91"/>
                    <a:pt x="204" y="91"/>
                    <a:pt x="207" y="89"/>
                  </a:cubicBezTo>
                  <a:cubicBezTo>
                    <a:pt x="208" y="89"/>
                    <a:pt x="209" y="88"/>
                    <a:pt x="211" y="87"/>
                  </a:cubicBezTo>
                  <a:cubicBezTo>
                    <a:pt x="213" y="85"/>
                    <a:pt x="215" y="86"/>
                    <a:pt x="218" y="85"/>
                  </a:cubicBezTo>
                  <a:cubicBezTo>
                    <a:pt x="220" y="85"/>
                    <a:pt x="223" y="85"/>
                    <a:pt x="225" y="83"/>
                  </a:cubicBezTo>
                  <a:cubicBezTo>
                    <a:pt x="223" y="84"/>
                    <a:pt x="220" y="85"/>
                    <a:pt x="217" y="84"/>
                  </a:cubicBezTo>
                  <a:cubicBezTo>
                    <a:pt x="214" y="83"/>
                    <a:pt x="209" y="81"/>
                    <a:pt x="211" y="78"/>
                  </a:cubicBezTo>
                  <a:cubicBezTo>
                    <a:pt x="211" y="76"/>
                    <a:pt x="213" y="75"/>
                    <a:pt x="213" y="73"/>
                  </a:cubicBezTo>
                  <a:cubicBezTo>
                    <a:pt x="214" y="72"/>
                    <a:pt x="214" y="70"/>
                    <a:pt x="215" y="69"/>
                  </a:cubicBezTo>
                  <a:cubicBezTo>
                    <a:pt x="216" y="68"/>
                    <a:pt x="219" y="68"/>
                    <a:pt x="220" y="67"/>
                  </a:cubicBezTo>
                  <a:cubicBezTo>
                    <a:pt x="222" y="67"/>
                    <a:pt x="222" y="67"/>
                    <a:pt x="224" y="66"/>
                  </a:cubicBezTo>
                  <a:cubicBezTo>
                    <a:pt x="226" y="65"/>
                    <a:pt x="229" y="63"/>
                    <a:pt x="231" y="62"/>
                  </a:cubicBezTo>
                  <a:cubicBezTo>
                    <a:pt x="234" y="61"/>
                    <a:pt x="237" y="62"/>
                    <a:pt x="240" y="62"/>
                  </a:cubicBezTo>
                  <a:cubicBezTo>
                    <a:pt x="243" y="61"/>
                    <a:pt x="245" y="60"/>
                    <a:pt x="248" y="60"/>
                  </a:cubicBezTo>
                  <a:cubicBezTo>
                    <a:pt x="252" y="60"/>
                    <a:pt x="256" y="58"/>
                    <a:pt x="258" y="57"/>
                  </a:cubicBezTo>
                  <a:cubicBezTo>
                    <a:pt x="263" y="53"/>
                    <a:pt x="263" y="53"/>
                    <a:pt x="263" y="53"/>
                  </a:cubicBezTo>
                  <a:cubicBezTo>
                    <a:pt x="265" y="52"/>
                    <a:pt x="266" y="52"/>
                    <a:pt x="267" y="50"/>
                  </a:cubicBezTo>
                  <a:cubicBezTo>
                    <a:pt x="268" y="49"/>
                    <a:pt x="268" y="46"/>
                    <a:pt x="270" y="46"/>
                  </a:cubicBezTo>
                  <a:cubicBezTo>
                    <a:pt x="271" y="45"/>
                    <a:pt x="272" y="46"/>
                    <a:pt x="273" y="47"/>
                  </a:cubicBezTo>
                  <a:cubicBezTo>
                    <a:pt x="274" y="47"/>
                    <a:pt x="276" y="48"/>
                    <a:pt x="275" y="46"/>
                  </a:cubicBezTo>
                  <a:cubicBezTo>
                    <a:pt x="275" y="46"/>
                    <a:pt x="274" y="46"/>
                    <a:pt x="273" y="45"/>
                  </a:cubicBezTo>
                  <a:cubicBezTo>
                    <a:pt x="273" y="45"/>
                    <a:pt x="273" y="44"/>
                    <a:pt x="273" y="44"/>
                  </a:cubicBezTo>
                  <a:cubicBezTo>
                    <a:pt x="272" y="43"/>
                    <a:pt x="271" y="43"/>
                    <a:pt x="271" y="42"/>
                  </a:cubicBezTo>
                  <a:cubicBezTo>
                    <a:pt x="270" y="40"/>
                    <a:pt x="272" y="36"/>
                    <a:pt x="274" y="37"/>
                  </a:cubicBezTo>
                  <a:cubicBezTo>
                    <a:pt x="273" y="35"/>
                    <a:pt x="272" y="35"/>
                    <a:pt x="273" y="33"/>
                  </a:cubicBezTo>
                  <a:cubicBezTo>
                    <a:pt x="273" y="32"/>
                    <a:pt x="273" y="31"/>
                    <a:pt x="273" y="30"/>
                  </a:cubicBezTo>
                  <a:cubicBezTo>
                    <a:pt x="273" y="29"/>
                    <a:pt x="273" y="28"/>
                    <a:pt x="274" y="27"/>
                  </a:cubicBezTo>
                  <a:cubicBezTo>
                    <a:pt x="274" y="27"/>
                    <a:pt x="275" y="27"/>
                    <a:pt x="275" y="26"/>
                  </a:cubicBezTo>
                  <a:cubicBezTo>
                    <a:pt x="275" y="26"/>
                    <a:pt x="274" y="25"/>
                    <a:pt x="274" y="24"/>
                  </a:cubicBezTo>
                  <a:cubicBezTo>
                    <a:pt x="274" y="22"/>
                    <a:pt x="274" y="19"/>
                    <a:pt x="274" y="17"/>
                  </a:cubicBezTo>
                  <a:cubicBezTo>
                    <a:pt x="275" y="16"/>
                    <a:pt x="276" y="15"/>
                    <a:pt x="276" y="14"/>
                  </a:cubicBezTo>
                  <a:cubicBezTo>
                    <a:pt x="276" y="12"/>
                    <a:pt x="275" y="8"/>
                    <a:pt x="276" y="7"/>
                  </a:cubicBezTo>
                  <a:cubicBezTo>
                    <a:pt x="279" y="7"/>
                    <a:pt x="279" y="6"/>
                    <a:pt x="280" y="5"/>
                  </a:cubicBezTo>
                  <a:cubicBezTo>
                    <a:pt x="282" y="4"/>
                    <a:pt x="285" y="3"/>
                    <a:pt x="287" y="2"/>
                  </a:cubicBezTo>
                  <a:cubicBezTo>
                    <a:pt x="289" y="2"/>
                    <a:pt x="293" y="1"/>
                    <a:pt x="295" y="1"/>
                  </a:cubicBezTo>
                  <a:cubicBezTo>
                    <a:pt x="299" y="0"/>
                    <a:pt x="303" y="0"/>
                    <a:pt x="306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1"/>
                    <a:pt x="308" y="0"/>
                    <a:pt x="308" y="0"/>
                  </a:cubicBezTo>
                  <a:cubicBezTo>
                    <a:pt x="308" y="0"/>
                    <a:pt x="313" y="2"/>
                    <a:pt x="313" y="3"/>
                  </a:cubicBezTo>
                  <a:cubicBezTo>
                    <a:pt x="312" y="5"/>
                    <a:pt x="313" y="5"/>
                    <a:pt x="312" y="6"/>
                  </a:cubicBezTo>
                  <a:cubicBezTo>
                    <a:pt x="310" y="7"/>
                    <a:pt x="310" y="6"/>
                    <a:pt x="311" y="8"/>
                  </a:cubicBezTo>
                  <a:cubicBezTo>
                    <a:pt x="311" y="10"/>
                    <a:pt x="311" y="10"/>
                    <a:pt x="312" y="10"/>
                  </a:cubicBezTo>
                  <a:cubicBezTo>
                    <a:pt x="313" y="10"/>
                    <a:pt x="313" y="10"/>
                    <a:pt x="314" y="12"/>
                  </a:cubicBezTo>
                  <a:cubicBezTo>
                    <a:pt x="314" y="12"/>
                    <a:pt x="313" y="15"/>
                    <a:pt x="315" y="15"/>
                  </a:cubicBezTo>
                  <a:cubicBezTo>
                    <a:pt x="315" y="15"/>
                    <a:pt x="318" y="14"/>
                    <a:pt x="319" y="17"/>
                  </a:cubicBezTo>
                  <a:cubicBezTo>
                    <a:pt x="319" y="18"/>
                    <a:pt x="320" y="19"/>
                    <a:pt x="320" y="19"/>
                  </a:cubicBezTo>
                  <a:cubicBezTo>
                    <a:pt x="321" y="21"/>
                    <a:pt x="322" y="20"/>
                    <a:pt x="323" y="21"/>
                  </a:cubicBezTo>
                  <a:cubicBezTo>
                    <a:pt x="325" y="22"/>
                    <a:pt x="324" y="22"/>
                    <a:pt x="326" y="21"/>
                  </a:cubicBezTo>
                  <a:cubicBezTo>
                    <a:pt x="326" y="19"/>
                    <a:pt x="327" y="19"/>
                    <a:pt x="329" y="19"/>
                  </a:cubicBezTo>
                  <a:cubicBezTo>
                    <a:pt x="330" y="18"/>
                    <a:pt x="331" y="18"/>
                    <a:pt x="332" y="18"/>
                  </a:cubicBezTo>
                  <a:cubicBezTo>
                    <a:pt x="333" y="17"/>
                    <a:pt x="334" y="19"/>
                    <a:pt x="335" y="20"/>
                  </a:cubicBezTo>
                  <a:cubicBezTo>
                    <a:pt x="335" y="21"/>
                    <a:pt x="335" y="23"/>
                    <a:pt x="337" y="23"/>
                  </a:cubicBezTo>
                  <a:cubicBezTo>
                    <a:pt x="337" y="24"/>
                    <a:pt x="337" y="25"/>
                    <a:pt x="337" y="26"/>
                  </a:cubicBezTo>
                  <a:cubicBezTo>
                    <a:pt x="337" y="28"/>
                    <a:pt x="338" y="29"/>
                    <a:pt x="338" y="31"/>
                  </a:cubicBezTo>
                  <a:cubicBezTo>
                    <a:pt x="338" y="33"/>
                    <a:pt x="338" y="35"/>
                    <a:pt x="340" y="36"/>
                  </a:cubicBezTo>
                  <a:cubicBezTo>
                    <a:pt x="342" y="36"/>
                    <a:pt x="345" y="34"/>
                    <a:pt x="345" y="35"/>
                  </a:cubicBezTo>
                  <a:cubicBezTo>
                    <a:pt x="347" y="35"/>
                    <a:pt x="345" y="36"/>
                    <a:pt x="346" y="37"/>
                  </a:cubicBezTo>
                  <a:cubicBezTo>
                    <a:pt x="346" y="37"/>
                    <a:pt x="348" y="36"/>
                    <a:pt x="348" y="36"/>
                  </a:cubicBezTo>
                  <a:cubicBezTo>
                    <a:pt x="349" y="37"/>
                    <a:pt x="349" y="37"/>
                    <a:pt x="350" y="37"/>
                  </a:cubicBezTo>
                  <a:cubicBezTo>
                    <a:pt x="351" y="39"/>
                    <a:pt x="351" y="39"/>
                    <a:pt x="351" y="39"/>
                  </a:cubicBezTo>
                  <a:cubicBezTo>
                    <a:pt x="352" y="41"/>
                    <a:pt x="351" y="44"/>
                    <a:pt x="351" y="46"/>
                  </a:cubicBezTo>
                  <a:cubicBezTo>
                    <a:pt x="351" y="47"/>
                    <a:pt x="352" y="48"/>
                    <a:pt x="352" y="48"/>
                  </a:cubicBezTo>
                  <a:cubicBezTo>
                    <a:pt x="353" y="48"/>
                    <a:pt x="353" y="46"/>
                    <a:pt x="354" y="46"/>
                  </a:cubicBezTo>
                  <a:cubicBezTo>
                    <a:pt x="356" y="45"/>
                    <a:pt x="358" y="47"/>
                    <a:pt x="360" y="47"/>
                  </a:cubicBezTo>
                  <a:cubicBezTo>
                    <a:pt x="361" y="48"/>
                    <a:pt x="364" y="47"/>
                    <a:pt x="365" y="46"/>
                  </a:cubicBezTo>
                  <a:cubicBezTo>
                    <a:pt x="365" y="48"/>
                    <a:pt x="368" y="49"/>
                    <a:pt x="368" y="51"/>
                  </a:cubicBezTo>
                  <a:cubicBezTo>
                    <a:pt x="369" y="53"/>
                    <a:pt x="369" y="51"/>
                    <a:pt x="370" y="51"/>
                  </a:cubicBezTo>
                  <a:cubicBezTo>
                    <a:pt x="372" y="52"/>
                    <a:pt x="371" y="53"/>
                    <a:pt x="370" y="54"/>
                  </a:cubicBezTo>
                  <a:cubicBezTo>
                    <a:pt x="369" y="55"/>
                    <a:pt x="369" y="56"/>
                    <a:pt x="368" y="58"/>
                  </a:cubicBezTo>
                  <a:cubicBezTo>
                    <a:pt x="368" y="58"/>
                    <a:pt x="367" y="59"/>
                    <a:pt x="368" y="59"/>
                  </a:cubicBezTo>
                  <a:cubicBezTo>
                    <a:pt x="368" y="60"/>
                    <a:pt x="369" y="59"/>
                    <a:pt x="369" y="60"/>
                  </a:cubicBezTo>
                  <a:cubicBezTo>
                    <a:pt x="370" y="60"/>
                    <a:pt x="371" y="62"/>
                    <a:pt x="371" y="63"/>
                  </a:cubicBezTo>
                  <a:cubicBezTo>
                    <a:pt x="370" y="64"/>
                    <a:pt x="369" y="64"/>
                    <a:pt x="368" y="65"/>
                  </a:cubicBezTo>
                  <a:cubicBezTo>
                    <a:pt x="367" y="66"/>
                    <a:pt x="368" y="67"/>
                    <a:pt x="367" y="69"/>
                  </a:cubicBezTo>
                  <a:cubicBezTo>
                    <a:pt x="368" y="69"/>
                    <a:pt x="369" y="69"/>
                    <a:pt x="370" y="70"/>
                  </a:cubicBezTo>
                  <a:cubicBezTo>
                    <a:pt x="373" y="70"/>
                    <a:pt x="375" y="70"/>
                    <a:pt x="378" y="71"/>
                  </a:cubicBezTo>
                  <a:cubicBezTo>
                    <a:pt x="380" y="72"/>
                    <a:pt x="381" y="71"/>
                    <a:pt x="383" y="70"/>
                  </a:cubicBezTo>
                  <a:cubicBezTo>
                    <a:pt x="385" y="70"/>
                    <a:pt x="387" y="70"/>
                    <a:pt x="388" y="67"/>
                  </a:cubicBezTo>
                  <a:cubicBezTo>
                    <a:pt x="388" y="66"/>
                    <a:pt x="388" y="65"/>
                    <a:pt x="388" y="64"/>
                  </a:cubicBezTo>
                  <a:cubicBezTo>
                    <a:pt x="389" y="63"/>
                    <a:pt x="392" y="61"/>
                    <a:pt x="393" y="60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3" y="59"/>
                    <a:pt x="395" y="60"/>
                    <a:pt x="396" y="61"/>
                  </a:cubicBezTo>
                  <a:cubicBezTo>
                    <a:pt x="396" y="61"/>
                    <a:pt x="395" y="64"/>
                    <a:pt x="395" y="64"/>
                  </a:cubicBezTo>
                  <a:cubicBezTo>
                    <a:pt x="394" y="63"/>
                    <a:pt x="394" y="67"/>
                    <a:pt x="393" y="68"/>
                  </a:cubicBezTo>
                  <a:cubicBezTo>
                    <a:pt x="393" y="69"/>
                    <a:pt x="392" y="70"/>
                    <a:pt x="392" y="71"/>
                  </a:cubicBezTo>
                  <a:cubicBezTo>
                    <a:pt x="392" y="72"/>
                    <a:pt x="393" y="72"/>
                    <a:pt x="394" y="73"/>
                  </a:cubicBezTo>
                  <a:cubicBezTo>
                    <a:pt x="395" y="74"/>
                    <a:pt x="395" y="75"/>
                    <a:pt x="394" y="76"/>
                  </a:cubicBezTo>
                  <a:cubicBezTo>
                    <a:pt x="394" y="78"/>
                    <a:pt x="394" y="78"/>
                    <a:pt x="394" y="80"/>
                  </a:cubicBezTo>
                  <a:cubicBezTo>
                    <a:pt x="394" y="81"/>
                    <a:pt x="393" y="81"/>
                    <a:pt x="395" y="82"/>
                  </a:cubicBezTo>
                  <a:cubicBezTo>
                    <a:pt x="396" y="82"/>
                    <a:pt x="397" y="81"/>
                    <a:pt x="398" y="81"/>
                  </a:cubicBezTo>
                  <a:cubicBezTo>
                    <a:pt x="399" y="81"/>
                    <a:pt x="400" y="83"/>
                    <a:pt x="401" y="83"/>
                  </a:cubicBezTo>
                  <a:cubicBezTo>
                    <a:pt x="402" y="84"/>
                    <a:pt x="402" y="83"/>
                    <a:pt x="403" y="84"/>
                  </a:cubicBezTo>
                  <a:cubicBezTo>
                    <a:pt x="404" y="85"/>
                    <a:pt x="403" y="87"/>
                    <a:pt x="405" y="87"/>
                  </a:cubicBezTo>
                  <a:cubicBezTo>
                    <a:pt x="405" y="88"/>
                    <a:pt x="406" y="88"/>
                    <a:pt x="407" y="89"/>
                  </a:cubicBezTo>
                  <a:cubicBezTo>
                    <a:pt x="409" y="89"/>
                    <a:pt x="409" y="88"/>
                    <a:pt x="410" y="89"/>
                  </a:cubicBezTo>
                  <a:cubicBezTo>
                    <a:pt x="412" y="91"/>
                    <a:pt x="410" y="90"/>
                    <a:pt x="410" y="92"/>
                  </a:cubicBezTo>
                  <a:cubicBezTo>
                    <a:pt x="410" y="94"/>
                    <a:pt x="412" y="92"/>
                    <a:pt x="413" y="93"/>
                  </a:cubicBezTo>
                  <a:cubicBezTo>
                    <a:pt x="415" y="94"/>
                    <a:pt x="416" y="96"/>
                    <a:pt x="416" y="97"/>
                  </a:cubicBezTo>
                  <a:cubicBezTo>
                    <a:pt x="416" y="98"/>
                    <a:pt x="416" y="99"/>
                    <a:pt x="416" y="100"/>
                  </a:cubicBezTo>
                  <a:cubicBezTo>
                    <a:pt x="418" y="100"/>
                    <a:pt x="418" y="99"/>
                    <a:pt x="419" y="99"/>
                  </a:cubicBezTo>
                  <a:cubicBezTo>
                    <a:pt x="420" y="98"/>
                    <a:pt x="421" y="100"/>
                    <a:pt x="421" y="100"/>
                  </a:cubicBezTo>
                  <a:cubicBezTo>
                    <a:pt x="422" y="100"/>
                    <a:pt x="422" y="98"/>
                    <a:pt x="423" y="98"/>
                  </a:cubicBezTo>
                  <a:cubicBezTo>
                    <a:pt x="424" y="97"/>
                    <a:pt x="425" y="98"/>
                    <a:pt x="426" y="98"/>
                  </a:cubicBezTo>
                  <a:cubicBezTo>
                    <a:pt x="427" y="97"/>
                    <a:pt x="427" y="97"/>
                    <a:pt x="429" y="98"/>
                  </a:cubicBezTo>
                  <a:cubicBezTo>
                    <a:pt x="430" y="99"/>
                    <a:pt x="430" y="100"/>
                    <a:pt x="430" y="101"/>
                  </a:cubicBezTo>
                  <a:cubicBezTo>
                    <a:pt x="431" y="101"/>
                    <a:pt x="433" y="101"/>
                    <a:pt x="434" y="102"/>
                  </a:cubicBezTo>
                  <a:cubicBezTo>
                    <a:pt x="435" y="102"/>
                    <a:pt x="435" y="104"/>
                    <a:pt x="435" y="104"/>
                  </a:cubicBezTo>
                  <a:cubicBezTo>
                    <a:pt x="437" y="104"/>
                    <a:pt x="438" y="104"/>
                    <a:pt x="439" y="104"/>
                  </a:cubicBezTo>
                  <a:cubicBezTo>
                    <a:pt x="439" y="104"/>
                    <a:pt x="439" y="104"/>
                    <a:pt x="440" y="103"/>
                  </a:cubicBezTo>
                  <a:cubicBezTo>
                    <a:pt x="440" y="103"/>
                    <a:pt x="440" y="103"/>
                    <a:pt x="441" y="102"/>
                  </a:cubicBezTo>
                  <a:cubicBezTo>
                    <a:pt x="442" y="101"/>
                    <a:pt x="444" y="101"/>
                    <a:pt x="446" y="101"/>
                  </a:cubicBezTo>
                  <a:cubicBezTo>
                    <a:pt x="447" y="103"/>
                    <a:pt x="448" y="103"/>
                    <a:pt x="450" y="104"/>
                  </a:cubicBezTo>
                  <a:cubicBezTo>
                    <a:pt x="452" y="104"/>
                    <a:pt x="452" y="103"/>
                    <a:pt x="454" y="105"/>
                  </a:cubicBezTo>
                  <a:cubicBezTo>
                    <a:pt x="455" y="106"/>
                    <a:pt x="457" y="107"/>
                    <a:pt x="456" y="108"/>
                  </a:cubicBezTo>
                  <a:cubicBezTo>
                    <a:pt x="457" y="108"/>
                    <a:pt x="458" y="109"/>
                    <a:pt x="458" y="110"/>
                  </a:cubicBezTo>
                  <a:cubicBezTo>
                    <a:pt x="459" y="111"/>
                    <a:pt x="458" y="110"/>
                    <a:pt x="458" y="111"/>
                  </a:cubicBezTo>
                  <a:cubicBezTo>
                    <a:pt x="457" y="112"/>
                    <a:pt x="459" y="113"/>
                    <a:pt x="459" y="114"/>
                  </a:cubicBezTo>
                  <a:cubicBezTo>
                    <a:pt x="460" y="115"/>
                    <a:pt x="462" y="120"/>
                    <a:pt x="463" y="119"/>
                  </a:cubicBezTo>
                  <a:cubicBezTo>
                    <a:pt x="464" y="121"/>
                    <a:pt x="462" y="121"/>
                    <a:pt x="464" y="122"/>
                  </a:cubicBezTo>
                  <a:cubicBezTo>
                    <a:pt x="464" y="123"/>
                    <a:pt x="466" y="123"/>
                    <a:pt x="467" y="123"/>
                  </a:cubicBezTo>
                  <a:cubicBezTo>
                    <a:pt x="470" y="124"/>
                    <a:pt x="466" y="118"/>
                    <a:pt x="469" y="120"/>
                  </a:cubicBezTo>
                  <a:cubicBezTo>
                    <a:pt x="470" y="120"/>
                    <a:pt x="470" y="120"/>
                    <a:pt x="471" y="119"/>
                  </a:cubicBezTo>
                  <a:cubicBezTo>
                    <a:pt x="472" y="119"/>
                    <a:pt x="471" y="120"/>
                    <a:pt x="472" y="120"/>
                  </a:cubicBezTo>
                  <a:cubicBezTo>
                    <a:pt x="472" y="120"/>
                    <a:pt x="473" y="121"/>
                    <a:pt x="474" y="121"/>
                  </a:cubicBezTo>
                  <a:cubicBezTo>
                    <a:pt x="475" y="121"/>
                    <a:pt x="474" y="122"/>
                    <a:pt x="475" y="123"/>
                  </a:cubicBezTo>
                  <a:cubicBezTo>
                    <a:pt x="475" y="123"/>
                    <a:pt x="475" y="125"/>
                    <a:pt x="475" y="126"/>
                  </a:cubicBezTo>
                  <a:cubicBezTo>
                    <a:pt x="476" y="126"/>
                    <a:pt x="477" y="125"/>
                    <a:pt x="477" y="124"/>
                  </a:cubicBezTo>
                  <a:cubicBezTo>
                    <a:pt x="478" y="124"/>
                    <a:pt x="478" y="124"/>
                    <a:pt x="479" y="125"/>
                  </a:cubicBezTo>
                  <a:cubicBezTo>
                    <a:pt x="480" y="125"/>
                    <a:pt x="480" y="125"/>
                    <a:pt x="481" y="125"/>
                  </a:cubicBezTo>
                  <a:cubicBezTo>
                    <a:pt x="481" y="125"/>
                    <a:pt x="481" y="126"/>
                    <a:pt x="482" y="126"/>
                  </a:cubicBezTo>
                  <a:cubicBezTo>
                    <a:pt x="482" y="126"/>
                    <a:pt x="483" y="125"/>
                    <a:pt x="483" y="125"/>
                  </a:cubicBezTo>
                  <a:cubicBezTo>
                    <a:pt x="486" y="126"/>
                    <a:pt x="484" y="126"/>
                    <a:pt x="486" y="125"/>
                  </a:cubicBezTo>
                  <a:cubicBezTo>
                    <a:pt x="487" y="124"/>
                    <a:pt x="488" y="125"/>
                    <a:pt x="488" y="123"/>
                  </a:cubicBezTo>
                  <a:cubicBezTo>
                    <a:pt x="489" y="123"/>
                    <a:pt x="492" y="122"/>
                    <a:pt x="493" y="124"/>
                  </a:cubicBezTo>
                  <a:cubicBezTo>
                    <a:pt x="493" y="124"/>
                    <a:pt x="493" y="125"/>
                    <a:pt x="493" y="126"/>
                  </a:cubicBezTo>
                  <a:cubicBezTo>
                    <a:pt x="494" y="129"/>
                    <a:pt x="497" y="128"/>
                    <a:pt x="499" y="131"/>
                  </a:cubicBezTo>
                  <a:cubicBezTo>
                    <a:pt x="500" y="130"/>
                    <a:pt x="502" y="131"/>
                    <a:pt x="503" y="131"/>
                  </a:cubicBezTo>
                  <a:cubicBezTo>
                    <a:pt x="503" y="131"/>
                    <a:pt x="504" y="130"/>
                    <a:pt x="504" y="130"/>
                  </a:cubicBezTo>
                  <a:cubicBezTo>
                    <a:pt x="505" y="130"/>
                    <a:pt x="506" y="132"/>
                    <a:pt x="508" y="131"/>
                  </a:cubicBezTo>
                  <a:cubicBezTo>
                    <a:pt x="509" y="131"/>
                    <a:pt x="509" y="131"/>
                    <a:pt x="510" y="131"/>
                  </a:cubicBezTo>
                  <a:cubicBezTo>
                    <a:pt x="511" y="131"/>
                    <a:pt x="513" y="132"/>
                    <a:pt x="514" y="133"/>
                  </a:cubicBezTo>
                  <a:cubicBezTo>
                    <a:pt x="516" y="135"/>
                    <a:pt x="519" y="134"/>
                    <a:pt x="521" y="136"/>
                  </a:cubicBezTo>
                  <a:cubicBezTo>
                    <a:pt x="518" y="136"/>
                    <a:pt x="517" y="141"/>
                    <a:pt x="516" y="144"/>
                  </a:cubicBezTo>
                  <a:cubicBezTo>
                    <a:pt x="515" y="145"/>
                    <a:pt x="513" y="146"/>
                    <a:pt x="513" y="147"/>
                  </a:cubicBezTo>
                  <a:cubicBezTo>
                    <a:pt x="513" y="148"/>
                    <a:pt x="512" y="147"/>
                    <a:pt x="511" y="148"/>
                  </a:cubicBezTo>
                  <a:cubicBezTo>
                    <a:pt x="511" y="149"/>
                    <a:pt x="510" y="148"/>
                    <a:pt x="510" y="150"/>
                  </a:cubicBezTo>
                  <a:cubicBezTo>
                    <a:pt x="509" y="152"/>
                    <a:pt x="506" y="153"/>
                    <a:pt x="505" y="155"/>
                  </a:cubicBezTo>
                  <a:cubicBezTo>
                    <a:pt x="504" y="156"/>
                    <a:pt x="504" y="158"/>
                    <a:pt x="504" y="159"/>
                  </a:cubicBezTo>
                  <a:cubicBezTo>
                    <a:pt x="504" y="160"/>
                    <a:pt x="504" y="161"/>
                    <a:pt x="504" y="162"/>
                  </a:cubicBezTo>
                  <a:cubicBezTo>
                    <a:pt x="504" y="162"/>
                    <a:pt x="503" y="162"/>
                    <a:pt x="503" y="163"/>
                  </a:cubicBezTo>
                  <a:cubicBezTo>
                    <a:pt x="503" y="163"/>
                    <a:pt x="503" y="164"/>
                    <a:pt x="503" y="164"/>
                  </a:cubicBezTo>
                  <a:cubicBezTo>
                    <a:pt x="502" y="166"/>
                    <a:pt x="501" y="167"/>
                    <a:pt x="501" y="168"/>
                  </a:cubicBezTo>
                  <a:cubicBezTo>
                    <a:pt x="501" y="169"/>
                    <a:pt x="502" y="171"/>
                    <a:pt x="501" y="172"/>
                  </a:cubicBezTo>
                  <a:cubicBezTo>
                    <a:pt x="501" y="173"/>
                    <a:pt x="500" y="173"/>
                    <a:pt x="499" y="174"/>
                  </a:cubicBezTo>
                  <a:cubicBezTo>
                    <a:pt x="499" y="175"/>
                    <a:pt x="499" y="176"/>
                    <a:pt x="499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497" y="180"/>
                    <a:pt x="496" y="183"/>
                    <a:pt x="494" y="185"/>
                  </a:cubicBezTo>
                  <a:cubicBezTo>
                    <a:pt x="494" y="186"/>
                    <a:pt x="494" y="186"/>
                    <a:pt x="494" y="186"/>
                  </a:cubicBezTo>
                  <a:cubicBezTo>
                    <a:pt x="494" y="188"/>
                    <a:pt x="494" y="189"/>
                    <a:pt x="495" y="191"/>
                  </a:cubicBezTo>
                  <a:cubicBezTo>
                    <a:pt x="495" y="191"/>
                    <a:pt x="496" y="192"/>
                    <a:pt x="496" y="192"/>
                  </a:cubicBezTo>
                  <a:cubicBezTo>
                    <a:pt x="496" y="194"/>
                    <a:pt x="495" y="196"/>
                    <a:pt x="494" y="197"/>
                  </a:cubicBezTo>
                  <a:cubicBezTo>
                    <a:pt x="494" y="198"/>
                    <a:pt x="493" y="199"/>
                    <a:pt x="493" y="199"/>
                  </a:cubicBezTo>
                  <a:cubicBezTo>
                    <a:pt x="493" y="200"/>
                    <a:pt x="493" y="200"/>
                    <a:pt x="493" y="201"/>
                  </a:cubicBezTo>
                  <a:cubicBezTo>
                    <a:pt x="493" y="204"/>
                    <a:pt x="492" y="204"/>
                    <a:pt x="492" y="207"/>
                  </a:cubicBezTo>
                  <a:cubicBezTo>
                    <a:pt x="492" y="209"/>
                    <a:pt x="490" y="209"/>
                    <a:pt x="491" y="212"/>
                  </a:cubicBezTo>
                  <a:cubicBezTo>
                    <a:pt x="492" y="213"/>
                    <a:pt x="494" y="214"/>
                    <a:pt x="494" y="217"/>
                  </a:cubicBezTo>
                  <a:cubicBezTo>
                    <a:pt x="493" y="216"/>
                    <a:pt x="492" y="218"/>
                    <a:pt x="491" y="218"/>
                  </a:cubicBezTo>
                  <a:cubicBezTo>
                    <a:pt x="489" y="219"/>
                    <a:pt x="491" y="219"/>
                    <a:pt x="491" y="219"/>
                  </a:cubicBezTo>
                  <a:cubicBezTo>
                    <a:pt x="491" y="220"/>
                    <a:pt x="490" y="220"/>
                    <a:pt x="490" y="222"/>
                  </a:cubicBezTo>
                  <a:cubicBezTo>
                    <a:pt x="490" y="222"/>
                    <a:pt x="490" y="221"/>
                    <a:pt x="490" y="221"/>
                  </a:cubicBezTo>
                  <a:cubicBezTo>
                    <a:pt x="490" y="222"/>
                    <a:pt x="490" y="222"/>
                    <a:pt x="490" y="222"/>
                  </a:cubicBezTo>
                  <a:cubicBezTo>
                    <a:pt x="490" y="223"/>
                    <a:pt x="488" y="225"/>
                    <a:pt x="488" y="225"/>
                  </a:cubicBezTo>
                  <a:cubicBezTo>
                    <a:pt x="488" y="225"/>
                    <a:pt x="487" y="225"/>
                    <a:pt x="485" y="225"/>
                  </a:cubicBezTo>
                  <a:cubicBezTo>
                    <a:pt x="484" y="224"/>
                    <a:pt x="483" y="225"/>
                    <a:pt x="483" y="226"/>
                  </a:cubicBezTo>
                  <a:cubicBezTo>
                    <a:pt x="482" y="227"/>
                    <a:pt x="481" y="226"/>
                    <a:pt x="480" y="225"/>
                  </a:cubicBezTo>
                  <a:cubicBezTo>
                    <a:pt x="478" y="225"/>
                    <a:pt x="477" y="223"/>
                    <a:pt x="478" y="222"/>
                  </a:cubicBezTo>
                  <a:cubicBezTo>
                    <a:pt x="479" y="221"/>
                    <a:pt x="476" y="221"/>
                    <a:pt x="476" y="221"/>
                  </a:cubicBezTo>
                  <a:cubicBezTo>
                    <a:pt x="475" y="221"/>
                    <a:pt x="474" y="221"/>
                    <a:pt x="472" y="221"/>
                  </a:cubicBezTo>
                  <a:cubicBezTo>
                    <a:pt x="471" y="221"/>
                    <a:pt x="471" y="220"/>
                    <a:pt x="470" y="221"/>
                  </a:cubicBezTo>
                  <a:cubicBezTo>
                    <a:pt x="470" y="221"/>
                    <a:pt x="468" y="222"/>
                    <a:pt x="469" y="224"/>
                  </a:cubicBezTo>
                  <a:cubicBezTo>
                    <a:pt x="469" y="225"/>
                    <a:pt x="468" y="227"/>
                    <a:pt x="469" y="227"/>
                  </a:cubicBezTo>
                  <a:cubicBezTo>
                    <a:pt x="470" y="228"/>
                    <a:pt x="471" y="229"/>
                    <a:pt x="470" y="230"/>
                  </a:cubicBezTo>
                  <a:cubicBezTo>
                    <a:pt x="468" y="231"/>
                    <a:pt x="466" y="231"/>
                    <a:pt x="467" y="232"/>
                  </a:cubicBezTo>
                  <a:cubicBezTo>
                    <a:pt x="468" y="234"/>
                    <a:pt x="470" y="235"/>
                    <a:pt x="469" y="236"/>
                  </a:cubicBezTo>
                  <a:cubicBezTo>
                    <a:pt x="467" y="237"/>
                    <a:pt x="466" y="240"/>
                    <a:pt x="465" y="240"/>
                  </a:cubicBezTo>
                  <a:cubicBezTo>
                    <a:pt x="464" y="240"/>
                    <a:pt x="463" y="240"/>
                    <a:pt x="463" y="240"/>
                  </a:cubicBezTo>
                  <a:cubicBezTo>
                    <a:pt x="462" y="241"/>
                    <a:pt x="459" y="243"/>
                    <a:pt x="459" y="244"/>
                  </a:cubicBezTo>
                  <a:cubicBezTo>
                    <a:pt x="458" y="244"/>
                    <a:pt x="457" y="245"/>
                    <a:pt x="457" y="246"/>
                  </a:cubicBezTo>
                  <a:cubicBezTo>
                    <a:pt x="457" y="247"/>
                    <a:pt x="458" y="247"/>
                    <a:pt x="457" y="248"/>
                  </a:cubicBezTo>
                  <a:cubicBezTo>
                    <a:pt x="455" y="250"/>
                    <a:pt x="452" y="251"/>
                    <a:pt x="449" y="251"/>
                  </a:cubicBezTo>
                  <a:cubicBezTo>
                    <a:pt x="448" y="252"/>
                    <a:pt x="446" y="253"/>
                    <a:pt x="446" y="254"/>
                  </a:cubicBezTo>
                  <a:cubicBezTo>
                    <a:pt x="446" y="255"/>
                    <a:pt x="447" y="257"/>
                    <a:pt x="447" y="258"/>
                  </a:cubicBezTo>
                  <a:cubicBezTo>
                    <a:pt x="446" y="259"/>
                    <a:pt x="446" y="260"/>
                    <a:pt x="446" y="261"/>
                  </a:cubicBezTo>
                  <a:cubicBezTo>
                    <a:pt x="448" y="263"/>
                    <a:pt x="442" y="266"/>
                    <a:pt x="441" y="267"/>
                  </a:cubicBezTo>
                  <a:cubicBezTo>
                    <a:pt x="439" y="267"/>
                    <a:pt x="437" y="269"/>
                    <a:pt x="436" y="270"/>
                  </a:cubicBezTo>
                  <a:cubicBezTo>
                    <a:pt x="434" y="272"/>
                    <a:pt x="432" y="273"/>
                    <a:pt x="434" y="275"/>
                  </a:cubicBezTo>
                  <a:cubicBezTo>
                    <a:pt x="434" y="275"/>
                    <a:pt x="434" y="275"/>
                    <a:pt x="434" y="275"/>
                  </a:cubicBezTo>
                  <a:cubicBezTo>
                    <a:pt x="433" y="276"/>
                    <a:pt x="431" y="278"/>
                    <a:pt x="431" y="279"/>
                  </a:cubicBezTo>
                  <a:cubicBezTo>
                    <a:pt x="430" y="280"/>
                    <a:pt x="431" y="282"/>
                    <a:pt x="430" y="283"/>
                  </a:cubicBezTo>
                  <a:cubicBezTo>
                    <a:pt x="433" y="285"/>
                    <a:pt x="434" y="286"/>
                    <a:pt x="432" y="289"/>
                  </a:cubicBezTo>
                  <a:cubicBezTo>
                    <a:pt x="431" y="290"/>
                    <a:pt x="432" y="292"/>
                    <a:pt x="430" y="293"/>
                  </a:cubicBezTo>
                  <a:cubicBezTo>
                    <a:pt x="429" y="293"/>
                    <a:pt x="428" y="293"/>
                    <a:pt x="428" y="294"/>
                  </a:cubicBezTo>
                  <a:cubicBezTo>
                    <a:pt x="426" y="294"/>
                    <a:pt x="425" y="295"/>
                    <a:pt x="425" y="296"/>
                  </a:cubicBezTo>
                  <a:cubicBezTo>
                    <a:pt x="425" y="296"/>
                    <a:pt x="426" y="297"/>
                    <a:pt x="426" y="297"/>
                  </a:cubicBezTo>
                  <a:cubicBezTo>
                    <a:pt x="426" y="298"/>
                    <a:pt x="425" y="299"/>
                    <a:pt x="425" y="300"/>
                  </a:cubicBezTo>
                  <a:cubicBezTo>
                    <a:pt x="426" y="299"/>
                    <a:pt x="427" y="299"/>
                    <a:pt x="428" y="299"/>
                  </a:cubicBezTo>
                  <a:cubicBezTo>
                    <a:pt x="429" y="299"/>
                    <a:pt x="429" y="299"/>
                    <a:pt x="429" y="299"/>
                  </a:cubicBezTo>
                  <a:cubicBezTo>
                    <a:pt x="430" y="299"/>
                    <a:pt x="430" y="299"/>
                    <a:pt x="431" y="299"/>
                  </a:cubicBezTo>
                  <a:cubicBezTo>
                    <a:pt x="433" y="299"/>
                    <a:pt x="434" y="296"/>
                    <a:pt x="436" y="296"/>
                  </a:cubicBezTo>
                  <a:cubicBezTo>
                    <a:pt x="436" y="296"/>
                    <a:pt x="437" y="296"/>
                    <a:pt x="437" y="295"/>
                  </a:cubicBezTo>
                  <a:cubicBezTo>
                    <a:pt x="437" y="293"/>
                    <a:pt x="437" y="291"/>
                    <a:pt x="438" y="292"/>
                  </a:cubicBezTo>
                  <a:cubicBezTo>
                    <a:pt x="440" y="293"/>
                    <a:pt x="442" y="291"/>
                    <a:pt x="442" y="291"/>
                  </a:cubicBezTo>
                  <a:cubicBezTo>
                    <a:pt x="442" y="291"/>
                    <a:pt x="444" y="288"/>
                    <a:pt x="445" y="289"/>
                  </a:cubicBezTo>
                  <a:cubicBezTo>
                    <a:pt x="446" y="289"/>
                    <a:pt x="450" y="288"/>
                    <a:pt x="450" y="290"/>
                  </a:cubicBezTo>
                  <a:cubicBezTo>
                    <a:pt x="450" y="291"/>
                    <a:pt x="451" y="291"/>
                    <a:pt x="452" y="291"/>
                  </a:cubicBezTo>
                  <a:cubicBezTo>
                    <a:pt x="454" y="290"/>
                    <a:pt x="457" y="291"/>
                    <a:pt x="458" y="290"/>
                  </a:cubicBezTo>
                  <a:cubicBezTo>
                    <a:pt x="459" y="290"/>
                    <a:pt x="461" y="290"/>
                    <a:pt x="460" y="292"/>
                  </a:cubicBezTo>
                  <a:cubicBezTo>
                    <a:pt x="459" y="294"/>
                    <a:pt x="459" y="295"/>
                    <a:pt x="460" y="295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459" y="296"/>
                    <a:pt x="459" y="298"/>
                    <a:pt x="459" y="299"/>
                  </a:cubicBezTo>
                  <a:cubicBezTo>
                    <a:pt x="458" y="301"/>
                    <a:pt x="459" y="301"/>
                    <a:pt x="461" y="302"/>
                  </a:cubicBezTo>
                  <a:cubicBezTo>
                    <a:pt x="463" y="302"/>
                    <a:pt x="462" y="303"/>
                    <a:pt x="462" y="305"/>
                  </a:cubicBezTo>
                  <a:cubicBezTo>
                    <a:pt x="462" y="308"/>
                    <a:pt x="464" y="304"/>
                    <a:pt x="465" y="307"/>
                  </a:cubicBezTo>
                  <a:cubicBezTo>
                    <a:pt x="465" y="308"/>
                    <a:pt x="468" y="309"/>
                    <a:pt x="467" y="311"/>
                  </a:cubicBezTo>
                  <a:cubicBezTo>
                    <a:pt x="468" y="312"/>
                    <a:pt x="468" y="313"/>
                    <a:pt x="469" y="314"/>
                  </a:cubicBezTo>
                  <a:cubicBezTo>
                    <a:pt x="467" y="316"/>
                    <a:pt x="466" y="318"/>
                    <a:pt x="463" y="318"/>
                  </a:cubicBezTo>
                  <a:cubicBezTo>
                    <a:pt x="462" y="318"/>
                    <a:pt x="462" y="318"/>
                    <a:pt x="461" y="318"/>
                  </a:cubicBezTo>
                  <a:cubicBezTo>
                    <a:pt x="461" y="318"/>
                    <a:pt x="460" y="319"/>
                    <a:pt x="460" y="319"/>
                  </a:cubicBezTo>
                  <a:cubicBezTo>
                    <a:pt x="460" y="319"/>
                    <a:pt x="459" y="318"/>
                    <a:pt x="459" y="319"/>
                  </a:cubicBezTo>
                  <a:cubicBezTo>
                    <a:pt x="458" y="320"/>
                    <a:pt x="458" y="321"/>
                    <a:pt x="458" y="322"/>
                  </a:cubicBezTo>
                  <a:cubicBezTo>
                    <a:pt x="459" y="325"/>
                    <a:pt x="459" y="326"/>
                    <a:pt x="461" y="328"/>
                  </a:cubicBezTo>
                  <a:cubicBezTo>
                    <a:pt x="462" y="329"/>
                    <a:pt x="463" y="329"/>
                    <a:pt x="464" y="330"/>
                  </a:cubicBezTo>
                  <a:cubicBezTo>
                    <a:pt x="464" y="330"/>
                    <a:pt x="465" y="330"/>
                    <a:pt x="466" y="331"/>
                  </a:cubicBezTo>
                  <a:cubicBezTo>
                    <a:pt x="466" y="332"/>
                    <a:pt x="465" y="332"/>
                    <a:pt x="465" y="333"/>
                  </a:cubicBezTo>
                  <a:cubicBezTo>
                    <a:pt x="465" y="334"/>
                    <a:pt x="465" y="336"/>
                    <a:pt x="466" y="337"/>
                  </a:cubicBezTo>
                  <a:cubicBezTo>
                    <a:pt x="466" y="339"/>
                    <a:pt x="468" y="339"/>
                    <a:pt x="470" y="341"/>
                  </a:cubicBezTo>
                  <a:cubicBezTo>
                    <a:pt x="470" y="341"/>
                    <a:pt x="470" y="342"/>
                    <a:pt x="471" y="343"/>
                  </a:cubicBezTo>
                  <a:cubicBezTo>
                    <a:pt x="471" y="343"/>
                    <a:pt x="472" y="344"/>
                    <a:pt x="472" y="344"/>
                  </a:cubicBezTo>
                  <a:cubicBezTo>
                    <a:pt x="473" y="345"/>
                    <a:pt x="473" y="344"/>
                    <a:pt x="473" y="346"/>
                  </a:cubicBezTo>
                  <a:cubicBezTo>
                    <a:pt x="473" y="347"/>
                    <a:pt x="472" y="347"/>
                    <a:pt x="471" y="348"/>
                  </a:cubicBezTo>
                  <a:cubicBezTo>
                    <a:pt x="471" y="349"/>
                    <a:pt x="470" y="349"/>
                    <a:pt x="470" y="350"/>
                  </a:cubicBezTo>
                  <a:cubicBezTo>
                    <a:pt x="470" y="351"/>
                    <a:pt x="471" y="351"/>
                    <a:pt x="471" y="352"/>
                  </a:cubicBezTo>
                  <a:cubicBezTo>
                    <a:pt x="471" y="353"/>
                    <a:pt x="470" y="355"/>
                    <a:pt x="469" y="355"/>
                  </a:cubicBezTo>
                  <a:cubicBezTo>
                    <a:pt x="468" y="356"/>
                    <a:pt x="468" y="355"/>
                    <a:pt x="467" y="355"/>
                  </a:cubicBezTo>
                  <a:cubicBezTo>
                    <a:pt x="465" y="356"/>
                    <a:pt x="464" y="357"/>
                    <a:pt x="463" y="357"/>
                  </a:cubicBezTo>
                  <a:cubicBezTo>
                    <a:pt x="463" y="358"/>
                    <a:pt x="462" y="359"/>
                    <a:pt x="461" y="359"/>
                  </a:cubicBezTo>
                  <a:cubicBezTo>
                    <a:pt x="460" y="360"/>
                    <a:pt x="461" y="360"/>
                    <a:pt x="460" y="360"/>
                  </a:cubicBezTo>
                  <a:cubicBezTo>
                    <a:pt x="458" y="361"/>
                    <a:pt x="457" y="359"/>
                    <a:pt x="455" y="359"/>
                  </a:cubicBezTo>
                  <a:cubicBezTo>
                    <a:pt x="454" y="359"/>
                    <a:pt x="454" y="360"/>
                    <a:pt x="453" y="360"/>
                  </a:cubicBezTo>
                  <a:cubicBezTo>
                    <a:pt x="452" y="359"/>
                    <a:pt x="451" y="361"/>
                    <a:pt x="450" y="361"/>
                  </a:cubicBezTo>
                  <a:cubicBezTo>
                    <a:pt x="449" y="362"/>
                    <a:pt x="450" y="362"/>
                    <a:pt x="450" y="363"/>
                  </a:cubicBezTo>
                  <a:cubicBezTo>
                    <a:pt x="450" y="364"/>
                    <a:pt x="450" y="365"/>
                    <a:pt x="451" y="366"/>
                  </a:cubicBezTo>
                  <a:cubicBezTo>
                    <a:pt x="452" y="367"/>
                    <a:pt x="453" y="366"/>
                    <a:pt x="454" y="367"/>
                  </a:cubicBezTo>
                  <a:cubicBezTo>
                    <a:pt x="454" y="368"/>
                    <a:pt x="454" y="370"/>
                    <a:pt x="454" y="371"/>
                  </a:cubicBezTo>
                  <a:cubicBezTo>
                    <a:pt x="454" y="373"/>
                    <a:pt x="454" y="373"/>
                    <a:pt x="456" y="375"/>
                  </a:cubicBezTo>
                  <a:cubicBezTo>
                    <a:pt x="458" y="375"/>
                    <a:pt x="458" y="377"/>
                    <a:pt x="460" y="377"/>
                  </a:cubicBezTo>
                  <a:cubicBezTo>
                    <a:pt x="462" y="377"/>
                    <a:pt x="462" y="376"/>
                    <a:pt x="464" y="378"/>
                  </a:cubicBezTo>
                  <a:cubicBezTo>
                    <a:pt x="465" y="378"/>
                    <a:pt x="465" y="378"/>
                    <a:pt x="466" y="379"/>
                  </a:cubicBezTo>
                  <a:cubicBezTo>
                    <a:pt x="466" y="380"/>
                    <a:pt x="465" y="380"/>
                    <a:pt x="465" y="380"/>
                  </a:cubicBezTo>
                  <a:cubicBezTo>
                    <a:pt x="465" y="382"/>
                    <a:pt x="466" y="384"/>
                    <a:pt x="467" y="386"/>
                  </a:cubicBezTo>
                  <a:cubicBezTo>
                    <a:pt x="467" y="388"/>
                    <a:pt x="467" y="387"/>
                    <a:pt x="465" y="387"/>
                  </a:cubicBezTo>
                  <a:cubicBezTo>
                    <a:pt x="463" y="387"/>
                    <a:pt x="463" y="388"/>
                    <a:pt x="462" y="389"/>
                  </a:cubicBezTo>
                  <a:cubicBezTo>
                    <a:pt x="464" y="393"/>
                    <a:pt x="457" y="394"/>
                    <a:pt x="458" y="398"/>
                  </a:cubicBezTo>
                  <a:cubicBezTo>
                    <a:pt x="458" y="399"/>
                    <a:pt x="461" y="402"/>
                    <a:pt x="461" y="402"/>
                  </a:cubicBezTo>
                  <a:cubicBezTo>
                    <a:pt x="460" y="403"/>
                    <a:pt x="459" y="402"/>
                    <a:pt x="459" y="403"/>
                  </a:cubicBezTo>
                  <a:cubicBezTo>
                    <a:pt x="458" y="404"/>
                    <a:pt x="458" y="406"/>
                    <a:pt x="459" y="407"/>
                  </a:cubicBezTo>
                  <a:cubicBezTo>
                    <a:pt x="460" y="409"/>
                    <a:pt x="462" y="410"/>
                    <a:pt x="462" y="412"/>
                  </a:cubicBezTo>
                  <a:cubicBezTo>
                    <a:pt x="464" y="414"/>
                    <a:pt x="464" y="413"/>
                    <a:pt x="466" y="414"/>
                  </a:cubicBezTo>
                  <a:cubicBezTo>
                    <a:pt x="467" y="414"/>
                    <a:pt x="468" y="415"/>
                    <a:pt x="468" y="415"/>
                  </a:cubicBezTo>
                  <a:cubicBezTo>
                    <a:pt x="469" y="416"/>
                    <a:pt x="470" y="415"/>
                    <a:pt x="471" y="416"/>
                  </a:cubicBezTo>
                  <a:cubicBezTo>
                    <a:pt x="472" y="417"/>
                    <a:pt x="473" y="418"/>
                    <a:pt x="474" y="419"/>
                  </a:cubicBezTo>
                  <a:cubicBezTo>
                    <a:pt x="475" y="419"/>
                    <a:pt x="476" y="419"/>
                    <a:pt x="477" y="420"/>
                  </a:cubicBezTo>
                  <a:cubicBezTo>
                    <a:pt x="478" y="420"/>
                    <a:pt x="477" y="421"/>
                    <a:pt x="478" y="421"/>
                  </a:cubicBezTo>
                  <a:cubicBezTo>
                    <a:pt x="481" y="422"/>
                    <a:pt x="485" y="420"/>
                    <a:pt x="488" y="419"/>
                  </a:cubicBezTo>
                  <a:cubicBezTo>
                    <a:pt x="488" y="419"/>
                    <a:pt x="489" y="420"/>
                    <a:pt x="489" y="419"/>
                  </a:cubicBezTo>
                  <a:cubicBezTo>
                    <a:pt x="490" y="419"/>
                    <a:pt x="489" y="419"/>
                    <a:pt x="490" y="418"/>
                  </a:cubicBezTo>
                  <a:cubicBezTo>
                    <a:pt x="490" y="418"/>
                    <a:pt x="491" y="418"/>
                    <a:pt x="492" y="418"/>
                  </a:cubicBezTo>
                  <a:cubicBezTo>
                    <a:pt x="492" y="419"/>
                    <a:pt x="491" y="420"/>
                    <a:pt x="491" y="421"/>
                  </a:cubicBezTo>
                  <a:cubicBezTo>
                    <a:pt x="492" y="422"/>
                    <a:pt x="493" y="423"/>
                    <a:pt x="493" y="424"/>
                  </a:cubicBezTo>
                  <a:cubicBezTo>
                    <a:pt x="493" y="424"/>
                    <a:pt x="493" y="424"/>
                    <a:pt x="493" y="424"/>
                  </a:cubicBezTo>
                  <a:cubicBezTo>
                    <a:pt x="493" y="425"/>
                    <a:pt x="492" y="426"/>
                    <a:pt x="492" y="427"/>
                  </a:cubicBezTo>
                  <a:cubicBezTo>
                    <a:pt x="491" y="427"/>
                    <a:pt x="491" y="428"/>
                    <a:pt x="491" y="429"/>
                  </a:cubicBezTo>
                  <a:cubicBezTo>
                    <a:pt x="491" y="430"/>
                    <a:pt x="489" y="431"/>
                    <a:pt x="488" y="431"/>
                  </a:cubicBezTo>
                  <a:cubicBezTo>
                    <a:pt x="487" y="432"/>
                    <a:pt x="487" y="432"/>
                    <a:pt x="486" y="433"/>
                  </a:cubicBezTo>
                  <a:cubicBezTo>
                    <a:pt x="486" y="435"/>
                    <a:pt x="486" y="435"/>
                    <a:pt x="485" y="435"/>
                  </a:cubicBezTo>
                  <a:cubicBezTo>
                    <a:pt x="483" y="437"/>
                    <a:pt x="484" y="440"/>
                    <a:pt x="485" y="442"/>
                  </a:cubicBezTo>
                  <a:close/>
                  <a:moveTo>
                    <a:pt x="1" y="107"/>
                  </a:moveTo>
                  <a:cubicBezTo>
                    <a:pt x="2" y="107"/>
                    <a:pt x="1" y="106"/>
                    <a:pt x="0" y="106"/>
                  </a:cubicBezTo>
                  <a:cubicBezTo>
                    <a:pt x="1" y="106"/>
                    <a:pt x="3" y="105"/>
                    <a:pt x="3" y="106"/>
                  </a:cubicBezTo>
                  <a:cubicBezTo>
                    <a:pt x="5" y="107"/>
                    <a:pt x="2" y="107"/>
                    <a:pt x="1" y="107"/>
                  </a:cubicBezTo>
                  <a:close/>
                  <a:moveTo>
                    <a:pt x="67" y="190"/>
                  </a:moveTo>
                  <a:cubicBezTo>
                    <a:pt x="65" y="189"/>
                    <a:pt x="64" y="189"/>
                    <a:pt x="62" y="188"/>
                  </a:cubicBezTo>
                  <a:cubicBezTo>
                    <a:pt x="61" y="188"/>
                    <a:pt x="61" y="187"/>
                    <a:pt x="61" y="186"/>
                  </a:cubicBezTo>
                  <a:cubicBezTo>
                    <a:pt x="61" y="185"/>
                    <a:pt x="60" y="184"/>
                    <a:pt x="61" y="184"/>
                  </a:cubicBezTo>
                  <a:cubicBezTo>
                    <a:pt x="61" y="182"/>
                    <a:pt x="61" y="183"/>
                    <a:pt x="62" y="183"/>
                  </a:cubicBezTo>
                  <a:cubicBezTo>
                    <a:pt x="64" y="184"/>
                    <a:pt x="64" y="186"/>
                    <a:pt x="66" y="187"/>
                  </a:cubicBezTo>
                  <a:cubicBezTo>
                    <a:pt x="67" y="188"/>
                    <a:pt x="68" y="188"/>
                    <a:pt x="67" y="190"/>
                  </a:cubicBezTo>
                  <a:close/>
                  <a:moveTo>
                    <a:pt x="93" y="230"/>
                  </a:moveTo>
                  <a:cubicBezTo>
                    <a:pt x="92" y="230"/>
                    <a:pt x="89" y="230"/>
                    <a:pt x="89" y="229"/>
                  </a:cubicBezTo>
                  <a:cubicBezTo>
                    <a:pt x="89" y="228"/>
                    <a:pt x="89" y="227"/>
                    <a:pt x="90" y="227"/>
                  </a:cubicBezTo>
                  <a:cubicBezTo>
                    <a:pt x="91" y="227"/>
                    <a:pt x="93" y="230"/>
                    <a:pt x="93" y="230"/>
                  </a:cubicBezTo>
                  <a:close/>
                  <a:moveTo>
                    <a:pt x="128" y="268"/>
                  </a:moveTo>
                  <a:cubicBezTo>
                    <a:pt x="126" y="267"/>
                    <a:pt x="123" y="265"/>
                    <a:pt x="121" y="264"/>
                  </a:cubicBezTo>
                  <a:cubicBezTo>
                    <a:pt x="119" y="264"/>
                    <a:pt x="117" y="262"/>
                    <a:pt x="118" y="261"/>
                  </a:cubicBezTo>
                  <a:cubicBezTo>
                    <a:pt x="119" y="261"/>
                    <a:pt x="120" y="261"/>
                    <a:pt x="121" y="261"/>
                  </a:cubicBezTo>
                  <a:cubicBezTo>
                    <a:pt x="123" y="262"/>
                    <a:pt x="120" y="262"/>
                    <a:pt x="120" y="262"/>
                  </a:cubicBezTo>
                  <a:cubicBezTo>
                    <a:pt x="119" y="264"/>
                    <a:pt x="122" y="262"/>
                    <a:pt x="123" y="263"/>
                  </a:cubicBezTo>
                  <a:cubicBezTo>
                    <a:pt x="122" y="264"/>
                    <a:pt x="126" y="265"/>
                    <a:pt x="127" y="265"/>
                  </a:cubicBezTo>
                  <a:cubicBezTo>
                    <a:pt x="128" y="266"/>
                    <a:pt x="128" y="266"/>
                    <a:pt x="128" y="267"/>
                  </a:cubicBezTo>
                  <a:cubicBezTo>
                    <a:pt x="129" y="267"/>
                    <a:pt x="130" y="269"/>
                    <a:pt x="128" y="268"/>
                  </a:cubicBezTo>
                  <a:close/>
                  <a:moveTo>
                    <a:pt x="128" y="289"/>
                  </a:moveTo>
                  <a:cubicBezTo>
                    <a:pt x="126" y="288"/>
                    <a:pt x="127" y="286"/>
                    <a:pt x="126" y="284"/>
                  </a:cubicBezTo>
                  <a:cubicBezTo>
                    <a:pt x="125" y="282"/>
                    <a:pt x="124" y="281"/>
                    <a:pt x="123" y="280"/>
                  </a:cubicBezTo>
                  <a:cubicBezTo>
                    <a:pt x="122" y="279"/>
                    <a:pt x="122" y="276"/>
                    <a:pt x="122" y="274"/>
                  </a:cubicBezTo>
                  <a:cubicBezTo>
                    <a:pt x="122" y="272"/>
                    <a:pt x="125" y="276"/>
                    <a:pt x="125" y="276"/>
                  </a:cubicBezTo>
                  <a:cubicBezTo>
                    <a:pt x="126" y="276"/>
                    <a:pt x="126" y="277"/>
                    <a:pt x="126" y="277"/>
                  </a:cubicBezTo>
                  <a:cubicBezTo>
                    <a:pt x="127" y="278"/>
                    <a:pt x="127" y="277"/>
                    <a:pt x="128" y="277"/>
                  </a:cubicBezTo>
                  <a:cubicBezTo>
                    <a:pt x="129" y="279"/>
                    <a:pt x="128" y="281"/>
                    <a:pt x="128" y="282"/>
                  </a:cubicBezTo>
                  <a:cubicBezTo>
                    <a:pt x="129" y="284"/>
                    <a:pt x="130" y="283"/>
                    <a:pt x="129" y="286"/>
                  </a:cubicBezTo>
                  <a:cubicBezTo>
                    <a:pt x="129" y="287"/>
                    <a:pt x="129" y="288"/>
                    <a:pt x="128" y="289"/>
                  </a:cubicBezTo>
                  <a:close/>
                  <a:moveTo>
                    <a:pt x="108" y="69"/>
                  </a:moveTo>
                  <a:cubicBezTo>
                    <a:pt x="107" y="69"/>
                    <a:pt x="106" y="69"/>
                    <a:pt x="105" y="68"/>
                  </a:cubicBezTo>
                  <a:cubicBezTo>
                    <a:pt x="105" y="68"/>
                    <a:pt x="105" y="68"/>
                    <a:pt x="106" y="68"/>
                  </a:cubicBezTo>
                  <a:cubicBezTo>
                    <a:pt x="106" y="66"/>
                    <a:pt x="106" y="67"/>
                    <a:pt x="107" y="67"/>
                  </a:cubicBezTo>
                  <a:cubicBezTo>
                    <a:pt x="108" y="66"/>
                    <a:pt x="110" y="64"/>
                    <a:pt x="111" y="65"/>
                  </a:cubicBezTo>
                  <a:cubicBezTo>
                    <a:pt x="113" y="65"/>
                    <a:pt x="111" y="66"/>
                    <a:pt x="111" y="67"/>
                  </a:cubicBezTo>
                  <a:cubicBezTo>
                    <a:pt x="110" y="68"/>
                    <a:pt x="111" y="69"/>
                    <a:pt x="110" y="69"/>
                  </a:cubicBezTo>
                  <a:cubicBezTo>
                    <a:pt x="110" y="69"/>
                    <a:pt x="108" y="69"/>
                    <a:pt x="108" y="69"/>
                  </a:cubicBezTo>
                  <a:close/>
                  <a:moveTo>
                    <a:pt x="125" y="82"/>
                  </a:moveTo>
                  <a:cubicBezTo>
                    <a:pt x="126" y="84"/>
                    <a:pt x="128" y="84"/>
                    <a:pt x="128" y="85"/>
                  </a:cubicBezTo>
                  <a:cubicBezTo>
                    <a:pt x="128" y="85"/>
                    <a:pt x="127" y="87"/>
                    <a:pt x="127" y="87"/>
                  </a:cubicBezTo>
                  <a:cubicBezTo>
                    <a:pt x="126" y="87"/>
                    <a:pt x="127" y="87"/>
                    <a:pt x="126" y="87"/>
                  </a:cubicBezTo>
                  <a:cubicBezTo>
                    <a:pt x="124" y="87"/>
                    <a:pt x="125" y="86"/>
                    <a:pt x="123" y="85"/>
                  </a:cubicBezTo>
                  <a:cubicBezTo>
                    <a:pt x="122" y="85"/>
                    <a:pt x="122" y="86"/>
                    <a:pt x="121" y="86"/>
                  </a:cubicBezTo>
                  <a:cubicBezTo>
                    <a:pt x="122" y="86"/>
                    <a:pt x="120" y="85"/>
                    <a:pt x="120" y="86"/>
                  </a:cubicBezTo>
                  <a:cubicBezTo>
                    <a:pt x="119" y="85"/>
                    <a:pt x="120" y="86"/>
                    <a:pt x="119" y="85"/>
                  </a:cubicBezTo>
                  <a:cubicBezTo>
                    <a:pt x="119" y="85"/>
                    <a:pt x="120" y="84"/>
                    <a:pt x="120" y="83"/>
                  </a:cubicBezTo>
                  <a:cubicBezTo>
                    <a:pt x="120" y="83"/>
                    <a:pt x="119" y="82"/>
                    <a:pt x="119" y="82"/>
                  </a:cubicBezTo>
                  <a:cubicBezTo>
                    <a:pt x="119" y="81"/>
                    <a:pt x="125" y="82"/>
                    <a:pt x="125" y="82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145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xmlns="" id="{9FB30BD7-3875-5149-96BE-6744023E79BD}"/>
                </a:ext>
              </a:extLst>
            </p:cNvPr>
            <p:cNvSpPr txBox="1"/>
            <p:nvPr/>
          </p:nvSpPr>
          <p:spPr>
            <a:xfrm>
              <a:off x="691368" y="2353650"/>
              <a:ext cx="1398714" cy="6588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Nord Ouest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   22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xmlns="" id="{0770B8FF-C2D4-744C-8FF8-C6D5AEFAF503}"/>
                </a:ext>
              </a:extLst>
            </p:cNvPr>
            <p:cNvSpPr txBox="1"/>
            <p:nvPr/>
          </p:nvSpPr>
          <p:spPr>
            <a:xfrm>
              <a:off x="2184566" y="2335836"/>
              <a:ext cx="1076904" cy="6588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Nord Est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   22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xmlns="" id="{38CF5CAE-FCA9-F446-A4A8-B0CFF1F0BBA5}"/>
                </a:ext>
              </a:extLst>
            </p:cNvPr>
            <p:cNvSpPr txBox="1"/>
            <p:nvPr/>
          </p:nvSpPr>
          <p:spPr>
            <a:xfrm>
              <a:off x="970323" y="3587719"/>
              <a:ext cx="994383" cy="863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Sud Ouest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  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11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xmlns="" id="{4A71C3E1-47D5-1B4C-A275-DA91D74EB99B}"/>
                </a:ext>
              </a:extLst>
            </p:cNvPr>
            <p:cNvSpPr txBox="1"/>
            <p:nvPr/>
          </p:nvSpPr>
          <p:spPr>
            <a:xfrm>
              <a:off x="1831539" y="3672803"/>
              <a:ext cx="1369575" cy="6588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Sud Est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   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25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xmlns="" id="{7AD1823B-FFB3-984A-9B4D-A264C101F48A}"/>
                </a:ext>
              </a:extLst>
            </p:cNvPr>
            <p:cNvSpPr txBox="1"/>
            <p:nvPr/>
          </p:nvSpPr>
          <p:spPr>
            <a:xfrm>
              <a:off x="1667356" y="2666164"/>
              <a:ext cx="821753" cy="6588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IDF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fr-FR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370F3C0A-6526-8349-863B-E350C284D8A5}"/>
              </a:ext>
            </a:extLst>
          </p:cNvPr>
          <p:cNvSpPr/>
          <p:nvPr/>
        </p:nvSpPr>
        <p:spPr>
          <a:xfrm>
            <a:off x="10090218" y="3791979"/>
            <a:ext cx="1838430" cy="2447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A66CA7DA-E50F-204D-B9E7-69C5BD69484E}"/>
              </a:ext>
            </a:extLst>
          </p:cNvPr>
          <p:cNvGrpSpPr/>
          <p:nvPr/>
        </p:nvGrpSpPr>
        <p:grpSpPr>
          <a:xfrm>
            <a:off x="3791744" y="963937"/>
            <a:ext cx="5117354" cy="796729"/>
            <a:chOff x="6502839" y="963937"/>
            <a:chExt cx="5117354" cy="796729"/>
          </a:xfrm>
          <a:solidFill>
            <a:srgbClr val="00B050"/>
          </a:solidFill>
        </p:grpSpPr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xmlns="" id="{2BCF4F0A-8A03-1545-AE1E-B608A7E59FE4}"/>
                </a:ext>
              </a:extLst>
            </p:cNvPr>
            <p:cNvSpPr/>
            <p:nvPr/>
          </p:nvSpPr>
          <p:spPr>
            <a:xfrm>
              <a:off x="6502839" y="994969"/>
              <a:ext cx="1497340" cy="765697"/>
            </a:xfrm>
            <a:custGeom>
              <a:avLst/>
              <a:gdLst>
                <a:gd name="connsiteX0" fmla="*/ 748670 w 1497340"/>
                <a:gd name="connsiteY0" fmla="*/ 0 h 765697"/>
                <a:gd name="connsiteX1" fmla="*/ 1497340 w 1497340"/>
                <a:gd name="connsiteY1" fmla="*/ 748670 h 765697"/>
                <a:gd name="connsiteX2" fmla="*/ 1495624 w 1497340"/>
                <a:gd name="connsiteY2" fmla="*/ 765697 h 765697"/>
                <a:gd name="connsiteX3" fmla="*/ 1717 w 1497340"/>
                <a:gd name="connsiteY3" fmla="*/ 765697 h 765697"/>
                <a:gd name="connsiteX4" fmla="*/ 0 w 1497340"/>
                <a:gd name="connsiteY4" fmla="*/ 748670 h 765697"/>
                <a:gd name="connsiteX5" fmla="*/ 748670 w 1497340"/>
                <a:gd name="connsiteY5" fmla="*/ 0 h 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340" h="765697">
                  <a:moveTo>
                    <a:pt x="748670" y="0"/>
                  </a:moveTo>
                  <a:cubicBezTo>
                    <a:pt x="1162149" y="0"/>
                    <a:pt x="1497340" y="335191"/>
                    <a:pt x="1497340" y="748670"/>
                  </a:cubicBezTo>
                  <a:lnTo>
                    <a:pt x="1495624" y="765697"/>
                  </a:lnTo>
                  <a:lnTo>
                    <a:pt x="1717" y="765697"/>
                  </a:lnTo>
                  <a:lnTo>
                    <a:pt x="0" y="748670"/>
                  </a:lnTo>
                  <a:cubicBezTo>
                    <a:pt x="0" y="335191"/>
                    <a:pt x="335191" y="0"/>
                    <a:pt x="7486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8EB761FC-F7C1-A349-91EF-362004E80EDA}"/>
                </a:ext>
              </a:extLst>
            </p:cNvPr>
            <p:cNvSpPr/>
            <p:nvPr/>
          </p:nvSpPr>
          <p:spPr>
            <a:xfrm>
              <a:off x="7930208" y="963937"/>
              <a:ext cx="36899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Arial" charset="0"/>
                </a:rPr>
                <a:t>Consommateurs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GB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Arial" charset="0"/>
                </a:rPr>
                <a:t>de CPAL 24DM</a:t>
              </a:r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B8D94A0E-DED1-4623-8A80-2D096910AC88}"/>
              </a:ext>
            </a:extLst>
          </p:cNvPr>
          <p:cNvSpPr/>
          <p:nvPr/>
        </p:nvSpPr>
        <p:spPr>
          <a:xfrm>
            <a:off x="3531465" y="6432791"/>
            <a:ext cx="12772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xmlns="" id="{04BCD9A6-909C-4869-8F34-E6E5F709FB82}"/>
              </a:ext>
            </a:extLst>
          </p:cNvPr>
          <p:cNvSpPr txBox="1"/>
          <p:nvPr/>
        </p:nvSpPr>
        <p:spPr>
          <a:xfrm>
            <a:off x="5343540" y="1327660"/>
            <a:ext cx="8555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59%</a:t>
            </a:r>
          </a:p>
        </p:txBody>
      </p:sp>
      <p:graphicFrame>
        <p:nvGraphicFramePr>
          <p:cNvPr id="186" name="Graphique 185">
            <a:extLst>
              <a:ext uri="{FF2B5EF4-FFF2-40B4-BE49-F238E27FC236}">
                <a16:creationId xmlns:a16="http://schemas.microsoft.com/office/drawing/2014/main" xmlns="" id="{5D3761F6-AA9C-4646-A912-63D27B2C93F6}"/>
              </a:ext>
            </a:extLst>
          </p:cNvPr>
          <p:cNvGraphicFramePr/>
          <p:nvPr/>
        </p:nvGraphicFramePr>
        <p:xfrm>
          <a:off x="9881330" y="3962289"/>
          <a:ext cx="2263342" cy="241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87" name="Graphique 186">
            <a:extLst>
              <a:ext uri="{FF2B5EF4-FFF2-40B4-BE49-F238E27FC236}">
                <a16:creationId xmlns:a16="http://schemas.microsoft.com/office/drawing/2014/main" xmlns="" id="{2B32437D-9A81-4D32-A51D-184E0433A9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76914" y="5786811"/>
            <a:ext cx="459746" cy="459746"/>
          </a:xfrm>
          <a:prstGeom prst="rect">
            <a:avLst/>
          </a:prstGeom>
        </p:spPr>
      </p:pic>
      <p:pic>
        <p:nvPicPr>
          <p:cNvPr id="115" name="Graphique 114">
            <a:extLst>
              <a:ext uri="{FF2B5EF4-FFF2-40B4-BE49-F238E27FC236}">
                <a16:creationId xmlns:a16="http://schemas.microsoft.com/office/drawing/2014/main" xmlns="" id="{CCF132E0-C7D1-4F00-8168-808DB04E969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96237" y="2652297"/>
            <a:ext cx="667905" cy="636416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F31A7B68-5857-4168-83EB-009C75FECEA0}"/>
              </a:ext>
            </a:extLst>
          </p:cNvPr>
          <p:cNvSpPr/>
          <p:nvPr/>
        </p:nvSpPr>
        <p:spPr>
          <a:xfrm>
            <a:off x="4825976" y="3167187"/>
            <a:ext cx="603087" cy="494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8" name="Graphique 117">
            <a:extLst>
              <a:ext uri="{FF2B5EF4-FFF2-40B4-BE49-F238E27FC236}">
                <a16:creationId xmlns:a16="http://schemas.microsoft.com/office/drawing/2014/main" xmlns="" id="{BB320C38-7A3F-4CB3-8019-CE8D2411D14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66805" y="2557041"/>
            <a:ext cx="636416" cy="63641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6D6D109B-4ADC-430A-9211-89F1A8587CD3}"/>
              </a:ext>
            </a:extLst>
          </p:cNvPr>
          <p:cNvSpPr/>
          <p:nvPr/>
        </p:nvSpPr>
        <p:spPr>
          <a:xfrm>
            <a:off x="5504754" y="3144249"/>
            <a:ext cx="558622" cy="520107"/>
          </a:xfrm>
          <a:prstGeom prst="rect">
            <a:avLst/>
          </a:prstGeom>
          <a:solidFill>
            <a:srgbClr val="58A2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itre 5">
            <a:extLst>
              <a:ext uri="{FF2B5EF4-FFF2-40B4-BE49-F238E27FC236}">
                <a16:creationId xmlns:a16="http://schemas.microsoft.com/office/drawing/2014/main" xmlns="" id="{C9C5BEE2-1E00-472F-940B-F9998A043C87}"/>
              </a:ext>
            </a:extLst>
          </p:cNvPr>
          <p:cNvSpPr txBox="1">
            <a:spLocks/>
          </p:cNvSpPr>
          <p:nvPr/>
        </p:nvSpPr>
        <p:spPr>
          <a:xfrm>
            <a:off x="4727848" y="3299560"/>
            <a:ext cx="86925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D489A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43%</a:t>
            </a:r>
          </a:p>
        </p:txBody>
      </p:sp>
      <p:sp>
        <p:nvSpPr>
          <p:cNvPr id="121" name="Titre 5">
            <a:extLst>
              <a:ext uri="{FF2B5EF4-FFF2-40B4-BE49-F238E27FC236}">
                <a16:creationId xmlns:a16="http://schemas.microsoft.com/office/drawing/2014/main" xmlns="" id="{932B9133-8662-4433-8162-6517AA018F3F}"/>
              </a:ext>
            </a:extLst>
          </p:cNvPr>
          <p:cNvSpPr txBox="1">
            <a:spLocks/>
          </p:cNvSpPr>
          <p:nvPr/>
        </p:nvSpPr>
        <p:spPr>
          <a:xfrm>
            <a:off x="5370564" y="3322523"/>
            <a:ext cx="869252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32345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D489A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57%</a:t>
            </a:r>
          </a:p>
        </p:txBody>
      </p:sp>
      <p:grpSp>
        <p:nvGrpSpPr>
          <p:cNvPr id="124" name="Groupe 123">
            <a:extLst>
              <a:ext uri="{FF2B5EF4-FFF2-40B4-BE49-F238E27FC236}">
                <a16:creationId xmlns:a16="http://schemas.microsoft.com/office/drawing/2014/main" xmlns="" id="{FF04E59E-0536-4C91-8338-2D77D518B034}"/>
              </a:ext>
            </a:extLst>
          </p:cNvPr>
          <p:cNvGrpSpPr/>
          <p:nvPr/>
        </p:nvGrpSpPr>
        <p:grpSpPr>
          <a:xfrm>
            <a:off x="3984431" y="811292"/>
            <a:ext cx="1268871" cy="995236"/>
            <a:chOff x="7488233" y="59387"/>
            <a:chExt cx="1194487" cy="914400"/>
          </a:xfrm>
        </p:grpSpPr>
        <p:pic>
          <p:nvPicPr>
            <p:cNvPr id="125" name="Graphique 124" descr="Médecine">
              <a:extLst>
                <a:ext uri="{FF2B5EF4-FFF2-40B4-BE49-F238E27FC236}">
                  <a16:creationId xmlns:a16="http://schemas.microsoft.com/office/drawing/2014/main" xmlns="" id="{C2C3B849-A6D7-4A87-8C39-B382EF72A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768320" y="59387"/>
              <a:ext cx="914400" cy="914400"/>
            </a:xfrm>
            <a:prstGeom prst="rect">
              <a:avLst/>
            </a:prstGeom>
          </p:spPr>
        </p:pic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xmlns="" id="{F55F5A80-3247-42AF-9E21-F7CABFFC4D39}"/>
                </a:ext>
              </a:extLst>
            </p:cNvPr>
            <p:cNvGrpSpPr/>
            <p:nvPr/>
          </p:nvGrpSpPr>
          <p:grpSpPr>
            <a:xfrm>
              <a:off x="7488233" y="356469"/>
              <a:ext cx="708301" cy="553944"/>
              <a:chOff x="8834091" y="344240"/>
              <a:chExt cx="708301" cy="553944"/>
            </a:xfrm>
          </p:grpSpPr>
          <p:pic>
            <p:nvPicPr>
              <p:cNvPr id="146" name="Graphique 145" descr="Feuille">
                <a:extLst>
                  <a:ext uri="{FF2B5EF4-FFF2-40B4-BE49-F238E27FC236}">
                    <a16:creationId xmlns:a16="http://schemas.microsoft.com/office/drawing/2014/main" xmlns="" id="{F21333D8-D56D-4F09-AB16-BBF65B908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8988448" y="344240"/>
                <a:ext cx="553944" cy="553944"/>
              </a:xfrm>
              <a:prstGeom prst="rect">
                <a:avLst/>
              </a:prstGeom>
            </p:spPr>
          </p:pic>
          <p:pic>
            <p:nvPicPr>
              <p:cNvPr id="147" name="Graphique 146" descr="Feuille">
                <a:extLst>
                  <a:ext uri="{FF2B5EF4-FFF2-40B4-BE49-F238E27FC236}">
                    <a16:creationId xmlns:a16="http://schemas.microsoft.com/office/drawing/2014/main" xmlns="" id="{1215BB8B-8585-4F06-83F9-4412B1D3F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 flipH="1">
                <a:off x="8834091" y="552206"/>
                <a:ext cx="308713" cy="308713"/>
              </a:xfrm>
              <a:prstGeom prst="rect">
                <a:avLst/>
              </a:prstGeom>
            </p:spPr>
          </p:pic>
        </p:grpSp>
      </p:grpSp>
      <p:pic>
        <p:nvPicPr>
          <p:cNvPr id="148" name="Picture 2" descr="people Icon 1033536">
            <a:extLst>
              <a:ext uri="{FF2B5EF4-FFF2-40B4-BE49-F238E27FC236}">
                <a16:creationId xmlns:a16="http://schemas.microsoft.com/office/drawing/2014/main" xmlns="" id="{483349AF-4E99-44F4-B9DA-7689F577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100" y="-152750"/>
            <a:ext cx="952499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 : avec coin arrondi 148">
            <a:extLst>
              <a:ext uri="{FF2B5EF4-FFF2-40B4-BE49-F238E27FC236}">
                <a16:creationId xmlns:a16="http://schemas.microsoft.com/office/drawing/2014/main" xmlns="" id="{4864213B-91DD-4CEF-9E28-6A343DA0CD5E}"/>
              </a:ext>
            </a:extLst>
          </p:cNvPr>
          <p:cNvSpPr/>
          <p:nvPr/>
        </p:nvSpPr>
        <p:spPr>
          <a:xfrm rot="10800000" flipH="1" flipV="1">
            <a:off x="10672662" y="591693"/>
            <a:ext cx="1423348" cy="185044"/>
          </a:xfrm>
          <a:prstGeom prst="round1Rect">
            <a:avLst>
              <a:gd name="adj" fmla="val 0"/>
            </a:avLst>
          </a:prstGeom>
          <a:solidFill>
            <a:srgbClr val="002060">
              <a:alpha val="90000"/>
            </a:srgbClr>
          </a:solidFill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 Nat rep = 1372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xmlns="" id="{EC692A9C-5457-48FB-9CDC-307DA78EEBF8}"/>
              </a:ext>
            </a:extLst>
          </p:cNvPr>
          <p:cNvSpPr txBox="1"/>
          <p:nvPr/>
        </p:nvSpPr>
        <p:spPr>
          <a:xfrm>
            <a:off x="8031947" y="5406815"/>
            <a:ext cx="183661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>
                <a:solidFill>
                  <a:srgbClr val="013399"/>
                </a:solidFill>
                <a:latin typeface="Arial" charset="0"/>
                <a:ea typeface="Arial" charset="0"/>
                <a:cs typeface="Arial" charset="0"/>
              </a:rPr>
              <a:t>Région parisienne : 20%</a:t>
            </a:r>
          </a:p>
        </p:txBody>
      </p:sp>
      <p:pic>
        <p:nvPicPr>
          <p:cNvPr id="151" name="Graphique 150">
            <a:extLst>
              <a:ext uri="{FF2B5EF4-FFF2-40B4-BE49-F238E27FC236}">
                <a16:creationId xmlns:a16="http://schemas.microsoft.com/office/drawing/2014/main" xmlns="" id="{F1AB4885-C59B-40AF-B08E-22B43AFD8E7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810295" y="5385201"/>
            <a:ext cx="257489" cy="257489"/>
          </a:xfrm>
          <a:prstGeom prst="rect">
            <a:avLst/>
          </a:prstGeom>
        </p:spPr>
      </p:pic>
      <p:pic>
        <p:nvPicPr>
          <p:cNvPr id="152" name="Graphique 151">
            <a:extLst>
              <a:ext uri="{FF2B5EF4-FFF2-40B4-BE49-F238E27FC236}">
                <a16:creationId xmlns:a16="http://schemas.microsoft.com/office/drawing/2014/main" xmlns="" id="{878D8572-7CAC-476B-A3D6-C00729F26A2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 r="-7776" b="27002"/>
          <a:stretch/>
        </p:blipFill>
        <p:spPr>
          <a:xfrm>
            <a:off x="7865163" y="5796999"/>
            <a:ext cx="272626" cy="144212"/>
          </a:xfrm>
          <a:prstGeom prst="rect">
            <a:avLst/>
          </a:prstGeom>
        </p:spPr>
      </p:pic>
      <p:sp>
        <p:nvSpPr>
          <p:cNvPr id="153" name="ZoneTexte 152">
            <a:extLst>
              <a:ext uri="{FF2B5EF4-FFF2-40B4-BE49-F238E27FC236}">
                <a16:creationId xmlns:a16="http://schemas.microsoft.com/office/drawing/2014/main" xmlns="" id="{0EF08A56-369C-400A-AD0F-3A819C03F3E9}"/>
              </a:ext>
            </a:extLst>
          </p:cNvPr>
          <p:cNvSpPr txBox="1"/>
          <p:nvPr/>
        </p:nvSpPr>
        <p:spPr>
          <a:xfrm>
            <a:off x="8158699" y="5771738"/>
            <a:ext cx="1222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Province :80%</a:t>
            </a: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xmlns="" id="{E0387233-6384-456C-9889-B82AA7068FD7}"/>
              </a:ext>
            </a:extLst>
          </p:cNvPr>
          <p:cNvSpPr/>
          <p:nvPr/>
        </p:nvSpPr>
        <p:spPr>
          <a:xfrm>
            <a:off x="5487342" y="3237289"/>
            <a:ext cx="603087" cy="380931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xmlns="" id="{8AC9EDC6-F3FD-46B0-A21D-80658AB6D05B}"/>
              </a:ext>
            </a:extLst>
          </p:cNvPr>
          <p:cNvSpPr/>
          <p:nvPr/>
        </p:nvSpPr>
        <p:spPr>
          <a:xfrm>
            <a:off x="4830589" y="3243999"/>
            <a:ext cx="603087" cy="38093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xmlns="" id="{D608E525-ED77-4C2C-B9DA-29CF4F4BC367}"/>
              </a:ext>
            </a:extLst>
          </p:cNvPr>
          <p:cNvSpPr/>
          <p:nvPr/>
        </p:nvSpPr>
        <p:spPr>
          <a:xfrm>
            <a:off x="10560496" y="5589240"/>
            <a:ext cx="822626" cy="434381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xmlns="" id="{F425B610-9597-40D0-A8F8-78712AA7448A}"/>
              </a:ext>
            </a:extLst>
          </p:cNvPr>
          <p:cNvSpPr/>
          <p:nvPr/>
        </p:nvSpPr>
        <p:spPr>
          <a:xfrm>
            <a:off x="10612408" y="4222156"/>
            <a:ext cx="822626" cy="434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xmlns="" id="{0DA6F807-3B12-414A-9197-A5A1F67353E9}"/>
              </a:ext>
            </a:extLst>
          </p:cNvPr>
          <p:cNvSpPr/>
          <p:nvPr/>
        </p:nvSpPr>
        <p:spPr>
          <a:xfrm>
            <a:off x="8760296" y="2362786"/>
            <a:ext cx="433376" cy="264645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xmlns="" id="{AF4BF1A2-5657-4290-8668-044D479795EB}"/>
              </a:ext>
            </a:extLst>
          </p:cNvPr>
          <p:cNvSpPr/>
          <p:nvPr/>
        </p:nvSpPr>
        <p:spPr>
          <a:xfrm>
            <a:off x="8544272" y="2081709"/>
            <a:ext cx="433376" cy="264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xmlns="" id="{4E7EF7DA-E777-4B67-983C-8CDB202C0209}"/>
              </a:ext>
            </a:extLst>
          </p:cNvPr>
          <p:cNvSpPr/>
          <p:nvPr/>
        </p:nvSpPr>
        <p:spPr>
          <a:xfrm>
            <a:off x="9120336" y="2625822"/>
            <a:ext cx="433376" cy="264645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xmlns="" id="{9A2A2CF1-1B63-4383-BE5A-09C0E715C65D}"/>
              </a:ext>
            </a:extLst>
          </p:cNvPr>
          <p:cNvSpPr/>
          <p:nvPr/>
        </p:nvSpPr>
        <p:spPr>
          <a:xfrm>
            <a:off x="8830976" y="3169208"/>
            <a:ext cx="433376" cy="264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xmlns="" id="{CA7407D4-98F4-4A6A-9DED-B997B73C8305}"/>
              </a:ext>
            </a:extLst>
          </p:cNvPr>
          <p:cNvSpPr txBox="1"/>
          <p:nvPr/>
        </p:nvSpPr>
        <p:spPr>
          <a:xfrm>
            <a:off x="6253556" y="1826520"/>
            <a:ext cx="6105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xmlns="" id="{FE107783-FE9D-40F2-BD17-CF72E8EE2CF8}"/>
              </a:ext>
            </a:extLst>
          </p:cNvPr>
          <p:cNvSpPr/>
          <p:nvPr/>
        </p:nvSpPr>
        <p:spPr>
          <a:xfrm>
            <a:off x="8353936" y="3475542"/>
            <a:ext cx="433376" cy="264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6F494918-272B-4064-9076-6A260712CC1E}"/>
              </a:ext>
            </a:extLst>
          </p:cNvPr>
          <p:cNvSpPr/>
          <p:nvPr/>
        </p:nvSpPr>
        <p:spPr>
          <a:xfrm>
            <a:off x="4266" y="0"/>
            <a:ext cx="3346357" cy="68580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Titre 4">
            <a:extLst>
              <a:ext uri="{FF2B5EF4-FFF2-40B4-BE49-F238E27FC236}">
                <a16:creationId xmlns:a16="http://schemas.microsoft.com/office/drawing/2014/main" xmlns="" id="{616293DE-211B-4607-814A-9FA7FEB68EB4}"/>
              </a:ext>
            </a:extLst>
          </p:cNvPr>
          <p:cNvSpPr txBox="1">
            <a:spLocks/>
          </p:cNvSpPr>
          <p:nvPr/>
        </p:nvSpPr>
        <p:spPr>
          <a:xfrm>
            <a:off x="-22020" y="2257164"/>
            <a:ext cx="3283568" cy="625573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70BF4A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BF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Une population consommatrice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plus féminine avec enfant(s), jeune et issues de CSP+.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72" name="Espace réservé du texte 1">
            <a:extLst>
              <a:ext uri="{FF2B5EF4-FFF2-40B4-BE49-F238E27FC236}">
                <a16:creationId xmlns:a16="http://schemas.microsoft.com/office/drawing/2014/main" xmlns="" id="{AE9FD751-DE8F-44DA-867F-ED4E979BC7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528" y="272813"/>
            <a:ext cx="4297280" cy="75623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Profil des interrogés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A46E125E-7642-40BA-9075-918B175F6B09}"/>
              </a:ext>
            </a:extLst>
          </p:cNvPr>
          <p:cNvSpPr/>
          <p:nvPr/>
        </p:nvSpPr>
        <p:spPr>
          <a:xfrm>
            <a:off x="3870231" y="6483256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616F79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Significativitement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616F79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supérieur ou inférieur vs population nationale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616F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CSP: Catégorie socio-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616F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professionnelle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616F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74" name="Image 173">
            <a:extLst>
              <a:ext uri="{FF2B5EF4-FFF2-40B4-BE49-F238E27FC236}">
                <a16:creationId xmlns:a16="http://schemas.microsoft.com/office/drawing/2014/main" xmlns="" id="{CDBF0BD9-1506-490A-A4F9-57A77AEFE30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35973" y="6411965"/>
            <a:ext cx="1209844" cy="400106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DC9B51D1-AE2D-4009-ADE8-D5DCE94FB7B4}"/>
              </a:ext>
            </a:extLst>
          </p:cNvPr>
          <p:cNvSpPr/>
          <p:nvPr/>
        </p:nvSpPr>
        <p:spPr>
          <a:xfrm>
            <a:off x="10131820" y="2577900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Sans enfant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FD7CCA91-F741-4E02-8D7C-DD65B7D3F1D2}"/>
              </a:ext>
            </a:extLst>
          </p:cNvPr>
          <p:cNvSpPr/>
          <p:nvPr/>
        </p:nvSpPr>
        <p:spPr>
          <a:xfrm>
            <a:off x="10056440" y="2204864"/>
            <a:ext cx="1134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Avec enfants</a:t>
            </a:r>
          </a:p>
        </p:txBody>
      </p:sp>
      <p:pic>
        <p:nvPicPr>
          <p:cNvPr id="177" name="Graphique 176">
            <a:extLst>
              <a:ext uri="{FF2B5EF4-FFF2-40B4-BE49-F238E27FC236}">
                <a16:creationId xmlns:a16="http://schemas.microsoft.com/office/drawing/2014/main" xmlns="" id="{EB3CBDE5-7921-4E2F-9B8D-95C342F3783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1123864" y="2533775"/>
            <a:ext cx="312659" cy="312659"/>
          </a:xfrm>
          <a:prstGeom prst="rect">
            <a:avLst/>
          </a:prstGeom>
        </p:spPr>
      </p:pic>
      <p:pic>
        <p:nvPicPr>
          <p:cNvPr id="185" name="Graphique 184">
            <a:extLst>
              <a:ext uri="{FF2B5EF4-FFF2-40B4-BE49-F238E27FC236}">
                <a16:creationId xmlns:a16="http://schemas.microsoft.com/office/drawing/2014/main" xmlns="" id="{8F87ADF2-DB3A-4EE7-9B69-5D2AF52D911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1142925" y="2227523"/>
            <a:ext cx="268896" cy="268896"/>
          </a:xfrm>
          <a:prstGeom prst="rect">
            <a:avLst/>
          </a:prstGeom>
        </p:spPr>
      </p:pic>
      <p:sp>
        <p:nvSpPr>
          <p:cNvPr id="188" name="ZoneTexte 187">
            <a:extLst>
              <a:ext uri="{FF2B5EF4-FFF2-40B4-BE49-F238E27FC236}">
                <a16:creationId xmlns:a16="http://schemas.microsoft.com/office/drawing/2014/main" xmlns="" id="{EB984C60-717B-4F9D-96C6-E011D0857BE2}"/>
              </a:ext>
            </a:extLst>
          </p:cNvPr>
          <p:cNvSpPr txBox="1"/>
          <p:nvPr/>
        </p:nvSpPr>
        <p:spPr>
          <a:xfrm>
            <a:off x="11489293" y="2257164"/>
            <a:ext cx="5289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44%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xmlns="" id="{F7828D08-940F-45AE-A26B-33DBC16E0895}"/>
              </a:ext>
            </a:extLst>
          </p:cNvPr>
          <p:cNvSpPr txBox="1"/>
          <p:nvPr/>
        </p:nvSpPr>
        <p:spPr>
          <a:xfrm>
            <a:off x="11521165" y="2637916"/>
            <a:ext cx="5289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44%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xmlns="" id="{8CE7A1DD-6797-4D04-87FD-7BC2929C1F35}"/>
              </a:ext>
            </a:extLst>
          </p:cNvPr>
          <p:cNvSpPr/>
          <p:nvPr/>
        </p:nvSpPr>
        <p:spPr>
          <a:xfrm>
            <a:off x="11423300" y="2583949"/>
            <a:ext cx="433376" cy="26464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xmlns="" id="{1C231AD9-71B6-46B8-BF2B-A84843795CEA}"/>
              </a:ext>
            </a:extLst>
          </p:cNvPr>
          <p:cNvSpPr/>
          <p:nvPr/>
        </p:nvSpPr>
        <p:spPr>
          <a:xfrm>
            <a:off x="11423300" y="2219080"/>
            <a:ext cx="433376" cy="264645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196" name="Graphique 195" descr="Femme enceinte contour">
            <a:extLst>
              <a:ext uri="{FF2B5EF4-FFF2-40B4-BE49-F238E27FC236}">
                <a16:creationId xmlns:a16="http://schemas.microsoft.com/office/drawing/2014/main" xmlns="" id="{7ED709F7-72EE-4FAF-94FC-12A228264F8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11263098" y="2993613"/>
            <a:ext cx="601050" cy="601050"/>
          </a:xfrm>
          <a:prstGeom prst="rect">
            <a:avLst/>
          </a:prstGeom>
        </p:spPr>
      </p:pic>
      <p:sp>
        <p:nvSpPr>
          <p:cNvPr id="197" name="ZoneTexte 196">
            <a:extLst>
              <a:ext uri="{FF2B5EF4-FFF2-40B4-BE49-F238E27FC236}">
                <a16:creationId xmlns:a16="http://schemas.microsoft.com/office/drawing/2014/main" xmlns="" id="{E48A2F78-C6E2-4472-A7B3-029E1E44712B}"/>
              </a:ext>
            </a:extLst>
          </p:cNvPr>
          <p:cNvSpPr txBox="1"/>
          <p:nvPr/>
        </p:nvSpPr>
        <p:spPr>
          <a:xfrm>
            <a:off x="10143793" y="3176320"/>
            <a:ext cx="124447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11% 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enceinte/ l’était au cours des 24DM</a:t>
            </a:r>
            <a:endParaRPr kumimoji="0" lang="fr-FR" sz="11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xmlns="" id="{B4D8F8F4-A115-4824-839F-80E3B6ACDC0F}"/>
              </a:ext>
            </a:extLst>
          </p:cNvPr>
          <p:cNvSpPr/>
          <p:nvPr/>
        </p:nvSpPr>
        <p:spPr>
          <a:xfrm>
            <a:off x="3591146" y="6529429"/>
            <a:ext cx="237399" cy="110899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xmlns="" id="{CCA88978-AA6D-43E3-A6C9-F51BB8920243}"/>
              </a:ext>
            </a:extLst>
          </p:cNvPr>
          <p:cNvSpPr/>
          <p:nvPr/>
        </p:nvSpPr>
        <p:spPr>
          <a:xfrm>
            <a:off x="3346348" y="6525344"/>
            <a:ext cx="237399" cy="1108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64">
            <a:extLst>
              <a:ext uri="{FF2B5EF4-FFF2-40B4-BE49-F238E27FC236}">
                <a16:creationId xmlns:a16="http://schemas.microsoft.com/office/drawing/2014/main" xmlns="" id="{83149012-62D8-4B1D-A573-C4A38DA6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642" y="2308756"/>
            <a:ext cx="1539004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52%*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ZoneTexte 64">
            <a:extLst>
              <a:ext uri="{FF2B5EF4-FFF2-40B4-BE49-F238E27FC236}">
                <a16:creationId xmlns:a16="http://schemas.microsoft.com/office/drawing/2014/main" xmlns="" id="{4AC0D5C8-6BAD-4736-A892-51556100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270" y="6403696"/>
            <a:ext cx="2407362" cy="330860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dans la population nationale 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ZoneTexte 64">
            <a:extLst>
              <a:ext uri="{FF2B5EF4-FFF2-40B4-BE49-F238E27FC236}">
                <a16:creationId xmlns:a16="http://schemas.microsoft.com/office/drawing/2014/main" xmlns="" id="{8D3AE7D3-1E4F-440A-B65B-2176E4D4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614" y="2409584"/>
            <a:ext cx="1539004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16%*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ZoneTexte 64">
            <a:extLst>
              <a:ext uri="{FF2B5EF4-FFF2-40B4-BE49-F238E27FC236}">
                <a16:creationId xmlns:a16="http://schemas.microsoft.com/office/drawing/2014/main" xmlns="" id="{1CA2D282-8DA7-411A-9A68-212C453A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400" y="2832486"/>
            <a:ext cx="1539004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26%*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ZoneTexte 64">
            <a:extLst>
              <a:ext uri="{FF2B5EF4-FFF2-40B4-BE49-F238E27FC236}">
                <a16:creationId xmlns:a16="http://schemas.microsoft.com/office/drawing/2014/main" xmlns="" id="{9C56EB89-5549-4AA2-BE8C-0E85F1456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423" y="2109721"/>
            <a:ext cx="1539004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11%*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ZoneTexte 64">
            <a:extLst>
              <a:ext uri="{FF2B5EF4-FFF2-40B4-BE49-F238E27FC236}">
                <a16:creationId xmlns:a16="http://schemas.microsoft.com/office/drawing/2014/main" xmlns="" id="{2FB1F7AB-4C35-48F7-B801-3AA7E8B4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121" y="3203791"/>
            <a:ext cx="1539004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22%*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ZoneTexte 64">
            <a:extLst>
              <a:ext uri="{FF2B5EF4-FFF2-40B4-BE49-F238E27FC236}">
                <a16:creationId xmlns:a16="http://schemas.microsoft.com/office/drawing/2014/main" xmlns="" id="{212559BA-D1CB-46DC-B56A-BA6723C3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122" y="3832534"/>
            <a:ext cx="1539004" cy="338554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17,7*</a:t>
            </a: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ZoneTexte 64">
            <a:extLst>
              <a:ext uri="{FF2B5EF4-FFF2-40B4-BE49-F238E27FC236}">
                <a16:creationId xmlns:a16="http://schemas.microsoft.com/office/drawing/2014/main" xmlns="" id="{E8ED95E3-63AD-4CC6-8EC1-2E9FF7BF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47" y="4373435"/>
            <a:ext cx="889325" cy="161583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41%</a:t>
            </a: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ZoneTexte 64">
            <a:extLst>
              <a:ext uri="{FF2B5EF4-FFF2-40B4-BE49-F238E27FC236}">
                <a16:creationId xmlns:a16="http://schemas.microsoft.com/office/drawing/2014/main" xmlns="" id="{A1E7FC5B-F842-43B1-99B8-CE8BA809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7355" y="5581442"/>
            <a:ext cx="889325" cy="161583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29%</a:t>
            </a:r>
            <a:endParaRPr kumimoji="0" lang="fr-FR" altLang="fr-FR" sz="11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2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86" grpId="0" animBg="1"/>
      <p:bldGraphic spid="150" grpId="0">
        <p:bldAsOne/>
      </p:bldGraphic>
      <p:bldP spid="64" grpId="0" animBg="1"/>
      <p:bldP spid="66" grpId="0" animBg="1"/>
      <p:bldP spid="82" grpId="0"/>
      <p:bldP spid="104" grpId="0" animBg="1"/>
      <p:bldP spid="180" grpId="0"/>
      <p:bldGraphic spid="186" grpId="0">
        <p:bldAsOne/>
      </p:bldGraphic>
      <p:bldP spid="117" grpId="0" animBg="1"/>
      <p:bldP spid="119" grpId="0" animBg="1"/>
      <p:bldP spid="120" grpId="0"/>
      <p:bldP spid="121" grpId="0"/>
      <p:bldP spid="144" grpId="0"/>
      <p:bldP spid="153" grpId="0"/>
      <p:bldP spid="154" grpId="0" animBg="1"/>
      <p:bldP spid="155" grpId="0" animBg="1"/>
      <p:bldP spid="164" grpId="0" animBg="1"/>
      <p:bldP spid="166" grpId="0" animBg="1"/>
      <p:bldP spid="168" grpId="0" animBg="1"/>
      <p:bldP spid="169" grpId="0" animBg="1"/>
      <p:bldP spid="157" grpId="0" animBg="1"/>
      <p:bldP spid="194" grpId="0" animBg="1"/>
      <p:bldP spid="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C8ED468-DC25-42EB-A3A6-788D4DFC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6926-FFCF-D849-BE20-83CC7D4E44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CA0171-2699-4C65-AEA1-528AFF42CCF0}"/>
              </a:ext>
            </a:extLst>
          </p:cNvPr>
          <p:cNvSpPr/>
          <p:nvPr/>
        </p:nvSpPr>
        <p:spPr>
          <a:xfrm>
            <a:off x="1802938" y="6165304"/>
            <a:ext cx="9728688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B7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Avez-vous déjà donné des compléments alimentaires à vos enfants ?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B8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Lorsque vous leur avez donné des compléments alimentaires, quel âge votre/vos enfant(s) avaient-il(s) ?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fr-FR" sz="105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B9</a:t>
            </a:r>
            <a:r>
              <a:rPr lang="fr-FR" sz="105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Dans quel but leur avez-vous donné des compléments alimentaires ? 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EBF11419-67C1-40A7-87AD-D793D6ABAB2A}"/>
              </a:ext>
            </a:extLst>
          </p:cNvPr>
          <p:cNvGrpSpPr/>
          <p:nvPr/>
        </p:nvGrpSpPr>
        <p:grpSpPr>
          <a:xfrm>
            <a:off x="11084640" y="14093"/>
            <a:ext cx="1107360" cy="894626"/>
            <a:chOff x="11084640" y="14093"/>
            <a:chExt cx="1107360" cy="894626"/>
          </a:xfrm>
        </p:grpSpPr>
        <p:sp>
          <p:nvSpPr>
            <p:cNvPr id="25" name="Rectangle : avec coin arrondi 24">
              <a:extLst>
                <a:ext uri="{FF2B5EF4-FFF2-40B4-BE49-F238E27FC236}">
                  <a16:creationId xmlns:a16="http://schemas.microsoft.com/office/drawing/2014/main" xmlns="" id="{0802ABD0-56BD-45E7-B066-AFDE2BEAF1D6}"/>
                </a:ext>
              </a:extLst>
            </p:cNvPr>
            <p:cNvSpPr/>
            <p:nvPr/>
          </p:nvSpPr>
          <p:spPr>
            <a:xfrm rot="10800000" flipH="1" flipV="1">
              <a:off x="11084640" y="679368"/>
              <a:ext cx="1107360" cy="229351"/>
            </a:xfrm>
            <a:prstGeom prst="round1Rect">
              <a:avLst>
                <a:gd name="adj" fmla="val 0"/>
              </a:avLst>
            </a:prstGeom>
            <a:solidFill>
              <a:srgbClr val="00B050">
                <a:alpha val="90000"/>
              </a:srgbClr>
            </a:solidFill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 = </a:t>
              </a:r>
              <a:r>
                <a:rPr lang="en-GB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C86A9578-8886-45B0-838A-7AD932DDA786}"/>
                </a:ext>
              </a:extLst>
            </p:cNvPr>
            <p:cNvGrpSpPr/>
            <p:nvPr/>
          </p:nvGrpSpPr>
          <p:grpSpPr>
            <a:xfrm>
              <a:off x="11208568" y="14093"/>
              <a:ext cx="894650" cy="634361"/>
              <a:chOff x="7488233" y="59387"/>
              <a:chExt cx="1194487" cy="914400"/>
            </a:xfrm>
          </p:grpSpPr>
          <p:pic>
            <p:nvPicPr>
              <p:cNvPr id="27" name="Graphique 26" descr="Médecine">
                <a:extLst>
                  <a:ext uri="{FF2B5EF4-FFF2-40B4-BE49-F238E27FC236}">
                    <a16:creationId xmlns:a16="http://schemas.microsoft.com/office/drawing/2014/main" xmlns="" id="{2ABF766A-6FD1-43D4-8D48-5495D6A8B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768320" y="5938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xmlns="" id="{FE27621F-DCF2-4AB2-89D0-01E30F63D453}"/>
                  </a:ext>
                </a:extLst>
              </p:cNvPr>
              <p:cNvGrpSpPr/>
              <p:nvPr/>
            </p:nvGrpSpPr>
            <p:grpSpPr>
              <a:xfrm>
                <a:off x="7488233" y="356469"/>
                <a:ext cx="708301" cy="553944"/>
                <a:chOff x="8834091" y="344240"/>
                <a:chExt cx="708301" cy="553944"/>
              </a:xfrm>
            </p:grpSpPr>
            <p:pic>
              <p:nvPicPr>
                <p:cNvPr id="29" name="Graphique 28" descr="Feuille">
                  <a:extLst>
                    <a:ext uri="{FF2B5EF4-FFF2-40B4-BE49-F238E27FC236}">
                      <a16:creationId xmlns:a16="http://schemas.microsoft.com/office/drawing/2014/main" xmlns="" id="{B4662EAE-0543-43A6-99EC-2AEBE7C39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448" y="344240"/>
                  <a:ext cx="553944" cy="553944"/>
                </a:xfrm>
                <a:prstGeom prst="rect">
                  <a:avLst/>
                </a:prstGeom>
              </p:spPr>
            </p:pic>
            <p:pic>
              <p:nvPicPr>
                <p:cNvPr id="30" name="Graphique 29" descr="Feuille">
                  <a:extLst>
                    <a:ext uri="{FF2B5EF4-FFF2-40B4-BE49-F238E27FC236}">
                      <a16:creationId xmlns:a16="http://schemas.microsoft.com/office/drawing/2014/main" xmlns="" id="{7BFA7344-20A6-4170-A772-4A6A3E82B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834091" y="552206"/>
                  <a:ext cx="308713" cy="3087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8071290-7986-48ED-92F0-6ECA49ECB975}"/>
              </a:ext>
            </a:extLst>
          </p:cNvPr>
          <p:cNvSpPr/>
          <p:nvPr/>
        </p:nvSpPr>
        <p:spPr>
          <a:xfrm>
            <a:off x="308627" y="2183988"/>
            <a:ext cx="11369432" cy="332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5" name="Tableau 54">
            <a:extLst>
              <a:ext uri="{FF2B5EF4-FFF2-40B4-BE49-F238E27FC236}">
                <a16:creationId xmlns:a16="http://schemas.microsoft.com/office/drawing/2014/main" xmlns="" id="{5535CF32-C76C-4FCB-ACBD-406568E54FE6}"/>
              </a:ext>
            </a:extLst>
          </p:cNvPr>
          <p:cNvGraphicFramePr>
            <a:graphicFrameLocks noGrp="1"/>
          </p:cNvGraphicFramePr>
          <p:nvPr/>
        </p:nvGraphicFramePr>
        <p:xfrm>
          <a:off x="4079776" y="2823898"/>
          <a:ext cx="5472608" cy="259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2666626767"/>
                    </a:ext>
                  </a:extLst>
                </a:gridCol>
              </a:tblGrid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Renforcer leur système immunitaire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3910931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Pour qu’ils soient en forme/qu’ils aient de vitalité/de l’énergie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6544721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Accompagner leur croissance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5615909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Améliorer leur sommeil /pour les relaxer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5400108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Pour leurs voies respiratoires </a:t>
                      </a:r>
                      <a:r>
                        <a:rPr lang="fr-F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(nez, gorge)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0516587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Combler leurs déficiences alimentaires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9942818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En prévision de leurs examens </a:t>
                      </a:r>
                      <a:r>
                        <a:rPr lang="fr-F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(booster la mémoire et la concentration)</a:t>
                      </a:r>
                      <a:endParaRPr lang="fr-FR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3959006"/>
                  </a:ext>
                </a:extLst>
              </a:tr>
              <a:tr h="32408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Améliorer leur digestion/faciliter leur transit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0667912"/>
                  </a:ext>
                </a:extLst>
              </a:tr>
            </a:tbl>
          </a:graphicData>
        </a:graphic>
      </p:graphicFrame>
      <p:graphicFrame>
        <p:nvGraphicFramePr>
          <p:cNvPr id="56" name="Graphique 55">
            <a:extLst>
              <a:ext uri="{FF2B5EF4-FFF2-40B4-BE49-F238E27FC236}">
                <a16:creationId xmlns:a16="http://schemas.microsoft.com/office/drawing/2014/main" xmlns="" id="{0D6196CC-CC7C-4C90-BA2C-BDF51089440E}"/>
              </a:ext>
            </a:extLst>
          </p:cNvPr>
          <p:cNvGraphicFramePr/>
          <p:nvPr/>
        </p:nvGraphicFramePr>
        <p:xfrm>
          <a:off x="324779" y="2132856"/>
          <a:ext cx="3163453" cy="323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Titre 1">
            <a:extLst>
              <a:ext uri="{FF2B5EF4-FFF2-40B4-BE49-F238E27FC236}">
                <a16:creationId xmlns:a16="http://schemas.microsoft.com/office/drawing/2014/main" xmlns="" id="{9EBF42CC-CF6E-4189-B417-B405F15B4BCE}"/>
              </a:ext>
            </a:extLst>
          </p:cNvPr>
          <p:cNvSpPr txBox="1">
            <a:spLocks/>
          </p:cNvSpPr>
          <p:nvPr/>
        </p:nvSpPr>
        <p:spPr>
          <a:xfrm>
            <a:off x="88782" y="19987"/>
            <a:ext cx="10486239" cy="8887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rgbClr val="3EAD9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399"/>
                </a:solidFill>
              </a:rPr>
              <a:t>6 foyers avec enfant sur 10 donnent des CPAL à leurs enfants principalement pour renforcer leur système immunitaire ou pour plus de vitalité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7BDB9BE-E6EF-4568-B4DE-572D6460B6FC}"/>
              </a:ext>
            </a:extLst>
          </p:cNvPr>
          <p:cNvSpPr/>
          <p:nvPr/>
        </p:nvSpPr>
        <p:spPr>
          <a:xfrm>
            <a:off x="324780" y="1426304"/>
            <a:ext cx="11353280" cy="582254"/>
          </a:xfrm>
          <a:prstGeom prst="rect">
            <a:avLst/>
          </a:prstGeom>
          <a:solidFill>
            <a:srgbClr val="0070C0"/>
          </a:solidFill>
          <a:ln>
            <a:solidFill>
              <a:srgbClr val="BAC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2723552-50DC-4060-B852-EB86C8CD52F1}"/>
              </a:ext>
            </a:extLst>
          </p:cNvPr>
          <p:cNvSpPr txBox="1"/>
          <p:nvPr/>
        </p:nvSpPr>
        <p:spPr>
          <a:xfrm>
            <a:off x="1510441" y="1490806"/>
            <a:ext cx="87205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58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%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ont donné des CPAL à leurs enfants, dont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39%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il y a moins de 6 mois</a:t>
            </a:r>
            <a:endParaRPr kumimoji="0" lang="fr-FR" sz="1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6849324C-ADED-4DDA-BF7D-05E48A998844}"/>
              </a:ext>
            </a:extLst>
          </p:cNvPr>
          <p:cNvSpPr/>
          <p:nvPr/>
        </p:nvSpPr>
        <p:spPr>
          <a:xfrm>
            <a:off x="11094247" y="2193507"/>
            <a:ext cx="591829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 = 214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7E62A7F2-449A-49EE-BACF-72A64D6A6902}"/>
              </a:ext>
            </a:extLst>
          </p:cNvPr>
          <p:cNvSpPr txBox="1"/>
          <p:nvPr/>
        </p:nvSpPr>
        <p:spPr>
          <a:xfrm>
            <a:off x="427340" y="2280323"/>
            <a:ext cx="40438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EA7E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L’âge qu’avait l’enfant lors de la prise des CPAL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EA7E0">
                  <a:lumMod val="7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917927AD-C243-484F-9512-65C71110101D}"/>
              </a:ext>
            </a:extLst>
          </p:cNvPr>
          <p:cNvSpPr txBox="1"/>
          <p:nvPr/>
        </p:nvSpPr>
        <p:spPr>
          <a:xfrm>
            <a:off x="6905185" y="2280323"/>
            <a:ext cx="3600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EA7E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Dans le but de …?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EA7E0">
                  <a:lumMod val="7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8" name="Graphique 67">
            <a:extLst>
              <a:ext uri="{FF2B5EF4-FFF2-40B4-BE49-F238E27FC236}">
                <a16:creationId xmlns:a16="http://schemas.microsoft.com/office/drawing/2014/main" xmlns="" id="{6971E731-30EA-4CCA-9DCD-16297963F9BD}"/>
              </a:ext>
            </a:extLst>
          </p:cNvPr>
          <p:cNvGraphicFramePr/>
          <p:nvPr/>
        </p:nvGraphicFramePr>
        <p:xfrm>
          <a:off x="9524573" y="2703129"/>
          <a:ext cx="3052147" cy="288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9" name="ZoneTexte 68">
            <a:extLst>
              <a:ext uri="{FF2B5EF4-FFF2-40B4-BE49-F238E27FC236}">
                <a16:creationId xmlns:a16="http://schemas.microsoft.com/office/drawing/2014/main" xmlns="" id="{F4420D1B-937A-4394-A801-C0CC7F910202}"/>
              </a:ext>
            </a:extLst>
          </p:cNvPr>
          <p:cNvSpPr txBox="1"/>
          <p:nvPr/>
        </p:nvSpPr>
        <p:spPr>
          <a:xfrm>
            <a:off x="2708120" y="3447258"/>
            <a:ext cx="13407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 moins de 10 ans: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70%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9BD7115-0F00-47C1-8195-6A4D00BB3248}"/>
              </a:ext>
            </a:extLst>
          </p:cNvPr>
          <p:cNvSpPr/>
          <p:nvPr/>
        </p:nvSpPr>
        <p:spPr>
          <a:xfrm>
            <a:off x="1676422" y="3806018"/>
            <a:ext cx="591829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 = 214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xmlns="" id="{9112BAF0-EA4B-4330-A2F4-797820E5EAF3}"/>
              </a:ext>
            </a:extLst>
          </p:cNvPr>
          <p:cNvSpPr txBox="1"/>
          <p:nvPr/>
        </p:nvSpPr>
        <p:spPr>
          <a:xfrm>
            <a:off x="10416480" y="5160643"/>
            <a:ext cx="10276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de 3 ans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xmlns="" id="{69F8D8E7-EF7B-4AD3-A0D3-C3F70B91DEA2}"/>
              </a:ext>
            </a:extLst>
          </p:cNvPr>
          <p:cNvSpPr/>
          <p:nvPr/>
        </p:nvSpPr>
        <p:spPr>
          <a:xfrm>
            <a:off x="1232120" y="3189205"/>
            <a:ext cx="1476000" cy="1476000"/>
          </a:xfrm>
          <a:prstGeom prst="arc">
            <a:avLst>
              <a:gd name="adj1" fmla="val 12349784"/>
              <a:gd name="adj2" fmla="val 33871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45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4B51BF19-4590-4A4D-8DB4-3913B5505B90}"/>
              </a:ext>
            </a:extLst>
          </p:cNvPr>
          <p:cNvSpPr txBox="1"/>
          <p:nvPr/>
        </p:nvSpPr>
        <p:spPr>
          <a:xfrm>
            <a:off x="9837356" y="1659557"/>
            <a:ext cx="10276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18 - 24 ans</a:t>
            </a:r>
          </a:p>
        </p:txBody>
      </p:sp>
      <p:pic>
        <p:nvPicPr>
          <p:cNvPr id="78" name="Graphique 77">
            <a:extLst>
              <a:ext uri="{FF2B5EF4-FFF2-40B4-BE49-F238E27FC236}">
                <a16:creationId xmlns:a16="http://schemas.microsoft.com/office/drawing/2014/main" xmlns="" id="{2301ABAD-A2C2-4D1A-9E2D-1394EE693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88713" y="2903134"/>
            <a:ext cx="169277" cy="169277"/>
          </a:xfrm>
          <a:prstGeom prst="rect">
            <a:avLst/>
          </a:prstGeom>
        </p:spPr>
      </p:pic>
      <p:pic>
        <p:nvPicPr>
          <p:cNvPr id="80" name="Graphique 79" descr="Répéter">
            <a:extLst>
              <a:ext uri="{FF2B5EF4-FFF2-40B4-BE49-F238E27FC236}">
                <a16:creationId xmlns:a16="http://schemas.microsoft.com/office/drawing/2014/main" xmlns="" id="{4985B864-7DCE-496D-A151-280EB38EB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628853" y="1564659"/>
            <a:ext cx="361746" cy="361746"/>
          </a:xfrm>
          <a:prstGeom prst="rect">
            <a:avLst/>
          </a:prstGeom>
        </p:spPr>
      </p:pic>
      <p:pic>
        <p:nvPicPr>
          <p:cNvPr id="76" name="Graphique 75">
            <a:extLst>
              <a:ext uri="{FF2B5EF4-FFF2-40B4-BE49-F238E27FC236}">
                <a16:creationId xmlns:a16="http://schemas.microsoft.com/office/drawing/2014/main" xmlns="" id="{D50C8F89-67E8-4913-964A-0B0A037572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00538" y="1325159"/>
            <a:ext cx="766780" cy="7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2861</Words>
  <Application>Microsoft Office PowerPoint</Application>
  <PresentationFormat>Grand écran</PresentationFormat>
  <Paragraphs>535</Paragraphs>
  <Slides>28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3" baseType="lpstr">
      <vt:lpstr>ＭＳ Ｐゴシック</vt:lpstr>
      <vt:lpstr>游ゴシック</vt:lpstr>
      <vt:lpstr>Arial</vt:lpstr>
      <vt:lpstr>Arial Black</vt:lpstr>
      <vt:lpstr>Arial Narrow</vt:lpstr>
      <vt:lpstr>Calibri</vt:lpstr>
      <vt:lpstr>Calibri Light</vt:lpstr>
      <vt:lpstr>Designball-Charts-01</vt:lpstr>
      <vt:lpstr>Noto Sans</vt:lpstr>
      <vt:lpstr>ProximaNovaAlt</vt:lpstr>
      <vt:lpstr>Segoe UI</vt:lpstr>
      <vt:lpstr>Tahoma</vt:lpstr>
      <vt:lpstr>Times New Roman</vt:lpstr>
      <vt:lpstr>Wingdings</vt:lpstr>
      <vt:lpstr>Thème Office</vt:lpstr>
      <vt:lpstr>Compléments Alimentaires &amp; Produits de Santé Naturels</vt:lpstr>
      <vt:lpstr> Le Marché  1/ Attitudes et comportements des consommateurs (source: Observatoire SYNADIET / Harris)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marché en dynamique positive</vt:lpstr>
      <vt:lpstr> Le Marché  2/ Ventes en Pharma/Para &amp;  /e-commerce pharma (source: IQVia pour SYNADIET)</vt:lpstr>
      <vt:lpstr>Les compléments alimentaires en France : un marché toujours dominé par le circuit officinal</vt:lpstr>
      <vt:lpstr>Le marché des compléments alimentaires affiche une croissance de 124 M€ en 2021 soit 2 fois plus qu’en 2020</vt:lpstr>
      <vt:lpstr>Une croissance qui s’explique conjointement par l’augmentation des volumes et l’innovation. </vt:lpstr>
      <vt:lpstr>Le marché des compléments alimentaires est en croissance sur la grande majorité des promesses  </vt:lpstr>
      <vt:lpstr>Le circuit du E-commerce est moteur de la croissance du marché des compléments alimentaires</vt:lpstr>
      <vt:lpstr>Le BIO tire la croissance du marché sur tous les circuits </vt:lpstr>
      <vt:lpstr>Les produits à base de plantes et de Vit&amp;Minéraux représentent encore 87% du marché. Ralentissement des probiotiques et des produits de la ruche </vt:lpstr>
      <vt:lpstr>Présentation PowerPoint</vt:lpstr>
      <vt:lpstr>ANOË ...</vt:lpstr>
      <vt:lpstr>En cours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Compléments Alimentaires &amp; Produits de Santé Naturels</dc:title>
  <dc:creator>philippe laratte</dc:creator>
  <cp:lastModifiedBy>Compte Microsoft</cp:lastModifiedBy>
  <cp:revision>4</cp:revision>
  <dcterms:created xsi:type="dcterms:W3CDTF">2022-04-04T13:22:02Z</dcterms:created>
  <dcterms:modified xsi:type="dcterms:W3CDTF">2022-04-09T14:51:37Z</dcterms:modified>
</cp:coreProperties>
</file>