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1"/>
  </p:notesMasterIdLst>
  <p:handoutMasterIdLst>
    <p:handoutMasterId r:id="rId22"/>
  </p:handoutMasterIdLst>
  <p:sldIdLst>
    <p:sldId id="259" r:id="rId3"/>
    <p:sldId id="260" r:id="rId4"/>
    <p:sldId id="262" r:id="rId5"/>
    <p:sldId id="263" r:id="rId6"/>
    <p:sldId id="266" r:id="rId7"/>
    <p:sldId id="265" r:id="rId8"/>
    <p:sldId id="267" r:id="rId9"/>
    <p:sldId id="268" r:id="rId10"/>
    <p:sldId id="287" r:id="rId11"/>
    <p:sldId id="274" r:id="rId12"/>
    <p:sldId id="269" r:id="rId13"/>
    <p:sldId id="279" r:id="rId14"/>
    <p:sldId id="280" r:id="rId15"/>
    <p:sldId id="281" r:id="rId16"/>
    <p:sldId id="282" r:id="rId17"/>
    <p:sldId id="286" r:id="rId18"/>
    <p:sldId id="283" r:id="rId19"/>
    <p:sldId id="284" r:id="rId20"/>
  </p:sldIdLst>
  <p:sldSz cx="9144000" cy="6858000" type="screen4x3"/>
  <p:notesSz cx="6805613"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F8551B1-ED55-4CCC-97A5-D514035CFA66}">
          <p14:sldIdLst>
            <p14:sldId id="259"/>
            <p14:sldId id="260"/>
            <p14:sldId id="262"/>
            <p14:sldId id="263"/>
            <p14:sldId id="266"/>
            <p14:sldId id="265"/>
            <p14:sldId id="267"/>
            <p14:sldId id="268"/>
            <p14:sldId id="287"/>
            <p14:sldId id="274"/>
            <p14:sldId id="269"/>
            <p14:sldId id="279"/>
            <p14:sldId id="280"/>
            <p14:sldId id="281"/>
            <p14:sldId id="282"/>
            <p14:sldId id="286"/>
            <p14:sldId id="283"/>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84" y="-180"/>
      </p:cViewPr>
      <p:guideLst>
        <p:guide orient="horz" pos="2160"/>
        <p:guide pos="2880"/>
      </p:guideLst>
    </p:cSldViewPr>
  </p:slideViewPr>
  <p:notesTextViewPr>
    <p:cViewPr>
      <p:scale>
        <a:sx n="1" d="1"/>
        <a:sy n="1" d="1"/>
      </p:scale>
      <p:origin x="0" y="0"/>
    </p:cViewPr>
  </p:notesTextViewPr>
  <p:sorterViewPr>
    <p:cViewPr>
      <p:scale>
        <a:sx n="100" d="100"/>
        <a:sy n="100" d="100"/>
      </p:scale>
      <p:origin x="0" y="2880"/>
    </p:cViewPr>
  </p:sorterViewPr>
  <p:notesViewPr>
    <p:cSldViewPr>
      <p:cViewPr varScale="1">
        <p:scale>
          <a:sx n="55" d="100"/>
          <a:sy n="55" d="100"/>
        </p:scale>
        <p:origin x="-2514"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86110502-9589-45ED-AD02-F0270482163D}" type="datetimeFigureOut">
              <a:rPr lang="fr-FR" smtClean="0"/>
              <a:t>20/11/2016</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CCF9525-E7DB-4EBD-BF18-D1E7D4A039E1}" type="slidenum">
              <a:rPr lang="fr-FR" smtClean="0"/>
              <a:t>‹N°›</a:t>
            </a:fld>
            <a:endParaRPr lang="fr-FR"/>
          </a:p>
        </p:txBody>
      </p:sp>
    </p:spTree>
    <p:extLst>
      <p:ext uri="{BB962C8B-B14F-4D97-AF65-F5344CB8AC3E}">
        <p14:creationId xmlns:p14="http://schemas.microsoft.com/office/powerpoint/2010/main" val="42365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54B58521-9159-4B74-BC96-4FEEF5EB60E4}" type="datetimeFigureOut">
              <a:rPr lang="fr-FR" smtClean="0"/>
              <a:t>20/11/2016</a:t>
            </a:fld>
            <a:endParaRPr lang="fr-FR"/>
          </a:p>
        </p:txBody>
      </p:sp>
      <p:sp>
        <p:nvSpPr>
          <p:cNvPr id="4" name="Espace réservé de l'image des diapositives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879D3BA2-3FFB-4705-8BCC-DE7FD9FB0595}" type="slidenum">
              <a:rPr lang="fr-FR" smtClean="0"/>
              <a:t>‹N°›</a:t>
            </a:fld>
            <a:endParaRPr lang="fr-FR"/>
          </a:p>
        </p:txBody>
      </p:sp>
    </p:spTree>
    <p:extLst>
      <p:ext uri="{BB962C8B-B14F-4D97-AF65-F5344CB8AC3E}">
        <p14:creationId xmlns:p14="http://schemas.microsoft.com/office/powerpoint/2010/main" val="1546816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1</a:t>
            </a:fld>
            <a:endParaRPr lang="fr-FR"/>
          </a:p>
        </p:txBody>
      </p:sp>
    </p:spTree>
    <p:extLst>
      <p:ext uri="{BB962C8B-B14F-4D97-AF65-F5344CB8AC3E}">
        <p14:creationId xmlns:p14="http://schemas.microsoft.com/office/powerpoint/2010/main" val="487091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socle de l’offre</a:t>
            </a:r>
            <a:endParaRPr lang="fr-FR" dirty="0"/>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10</a:t>
            </a:fld>
            <a:endParaRPr lang="fr-FR"/>
          </a:p>
        </p:txBody>
      </p:sp>
    </p:spTree>
    <p:extLst>
      <p:ext uri="{BB962C8B-B14F-4D97-AF65-F5344CB8AC3E}">
        <p14:creationId xmlns:p14="http://schemas.microsoft.com/office/powerpoint/2010/main" val="1747485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11</a:t>
            </a:fld>
            <a:endParaRPr lang="fr-FR"/>
          </a:p>
        </p:txBody>
      </p:sp>
    </p:spTree>
    <p:extLst>
      <p:ext uri="{BB962C8B-B14F-4D97-AF65-F5344CB8AC3E}">
        <p14:creationId xmlns:p14="http://schemas.microsoft.com/office/powerpoint/2010/main" val="153660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spcBef>
                <a:spcPts val="0"/>
              </a:spcBef>
              <a:buSzPct val="25000"/>
              <a:buNone/>
            </a:pPr>
            <a:r>
              <a:rPr lang="fr-FR" dirty="0" smtClean="0">
                <a:solidFill>
                  <a:schemeClr val="dk1"/>
                </a:solidFill>
                <a:ea typeface="Calibri"/>
                <a:cs typeface="Calibri"/>
                <a:sym typeface="Calibri"/>
              </a:rPr>
              <a:t>Par l’intermédiaire de notre plateforme, notre système permet un accompagnement des besoins des collaborateurs sans qu’ils aient à parler en interne dans leur environnement professionnel de leurs difficultés.</a:t>
            </a:r>
          </a:p>
          <a:p>
            <a:pPr marL="0" lvl="0" indent="0">
              <a:spcBef>
                <a:spcPts val="0"/>
              </a:spcBef>
              <a:buSzPct val="25000"/>
              <a:buNone/>
            </a:pPr>
            <a:r>
              <a:rPr lang="fr-FR" dirty="0" smtClean="0">
                <a:solidFill>
                  <a:schemeClr val="dk1"/>
                </a:solidFill>
                <a:ea typeface="Calibri"/>
                <a:cs typeface="Calibri"/>
                <a:sym typeface="Calibri"/>
              </a:rPr>
              <a:t>Ils leur faut ont utiliser un code remis par leur employer, pour s’identifier sur la plateforme et ainsi avoir accès aux divers types d’accompagnement. </a:t>
            </a:r>
          </a:p>
          <a:p>
            <a:pPr marL="0" lvl="0" indent="0">
              <a:spcBef>
                <a:spcPts val="0"/>
              </a:spcBef>
              <a:buSzPct val="25000"/>
              <a:buNone/>
            </a:pPr>
            <a:endParaRPr lang="fr-FR" dirty="0" smtClean="0">
              <a:solidFill>
                <a:schemeClr val="dk1"/>
              </a:solidFill>
              <a:ea typeface="Calibri"/>
              <a:cs typeface="Calibri"/>
              <a:sym typeface="Calibri"/>
            </a:endParaRPr>
          </a:p>
          <a:p>
            <a:pPr marL="0" lvl="0" indent="0">
              <a:spcBef>
                <a:spcPts val="0"/>
              </a:spcBef>
              <a:buSzPct val="25000"/>
              <a:buNone/>
            </a:pPr>
            <a:r>
              <a:rPr lang="fr-FR" dirty="0" smtClean="0">
                <a:solidFill>
                  <a:schemeClr val="dk1"/>
                </a:solidFill>
                <a:ea typeface="Calibri"/>
                <a:cs typeface="Calibri"/>
                <a:sym typeface="Calibri"/>
              </a:rPr>
              <a:t>Préalablement, l’employeur choisi un forfait prépayé englobant les différents types d’accompagnement bien-être,  présélectionnés dans le cadre de leur dispositif SQVT.</a:t>
            </a:r>
          </a:p>
          <a:p>
            <a:pPr marL="0" lvl="0" indent="0">
              <a:spcBef>
                <a:spcPts val="0"/>
              </a:spcBef>
              <a:buSzPct val="25000"/>
              <a:buNone/>
            </a:pPr>
            <a:r>
              <a:rPr lang="fr-FR" dirty="0" smtClean="0">
                <a:solidFill>
                  <a:schemeClr val="dk1"/>
                </a:solidFill>
                <a:ea typeface="Calibri"/>
                <a:cs typeface="Calibri"/>
                <a:sym typeface="Calibri"/>
              </a:rPr>
              <a:t>Ainsi, les salariés peuvent être guidés sans que l’employeur puisse connaître les motifs de consultations du plus grave lié ou pas à son contexte professionnel pouvant être un facteur de démotivation et de baisse de productivité.</a:t>
            </a:r>
          </a:p>
          <a:p>
            <a:pPr marL="0" lvl="0" indent="0">
              <a:spcBef>
                <a:spcPts val="0"/>
              </a:spcBef>
              <a:buSzPct val="25000"/>
              <a:buNone/>
            </a:pPr>
            <a:r>
              <a:rPr lang="fr-FR" dirty="0" smtClean="0">
                <a:solidFill>
                  <a:schemeClr val="dk1"/>
                </a:solidFill>
                <a:ea typeface="Calibri"/>
                <a:cs typeface="Calibri"/>
                <a:sym typeface="Calibri"/>
              </a:rPr>
              <a:t>Par exemple : bien gérer son divorce, dépression, harcèlement ou </a:t>
            </a:r>
            <a:r>
              <a:rPr lang="fr-FR" dirty="0" err="1" smtClean="0">
                <a:solidFill>
                  <a:schemeClr val="dk1"/>
                </a:solidFill>
                <a:ea typeface="Calibri"/>
                <a:cs typeface="Calibri"/>
                <a:sym typeface="Calibri"/>
              </a:rPr>
              <a:t>burn</a:t>
            </a:r>
            <a:r>
              <a:rPr lang="fr-FR" dirty="0" smtClean="0">
                <a:solidFill>
                  <a:schemeClr val="dk1"/>
                </a:solidFill>
                <a:ea typeface="Calibri"/>
                <a:cs typeface="Calibri"/>
                <a:sym typeface="Calibri"/>
              </a:rPr>
              <a:t> out, coaching pour son adolescent en situation difficile… préparation pour se remettre en selle après une longue absence ou juste prendre soin de lui en venant profiter  des pratiques corporelles pour son confort et rester en forme…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12</a:t>
            </a:fld>
            <a:endParaRPr lang="fr-FR"/>
          </a:p>
        </p:txBody>
      </p:sp>
    </p:spTree>
    <p:extLst>
      <p:ext uri="{BB962C8B-B14F-4D97-AF65-F5344CB8AC3E}">
        <p14:creationId xmlns:p14="http://schemas.microsoft.com/office/powerpoint/2010/main" val="1688279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spcBef>
                <a:spcPts val="0"/>
              </a:spcBef>
              <a:buSzPct val="25000"/>
              <a:buNone/>
            </a:pPr>
            <a:r>
              <a:rPr lang="fr-FR" sz="1100" b="1" dirty="0" smtClean="0">
                <a:solidFill>
                  <a:schemeClr val="dk1"/>
                </a:solidFill>
                <a:ea typeface="Calibri"/>
                <a:cs typeface="Calibri"/>
                <a:sym typeface="Calibri"/>
              </a:rPr>
              <a:t>Avantages pour une collectivité d’externaliser la mise en place d’une approche SQVT:</a:t>
            </a:r>
          </a:p>
          <a:p>
            <a:pPr marL="0" lvl="0" indent="0">
              <a:spcBef>
                <a:spcPts val="0"/>
              </a:spcBef>
              <a:buNone/>
            </a:pPr>
            <a:endParaRPr lang="fr-FR" sz="1100" b="1" dirty="0" smtClean="0">
              <a:solidFill>
                <a:schemeClr val="dk1"/>
              </a:solidFill>
              <a:ea typeface="Calibri"/>
              <a:cs typeface="Calibri"/>
              <a:sym typeface="Calibri"/>
            </a:endParaRPr>
          </a:p>
          <a:p>
            <a:pPr marL="0" lvl="0" indent="0">
              <a:spcBef>
                <a:spcPts val="0"/>
              </a:spcBef>
              <a:buSzPct val="25000"/>
              <a:buNone/>
            </a:pPr>
            <a:r>
              <a:rPr lang="fr-FR" sz="1100" dirty="0" smtClean="0">
                <a:solidFill>
                  <a:schemeClr val="dk1"/>
                </a:solidFill>
                <a:ea typeface="Calibri"/>
                <a:cs typeface="Calibri"/>
                <a:sym typeface="Calibri"/>
              </a:rPr>
              <a:t>Possibilité de respecter efficacement la réglementation en vigueur</a:t>
            </a:r>
          </a:p>
          <a:p>
            <a:pPr marL="0" lvl="0" indent="0">
              <a:spcBef>
                <a:spcPts val="0"/>
              </a:spcBef>
              <a:buSzPct val="25000"/>
              <a:buNone/>
            </a:pPr>
            <a:r>
              <a:rPr lang="fr-FR" sz="1100" dirty="0" smtClean="0">
                <a:solidFill>
                  <a:schemeClr val="dk1"/>
                </a:solidFill>
                <a:ea typeface="Calibri"/>
                <a:cs typeface="Calibri"/>
                <a:sym typeface="Calibri"/>
              </a:rPr>
              <a:t>Gain de temps face dans la mise en place face à la complexité des prestations</a:t>
            </a:r>
          </a:p>
          <a:p>
            <a:pPr marL="0" lvl="0" indent="0">
              <a:spcBef>
                <a:spcPts val="0"/>
              </a:spcBef>
              <a:buSzPct val="25000"/>
              <a:buNone/>
            </a:pPr>
            <a:r>
              <a:rPr lang="fr-FR" sz="1100" dirty="0" smtClean="0">
                <a:solidFill>
                  <a:schemeClr val="dk1"/>
                </a:solidFill>
                <a:ea typeface="Calibri"/>
                <a:cs typeface="Calibri"/>
                <a:sym typeface="Calibri"/>
              </a:rPr>
              <a:t>Déontologie</a:t>
            </a:r>
          </a:p>
          <a:p>
            <a:pPr marL="0" lvl="0" indent="0">
              <a:spcBef>
                <a:spcPts val="0"/>
              </a:spcBef>
              <a:buSzPct val="25000"/>
              <a:buNone/>
            </a:pPr>
            <a:r>
              <a:rPr lang="fr-FR" sz="1100" dirty="0" smtClean="0">
                <a:solidFill>
                  <a:schemeClr val="dk1"/>
                </a:solidFill>
                <a:ea typeface="Calibri"/>
                <a:cs typeface="Calibri"/>
                <a:sym typeface="Calibri"/>
              </a:rPr>
              <a:t>Respect de la confidentialité</a:t>
            </a:r>
          </a:p>
          <a:p>
            <a:pPr marL="0" lvl="0" indent="0">
              <a:spcBef>
                <a:spcPts val="0"/>
              </a:spcBef>
              <a:buSzPct val="25000"/>
              <a:buNone/>
            </a:pPr>
            <a:r>
              <a:rPr lang="fr-FR" sz="1100" dirty="0" smtClean="0">
                <a:solidFill>
                  <a:schemeClr val="dk1"/>
                </a:solidFill>
                <a:ea typeface="Calibri"/>
                <a:cs typeface="Calibri"/>
                <a:sym typeface="Calibri"/>
              </a:rPr>
              <a:t>S’appuyer sur un savoir-faire, </a:t>
            </a:r>
          </a:p>
          <a:p>
            <a:pPr marL="0" lvl="0" indent="0">
              <a:spcBef>
                <a:spcPts val="0"/>
              </a:spcBef>
              <a:buSzPct val="25000"/>
              <a:buNone/>
            </a:pPr>
            <a:r>
              <a:rPr lang="fr-FR" sz="1100" dirty="0" smtClean="0">
                <a:solidFill>
                  <a:schemeClr val="dk1"/>
                </a:solidFill>
                <a:ea typeface="Calibri"/>
                <a:cs typeface="Calibri"/>
                <a:sym typeface="Calibri"/>
              </a:rPr>
              <a:t>Plus économique de passer par des experts</a:t>
            </a:r>
          </a:p>
          <a:p>
            <a:pPr marL="0" lvl="0" indent="0">
              <a:spcBef>
                <a:spcPts val="0"/>
              </a:spcBef>
              <a:buSzPct val="25000"/>
              <a:buNone/>
            </a:pPr>
            <a:r>
              <a:rPr lang="fr-FR" sz="1100" dirty="0" smtClean="0">
                <a:solidFill>
                  <a:schemeClr val="dk1"/>
                </a:solidFill>
                <a:ea typeface="Calibri"/>
                <a:cs typeface="Calibri"/>
                <a:sym typeface="Calibri"/>
              </a:rPr>
              <a:t>Atteindre un meilleur taux d’engagement (baisse % absentéisme)</a:t>
            </a:r>
          </a:p>
          <a:p>
            <a:pPr marL="0" lvl="0" indent="0">
              <a:spcBef>
                <a:spcPts val="0"/>
              </a:spcBef>
              <a:buNone/>
            </a:pPr>
            <a:endParaRPr lang="fr-FR" sz="1100" dirty="0" smtClean="0">
              <a:solidFill>
                <a:schemeClr val="dk1"/>
              </a:solidFill>
              <a:ea typeface="Calibri"/>
              <a:cs typeface="Calibri"/>
              <a:sym typeface="Calibri"/>
            </a:endParaRPr>
          </a:p>
          <a:p>
            <a:pPr marL="0" lvl="0" indent="0">
              <a:spcBef>
                <a:spcPts val="0"/>
              </a:spcBef>
              <a:buSzPct val="25000"/>
              <a:buNone/>
            </a:pPr>
            <a:r>
              <a:rPr lang="fr-FR" sz="1100" b="1" dirty="0" smtClean="0">
                <a:solidFill>
                  <a:schemeClr val="dk1"/>
                </a:solidFill>
                <a:ea typeface="Calibri"/>
                <a:cs typeface="Calibri"/>
                <a:sym typeface="Calibri"/>
              </a:rPr>
              <a:t>AUTRES INTÉRÊTS POUR NOS CLIENTS : COLLECTIVITÉS OU ENTREPRISES</a:t>
            </a:r>
          </a:p>
          <a:p>
            <a:pPr marL="0" lvl="0" indent="0">
              <a:spcBef>
                <a:spcPts val="0"/>
              </a:spcBef>
              <a:buSzPct val="25000"/>
              <a:buNone/>
            </a:pPr>
            <a:r>
              <a:rPr lang="fr-FR" sz="1100" dirty="0" smtClean="0">
                <a:solidFill>
                  <a:schemeClr val="dk1"/>
                </a:solidFill>
                <a:ea typeface="Calibri"/>
                <a:cs typeface="Calibri"/>
                <a:sym typeface="Calibri"/>
              </a:rPr>
              <a:t>Les acteurs de la RSE estiment qu’une démarche RSE favorise la performance globale de l’entreprise notamment par :</a:t>
            </a:r>
          </a:p>
          <a:p>
            <a:pPr marL="0" lvl="0" indent="0">
              <a:spcBef>
                <a:spcPts val="0"/>
              </a:spcBef>
              <a:buSzPct val="25000"/>
              <a:buNone/>
            </a:pPr>
            <a:r>
              <a:rPr lang="fr-FR" sz="1100" dirty="0" smtClean="0">
                <a:solidFill>
                  <a:schemeClr val="dk1"/>
                </a:solidFill>
                <a:ea typeface="Calibri"/>
                <a:cs typeface="Calibri"/>
                <a:sym typeface="Calibri"/>
              </a:rPr>
              <a:t>Une anticipation et maîtrise des risques</a:t>
            </a:r>
          </a:p>
          <a:p>
            <a:pPr marL="0" lvl="0" indent="0">
              <a:spcBef>
                <a:spcPts val="0"/>
              </a:spcBef>
              <a:buSzPct val="25000"/>
              <a:buNone/>
            </a:pPr>
            <a:r>
              <a:rPr lang="fr-FR" sz="1100" dirty="0" smtClean="0">
                <a:solidFill>
                  <a:schemeClr val="dk1"/>
                </a:solidFill>
                <a:ea typeface="Calibri"/>
                <a:cs typeface="Calibri"/>
                <a:sym typeface="Calibri"/>
              </a:rPr>
              <a:t>Un regard nouveau porté sur l’activité d’une structure favorisant l’innovation et la différenciation auprès du Ministère</a:t>
            </a:r>
          </a:p>
          <a:p>
            <a:pPr marL="0" lvl="0" indent="0">
              <a:spcBef>
                <a:spcPts val="0"/>
              </a:spcBef>
              <a:buSzPct val="25000"/>
              <a:buNone/>
            </a:pPr>
            <a:r>
              <a:rPr lang="fr-FR" sz="1100" dirty="0" smtClean="0">
                <a:solidFill>
                  <a:schemeClr val="dk1"/>
                </a:solidFill>
                <a:ea typeface="Calibri"/>
                <a:cs typeface="Calibri"/>
                <a:sym typeface="Calibri"/>
              </a:rPr>
              <a:t>La motivation, l’implication et la fidélisation des salariés</a:t>
            </a:r>
          </a:p>
          <a:p>
            <a:pPr marL="0" lvl="0" indent="0">
              <a:spcBef>
                <a:spcPts val="0"/>
              </a:spcBef>
              <a:buSzPct val="25000"/>
              <a:buNone/>
            </a:pPr>
            <a:r>
              <a:rPr lang="fr-FR" sz="1100" dirty="0" smtClean="0">
                <a:solidFill>
                  <a:schemeClr val="dk1"/>
                </a:solidFill>
                <a:ea typeface="Calibri"/>
                <a:cs typeface="Calibri"/>
                <a:sym typeface="Calibri"/>
              </a:rPr>
              <a:t>L’accès à des marchés responsables (publics ou privés) qui sélectionnent les entreprises et ou les produits sur des critères dits ESG (Environnement, Social (dont société), Gouvernance)</a:t>
            </a:r>
          </a:p>
          <a:p>
            <a:pPr marL="0" lvl="0" indent="0">
              <a:spcBef>
                <a:spcPts val="0"/>
              </a:spcBef>
              <a:buSzPct val="25000"/>
              <a:buNone/>
            </a:pPr>
            <a:r>
              <a:rPr lang="fr-FR" sz="1100" dirty="0" smtClean="0">
                <a:solidFill>
                  <a:schemeClr val="dk1"/>
                </a:solidFill>
                <a:ea typeface="Calibri"/>
                <a:cs typeface="Calibri"/>
                <a:sym typeface="Calibri"/>
              </a:rPr>
              <a:t>Le développement d’un capital confiance bénéfique à l’image et à sa valeur immatérielle</a:t>
            </a:r>
          </a:p>
          <a:p>
            <a:pPr marL="0" lvl="0" indent="0">
              <a:spcBef>
                <a:spcPts val="0"/>
              </a:spcBef>
              <a:buSzPct val="25000"/>
              <a:buNone/>
            </a:pPr>
            <a:r>
              <a:rPr lang="fr-FR" sz="1100" dirty="0" smtClean="0">
                <a:solidFill>
                  <a:schemeClr val="dk1"/>
                </a:solidFill>
                <a:ea typeface="Calibri"/>
                <a:cs typeface="Calibri"/>
                <a:sym typeface="Calibri"/>
              </a:rPr>
              <a:t>La fiabilisation des relations et des partenariats basés sur des valeurs</a:t>
            </a:r>
          </a:p>
          <a:p>
            <a:pPr marL="0" lvl="0" indent="0">
              <a:spcBef>
                <a:spcPts val="0"/>
              </a:spcBef>
              <a:buSzPct val="25000"/>
              <a:buNone/>
            </a:pPr>
            <a:r>
              <a:rPr lang="fr-FR" sz="1100" dirty="0" smtClean="0">
                <a:solidFill>
                  <a:schemeClr val="dk1"/>
                </a:solidFill>
                <a:ea typeface="Calibri"/>
                <a:cs typeface="Calibri"/>
                <a:sym typeface="Calibri"/>
              </a:rPr>
              <a:t>L’accès privilégié à des financements de la part d’organismes publics ou privés</a:t>
            </a:r>
          </a:p>
          <a:p>
            <a:endParaRPr lang="fr-FR" sz="1100" dirty="0"/>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13</a:t>
            </a:fld>
            <a:endParaRPr lang="fr-FR"/>
          </a:p>
        </p:txBody>
      </p:sp>
    </p:spTree>
    <p:extLst>
      <p:ext uri="{BB962C8B-B14F-4D97-AF65-F5344CB8AC3E}">
        <p14:creationId xmlns:p14="http://schemas.microsoft.com/office/powerpoint/2010/main" val="350117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spcBef>
                <a:spcPts val="0"/>
              </a:spcBef>
              <a:buSzPct val="25000"/>
              <a:buNone/>
            </a:pPr>
            <a:r>
              <a:rPr lang="fr-FR" b="1" dirty="0" smtClean="0">
                <a:solidFill>
                  <a:schemeClr val="dk1"/>
                </a:solidFill>
                <a:ea typeface="Calibri"/>
                <a:cs typeface="Calibri"/>
                <a:sym typeface="Calibri"/>
              </a:rPr>
              <a:t>AUTRES INTÉRÊTS POUR NOS CLIENTS : COLLECTIVITÉS OU ENTREPRISES</a:t>
            </a:r>
          </a:p>
          <a:p>
            <a:pPr marL="0" lvl="0" indent="0">
              <a:spcBef>
                <a:spcPts val="0"/>
              </a:spcBef>
              <a:buSzPct val="25000"/>
              <a:buNone/>
            </a:pPr>
            <a:r>
              <a:rPr lang="fr-FR" dirty="0" smtClean="0">
                <a:solidFill>
                  <a:schemeClr val="dk1"/>
                </a:solidFill>
                <a:ea typeface="Calibri"/>
                <a:cs typeface="Calibri"/>
                <a:sym typeface="Calibri"/>
              </a:rPr>
              <a:t>Les acteurs de la RSE estiment qu’une démarche RSE favorise la performance globale de l’entreprise notamment par :</a:t>
            </a:r>
          </a:p>
          <a:p>
            <a:pPr marL="0" lvl="0" indent="0">
              <a:spcBef>
                <a:spcPts val="0"/>
              </a:spcBef>
              <a:buSzPct val="25000"/>
              <a:buNone/>
            </a:pPr>
            <a:r>
              <a:rPr lang="fr-FR" dirty="0" smtClean="0">
                <a:solidFill>
                  <a:schemeClr val="dk1"/>
                </a:solidFill>
                <a:ea typeface="Calibri"/>
                <a:cs typeface="Calibri"/>
                <a:sym typeface="Calibri"/>
              </a:rPr>
              <a:t>Une anticipation et maîtrise des risques</a:t>
            </a:r>
          </a:p>
          <a:p>
            <a:pPr marL="0" lvl="0" indent="0">
              <a:spcBef>
                <a:spcPts val="0"/>
              </a:spcBef>
              <a:buSzPct val="25000"/>
              <a:buNone/>
            </a:pPr>
            <a:r>
              <a:rPr lang="fr-FR" dirty="0" smtClean="0">
                <a:solidFill>
                  <a:schemeClr val="dk1"/>
                </a:solidFill>
                <a:ea typeface="Calibri"/>
                <a:cs typeface="Calibri"/>
                <a:sym typeface="Calibri"/>
              </a:rPr>
              <a:t>Un regard nouveau porté sur l’activité d’une structure favorisant l’innovation et la différenciation auprès du Ministère</a:t>
            </a:r>
          </a:p>
          <a:p>
            <a:pPr marL="0" lvl="0" indent="0">
              <a:spcBef>
                <a:spcPts val="0"/>
              </a:spcBef>
              <a:buSzPct val="25000"/>
              <a:buNone/>
            </a:pPr>
            <a:r>
              <a:rPr lang="fr-FR" dirty="0" smtClean="0">
                <a:solidFill>
                  <a:schemeClr val="dk1"/>
                </a:solidFill>
                <a:ea typeface="Calibri"/>
                <a:cs typeface="Calibri"/>
                <a:sym typeface="Calibri"/>
              </a:rPr>
              <a:t>La motivation, l’implication et la fidélisation des salariés</a:t>
            </a:r>
          </a:p>
          <a:p>
            <a:pPr marL="0" lvl="0" indent="0">
              <a:spcBef>
                <a:spcPts val="0"/>
              </a:spcBef>
              <a:buSzPct val="25000"/>
              <a:buNone/>
            </a:pPr>
            <a:r>
              <a:rPr lang="fr-FR" dirty="0" smtClean="0">
                <a:solidFill>
                  <a:schemeClr val="dk1"/>
                </a:solidFill>
                <a:ea typeface="Calibri"/>
                <a:cs typeface="Calibri"/>
                <a:sym typeface="Calibri"/>
              </a:rPr>
              <a:t>L’accès à des marchés responsables (publics ou privés) qui sélectionnent les entreprises et ou les produits sur des critères dits ESG (Environnement, Social (dont société), Gouvernance)</a:t>
            </a:r>
          </a:p>
          <a:p>
            <a:pPr marL="0" lvl="0" indent="0">
              <a:spcBef>
                <a:spcPts val="0"/>
              </a:spcBef>
              <a:buSzPct val="25000"/>
              <a:buNone/>
            </a:pPr>
            <a:r>
              <a:rPr lang="fr-FR" dirty="0" smtClean="0">
                <a:solidFill>
                  <a:schemeClr val="dk1"/>
                </a:solidFill>
                <a:ea typeface="Calibri"/>
                <a:cs typeface="Calibri"/>
                <a:sym typeface="Calibri"/>
              </a:rPr>
              <a:t>Le développement d’un capital confiance bénéfique à l’image et à sa valeur immatérielle</a:t>
            </a:r>
          </a:p>
          <a:p>
            <a:pPr marL="0" lvl="0" indent="0">
              <a:spcBef>
                <a:spcPts val="0"/>
              </a:spcBef>
              <a:buSzPct val="25000"/>
              <a:buNone/>
            </a:pPr>
            <a:r>
              <a:rPr lang="fr-FR" dirty="0" smtClean="0">
                <a:solidFill>
                  <a:schemeClr val="dk1"/>
                </a:solidFill>
                <a:ea typeface="Calibri"/>
                <a:cs typeface="Calibri"/>
                <a:sym typeface="Calibri"/>
              </a:rPr>
              <a:t>La fiabilisation des relations et des partenariats basés sur des valeurs</a:t>
            </a:r>
          </a:p>
          <a:p>
            <a:pPr marL="0" lvl="0" indent="0">
              <a:spcBef>
                <a:spcPts val="0"/>
              </a:spcBef>
              <a:buSzPct val="25000"/>
              <a:buNone/>
            </a:pPr>
            <a:r>
              <a:rPr lang="fr-FR" dirty="0" smtClean="0">
                <a:solidFill>
                  <a:schemeClr val="dk1"/>
                </a:solidFill>
                <a:ea typeface="Calibri"/>
                <a:cs typeface="Calibri"/>
                <a:sym typeface="Calibri"/>
              </a:rPr>
              <a:t>L’accès privilégié à des financements de la part d’organismes publics ou privés</a:t>
            </a:r>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14</a:t>
            </a:fld>
            <a:endParaRPr lang="fr-FR"/>
          </a:p>
        </p:txBody>
      </p:sp>
    </p:spTree>
    <p:extLst>
      <p:ext uri="{BB962C8B-B14F-4D97-AF65-F5344CB8AC3E}">
        <p14:creationId xmlns:p14="http://schemas.microsoft.com/office/powerpoint/2010/main" val="3761578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spcBef>
                <a:spcPts val="0"/>
              </a:spcBef>
              <a:buSzPct val="25000"/>
              <a:buNone/>
            </a:pPr>
            <a:r>
              <a:rPr lang="fr-FR" sz="1050" b="1" dirty="0" smtClean="0">
                <a:solidFill>
                  <a:schemeClr val="dk1"/>
                </a:solidFill>
                <a:ea typeface="Calibri"/>
                <a:cs typeface="Calibri"/>
                <a:sym typeface="Calibri"/>
              </a:rPr>
              <a:t>Notre service consiste à concevoir des outils en terme de : </a:t>
            </a:r>
            <a:r>
              <a:rPr lang="fr-FR" sz="1050" b="1" dirty="0" smtClean="0">
                <a:solidFill>
                  <a:schemeClr val="dk1"/>
                </a:solidFill>
                <a:ea typeface="Calibri"/>
                <a:cs typeface="Calibri"/>
                <a:sym typeface="Calibri"/>
              </a:rPr>
              <a:t> </a:t>
            </a:r>
            <a:r>
              <a:rPr lang="fr-FR" sz="1050" dirty="0" smtClean="0">
                <a:solidFill>
                  <a:schemeClr val="dk1"/>
                </a:solidFill>
                <a:ea typeface="Calibri"/>
                <a:cs typeface="Calibri"/>
                <a:sym typeface="Calibri"/>
              </a:rPr>
              <a:t> </a:t>
            </a:r>
            <a:r>
              <a:rPr lang="fr-FR" sz="1050" dirty="0" smtClean="0">
                <a:solidFill>
                  <a:schemeClr val="dk1"/>
                </a:solidFill>
                <a:ea typeface="Calibri"/>
                <a:cs typeface="Calibri"/>
                <a:sym typeface="Calibri"/>
              </a:rPr>
              <a:t>Ingénierie et animation de formations : formation à la gestion des émotions, confiance en soi, comment être mieux au travail, formation managériale, préparation à la retraite… </a:t>
            </a:r>
          </a:p>
          <a:p>
            <a:pPr marL="0" lvl="0" indent="0">
              <a:spcBef>
                <a:spcPts val="0"/>
              </a:spcBef>
              <a:buSzPct val="25000"/>
              <a:buNone/>
            </a:pPr>
            <a:r>
              <a:rPr lang="fr-FR" sz="1050" dirty="0" smtClean="0">
                <a:solidFill>
                  <a:schemeClr val="dk1"/>
                </a:solidFill>
                <a:ea typeface="Calibri"/>
                <a:cs typeface="Calibri"/>
                <a:sym typeface="Calibri"/>
              </a:rPr>
              <a:t> Formation en inter ou en intra avec une ingénierie personnalisée en fonction des besoins exprimés : </a:t>
            </a:r>
            <a:r>
              <a:rPr lang="fr-FR" sz="1050" dirty="0" smtClean="0">
                <a:solidFill>
                  <a:schemeClr val="dk1"/>
                </a:solidFill>
                <a:ea typeface="Calibri"/>
                <a:cs typeface="Calibri"/>
                <a:sym typeface="Calibri"/>
              </a:rPr>
              <a:t> </a:t>
            </a:r>
            <a:r>
              <a:rPr lang="fr-FR" sz="1050" dirty="0" smtClean="0">
                <a:solidFill>
                  <a:schemeClr val="dk1"/>
                </a:solidFill>
                <a:ea typeface="Calibri"/>
                <a:cs typeface="Calibri"/>
                <a:sym typeface="Calibri"/>
              </a:rPr>
              <a:t>Soutien psychologique : entretien individuel ou session collective pour mieux vivre des évènements difficiles </a:t>
            </a:r>
          </a:p>
          <a:p>
            <a:pPr marL="0" lvl="0" indent="0">
              <a:spcBef>
                <a:spcPts val="0"/>
              </a:spcBef>
              <a:buSzPct val="25000"/>
              <a:buNone/>
            </a:pPr>
            <a:r>
              <a:rPr lang="fr-FR" sz="1050" dirty="0" smtClean="0">
                <a:solidFill>
                  <a:schemeClr val="dk1"/>
                </a:solidFill>
                <a:ea typeface="Calibri"/>
                <a:cs typeface="Calibri"/>
                <a:sym typeface="Calibri"/>
              </a:rPr>
              <a:t> Echanges de pratiques : échanger autour de son métier, de ses pratiques professionnelles pour donner du sens, s’enrichir grâce à l’effet miroir, la possibilité de donner et recevoir. </a:t>
            </a:r>
          </a:p>
          <a:p>
            <a:pPr marL="0" lvl="0" indent="0">
              <a:spcBef>
                <a:spcPts val="0"/>
              </a:spcBef>
              <a:buSzPct val="25000"/>
              <a:buNone/>
            </a:pPr>
            <a:r>
              <a:rPr lang="fr-FR" sz="1050" dirty="0" smtClean="0">
                <a:solidFill>
                  <a:schemeClr val="dk1"/>
                </a:solidFill>
                <a:ea typeface="Calibri"/>
                <a:cs typeface="Calibri"/>
                <a:sym typeface="Calibri"/>
              </a:rPr>
              <a:t> Groupes d’expression : favoriser la prise de parole, créer des moments d’expression pour rompre l’isolement, les rumeurs, les incompréhensions </a:t>
            </a:r>
          </a:p>
          <a:p>
            <a:pPr marL="0" lvl="0" indent="0">
              <a:spcBef>
                <a:spcPts val="0"/>
              </a:spcBef>
              <a:buSzPct val="25000"/>
              <a:buNone/>
            </a:pPr>
            <a:r>
              <a:rPr lang="fr-FR" sz="1050" dirty="0" smtClean="0">
                <a:solidFill>
                  <a:schemeClr val="dk1"/>
                </a:solidFill>
                <a:ea typeface="Calibri"/>
                <a:cs typeface="Calibri"/>
                <a:sym typeface="Calibri"/>
              </a:rPr>
              <a:t> Evènement, séminaire autour d’une question d’entreprise : OST/Forum Ouvert, Coaching. </a:t>
            </a:r>
          </a:p>
          <a:p>
            <a:pPr marL="0" lvl="0" indent="0">
              <a:spcBef>
                <a:spcPts val="0"/>
              </a:spcBef>
              <a:buSzPct val="25000"/>
              <a:buNone/>
            </a:pPr>
            <a:r>
              <a:rPr lang="fr-FR" sz="1050" b="1" dirty="0" smtClean="0">
                <a:solidFill>
                  <a:schemeClr val="dk1"/>
                </a:solidFill>
                <a:ea typeface="Calibri"/>
                <a:cs typeface="Calibri"/>
                <a:sym typeface="Calibri"/>
              </a:rPr>
              <a:t>Quels sont les avantages compétitifs de nos services ? </a:t>
            </a:r>
            <a:r>
              <a:rPr lang="fr-FR" sz="1050" b="1" dirty="0" smtClean="0">
                <a:solidFill>
                  <a:schemeClr val="dk1"/>
                </a:solidFill>
                <a:ea typeface="Calibri"/>
                <a:cs typeface="Calibri"/>
                <a:sym typeface="Calibri"/>
              </a:rPr>
              <a:t> </a:t>
            </a:r>
            <a:r>
              <a:rPr lang="fr-FR" sz="1050" dirty="0" smtClean="0">
                <a:solidFill>
                  <a:schemeClr val="dk1"/>
                </a:solidFill>
                <a:ea typeface="Calibri"/>
                <a:cs typeface="Calibri"/>
                <a:sym typeface="Calibri"/>
              </a:rPr>
              <a:t>La </a:t>
            </a:r>
            <a:r>
              <a:rPr lang="fr-FR" sz="1050" dirty="0" smtClean="0">
                <a:solidFill>
                  <a:schemeClr val="dk1"/>
                </a:solidFill>
                <a:ea typeface="Calibri"/>
                <a:cs typeface="Calibri"/>
                <a:sym typeface="Calibri"/>
              </a:rPr>
              <a:t>valeur ajoutée pour les collectivités et les bénéfices qu'elles pourront tirer de l'usage des méthodes pour améliorer le quotidien passe par la réalisation de certaines actions qui s'insèrent directement dans la relation sociale de l'entreprise. </a:t>
            </a:r>
            <a:r>
              <a:rPr lang="fr-FR" sz="1050" dirty="0" smtClean="0">
                <a:solidFill>
                  <a:schemeClr val="dk1"/>
                </a:solidFill>
                <a:ea typeface="Calibri"/>
                <a:cs typeface="Calibri"/>
                <a:sym typeface="Calibri"/>
              </a:rPr>
              <a:t> </a:t>
            </a:r>
            <a:r>
              <a:rPr lang="fr-FR" sz="1050" b="1" dirty="0" smtClean="0">
                <a:solidFill>
                  <a:schemeClr val="dk1"/>
                </a:solidFill>
                <a:ea typeface="Calibri"/>
                <a:cs typeface="Calibri"/>
                <a:sym typeface="Calibri"/>
              </a:rPr>
              <a:t>Notre </a:t>
            </a:r>
            <a:r>
              <a:rPr lang="fr-FR" sz="1050" b="1" dirty="0" smtClean="0">
                <a:solidFill>
                  <a:schemeClr val="dk1"/>
                </a:solidFill>
                <a:ea typeface="Calibri"/>
                <a:cs typeface="Calibri"/>
                <a:sym typeface="Calibri"/>
              </a:rPr>
              <a:t>démarche d'accompagnement du changement est donc une technologie sociale innovante intégrant 4 éléments : </a:t>
            </a:r>
            <a:r>
              <a:rPr lang="fr-FR" sz="1050" b="1" dirty="0" smtClean="0">
                <a:solidFill>
                  <a:schemeClr val="dk1"/>
                </a:solidFill>
                <a:ea typeface="Calibri"/>
                <a:cs typeface="Calibri"/>
                <a:sym typeface="Calibri"/>
              </a:rPr>
              <a:t> </a:t>
            </a:r>
            <a:r>
              <a:rPr lang="fr-FR" sz="1050" dirty="0" smtClean="0">
                <a:solidFill>
                  <a:schemeClr val="dk1"/>
                </a:solidFill>
                <a:ea typeface="Calibri"/>
                <a:cs typeface="Calibri"/>
                <a:sym typeface="Calibri"/>
              </a:rPr>
              <a:t> </a:t>
            </a:r>
            <a:r>
              <a:rPr lang="fr-FR" sz="1050" b="1" dirty="0" smtClean="0">
                <a:solidFill>
                  <a:schemeClr val="dk1"/>
                </a:solidFill>
                <a:ea typeface="Calibri"/>
                <a:cs typeface="Calibri"/>
                <a:sym typeface="Calibri"/>
              </a:rPr>
              <a:t>Les méthodes </a:t>
            </a:r>
            <a:r>
              <a:rPr lang="fr-FR" sz="1050" dirty="0" smtClean="0">
                <a:solidFill>
                  <a:schemeClr val="dk1"/>
                </a:solidFill>
                <a:ea typeface="Calibri"/>
                <a:cs typeface="Calibri"/>
                <a:sym typeface="Calibri"/>
              </a:rPr>
              <a:t>: technique à médiation corporelle, </a:t>
            </a:r>
            <a:r>
              <a:rPr lang="fr-FR" sz="1050" b="1" dirty="0" smtClean="0">
                <a:cs typeface="Calibri" panose="020F0502020204030204" pitchFamily="34" charset="0"/>
              </a:rPr>
              <a:t>Les neurosciences , </a:t>
            </a:r>
            <a:r>
              <a:rPr lang="fr-FR" sz="1050" dirty="0" smtClean="0">
                <a:cs typeface="Calibri" panose="020F0502020204030204" pitchFamily="34" charset="0"/>
              </a:rPr>
              <a:t>démarche de communication participative dynamique</a:t>
            </a:r>
          </a:p>
          <a:p>
            <a:r>
              <a:rPr lang="fr-FR" sz="1050" b="1" dirty="0" smtClean="0">
                <a:cs typeface="Calibri" panose="020F0502020204030204" pitchFamily="34" charset="0"/>
              </a:rPr>
              <a:t>Comment notre offre s'insère-t-elle dans la vie de nos clients ? </a:t>
            </a:r>
            <a:r>
              <a:rPr lang="fr-FR" sz="1050" dirty="0">
                <a:cs typeface="Calibri" panose="020F0502020204030204" pitchFamily="34" charset="0"/>
              </a:rPr>
              <a:t> </a:t>
            </a:r>
            <a:r>
              <a:rPr lang="fr-FR" sz="1050" dirty="0" smtClean="0">
                <a:cs typeface="Calibri" panose="020F0502020204030204" pitchFamily="34" charset="0"/>
              </a:rPr>
              <a:t>Dans </a:t>
            </a:r>
            <a:r>
              <a:rPr lang="fr-FR" sz="1050" dirty="0" smtClean="0">
                <a:cs typeface="Calibri" panose="020F0502020204030204" pitchFamily="34" charset="0"/>
              </a:rPr>
              <a:t>la vie des clients, </a:t>
            </a:r>
            <a:r>
              <a:rPr lang="fr-FR" sz="1050" b="1" dirty="0" smtClean="0">
                <a:cs typeface="Calibri" panose="020F0502020204030204" pitchFamily="34" charset="0"/>
              </a:rPr>
              <a:t>nos techniques </a:t>
            </a:r>
            <a:r>
              <a:rPr lang="fr-FR" sz="1050" dirty="0" smtClean="0">
                <a:cs typeface="Calibri" panose="020F0502020204030204" pitchFamily="34" charset="0"/>
              </a:rPr>
              <a:t>aides les collaborateurs à comprendre leur histoire personnelle et les conflits qui les animent. Semaine après semaine, les techniques de sophrologie permettent de "faire descendre la parole" dans le corps de façon à créer une sorte de basculement profond qui donnera au corps d'autres informations permettant d'autres réactions. Ils arrivent peu à peu à se libérer des conflits parfois profondément inscrits dans le corps. Ainsi, la personne qui pratique la sophrologie verra son comportement changer, se libérer de ce qui l'entrave pour inventer d'autres façons d'agir et de réagir. </a:t>
            </a:r>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15</a:t>
            </a:fld>
            <a:endParaRPr lang="fr-FR"/>
          </a:p>
        </p:txBody>
      </p:sp>
    </p:spTree>
    <p:extLst>
      <p:ext uri="{BB962C8B-B14F-4D97-AF65-F5344CB8AC3E}">
        <p14:creationId xmlns:p14="http://schemas.microsoft.com/office/powerpoint/2010/main" val="1778340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16</a:t>
            </a:fld>
            <a:endParaRPr lang="fr-FR"/>
          </a:p>
        </p:txBody>
      </p:sp>
    </p:spTree>
    <p:extLst>
      <p:ext uri="{BB962C8B-B14F-4D97-AF65-F5344CB8AC3E}">
        <p14:creationId xmlns:p14="http://schemas.microsoft.com/office/powerpoint/2010/main" val="3034849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spcBef>
                <a:spcPts val="0"/>
              </a:spcBef>
              <a:buSzPct val="25000"/>
              <a:buNone/>
            </a:pPr>
            <a:r>
              <a:rPr lang="fr-FR" b="1" dirty="0" smtClean="0">
                <a:solidFill>
                  <a:schemeClr val="dk1"/>
                </a:solidFill>
                <a:ea typeface="Calibri"/>
                <a:cs typeface="Calibri"/>
                <a:sym typeface="Calibri"/>
              </a:rPr>
              <a:t>Chiffres sur la Qualité de Vie au Travail selon les résultats de l’enquête 2013 de l’ANACT:</a:t>
            </a:r>
          </a:p>
          <a:p>
            <a:pPr marL="0" lvl="0" indent="0">
              <a:spcBef>
                <a:spcPts val="0"/>
              </a:spcBef>
              <a:buSzPct val="25000"/>
              <a:buNone/>
            </a:pPr>
            <a:r>
              <a:rPr lang="fr-FR" i="1" dirty="0" smtClean="0">
                <a:solidFill>
                  <a:schemeClr val="dk1"/>
                </a:solidFill>
                <a:ea typeface="Calibri"/>
                <a:cs typeface="Calibri"/>
                <a:sym typeface="Calibri"/>
              </a:rPr>
              <a:t>(L'Agence nationale pour l'amélioration des conditions de travail (</a:t>
            </a:r>
            <a:r>
              <a:rPr lang="fr-FR" b="1" i="1" dirty="0" smtClean="0">
                <a:solidFill>
                  <a:schemeClr val="dk1"/>
                </a:solidFill>
                <a:ea typeface="Calibri"/>
                <a:cs typeface="Calibri"/>
                <a:sym typeface="Calibri"/>
              </a:rPr>
              <a:t>ANACT</a:t>
            </a:r>
            <a:r>
              <a:rPr lang="fr-FR" i="1" dirty="0" smtClean="0">
                <a:solidFill>
                  <a:schemeClr val="dk1"/>
                </a:solidFill>
                <a:ea typeface="Calibri"/>
                <a:cs typeface="Calibri"/>
                <a:sym typeface="Calibri"/>
              </a:rPr>
              <a:t>) est un établissement public à caractère administratif français créé en 1973, et placé sous la tutelle du ministère du Travail, de l'Emploi et de la Santé.)</a:t>
            </a:r>
          </a:p>
          <a:p>
            <a:pPr marL="0" lvl="0" indent="0">
              <a:spcBef>
                <a:spcPts val="0"/>
              </a:spcBef>
              <a:buNone/>
            </a:pPr>
            <a:endParaRPr lang="fr-FR" dirty="0" smtClean="0">
              <a:solidFill>
                <a:schemeClr val="dk1"/>
              </a:solidFill>
              <a:ea typeface="Calibri"/>
              <a:cs typeface="Calibri"/>
              <a:sym typeface="Calibri"/>
            </a:endParaRPr>
          </a:p>
          <a:p>
            <a:pPr marL="0" lvl="0" indent="0">
              <a:spcBef>
                <a:spcPts val="0"/>
              </a:spcBef>
              <a:buSzPct val="25000"/>
              <a:buNone/>
            </a:pPr>
            <a:r>
              <a:rPr lang="fr-FR" b="1" dirty="0" smtClean="0">
                <a:solidFill>
                  <a:schemeClr val="dk1"/>
                </a:solidFill>
                <a:ea typeface="Calibri"/>
                <a:cs typeface="Calibri"/>
                <a:sym typeface="Calibri"/>
              </a:rPr>
              <a:t>58% des salariés pensent que leurs conditions de travail se sont dégradées depuis 5 ans</a:t>
            </a:r>
          </a:p>
          <a:p>
            <a:pPr marL="0" lvl="0" indent="0">
              <a:spcBef>
                <a:spcPts val="0"/>
              </a:spcBef>
              <a:buNone/>
            </a:pPr>
            <a:endParaRPr lang="fr-FR" dirty="0" smtClean="0"/>
          </a:p>
          <a:p>
            <a:pPr marL="0" lvl="0" indent="0">
              <a:spcBef>
                <a:spcPts val="0"/>
              </a:spcBef>
              <a:buNone/>
            </a:pPr>
            <a:endParaRPr lang="fr-FR" dirty="0" smtClean="0">
              <a:solidFill>
                <a:schemeClr val="dk1"/>
              </a:solidFill>
              <a:ea typeface="Calibri"/>
              <a:cs typeface="Calibri"/>
              <a:sym typeface="Calibri"/>
            </a:endParaRPr>
          </a:p>
          <a:p>
            <a:pPr marL="0" lvl="0" indent="0">
              <a:spcBef>
                <a:spcPts val="0"/>
              </a:spcBef>
              <a:buSzPct val="25000"/>
              <a:buNone/>
            </a:pPr>
            <a:r>
              <a:rPr lang="fr-FR" b="1" dirty="0" smtClean="0">
                <a:solidFill>
                  <a:schemeClr val="dk1"/>
                </a:solidFill>
                <a:ea typeface="Calibri"/>
                <a:cs typeface="Calibri"/>
                <a:sym typeface="Calibri"/>
              </a:rPr>
              <a:t>Enjeux de la Qualité de Vie au travail </a:t>
            </a:r>
          </a:p>
          <a:p>
            <a:pPr marL="0" lvl="0" indent="0">
              <a:spcBef>
                <a:spcPts val="0"/>
              </a:spcBef>
              <a:buSzPct val="25000"/>
              <a:buNone/>
            </a:pPr>
            <a:r>
              <a:rPr lang="fr-FR" dirty="0" smtClean="0">
                <a:solidFill>
                  <a:schemeClr val="dk1"/>
                </a:solidFill>
                <a:ea typeface="Calibri"/>
                <a:cs typeface="Calibri"/>
                <a:sym typeface="Calibri"/>
              </a:rPr>
              <a:t>Concilier de bonnes conditions de travail et la performance de </a:t>
            </a:r>
            <a:r>
              <a:rPr lang="fr-FR" dirty="0" smtClean="0">
                <a:ea typeface="Calibri"/>
                <a:cs typeface="Calibri"/>
                <a:sym typeface="Calibri"/>
              </a:rPr>
              <a:t>l’entreprise ou de la collectivité</a:t>
            </a:r>
            <a:r>
              <a:rPr lang="fr-FR" dirty="0" smtClean="0">
                <a:solidFill>
                  <a:srgbClr val="FF0000"/>
                </a:solidFill>
                <a:ea typeface="Calibri"/>
                <a:cs typeface="Calibri"/>
                <a:sym typeface="Calibri"/>
              </a:rPr>
              <a:t> </a:t>
            </a:r>
            <a:r>
              <a:rPr lang="fr-FR" dirty="0" smtClean="0">
                <a:solidFill>
                  <a:schemeClr val="dk1"/>
                </a:solidFill>
                <a:ea typeface="Calibri"/>
                <a:cs typeface="Calibri"/>
                <a:sym typeface="Calibri"/>
              </a:rPr>
              <a:t>pour plus de compétitivité au regard des économies de budget</a:t>
            </a:r>
          </a:p>
          <a:p>
            <a:pPr marL="0" lvl="0" indent="0">
              <a:spcBef>
                <a:spcPts val="0"/>
              </a:spcBef>
              <a:buSzPct val="25000"/>
              <a:buNone/>
            </a:pPr>
            <a:r>
              <a:rPr lang="fr-FR" dirty="0" smtClean="0">
                <a:solidFill>
                  <a:schemeClr val="dk1"/>
                </a:solidFill>
                <a:ea typeface="Calibri"/>
                <a:cs typeface="Calibri"/>
                <a:sym typeface="Calibri"/>
              </a:rPr>
              <a:t>La qualité de vie ne concerne plus seulement la santé physique et mentale mais un ensemble de facteurs liés au travail et à l’environnement d’un individu.</a:t>
            </a:r>
          </a:p>
          <a:p>
            <a:endParaRPr lang="fr-FR" dirty="0"/>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17</a:t>
            </a:fld>
            <a:endParaRPr lang="fr-FR"/>
          </a:p>
        </p:txBody>
      </p:sp>
    </p:spTree>
    <p:extLst>
      <p:ext uri="{BB962C8B-B14F-4D97-AF65-F5344CB8AC3E}">
        <p14:creationId xmlns:p14="http://schemas.microsoft.com/office/powerpoint/2010/main" val="1394414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spcBef>
                <a:spcPts val="0"/>
              </a:spcBef>
              <a:buSzPct val="25000"/>
              <a:buNone/>
            </a:pPr>
            <a:r>
              <a:rPr lang="fr-FR" dirty="0" smtClean="0">
                <a:solidFill>
                  <a:schemeClr val="dk1"/>
                </a:solidFill>
                <a:ea typeface="Calibri"/>
                <a:cs typeface="Calibri"/>
                <a:sym typeface="Calibri"/>
              </a:rPr>
              <a:t>Selon le Ministère du travail, les risques psychosociaux, appelés communément RPS, désignent un ensemble de risques professionnels qui touchent l’intégrité physique et psychologique des salariés. De ce fait, ces derniers ont un réel impact sur le fonctionnement des entreprises. </a:t>
            </a:r>
            <a:br>
              <a:rPr lang="fr-FR" dirty="0" smtClean="0">
                <a:solidFill>
                  <a:schemeClr val="dk1"/>
                </a:solidFill>
                <a:ea typeface="Calibri"/>
                <a:cs typeface="Calibri"/>
                <a:sym typeface="Calibri"/>
              </a:rPr>
            </a:br>
            <a:r>
              <a:rPr lang="fr-FR" dirty="0" smtClean="0">
                <a:solidFill>
                  <a:schemeClr val="dk1"/>
                </a:solidFill>
                <a:ea typeface="Calibri"/>
                <a:cs typeface="Calibri"/>
                <a:sym typeface="Calibri"/>
              </a:rPr>
              <a:t>On parle de «risques» pour désigner l’éventualité de l’apparition d’un trouble, et de «psychosociaux» pour indiquer le lien qu’il existe entre la personne, «psycho», et son environnement professionnel qui est caractérisé par les relations avec autrui (collègues, responsables…) autrement dit le «social».</a:t>
            </a:r>
          </a:p>
          <a:p>
            <a:pPr marL="0" lvl="0" indent="0">
              <a:spcBef>
                <a:spcPts val="0"/>
              </a:spcBef>
              <a:buSzPct val="25000"/>
              <a:buNone/>
            </a:pPr>
            <a:r>
              <a:rPr lang="fr-FR" dirty="0" smtClean="0">
                <a:solidFill>
                  <a:schemeClr val="dk1"/>
                </a:solidFill>
                <a:ea typeface="Calibri"/>
                <a:cs typeface="Calibri"/>
                <a:sym typeface="Calibri"/>
              </a:rPr>
              <a:t>Il existe en réalité différentes formes de risques psychosociaux. Parmi eux, on trouve le stress, la dépression, les risques suicidaires au travail, la conduite addictive, l’épuisement professionnel, le harcèlement moral ou sexuel, ou encore les violences au travail.</a:t>
            </a:r>
            <a:br>
              <a:rPr lang="fr-FR" dirty="0" smtClean="0">
                <a:solidFill>
                  <a:schemeClr val="dk1"/>
                </a:solidFill>
                <a:ea typeface="Calibri"/>
                <a:cs typeface="Calibri"/>
                <a:sym typeface="Calibri"/>
              </a:rPr>
            </a:br>
            <a:r>
              <a:rPr lang="fr-FR" dirty="0" smtClean="0">
                <a:solidFill>
                  <a:schemeClr val="dk1"/>
                </a:solidFill>
                <a:ea typeface="Calibri"/>
                <a:cs typeface="Calibri"/>
                <a:sym typeface="Calibri"/>
              </a:rPr>
              <a:t>En général, on assimile souvent les risques psychosociaux au stress. Seulement, il faudra bien garder à l’esprit que le stress n’est qu’une fraction de ce qu’englobe réellement ce terme de risques psychosociaux.</a:t>
            </a:r>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18</a:t>
            </a:fld>
            <a:endParaRPr lang="fr-FR"/>
          </a:p>
        </p:txBody>
      </p:sp>
    </p:spTree>
    <p:extLst>
      <p:ext uri="{BB962C8B-B14F-4D97-AF65-F5344CB8AC3E}">
        <p14:creationId xmlns:p14="http://schemas.microsoft.com/office/powerpoint/2010/main" val="382097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2</a:t>
            </a:fld>
            <a:endParaRPr lang="fr-FR"/>
          </a:p>
        </p:txBody>
      </p:sp>
    </p:spTree>
    <p:extLst>
      <p:ext uri="{BB962C8B-B14F-4D97-AF65-F5344CB8AC3E}">
        <p14:creationId xmlns:p14="http://schemas.microsoft.com/office/powerpoint/2010/main" val="300330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rtl="0">
              <a:spcBef>
                <a:spcPts val="0"/>
              </a:spcBef>
              <a:buSzPct val="25000"/>
              <a:buNone/>
            </a:pPr>
            <a:r>
              <a:rPr lang="fr-FR" sz="1050" dirty="0" smtClean="0">
                <a:solidFill>
                  <a:schemeClr val="dk1"/>
                </a:solidFill>
                <a:latin typeface="+mn-lt"/>
                <a:ea typeface="Calibri"/>
                <a:cs typeface="Calibri"/>
                <a:sym typeface="Calibri"/>
              </a:rPr>
              <a:t>La recherche du bien-être et de l’harmonie représente une tendance profonde de notre société. </a:t>
            </a:r>
          </a:p>
          <a:p>
            <a:pPr marL="0" marR="0" lvl="0" indent="0" algn="l" rtl="0">
              <a:spcBef>
                <a:spcPts val="0"/>
              </a:spcBef>
              <a:buSzPct val="25000"/>
              <a:buNone/>
            </a:pPr>
            <a:r>
              <a:rPr lang="fr-FR" sz="1050" b="1" dirty="0" smtClean="0">
                <a:solidFill>
                  <a:schemeClr val="dk1"/>
                </a:solidFill>
                <a:latin typeface="+mn-lt"/>
                <a:ea typeface="Calibri"/>
                <a:cs typeface="Calibri"/>
                <a:sym typeface="Calibri"/>
              </a:rPr>
              <a:t>Deux raisons principales à cela : </a:t>
            </a:r>
            <a:r>
              <a:rPr lang="fr-FR" sz="1050" dirty="0" smtClean="0">
                <a:solidFill>
                  <a:schemeClr val="dk1"/>
                </a:solidFill>
                <a:latin typeface="+mn-lt"/>
                <a:ea typeface="Calibri"/>
                <a:cs typeface="Calibri"/>
                <a:sym typeface="Calibri"/>
              </a:rPr>
              <a:t>le vieillissement de la population et le stress véritable fléau du monde occidental d’après l’OMS (Organisation Mondiale de la Santé) et selon une étude de l’APCE faite en 2008. Pour le combattre, on note la percée en Occident –et plus particulièrement en France qui comble son retard en Europe- de nombreuses approches globales du corps au moyen de techniques, méthodes au carrefour de la psychologie, de la science et de la philosophie. Au-delà d’un effet de mode, il s’agit d’une tendance plus profonde et irréversible. </a:t>
            </a:r>
          </a:p>
          <a:p>
            <a:pPr marL="0" marR="0" lvl="0" indent="0" algn="l" rtl="0">
              <a:spcBef>
                <a:spcPts val="0"/>
              </a:spcBef>
              <a:buSzPct val="25000"/>
              <a:buNone/>
            </a:pPr>
            <a:r>
              <a:rPr lang="fr-FR" sz="1050" dirty="0" smtClean="0">
                <a:solidFill>
                  <a:schemeClr val="dk1"/>
                </a:solidFill>
                <a:latin typeface="+mn-lt"/>
                <a:ea typeface="Calibri"/>
                <a:cs typeface="Calibri"/>
                <a:sym typeface="Calibri"/>
              </a:rPr>
              <a:t>Toujours selon l’OMS, 42 % des Français ont recours aux médecines parallèles, douces ou alternatives ; 75 % ont déjà eu recours dans leur vie aux médecines douces (qu’il s’agisse d’acupuncture, d’hypnose ou de relaxation). Ces dernières prenant de plus en plus une place reconnue dans le parcours des futurs médecins viennent renforcer cette évolution. </a:t>
            </a:r>
          </a:p>
          <a:p>
            <a:pPr marL="0" marR="0" lvl="0" indent="0" algn="l" rtl="0">
              <a:spcBef>
                <a:spcPts val="0"/>
              </a:spcBef>
              <a:buSzPct val="25000"/>
              <a:buNone/>
            </a:pPr>
            <a:r>
              <a:rPr lang="fr-FR" sz="1050" dirty="0" smtClean="0">
                <a:solidFill>
                  <a:schemeClr val="dk1"/>
                </a:solidFill>
                <a:latin typeface="+mn-lt"/>
                <a:ea typeface="Calibri"/>
                <a:cs typeface="Calibri"/>
                <a:sym typeface="Calibri"/>
              </a:rPr>
              <a:t>L’OMS favorise depuis peu l’intégration des médecines non conventionnelles dans les systèmes de santé publique (cf. rapport de l’OMS de 2002). </a:t>
            </a:r>
          </a:p>
          <a:p>
            <a:pPr marL="0" marR="0" lvl="0" indent="0" algn="l" rtl="0">
              <a:spcBef>
                <a:spcPts val="0"/>
              </a:spcBef>
              <a:buSzPct val="25000"/>
              <a:buNone/>
            </a:pPr>
            <a:r>
              <a:rPr lang="fr-FR" sz="1050" dirty="0" smtClean="0">
                <a:solidFill>
                  <a:schemeClr val="dk1"/>
                </a:solidFill>
                <a:latin typeface="+mn-lt"/>
                <a:ea typeface="Calibri"/>
                <a:cs typeface="Calibri"/>
                <a:sym typeface="Calibri"/>
              </a:rPr>
              <a:t>A titre indicatif le marché du bien-être et de la beauté confondu représente 10 milliards en France et 50 milliards en Europe, face à un marché déstructuré avec des indépendants qui ne sont pas forcément entrepreneurs et pas consolidé, donc une vraie opportunité pour s’implanter. </a:t>
            </a:r>
          </a:p>
          <a:p>
            <a:pPr>
              <a:buSzPct val="25000"/>
            </a:pPr>
            <a:r>
              <a:rPr lang="fr-FR" sz="1050" dirty="0" smtClean="0">
                <a:solidFill>
                  <a:schemeClr val="dk1"/>
                </a:solidFill>
                <a:latin typeface="+mn-lt"/>
                <a:ea typeface="Calibri"/>
                <a:cs typeface="Calibri"/>
                <a:sym typeface="Calibri"/>
              </a:rPr>
              <a:t>Un Français sur deux (45 %) affirme avoir entrepris au moins une action destinée à accroître son niveau de bien-être corporel dans les 6 derniers mois et qu’un Français sur trois (36%) déclare consulter régulièrement des articles ou des livres traitant du bien-être.</a:t>
            </a:r>
          </a:p>
          <a:p>
            <a:pPr lvl="0">
              <a:buSzPct val="25000"/>
            </a:pPr>
            <a:r>
              <a:rPr lang="fr-FR" sz="1050" dirty="0" smtClean="0">
                <a:solidFill>
                  <a:schemeClr val="dk1"/>
                </a:solidFill>
                <a:latin typeface="+mn-lt"/>
                <a:ea typeface="Calibri"/>
                <a:cs typeface="Calibri"/>
                <a:sym typeface="Calibri"/>
              </a:rPr>
              <a:t>Dans une société de plus en plus soumise au stress, le Bien-être ne constitue pas seulement un simple moment de détente mais une véritable démarche de prise en charge de son propre équilibre physique et moral. </a:t>
            </a:r>
            <a:r>
              <a:rPr lang="fr-FR" sz="1050" dirty="0" smtClean="0">
                <a:solidFill>
                  <a:schemeClr val="dk1"/>
                </a:solidFill>
                <a:latin typeface="+mn-lt"/>
                <a:ea typeface="Calibri"/>
                <a:cs typeface="Calibri"/>
                <a:sym typeface="Calibri"/>
              </a:rPr>
              <a:t>Le </a:t>
            </a:r>
            <a:r>
              <a:rPr lang="fr-FR" sz="1050" dirty="0" smtClean="0">
                <a:solidFill>
                  <a:schemeClr val="dk1"/>
                </a:solidFill>
                <a:latin typeface="+mn-lt"/>
                <a:ea typeface="Calibri"/>
                <a:cs typeface="Calibri"/>
                <a:sym typeface="Calibri"/>
              </a:rPr>
              <a:t>bien-être, c’est améliorer sa qualité de vie et prendre soin de sa santé. C’est également le droit, pour la personne malade, de mieux vivre sa maladie au travers d’une écoute et d’un accompagnement </a:t>
            </a:r>
            <a:r>
              <a:rPr lang="fr-FR" sz="1050" dirty="0" smtClean="0">
                <a:solidFill>
                  <a:schemeClr val="dk1"/>
                </a:solidFill>
                <a:latin typeface="+mn-lt"/>
                <a:ea typeface="Calibri"/>
                <a:cs typeface="Calibri"/>
                <a:sym typeface="Calibri"/>
              </a:rPr>
              <a:t>adapté. </a:t>
            </a:r>
            <a:r>
              <a:rPr lang="fr-FR" sz="1050" b="1" dirty="0" smtClean="0">
                <a:solidFill>
                  <a:schemeClr val="dk1"/>
                </a:solidFill>
                <a:latin typeface="+mn-lt"/>
                <a:ea typeface="Calibri"/>
                <a:cs typeface="Calibri"/>
                <a:sym typeface="Calibri"/>
              </a:rPr>
              <a:t>Sources </a:t>
            </a:r>
            <a:r>
              <a:rPr lang="fr-FR" sz="1050" b="1" dirty="0" smtClean="0">
                <a:solidFill>
                  <a:schemeClr val="dk1"/>
                </a:solidFill>
                <a:latin typeface="+mn-lt"/>
                <a:ea typeface="Calibri"/>
                <a:cs typeface="Calibri"/>
                <a:sym typeface="Calibri"/>
              </a:rPr>
              <a:t>: </a:t>
            </a:r>
            <a:r>
              <a:rPr lang="fr-FR" sz="1050" dirty="0" smtClean="0">
                <a:solidFill>
                  <a:schemeClr val="dk1"/>
                </a:solidFill>
                <a:latin typeface="+mn-lt"/>
                <a:ea typeface="Calibri"/>
                <a:cs typeface="Calibri"/>
                <a:sym typeface="Calibri"/>
              </a:rPr>
              <a:t>Le marché du bien-être en chiffres (source INSEE, enquête ESA)</a:t>
            </a:r>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3</a:t>
            </a:fld>
            <a:endParaRPr lang="fr-FR"/>
          </a:p>
        </p:txBody>
      </p:sp>
    </p:spTree>
    <p:extLst>
      <p:ext uri="{BB962C8B-B14F-4D97-AF65-F5344CB8AC3E}">
        <p14:creationId xmlns:p14="http://schemas.microsoft.com/office/powerpoint/2010/main" val="145983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4</a:t>
            </a:fld>
            <a:endParaRPr lang="fr-FR"/>
          </a:p>
        </p:txBody>
      </p:sp>
    </p:spTree>
    <p:extLst>
      <p:ext uri="{BB962C8B-B14F-4D97-AF65-F5344CB8AC3E}">
        <p14:creationId xmlns:p14="http://schemas.microsoft.com/office/powerpoint/2010/main" val="103237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5</a:t>
            </a:fld>
            <a:endParaRPr lang="fr-FR"/>
          </a:p>
        </p:txBody>
      </p:sp>
    </p:spTree>
    <p:extLst>
      <p:ext uri="{BB962C8B-B14F-4D97-AF65-F5344CB8AC3E}">
        <p14:creationId xmlns:p14="http://schemas.microsoft.com/office/powerpoint/2010/main" val="3405893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smtClean="0"/>
              <a:t>Sophrokhepri</a:t>
            </a:r>
            <a:r>
              <a:rPr lang="fr-FR" dirty="0" smtClean="0"/>
              <a:t>: centre de santé paramédicale innovante à</a:t>
            </a:r>
            <a:r>
              <a:rPr lang="fr-FR" baseline="0" dirty="0" smtClean="0"/>
              <a:t> Nogent, à</a:t>
            </a:r>
            <a:r>
              <a:rPr lang="fr-FR" dirty="0" smtClean="0"/>
              <a:t> quelques pas d’ici,</a:t>
            </a:r>
            <a:r>
              <a:rPr lang="fr-FR" baseline="0" dirty="0" smtClean="0"/>
              <a:t> </a:t>
            </a:r>
            <a:r>
              <a:rPr lang="fr-FR" dirty="0" smtClean="0"/>
              <a:t>dont l’action s’inscrit dans le marché décrit plus haut.</a:t>
            </a:r>
            <a:r>
              <a:rPr lang="fr-FR" baseline="0" dirty="0" smtClean="0"/>
              <a:t> </a:t>
            </a:r>
          </a:p>
          <a:p>
            <a:r>
              <a:rPr lang="fr-FR" sz="1200" b="1" kern="1200" dirty="0" smtClean="0">
                <a:solidFill>
                  <a:schemeClr val="tx1"/>
                </a:solidFill>
                <a:effectLst/>
                <a:latin typeface="+mn-lt"/>
                <a:ea typeface="+mn-ea"/>
                <a:cs typeface="+mn-cs"/>
              </a:rPr>
              <a:t>PHILLOSOPHIE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Centre </a:t>
            </a:r>
            <a:r>
              <a:rPr lang="fr-FR" sz="1200" kern="1200" dirty="0" smtClean="0">
                <a:solidFill>
                  <a:schemeClr val="tx1"/>
                </a:solidFill>
                <a:effectLst/>
                <a:latin typeface="+mn-lt"/>
                <a:ea typeface="+mn-ea"/>
                <a:cs typeface="+mn-cs"/>
              </a:rPr>
              <a:t>paramédical de santé, de soins et de mieux-être psychique et physique. Centre des champs de référence intégrant une vingtaine de thérapies complémentaires légales. C’est un lieu d’ancrage où peuvent exercer 60 thérapeutes.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Nous mettons tout en œuvre pour le bien-être des thérapeutes dans la fluidité et l’harmonie.</a:t>
            </a:r>
          </a:p>
          <a:p>
            <a:r>
              <a:rPr lang="fr-FR" sz="1200" kern="1200" dirty="0" smtClean="0">
                <a:solidFill>
                  <a:schemeClr val="tx1"/>
                </a:solidFill>
                <a:effectLst/>
                <a:latin typeface="+mn-lt"/>
                <a:ea typeface="+mn-ea"/>
                <a:cs typeface="+mn-cs"/>
              </a:rPr>
              <a:t>- Chaque thérapeute travail à son rythme, il ne paie que ce qu’il consomme, ses frais de fonctionnement sont proportionnels à son chiffre d’affaire. </a:t>
            </a:r>
          </a:p>
          <a:p>
            <a:r>
              <a:rPr lang="fr-FR" sz="1200" kern="1200" dirty="0" smtClean="0">
                <a:solidFill>
                  <a:schemeClr val="tx1"/>
                </a:solidFill>
                <a:effectLst/>
                <a:latin typeface="+mn-lt"/>
                <a:ea typeface="+mn-ea"/>
                <a:cs typeface="+mn-cs"/>
              </a:rPr>
              <a:t>- Le Centre a été créé pour que les personnes (les thérapeutes et leurs clients) se sentent bien dès qu’ils y rentrent.</a:t>
            </a:r>
          </a:p>
          <a:p>
            <a:r>
              <a:rPr lang="fr-FR" sz="1200" kern="1200" dirty="0" smtClean="0">
                <a:solidFill>
                  <a:schemeClr val="tx1"/>
                </a:solidFill>
                <a:effectLst/>
                <a:latin typeface="+mn-lt"/>
                <a:ea typeface="+mn-ea"/>
                <a:cs typeface="+mn-cs"/>
              </a:rPr>
              <a:t>- Le Centre a été conçu de façon chaleureuse et fonctionnelle en accord avec les principes Feng Shui.</a:t>
            </a:r>
          </a:p>
          <a:p>
            <a:r>
              <a:rPr lang="fr-FR" sz="1200" kern="1200" dirty="0" smtClean="0">
                <a:solidFill>
                  <a:schemeClr val="tx1"/>
                </a:solidFill>
                <a:effectLst/>
                <a:latin typeface="+mn-lt"/>
                <a:ea typeface="+mn-ea"/>
                <a:cs typeface="+mn-cs"/>
              </a:rPr>
              <a:t>- Chacun est bien accueilli et traité avec égard, ce qui contribue à la fidélisation des clients.</a:t>
            </a:r>
          </a:p>
          <a:p>
            <a:r>
              <a:rPr lang="fr-FR" sz="1200" kern="1200" dirty="0" smtClean="0">
                <a:solidFill>
                  <a:schemeClr val="tx1"/>
                </a:solidFill>
                <a:effectLst/>
                <a:latin typeface="+mn-lt"/>
                <a:ea typeface="+mn-ea"/>
                <a:cs typeface="+mn-cs"/>
              </a:rPr>
              <a:t>- Tout est centré sur l’accompagnement des thérapeutes dans leur activité et le « bien travailler ensemble »</a:t>
            </a:r>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6</a:t>
            </a:fld>
            <a:endParaRPr lang="fr-FR"/>
          </a:p>
        </p:txBody>
      </p:sp>
    </p:spTree>
    <p:extLst>
      <p:ext uri="{BB962C8B-B14F-4D97-AF65-F5344CB8AC3E}">
        <p14:creationId xmlns:p14="http://schemas.microsoft.com/office/powerpoint/2010/main" val="389033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dirty="0" smtClean="0"/>
              <a:t>Principe de mise en relation pour faire matcher les caractéristiques</a:t>
            </a:r>
            <a:r>
              <a:rPr lang="fr-FR" sz="1100" baseline="0" dirty="0" smtClean="0"/>
              <a:t> des motifs de consultation et les profils de compétence des experts</a:t>
            </a:r>
          </a:p>
          <a:p>
            <a:pPr marL="0" marR="0" lvl="0" indent="0" algn="l" rtl="0">
              <a:spcBef>
                <a:spcPts val="0"/>
              </a:spcBef>
              <a:buSzPct val="25000"/>
              <a:buNone/>
            </a:pPr>
            <a:r>
              <a:rPr lang="fr-FR" sz="1100" dirty="0" smtClean="0">
                <a:solidFill>
                  <a:schemeClr val="dk1"/>
                </a:solidFill>
                <a:ea typeface="Calibri"/>
                <a:cs typeface="Calibri"/>
                <a:sym typeface="Calibri"/>
              </a:rPr>
              <a:t>Le cœur de ce système réside dans des algorithmes et moyens pour mettre en relation le bon thérapeute en fonction du patient et de sa pathologie.</a:t>
            </a:r>
          </a:p>
          <a:p>
            <a:pPr marL="0" marR="0" lvl="0" indent="0" algn="l" rtl="0">
              <a:spcBef>
                <a:spcPts val="0"/>
              </a:spcBef>
              <a:buSzPct val="25000"/>
              <a:buNone/>
            </a:pPr>
            <a:r>
              <a:rPr lang="fr-FR" sz="1100" dirty="0" smtClean="0">
                <a:solidFill>
                  <a:schemeClr val="dk1"/>
                </a:solidFill>
                <a:ea typeface="Calibri"/>
                <a:cs typeface="Calibri"/>
                <a:sym typeface="Calibri"/>
              </a:rPr>
              <a:t>Un système de qualification très complexe calcule l'adéquation entre Thérapeute et chaque patient pour chaque type de patient et chaque type de thérapie.</a:t>
            </a:r>
          </a:p>
          <a:p>
            <a:pPr marL="0" marR="0" lvl="0" indent="0" algn="l" rtl="0">
              <a:spcBef>
                <a:spcPts val="0"/>
              </a:spcBef>
              <a:buSzPct val="25000"/>
              <a:buNone/>
            </a:pPr>
            <a:r>
              <a:rPr lang="fr-FR" sz="1100" dirty="0" smtClean="0">
                <a:solidFill>
                  <a:schemeClr val="dk1"/>
                </a:solidFill>
                <a:ea typeface="Calibri"/>
                <a:cs typeface="Calibri"/>
                <a:sym typeface="Calibri"/>
              </a:rPr>
              <a:t>- Pour le patient, le résultat est de guider le patient  vers le thérapeute le mieux adapté pour son cas.</a:t>
            </a:r>
          </a:p>
          <a:p>
            <a:pPr marL="0" marR="0" lvl="0" indent="0" algn="l" rtl="0">
              <a:spcBef>
                <a:spcPts val="0"/>
              </a:spcBef>
              <a:buSzPct val="25000"/>
              <a:buNone/>
            </a:pPr>
            <a:r>
              <a:rPr lang="fr-FR" sz="1100" dirty="0" smtClean="0">
                <a:solidFill>
                  <a:schemeClr val="dk1"/>
                </a:solidFill>
                <a:ea typeface="Calibri"/>
                <a:cs typeface="Calibri"/>
                <a:sym typeface="Calibri"/>
              </a:rPr>
              <a:t>- Pour le Thérapeute, le résultat est de lui proposer des consultations uniquement avec des patients qu'il saura traiter au mieux car c’est son domaine de prédilection.</a:t>
            </a:r>
          </a:p>
          <a:p>
            <a:pPr marL="0" marR="0" lvl="0" indent="0" algn="l" rtl="0">
              <a:spcBef>
                <a:spcPts val="0"/>
              </a:spcBef>
              <a:buSzPct val="25000"/>
              <a:buNone/>
            </a:pPr>
            <a:r>
              <a:rPr lang="fr-FR" sz="1100" dirty="0" smtClean="0">
                <a:solidFill>
                  <a:schemeClr val="dk1"/>
                </a:solidFill>
                <a:ea typeface="Calibri"/>
                <a:cs typeface="Calibri"/>
                <a:sym typeface="Calibri"/>
              </a:rPr>
              <a:t>Par exemple si un adolescent a des problèmes d'obésité, les thérapeutes affichés en premier seront ceux qui traitent particulièrement ce type de patients avec cette pathologie.</a:t>
            </a:r>
          </a:p>
          <a:p>
            <a:pPr marL="0" marR="0" lvl="0" indent="0" algn="l" rtl="0">
              <a:spcBef>
                <a:spcPts val="0"/>
              </a:spcBef>
              <a:buSzPct val="25000"/>
              <a:buNone/>
            </a:pPr>
            <a:r>
              <a:rPr lang="fr-FR" sz="1100" dirty="0" smtClean="0">
                <a:solidFill>
                  <a:schemeClr val="dk1"/>
                </a:solidFill>
                <a:ea typeface="Calibri"/>
                <a:cs typeface="Calibri"/>
                <a:sym typeface="Calibri"/>
              </a:rPr>
              <a:t>Lors de sa recherche de thérapeute plutôt que de demander au patient un type de thérapie dont il ignore bien souvent les bénéfices,</a:t>
            </a:r>
          </a:p>
          <a:p>
            <a:pPr marL="0" marR="0" lvl="0" indent="0" algn="l" rtl="0">
              <a:spcBef>
                <a:spcPts val="0"/>
              </a:spcBef>
              <a:buSzPct val="25000"/>
              <a:buNone/>
            </a:pPr>
            <a:r>
              <a:rPr lang="fr-FR" sz="1100" dirty="0" smtClean="0">
                <a:solidFill>
                  <a:schemeClr val="dk1"/>
                </a:solidFill>
                <a:ea typeface="Calibri"/>
                <a:cs typeface="Calibri"/>
                <a:sym typeface="Calibri"/>
              </a:rPr>
              <a:t>Nous préférons lui demander de se décrire un minimum son motif de consultation (par ex un salarié souffrant de </a:t>
            </a:r>
            <a:r>
              <a:rPr lang="fr-FR" sz="1100" dirty="0" err="1" smtClean="0">
                <a:solidFill>
                  <a:schemeClr val="dk1"/>
                </a:solidFill>
                <a:ea typeface="Calibri"/>
                <a:cs typeface="Calibri"/>
                <a:sym typeface="Calibri"/>
              </a:rPr>
              <a:t>burn</a:t>
            </a:r>
            <a:r>
              <a:rPr lang="fr-FR" sz="1100" dirty="0" smtClean="0">
                <a:solidFill>
                  <a:schemeClr val="dk1"/>
                </a:solidFill>
                <a:ea typeface="Calibri"/>
                <a:cs typeface="Calibri"/>
                <a:sym typeface="Calibri"/>
              </a:rPr>
              <a:t> out) et de décrire ses troubles.</a:t>
            </a:r>
          </a:p>
          <a:p>
            <a:pPr marL="0" marR="0" lvl="0" indent="0" algn="l" rtl="0">
              <a:spcBef>
                <a:spcPts val="0"/>
              </a:spcBef>
              <a:buSzPct val="25000"/>
              <a:buNone/>
            </a:pPr>
            <a:r>
              <a:rPr lang="fr-FR" sz="1100" dirty="0" smtClean="0">
                <a:solidFill>
                  <a:schemeClr val="dk1"/>
                </a:solidFill>
                <a:ea typeface="Calibri"/>
                <a:cs typeface="Calibri"/>
                <a:sym typeface="Calibri"/>
              </a:rPr>
              <a:t>Une courte liste de thérapeutes lui sera présentée triée en commençant par le meilleur en ce </a:t>
            </a:r>
            <a:r>
              <a:rPr lang="fr-FR" sz="1100" dirty="0" smtClean="0">
                <a:solidFill>
                  <a:schemeClr val="dk1"/>
                </a:solidFill>
                <a:ea typeface="Calibri"/>
                <a:cs typeface="Calibri"/>
                <a:sym typeface="Calibri"/>
              </a:rPr>
              <a:t>domaine. Ce </a:t>
            </a:r>
            <a:r>
              <a:rPr lang="fr-FR" sz="1100" dirty="0" smtClean="0">
                <a:solidFill>
                  <a:schemeClr val="dk1"/>
                </a:solidFill>
                <a:ea typeface="Calibri"/>
                <a:cs typeface="Calibri"/>
                <a:sym typeface="Calibri"/>
              </a:rPr>
              <a:t>système place au premier plan l'adéquation du patient , les caractéristiques de son besoin, en phase avec le Thérapeute et ses spécialisations.</a:t>
            </a:r>
          </a:p>
          <a:p>
            <a:pPr marL="0" marR="0" lvl="0" indent="0" algn="l" rtl="0">
              <a:spcBef>
                <a:spcPts val="0"/>
              </a:spcBef>
              <a:buSzPct val="25000"/>
              <a:buNone/>
            </a:pPr>
            <a:r>
              <a:rPr lang="fr-FR" sz="1100" dirty="0" smtClean="0">
                <a:solidFill>
                  <a:schemeClr val="dk1"/>
                </a:solidFill>
                <a:ea typeface="Calibri"/>
                <a:cs typeface="Calibri"/>
                <a:sym typeface="Calibri"/>
              </a:rPr>
              <a:t>l’usagé, bien souvent néophyte  dans le domaine des médecines douces ne peut savoir quelle spécialisation peut traiter au mieux son </a:t>
            </a:r>
            <a:r>
              <a:rPr lang="fr-FR" sz="1100" dirty="0" smtClean="0">
                <a:solidFill>
                  <a:schemeClr val="dk1"/>
                </a:solidFill>
                <a:ea typeface="Calibri"/>
                <a:cs typeface="Calibri"/>
                <a:sym typeface="Calibri"/>
              </a:rPr>
              <a:t>cas. L'équipe </a:t>
            </a:r>
            <a:r>
              <a:rPr lang="fr-FR" sz="1100" dirty="0" smtClean="0">
                <a:solidFill>
                  <a:schemeClr val="dk1"/>
                </a:solidFill>
                <a:ea typeface="Calibri"/>
                <a:cs typeface="Calibri"/>
                <a:sym typeface="Calibri"/>
              </a:rPr>
              <a:t>sera toujours joignable pour guider ces patients si </a:t>
            </a:r>
            <a:r>
              <a:rPr lang="fr-FR" sz="1100" dirty="0" smtClean="0">
                <a:solidFill>
                  <a:schemeClr val="dk1"/>
                </a:solidFill>
                <a:ea typeface="Calibri"/>
                <a:cs typeface="Calibri"/>
                <a:sym typeface="Calibri"/>
              </a:rPr>
              <a:t>besoin. Ce </a:t>
            </a:r>
            <a:r>
              <a:rPr lang="fr-FR" sz="1100" dirty="0" smtClean="0">
                <a:solidFill>
                  <a:schemeClr val="dk1"/>
                </a:solidFill>
                <a:ea typeface="Calibri"/>
                <a:cs typeface="Calibri"/>
                <a:sym typeface="Calibri"/>
              </a:rPr>
              <a:t>système de mise en relation, unique dans le milieu de la santé et du mieux-être, est notre atout majeur nous démarquant de tout ce qui a pu se faire jusque là.</a:t>
            </a:r>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7</a:t>
            </a:fld>
            <a:endParaRPr lang="fr-FR"/>
          </a:p>
        </p:txBody>
      </p:sp>
    </p:spTree>
    <p:extLst>
      <p:ext uri="{BB962C8B-B14F-4D97-AF65-F5344CB8AC3E}">
        <p14:creationId xmlns:p14="http://schemas.microsoft.com/office/powerpoint/2010/main" val="2713724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rtl="0">
              <a:spcBef>
                <a:spcPts val="0"/>
              </a:spcBef>
              <a:buSzPct val="25000"/>
              <a:buNone/>
            </a:pPr>
            <a:r>
              <a:rPr lang="fr-FR" sz="1100" b="1" dirty="0" smtClean="0">
                <a:solidFill>
                  <a:schemeClr val="dk1"/>
                </a:solidFill>
                <a:latin typeface="+mn-lt"/>
                <a:ea typeface="Calibri"/>
                <a:cs typeface="Calibri"/>
                <a:sym typeface="Calibri"/>
              </a:rPr>
              <a:t>Le concept : La </a:t>
            </a:r>
            <a:r>
              <a:rPr lang="fr-FR" sz="1100" b="1" dirty="0" err="1" smtClean="0">
                <a:solidFill>
                  <a:schemeClr val="dk1"/>
                </a:solidFill>
                <a:latin typeface="+mn-lt"/>
                <a:ea typeface="Calibri"/>
                <a:cs typeface="Calibri"/>
                <a:sym typeface="Calibri"/>
              </a:rPr>
              <a:t>visiothérapie</a:t>
            </a:r>
            <a:r>
              <a:rPr lang="fr-FR" sz="1100" b="1" dirty="0" smtClean="0">
                <a:solidFill>
                  <a:schemeClr val="dk1"/>
                </a:solidFill>
                <a:latin typeface="+mn-lt"/>
                <a:ea typeface="Calibri"/>
                <a:cs typeface="Calibri"/>
                <a:sym typeface="Calibri"/>
              </a:rPr>
              <a:t> </a:t>
            </a:r>
            <a:r>
              <a:rPr lang="fr-FR" sz="1100" b="1" dirty="0" smtClean="0">
                <a:solidFill>
                  <a:schemeClr val="dk1"/>
                </a:solidFill>
                <a:latin typeface="+mn-lt"/>
                <a:ea typeface="Calibri"/>
                <a:cs typeface="Calibri"/>
                <a:sym typeface="Calibri"/>
              </a:rPr>
              <a:t>pourquoi? </a:t>
            </a:r>
            <a:r>
              <a:rPr lang="fr-FR" sz="1100" dirty="0" smtClean="0">
                <a:solidFill>
                  <a:schemeClr val="dk1"/>
                </a:solidFill>
                <a:latin typeface="+mn-lt"/>
                <a:ea typeface="Calibri"/>
                <a:cs typeface="Calibri"/>
                <a:sym typeface="Calibri"/>
              </a:rPr>
              <a:t>Beaucoup </a:t>
            </a:r>
            <a:r>
              <a:rPr lang="fr-FR" sz="1100" dirty="0" smtClean="0">
                <a:solidFill>
                  <a:schemeClr val="dk1"/>
                </a:solidFill>
                <a:latin typeface="+mn-lt"/>
                <a:ea typeface="Calibri"/>
                <a:cs typeface="Calibri"/>
                <a:sym typeface="Calibri"/>
              </a:rPr>
              <a:t>de patients n'ont pas accès à l’accompagnement qu’il souhaiterait pour diverse raisons parfois insoupçonnables.</a:t>
            </a:r>
          </a:p>
          <a:p>
            <a:pPr marL="0" marR="0" lvl="0" indent="0" algn="l" rtl="0">
              <a:spcBef>
                <a:spcPts val="0"/>
              </a:spcBef>
              <a:buSzPct val="25000"/>
              <a:buNone/>
            </a:pPr>
            <a:r>
              <a:rPr lang="fr-FR" sz="1100" dirty="0" smtClean="0">
                <a:solidFill>
                  <a:schemeClr val="dk1"/>
                </a:solidFill>
                <a:latin typeface="+mn-lt"/>
                <a:ea typeface="Calibri"/>
                <a:cs typeface="Calibri"/>
                <a:sym typeface="Calibri"/>
              </a:rPr>
              <a:t>Trouvez ci-dessous quelques causes qui empêchent certaines personnes de recourir à nos services.</a:t>
            </a:r>
          </a:p>
          <a:p>
            <a:pPr marL="0" marR="0" lvl="0" indent="0" algn="l" rtl="0">
              <a:spcBef>
                <a:spcPts val="0"/>
              </a:spcBef>
              <a:buSzPct val="25000"/>
              <a:buNone/>
            </a:pPr>
            <a:r>
              <a:rPr lang="fr-FR" sz="1100" b="1" dirty="0" smtClean="0">
                <a:solidFill>
                  <a:schemeClr val="dk1"/>
                </a:solidFill>
                <a:latin typeface="+mn-lt"/>
                <a:ea typeface="Calibri"/>
                <a:cs typeface="Calibri"/>
                <a:sym typeface="Calibri"/>
              </a:rPr>
              <a:t>Éloignement physique</a:t>
            </a:r>
          </a:p>
          <a:p>
            <a:pPr marL="279117" marR="0" lvl="1" indent="-12416" algn="l" rtl="0">
              <a:spcBef>
                <a:spcPts val="0"/>
              </a:spcBef>
              <a:buSzPct val="25000"/>
              <a:buNone/>
            </a:pPr>
            <a:r>
              <a:rPr lang="fr-FR" sz="1100" b="0" i="0" u="none" strike="noStrike" cap="none" dirty="0" smtClean="0">
                <a:solidFill>
                  <a:schemeClr val="dk1"/>
                </a:solidFill>
                <a:latin typeface="+mn-lt"/>
                <a:ea typeface="Calibri"/>
                <a:cs typeface="Calibri"/>
                <a:sym typeface="Calibri"/>
              </a:rPr>
              <a:t>Les déserts médicaux sont une réalité en France et de part le monde.</a:t>
            </a:r>
          </a:p>
          <a:p>
            <a:pPr marL="279117" marR="0" lvl="1" indent="-12416" algn="l" rtl="0">
              <a:spcBef>
                <a:spcPts val="0"/>
              </a:spcBef>
              <a:buSzPct val="25000"/>
              <a:buNone/>
            </a:pPr>
            <a:r>
              <a:rPr lang="fr-FR" sz="1100" b="0" i="0" u="none" strike="noStrike" cap="none" dirty="0" smtClean="0">
                <a:solidFill>
                  <a:schemeClr val="dk1"/>
                </a:solidFill>
                <a:latin typeface="+mn-lt"/>
                <a:ea typeface="Calibri"/>
                <a:cs typeface="Calibri"/>
                <a:sym typeface="Calibri"/>
              </a:rPr>
              <a:t>Les expatriés et leur famille qui se trouvent dans un pays où l'on ne parle pas leur langue, de culture si différente</a:t>
            </a:r>
            <a:br>
              <a:rPr lang="fr-FR" sz="1100" b="0" i="0" u="none" strike="noStrike" cap="none" dirty="0" smtClean="0">
                <a:solidFill>
                  <a:schemeClr val="dk1"/>
                </a:solidFill>
                <a:latin typeface="+mn-lt"/>
                <a:ea typeface="Calibri"/>
                <a:cs typeface="Calibri"/>
                <a:sym typeface="Calibri"/>
              </a:rPr>
            </a:br>
            <a:r>
              <a:rPr lang="fr-FR" sz="1100" b="0" i="1" u="none" strike="noStrike" cap="none" dirty="0" smtClean="0">
                <a:solidFill>
                  <a:schemeClr val="dk1"/>
                </a:solidFill>
                <a:latin typeface="+mn-lt"/>
                <a:ea typeface="Calibri"/>
                <a:cs typeface="Calibri"/>
                <a:sym typeface="Calibri"/>
              </a:rPr>
              <a:t>Où iriez vous consulter en tant qu'expatrié dans une lointaine province chinoise?</a:t>
            </a:r>
          </a:p>
          <a:p>
            <a:pPr marL="279117" marR="0" lvl="1" indent="-12416" algn="l" rtl="0">
              <a:spcBef>
                <a:spcPts val="0"/>
              </a:spcBef>
              <a:buSzPct val="25000"/>
              <a:buNone/>
            </a:pPr>
            <a:r>
              <a:rPr lang="fr-FR" sz="1100" b="0" i="0" u="none" strike="noStrike" cap="none" dirty="0" smtClean="0">
                <a:solidFill>
                  <a:schemeClr val="dk1"/>
                </a:solidFill>
                <a:latin typeface="+mn-lt"/>
                <a:ea typeface="Calibri"/>
                <a:cs typeface="Calibri"/>
                <a:sym typeface="Calibri"/>
              </a:rPr>
              <a:t>Les handicapés dont le déplacement est souvent compliqué ou mobilise un proche.</a:t>
            </a:r>
          </a:p>
          <a:p>
            <a:pPr marL="279117" marR="0" lvl="1" indent="-12416" algn="l" rtl="0">
              <a:spcBef>
                <a:spcPts val="0"/>
              </a:spcBef>
              <a:buSzPct val="25000"/>
              <a:buNone/>
            </a:pPr>
            <a:r>
              <a:rPr lang="fr-FR" sz="1100" b="0" i="0" u="none" strike="noStrike" cap="none" dirty="0" smtClean="0">
                <a:solidFill>
                  <a:schemeClr val="dk1"/>
                </a:solidFill>
                <a:latin typeface="+mn-lt"/>
                <a:ea typeface="Calibri"/>
                <a:cs typeface="Calibri"/>
                <a:sym typeface="Calibri"/>
              </a:rPr>
              <a:t>Problèmes de transports, temps de trajet qui double ou triple parfois le temps de consultation en Ile de France comme en province</a:t>
            </a:r>
          </a:p>
          <a:p>
            <a:pPr marL="0" marR="0" lvl="0" indent="0" algn="l" rtl="0">
              <a:spcBef>
                <a:spcPts val="0"/>
              </a:spcBef>
              <a:buSzPct val="25000"/>
              <a:buNone/>
            </a:pPr>
            <a:r>
              <a:rPr lang="fr-FR" sz="1100" b="1" dirty="0" smtClean="0">
                <a:solidFill>
                  <a:schemeClr val="dk1"/>
                </a:solidFill>
                <a:latin typeface="+mn-lt"/>
                <a:ea typeface="Calibri"/>
                <a:cs typeface="Calibri"/>
                <a:sym typeface="Calibri"/>
              </a:rPr>
              <a:t>Timidité, </a:t>
            </a:r>
            <a:r>
              <a:rPr lang="fr-FR" sz="1100" b="0" i="0" u="none" strike="noStrike" cap="none" dirty="0" smtClean="0">
                <a:solidFill>
                  <a:schemeClr val="dk1"/>
                </a:solidFill>
                <a:latin typeface="+mn-lt"/>
                <a:ea typeface="Calibri"/>
                <a:cs typeface="Calibri"/>
                <a:sym typeface="Calibri"/>
              </a:rPr>
              <a:t>Faire </a:t>
            </a:r>
            <a:r>
              <a:rPr lang="fr-FR" sz="1100" b="0" i="0" u="none" strike="noStrike" cap="none" dirty="0" smtClean="0">
                <a:solidFill>
                  <a:schemeClr val="dk1"/>
                </a:solidFill>
                <a:latin typeface="+mn-lt"/>
                <a:ea typeface="Calibri"/>
                <a:cs typeface="Calibri"/>
                <a:sym typeface="Calibri"/>
              </a:rPr>
              <a:t>la démarche d'aller "consulter" est souvent un pas difficile à franchir pour bon nombre de personnes.</a:t>
            </a:r>
            <a:br>
              <a:rPr lang="fr-FR" sz="1100" b="0" i="0" u="none" strike="noStrike" cap="none" dirty="0" smtClean="0">
                <a:solidFill>
                  <a:schemeClr val="dk1"/>
                </a:solidFill>
                <a:latin typeface="+mn-lt"/>
                <a:ea typeface="Calibri"/>
                <a:cs typeface="Calibri"/>
                <a:sym typeface="Calibri"/>
              </a:rPr>
            </a:br>
            <a:r>
              <a:rPr lang="fr-FR" sz="1100" b="0" i="0" u="none" strike="noStrike" cap="none" dirty="0" smtClean="0">
                <a:solidFill>
                  <a:schemeClr val="dk1"/>
                </a:solidFill>
                <a:latin typeface="+mn-lt"/>
                <a:ea typeface="Calibri"/>
                <a:cs typeface="Calibri"/>
                <a:sym typeface="Calibri"/>
              </a:rPr>
              <a:t>La </a:t>
            </a:r>
            <a:r>
              <a:rPr lang="fr-FR" sz="1100" b="0" i="0" u="none" strike="noStrike" cap="none" dirty="0" err="1" smtClean="0">
                <a:solidFill>
                  <a:schemeClr val="dk1"/>
                </a:solidFill>
                <a:latin typeface="+mn-lt"/>
                <a:ea typeface="Calibri"/>
                <a:cs typeface="Calibri"/>
                <a:sym typeface="Calibri"/>
              </a:rPr>
              <a:t>visio</a:t>
            </a:r>
            <a:r>
              <a:rPr lang="fr-FR" sz="1100" b="0" i="0" u="none" strike="noStrike" cap="none" dirty="0" smtClean="0">
                <a:solidFill>
                  <a:schemeClr val="dk1"/>
                </a:solidFill>
                <a:latin typeface="+mn-lt"/>
                <a:ea typeface="Calibri"/>
                <a:cs typeface="Calibri"/>
                <a:sym typeface="Calibri"/>
              </a:rPr>
              <a:t>-thérapie apporte une distance et une certain sentiment de confidentialité à ces personnes</a:t>
            </a:r>
          </a:p>
          <a:p>
            <a:pPr marL="0" marR="0" lvl="0" indent="0" algn="l" rtl="0">
              <a:spcBef>
                <a:spcPts val="0"/>
              </a:spcBef>
              <a:buSzPct val="25000"/>
              <a:buNone/>
            </a:pPr>
            <a:r>
              <a:rPr lang="fr-FR" sz="1100" b="1" dirty="0" smtClean="0">
                <a:solidFill>
                  <a:schemeClr val="dk1"/>
                </a:solidFill>
                <a:latin typeface="+mn-lt"/>
                <a:ea typeface="Calibri"/>
                <a:cs typeface="Calibri"/>
                <a:sym typeface="Calibri"/>
              </a:rPr>
              <a:t>Confidentialité </a:t>
            </a:r>
            <a:r>
              <a:rPr lang="fr-FR" sz="1100" b="0" i="0" u="none" strike="noStrike" cap="none" dirty="0" smtClean="0">
                <a:solidFill>
                  <a:schemeClr val="dk1"/>
                </a:solidFill>
                <a:latin typeface="+mn-lt"/>
                <a:ea typeface="Calibri"/>
                <a:cs typeface="Calibri"/>
                <a:sym typeface="Calibri"/>
              </a:rPr>
              <a:t>Certaines </a:t>
            </a:r>
            <a:r>
              <a:rPr lang="fr-FR" sz="1100" b="0" i="0" u="none" strike="noStrike" cap="none" dirty="0" smtClean="0">
                <a:solidFill>
                  <a:schemeClr val="dk1"/>
                </a:solidFill>
                <a:latin typeface="+mn-lt"/>
                <a:ea typeface="Calibri"/>
                <a:cs typeface="Calibri"/>
                <a:sym typeface="Calibri"/>
              </a:rPr>
              <a:t>personnes ne veulent pas que leurs proches sachent qu'elles vont </a:t>
            </a:r>
            <a:r>
              <a:rPr lang="fr-FR" sz="1100" b="0" i="0" u="none" strike="noStrike" cap="none" dirty="0" smtClean="0">
                <a:solidFill>
                  <a:schemeClr val="dk1"/>
                </a:solidFill>
                <a:latin typeface="+mn-lt"/>
                <a:ea typeface="Calibri"/>
                <a:cs typeface="Calibri"/>
                <a:sym typeface="Calibri"/>
              </a:rPr>
              <a:t>consulter. Pire</a:t>
            </a:r>
            <a:r>
              <a:rPr lang="fr-FR" sz="1100" b="0" i="0" u="none" strike="noStrike" cap="none" dirty="0" smtClean="0">
                <a:solidFill>
                  <a:schemeClr val="dk1"/>
                </a:solidFill>
                <a:latin typeface="+mn-lt"/>
                <a:ea typeface="Calibri"/>
                <a:cs typeface="Calibri"/>
                <a:sym typeface="Calibri"/>
              </a:rPr>
              <a:t>, parfois coincées voir recluses, elles ne peuvent consulter car elles n'ont pas "l'autorisation" de leur milieu </a:t>
            </a:r>
            <a:r>
              <a:rPr lang="fr-FR" sz="1100" b="0" i="0" u="none" strike="noStrike" cap="none" dirty="0" smtClean="0">
                <a:solidFill>
                  <a:schemeClr val="dk1"/>
                </a:solidFill>
                <a:latin typeface="+mn-lt"/>
                <a:ea typeface="Calibri"/>
                <a:cs typeface="Calibri"/>
                <a:sym typeface="Calibri"/>
              </a:rPr>
              <a:t>familial Difficile </a:t>
            </a:r>
            <a:r>
              <a:rPr lang="fr-FR" sz="1100" b="0" i="0" u="none" strike="noStrike" cap="none" dirty="0" smtClean="0">
                <a:solidFill>
                  <a:schemeClr val="dk1"/>
                </a:solidFill>
                <a:latin typeface="+mn-lt"/>
                <a:ea typeface="Calibri"/>
                <a:cs typeface="Calibri"/>
                <a:sym typeface="Calibri"/>
              </a:rPr>
              <a:t>par exemple de consulter un sexologue sans avoir à se justifier auprès de son conjoint.</a:t>
            </a:r>
          </a:p>
          <a:p>
            <a:pPr marL="0" marR="0" lvl="0" indent="0" algn="l" rtl="0">
              <a:spcBef>
                <a:spcPts val="0"/>
              </a:spcBef>
              <a:buSzPct val="25000"/>
              <a:buNone/>
            </a:pPr>
            <a:r>
              <a:rPr lang="fr-FR" sz="1100" b="1" dirty="0" smtClean="0">
                <a:solidFill>
                  <a:schemeClr val="dk1"/>
                </a:solidFill>
                <a:latin typeface="+mn-lt"/>
                <a:ea typeface="Calibri"/>
                <a:cs typeface="Calibri"/>
                <a:sym typeface="Calibri"/>
              </a:rPr>
              <a:t>Manque de temps ou obligation de rester chez soi</a:t>
            </a:r>
          </a:p>
          <a:p>
            <a:pPr marL="279117" marR="0" lvl="1" indent="-12416" algn="l" rtl="0">
              <a:spcBef>
                <a:spcPts val="0"/>
              </a:spcBef>
              <a:buSzPct val="25000"/>
              <a:buNone/>
            </a:pPr>
            <a:r>
              <a:rPr lang="fr-FR" sz="1100" b="0" i="0" u="none" strike="noStrike" cap="none" dirty="0" smtClean="0">
                <a:solidFill>
                  <a:schemeClr val="dk1"/>
                </a:solidFill>
                <a:latin typeface="+mn-lt"/>
                <a:ea typeface="Calibri"/>
                <a:cs typeface="Calibri"/>
                <a:sym typeface="Calibri"/>
              </a:rPr>
              <a:t>Pas facile pour une mère au foyer d'avoir du temps libre en dehors de chez elle aux heures classiques de consultations.</a:t>
            </a:r>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8</a:t>
            </a:fld>
            <a:endParaRPr lang="fr-FR"/>
          </a:p>
        </p:txBody>
      </p:sp>
    </p:spTree>
    <p:extLst>
      <p:ext uri="{BB962C8B-B14F-4D97-AF65-F5344CB8AC3E}">
        <p14:creationId xmlns:p14="http://schemas.microsoft.com/office/powerpoint/2010/main" val="282825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79D3BA2-3FFB-4705-8BCC-DE7FD9FB0595}" type="slidenum">
              <a:rPr lang="fr-FR" smtClean="0"/>
              <a:t>9</a:t>
            </a:fld>
            <a:endParaRPr lang="fr-FR"/>
          </a:p>
        </p:txBody>
      </p:sp>
    </p:spTree>
    <p:extLst>
      <p:ext uri="{BB962C8B-B14F-4D97-AF65-F5344CB8AC3E}">
        <p14:creationId xmlns:p14="http://schemas.microsoft.com/office/powerpoint/2010/main" val="3937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340769"/>
            <a:ext cx="8280920" cy="576063"/>
          </a:xfrm>
        </p:spPr>
        <p:txBody>
          <a:bodyPr>
            <a:noAutofit/>
          </a:bodyPr>
          <a:lstStyle>
            <a:lvl1pPr algn="l">
              <a:defRPr sz="2400" b="1"/>
            </a:lvl1pPr>
          </a:lstStyle>
          <a:p>
            <a:r>
              <a:rPr lang="fr-FR" dirty="0" smtClean="0"/>
              <a:t>Modifiez le style du titre</a:t>
            </a:r>
            <a:endParaRPr lang="fr-FR" dirty="0"/>
          </a:p>
        </p:txBody>
      </p:sp>
      <p:sp>
        <p:nvSpPr>
          <p:cNvPr id="4" name="Espace réservé de la date 3"/>
          <p:cNvSpPr>
            <a:spLocks noGrp="1"/>
          </p:cNvSpPr>
          <p:nvPr>
            <p:ph type="dt" sz="half" idx="10"/>
          </p:nvPr>
        </p:nvSpPr>
        <p:spPr/>
        <p:txBody>
          <a:bodyPr/>
          <a:lstStyle/>
          <a:p>
            <a:fld id="{4C26DD2D-5ABF-4EF0-8F2A-C9A794AE9671}" type="datetime1">
              <a:rPr lang="fr-FR" smtClean="0"/>
              <a:t>20/11/2016</a:t>
            </a:fld>
            <a:endParaRPr lang="fr-FR"/>
          </a:p>
        </p:txBody>
      </p:sp>
      <p:sp>
        <p:nvSpPr>
          <p:cNvPr id="5" name="Espace réservé du pied de page 4"/>
          <p:cNvSpPr>
            <a:spLocks noGrp="1"/>
          </p:cNvSpPr>
          <p:nvPr>
            <p:ph type="ftr" sz="quarter" idx="11"/>
          </p:nvPr>
        </p:nvSpPr>
        <p:spPr/>
        <p:txBody>
          <a:bodyPr/>
          <a:lstStyle/>
          <a:p>
            <a:r>
              <a:rPr lang="fr-FR" smtClean="0"/>
              <a:t>Mairie-SophroKhepri-21-11-2016</a:t>
            </a:r>
            <a:endParaRPr lang="fr-FR"/>
          </a:p>
        </p:txBody>
      </p:sp>
      <p:sp>
        <p:nvSpPr>
          <p:cNvPr id="6" name="Espace réservé du numéro de diapositive 5"/>
          <p:cNvSpPr>
            <a:spLocks noGrp="1"/>
          </p:cNvSpPr>
          <p:nvPr>
            <p:ph type="sldNum" sz="quarter" idx="12"/>
          </p:nvPr>
        </p:nvSpPr>
        <p:spPr/>
        <p:txBody>
          <a:bodyPr/>
          <a:lstStyle/>
          <a:p>
            <a:fld id="{EA3BF215-14A7-4BF3-BF8C-692452AE0AC1}" type="slidenum">
              <a:rPr lang="fr-FR" smtClean="0"/>
              <a:t>‹N°›</a:t>
            </a:fld>
            <a:endParaRPr lang="fr-FR"/>
          </a:p>
        </p:txBody>
      </p:sp>
      <p:sp>
        <p:nvSpPr>
          <p:cNvPr id="7" name="Espace réservé du contenu 2"/>
          <p:cNvSpPr>
            <a:spLocks noGrp="1"/>
          </p:cNvSpPr>
          <p:nvPr>
            <p:ph idx="1"/>
          </p:nvPr>
        </p:nvSpPr>
        <p:spPr>
          <a:xfrm>
            <a:off x="457200" y="1927373"/>
            <a:ext cx="8291264" cy="4381947"/>
          </a:xfrm>
        </p:spPr>
        <p:txBody>
          <a:bodyPr/>
          <a:lstStyle>
            <a:lvl1pPr>
              <a:defRPr sz="2400"/>
            </a:lvl1pPr>
            <a:lvl2pPr>
              <a:defRPr sz="2000"/>
            </a:lvl2pPr>
            <a:lvl3pPr>
              <a:defRPr sz="2000"/>
            </a:lvl3pPr>
            <a:lvl4pPr>
              <a:defRPr sz="1800"/>
            </a:lvl4pPr>
            <a:lvl5pPr>
              <a:defRPr sz="18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7303269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1B65BFE-8016-4E5D-A47B-F4512C07BA5E}" type="datetime1">
              <a:rPr lang="fr-FR" smtClean="0"/>
              <a:t>20/11/2016</a:t>
            </a:fld>
            <a:endParaRPr lang="fr-FR"/>
          </a:p>
        </p:txBody>
      </p:sp>
      <p:sp>
        <p:nvSpPr>
          <p:cNvPr id="5" name="Espace réservé du pied de page 4"/>
          <p:cNvSpPr>
            <a:spLocks noGrp="1"/>
          </p:cNvSpPr>
          <p:nvPr>
            <p:ph type="ftr" sz="quarter" idx="11"/>
          </p:nvPr>
        </p:nvSpPr>
        <p:spPr/>
        <p:txBody>
          <a:bodyPr/>
          <a:lstStyle/>
          <a:p>
            <a:r>
              <a:rPr lang="fr-FR" smtClean="0"/>
              <a:t>Mairie-SophroKhepri-21-11-2016</a:t>
            </a:r>
            <a:endParaRPr lang="fr-FR"/>
          </a:p>
        </p:txBody>
      </p:sp>
      <p:sp>
        <p:nvSpPr>
          <p:cNvPr id="6" name="Espace réservé du numéro de diapositive 5"/>
          <p:cNvSpPr>
            <a:spLocks noGrp="1"/>
          </p:cNvSpPr>
          <p:nvPr>
            <p:ph type="sldNum" sz="quarter" idx="12"/>
          </p:nvPr>
        </p:nvSpPr>
        <p:spPr/>
        <p:txBody>
          <a:bodyPr/>
          <a:lstStyle/>
          <a:p>
            <a:fld id="{EA3BF215-14A7-4BF3-BF8C-692452AE0AC1}" type="slidenum">
              <a:rPr lang="fr-FR" smtClean="0"/>
              <a:t>‹N°›</a:t>
            </a:fld>
            <a:endParaRPr lang="fr-FR"/>
          </a:p>
        </p:txBody>
      </p:sp>
    </p:spTree>
    <p:extLst>
      <p:ext uri="{BB962C8B-B14F-4D97-AF65-F5344CB8AC3E}">
        <p14:creationId xmlns:p14="http://schemas.microsoft.com/office/powerpoint/2010/main" val="479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BE01FDB-4E90-43F0-AD72-F6E97046933E}" type="datetimeFigureOut">
              <a:rPr lang="fr-FR" smtClean="0"/>
              <a:t>20/11/2016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47C027-10E4-476E-B8B4-9567104BC1A1}" type="slidenum">
              <a:rPr lang="fr-FR" smtClean="0"/>
              <a:t>‹N°›</a:t>
            </a:fld>
            <a:endParaRPr lang="fr-FR"/>
          </a:p>
        </p:txBody>
      </p:sp>
    </p:spTree>
    <p:extLst>
      <p:ext uri="{BB962C8B-B14F-4D97-AF65-F5344CB8AC3E}">
        <p14:creationId xmlns:p14="http://schemas.microsoft.com/office/powerpoint/2010/main" val="27587793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E01FDB-4E90-43F0-AD72-F6E97046933E}" type="datetimeFigureOut">
              <a:rPr lang="fr-FR" smtClean="0"/>
              <a:t>20/11/2016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C47C027-10E4-476E-B8B4-9567104BC1A1}" type="slidenum">
              <a:rPr lang="fr-FR" smtClean="0"/>
              <a:t>‹N°›</a:t>
            </a:fld>
            <a:endParaRPr lang="fr-FR"/>
          </a:p>
        </p:txBody>
      </p:sp>
    </p:spTree>
    <p:extLst>
      <p:ext uri="{BB962C8B-B14F-4D97-AF65-F5344CB8AC3E}">
        <p14:creationId xmlns:p14="http://schemas.microsoft.com/office/powerpoint/2010/main" val="35805829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64CBBDAA-4EE1-4CBC-84CB-F182A29899F5}" type="datetime1">
              <a:rPr lang="fr-FR" smtClean="0"/>
              <a:t>20/11/2016</a:t>
            </a:fld>
            <a:endParaRPr lang="fr-FR"/>
          </a:p>
        </p:txBody>
      </p:sp>
      <p:sp>
        <p:nvSpPr>
          <p:cNvPr id="5" name="Espace réservé du pied de page 4"/>
          <p:cNvSpPr>
            <a:spLocks noGrp="1"/>
          </p:cNvSpPr>
          <p:nvPr>
            <p:ph type="ftr" sz="quarter" idx="11"/>
          </p:nvPr>
        </p:nvSpPr>
        <p:spPr/>
        <p:txBody>
          <a:bodyPr/>
          <a:lstStyle/>
          <a:p>
            <a:r>
              <a:rPr lang="fr-FR" smtClean="0"/>
              <a:t>Mairie-SophroKhepri-21-11-2016</a:t>
            </a:r>
            <a:endParaRPr lang="fr-FR" dirty="0"/>
          </a:p>
        </p:txBody>
      </p:sp>
      <p:sp>
        <p:nvSpPr>
          <p:cNvPr id="6" name="Espace réservé du numéro de diapositive 5"/>
          <p:cNvSpPr>
            <a:spLocks noGrp="1"/>
          </p:cNvSpPr>
          <p:nvPr>
            <p:ph type="sldNum" sz="quarter" idx="12"/>
          </p:nvPr>
        </p:nvSpPr>
        <p:spPr/>
        <p:txBody>
          <a:bodyPr/>
          <a:lstStyle/>
          <a:p>
            <a:fld id="{EA3BF215-14A7-4BF3-BF8C-692452AE0AC1}" type="slidenum">
              <a:rPr lang="fr-FR" smtClean="0"/>
              <a:t>‹N°›</a:t>
            </a:fld>
            <a:endParaRPr lang="fr-FR"/>
          </a:p>
        </p:txBody>
      </p:sp>
    </p:spTree>
    <p:extLst>
      <p:ext uri="{BB962C8B-B14F-4D97-AF65-F5344CB8AC3E}">
        <p14:creationId xmlns:p14="http://schemas.microsoft.com/office/powerpoint/2010/main" val="239814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7A58298-DCF3-478D-9007-CD71E4B0D0F5}" type="datetime1">
              <a:rPr lang="fr-FR" smtClean="0"/>
              <a:t>20/11/2016</a:t>
            </a:fld>
            <a:endParaRPr lang="fr-FR"/>
          </a:p>
        </p:txBody>
      </p:sp>
      <p:sp>
        <p:nvSpPr>
          <p:cNvPr id="5" name="Espace réservé du pied de page 4"/>
          <p:cNvSpPr>
            <a:spLocks noGrp="1"/>
          </p:cNvSpPr>
          <p:nvPr>
            <p:ph type="ftr" sz="quarter" idx="11"/>
          </p:nvPr>
        </p:nvSpPr>
        <p:spPr/>
        <p:txBody>
          <a:bodyPr/>
          <a:lstStyle/>
          <a:p>
            <a:r>
              <a:rPr lang="fr-FR" smtClean="0"/>
              <a:t>Mairie-SophroKhepri-21-11-2016</a:t>
            </a:r>
            <a:endParaRPr lang="fr-FR"/>
          </a:p>
        </p:txBody>
      </p:sp>
      <p:sp>
        <p:nvSpPr>
          <p:cNvPr id="6" name="Espace réservé du numéro de diapositive 5"/>
          <p:cNvSpPr>
            <a:spLocks noGrp="1"/>
          </p:cNvSpPr>
          <p:nvPr>
            <p:ph type="sldNum" sz="quarter" idx="12"/>
          </p:nvPr>
        </p:nvSpPr>
        <p:spPr/>
        <p:txBody>
          <a:bodyPr/>
          <a:lstStyle/>
          <a:p>
            <a:fld id="{EA3BF215-14A7-4BF3-BF8C-692452AE0AC1}" type="slidenum">
              <a:rPr lang="fr-FR" smtClean="0"/>
              <a:t>‹N°›</a:t>
            </a:fld>
            <a:endParaRPr lang="fr-FR"/>
          </a:p>
        </p:txBody>
      </p:sp>
    </p:spTree>
    <p:extLst>
      <p:ext uri="{BB962C8B-B14F-4D97-AF65-F5344CB8AC3E}">
        <p14:creationId xmlns:p14="http://schemas.microsoft.com/office/powerpoint/2010/main" val="291119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5DAAA8E-A16D-409C-9FB0-E7728F358847}" type="datetime1">
              <a:rPr lang="fr-FR" smtClean="0"/>
              <a:t>20/11/2016</a:t>
            </a:fld>
            <a:endParaRPr lang="fr-FR"/>
          </a:p>
        </p:txBody>
      </p:sp>
      <p:sp>
        <p:nvSpPr>
          <p:cNvPr id="6" name="Espace réservé du pied de page 5"/>
          <p:cNvSpPr>
            <a:spLocks noGrp="1"/>
          </p:cNvSpPr>
          <p:nvPr>
            <p:ph type="ftr" sz="quarter" idx="11"/>
          </p:nvPr>
        </p:nvSpPr>
        <p:spPr/>
        <p:txBody>
          <a:bodyPr/>
          <a:lstStyle/>
          <a:p>
            <a:r>
              <a:rPr lang="fr-FR" smtClean="0"/>
              <a:t>Mairie-SophroKhepri-21-11-2016</a:t>
            </a:r>
            <a:endParaRPr lang="fr-FR" dirty="0"/>
          </a:p>
        </p:txBody>
      </p:sp>
      <p:sp>
        <p:nvSpPr>
          <p:cNvPr id="7" name="Espace réservé du numéro de diapositive 6"/>
          <p:cNvSpPr>
            <a:spLocks noGrp="1"/>
          </p:cNvSpPr>
          <p:nvPr>
            <p:ph type="sldNum" sz="quarter" idx="12"/>
          </p:nvPr>
        </p:nvSpPr>
        <p:spPr/>
        <p:txBody>
          <a:bodyPr/>
          <a:lstStyle/>
          <a:p>
            <a:fld id="{EA3BF215-14A7-4BF3-BF8C-692452AE0AC1}" type="slidenum">
              <a:rPr lang="fr-FR" smtClean="0"/>
              <a:t>‹N°›</a:t>
            </a:fld>
            <a:endParaRPr lang="fr-FR"/>
          </a:p>
        </p:txBody>
      </p:sp>
    </p:spTree>
    <p:extLst>
      <p:ext uri="{BB962C8B-B14F-4D97-AF65-F5344CB8AC3E}">
        <p14:creationId xmlns:p14="http://schemas.microsoft.com/office/powerpoint/2010/main" val="163958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640BA4-2E32-4783-93DC-C5D89CD44D4B}" type="datetime1">
              <a:rPr lang="fr-FR" smtClean="0"/>
              <a:t>20/11/2016</a:t>
            </a:fld>
            <a:endParaRPr lang="fr-FR"/>
          </a:p>
        </p:txBody>
      </p:sp>
      <p:sp>
        <p:nvSpPr>
          <p:cNvPr id="8" name="Espace réservé du pied de page 7"/>
          <p:cNvSpPr>
            <a:spLocks noGrp="1"/>
          </p:cNvSpPr>
          <p:nvPr>
            <p:ph type="ftr" sz="quarter" idx="11"/>
          </p:nvPr>
        </p:nvSpPr>
        <p:spPr/>
        <p:txBody>
          <a:bodyPr/>
          <a:lstStyle/>
          <a:p>
            <a:r>
              <a:rPr lang="fr-FR" smtClean="0"/>
              <a:t>Mairie-SophroKhepri-21-11-2016</a:t>
            </a:r>
            <a:endParaRPr lang="fr-FR"/>
          </a:p>
        </p:txBody>
      </p:sp>
      <p:sp>
        <p:nvSpPr>
          <p:cNvPr id="9" name="Espace réservé du numéro de diapositive 8"/>
          <p:cNvSpPr>
            <a:spLocks noGrp="1"/>
          </p:cNvSpPr>
          <p:nvPr>
            <p:ph type="sldNum" sz="quarter" idx="12"/>
          </p:nvPr>
        </p:nvSpPr>
        <p:spPr/>
        <p:txBody>
          <a:bodyPr/>
          <a:lstStyle/>
          <a:p>
            <a:fld id="{EA3BF215-14A7-4BF3-BF8C-692452AE0AC1}" type="slidenum">
              <a:rPr lang="fr-FR" smtClean="0"/>
              <a:t>‹N°›</a:t>
            </a:fld>
            <a:endParaRPr lang="fr-FR"/>
          </a:p>
        </p:txBody>
      </p:sp>
    </p:spTree>
    <p:extLst>
      <p:ext uri="{BB962C8B-B14F-4D97-AF65-F5344CB8AC3E}">
        <p14:creationId xmlns:p14="http://schemas.microsoft.com/office/powerpoint/2010/main" val="3659683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3BFEFE-1032-4FF7-ADCA-68A03A334835}" type="datetime1">
              <a:rPr lang="fr-FR" smtClean="0"/>
              <a:t>20/11/2016</a:t>
            </a:fld>
            <a:endParaRPr lang="fr-FR"/>
          </a:p>
        </p:txBody>
      </p:sp>
      <p:sp>
        <p:nvSpPr>
          <p:cNvPr id="3" name="Espace réservé du pied de page 2"/>
          <p:cNvSpPr>
            <a:spLocks noGrp="1"/>
          </p:cNvSpPr>
          <p:nvPr>
            <p:ph type="ftr" sz="quarter" idx="11"/>
          </p:nvPr>
        </p:nvSpPr>
        <p:spPr/>
        <p:txBody>
          <a:bodyPr/>
          <a:lstStyle/>
          <a:p>
            <a:r>
              <a:rPr lang="fr-FR" smtClean="0"/>
              <a:t>Mairie-SophroKhepri-21-11-2016</a:t>
            </a:r>
            <a:endParaRPr lang="fr-FR"/>
          </a:p>
        </p:txBody>
      </p:sp>
      <p:sp>
        <p:nvSpPr>
          <p:cNvPr id="4" name="Espace réservé du numéro de diapositive 3"/>
          <p:cNvSpPr>
            <a:spLocks noGrp="1"/>
          </p:cNvSpPr>
          <p:nvPr>
            <p:ph type="sldNum" sz="quarter" idx="12"/>
          </p:nvPr>
        </p:nvSpPr>
        <p:spPr/>
        <p:txBody>
          <a:bodyPr/>
          <a:lstStyle/>
          <a:p>
            <a:fld id="{EA3BF215-14A7-4BF3-BF8C-692452AE0AC1}" type="slidenum">
              <a:rPr lang="fr-FR" smtClean="0"/>
              <a:t>‹N°›</a:t>
            </a:fld>
            <a:endParaRPr lang="fr-FR"/>
          </a:p>
        </p:txBody>
      </p:sp>
    </p:spTree>
    <p:extLst>
      <p:ext uri="{BB962C8B-B14F-4D97-AF65-F5344CB8AC3E}">
        <p14:creationId xmlns:p14="http://schemas.microsoft.com/office/powerpoint/2010/main" val="2028156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98DE3C3-F32A-4368-9CBD-534ACA090466}" type="datetime1">
              <a:rPr lang="fr-FR" smtClean="0"/>
              <a:t>20/11/2016</a:t>
            </a:fld>
            <a:endParaRPr lang="fr-FR"/>
          </a:p>
        </p:txBody>
      </p:sp>
      <p:sp>
        <p:nvSpPr>
          <p:cNvPr id="6" name="Espace réservé du pied de page 5"/>
          <p:cNvSpPr>
            <a:spLocks noGrp="1"/>
          </p:cNvSpPr>
          <p:nvPr>
            <p:ph type="ftr" sz="quarter" idx="11"/>
          </p:nvPr>
        </p:nvSpPr>
        <p:spPr/>
        <p:txBody>
          <a:bodyPr/>
          <a:lstStyle/>
          <a:p>
            <a:r>
              <a:rPr lang="fr-FR" smtClean="0"/>
              <a:t>Mairie-SophroKhepri-21-11-2016</a:t>
            </a:r>
            <a:endParaRPr lang="fr-FR"/>
          </a:p>
        </p:txBody>
      </p:sp>
      <p:sp>
        <p:nvSpPr>
          <p:cNvPr id="7" name="Espace réservé du numéro de diapositive 6"/>
          <p:cNvSpPr>
            <a:spLocks noGrp="1"/>
          </p:cNvSpPr>
          <p:nvPr>
            <p:ph type="sldNum" sz="quarter" idx="12"/>
          </p:nvPr>
        </p:nvSpPr>
        <p:spPr/>
        <p:txBody>
          <a:bodyPr/>
          <a:lstStyle/>
          <a:p>
            <a:fld id="{EA3BF215-14A7-4BF3-BF8C-692452AE0AC1}" type="slidenum">
              <a:rPr lang="fr-FR" smtClean="0"/>
              <a:t>‹N°›</a:t>
            </a:fld>
            <a:endParaRPr lang="fr-FR"/>
          </a:p>
        </p:txBody>
      </p:sp>
    </p:spTree>
    <p:extLst>
      <p:ext uri="{BB962C8B-B14F-4D97-AF65-F5344CB8AC3E}">
        <p14:creationId xmlns:p14="http://schemas.microsoft.com/office/powerpoint/2010/main" val="336249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B8A1F64-9864-495C-95BC-2F7E99B39E8C}" type="datetime1">
              <a:rPr lang="fr-FR" smtClean="0"/>
              <a:t>20/11/2016</a:t>
            </a:fld>
            <a:endParaRPr lang="fr-FR"/>
          </a:p>
        </p:txBody>
      </p:sp>
      <p:sp>
        <p:nvSpPr>
          <p:cNvPr id="6" name="Espace réservé du pied de page 5"/>
          <p:cNvSpPr>
            <a:spLocks noGrp="1"/>
          </p:cNvSpPr>
          <p:nvPr>
            <p:ph type="ftr" sz="quarter" idx="11"/>
          </p:nvPr>
        </p:nvSpPr>
        <p:spPr/>
        <p:txBody>
          <a:bodyPr/>
          <a:lstStyle/>
          <a:p>
            <a:r>
              <a:rPr lang="fr-FR" smtClean="0"/>
              <a:t>Mairie-SophroKhepri-21-11-2016</a:t>
            </a:r>
            <a:endParaRPr lang="fr-FR"/>
          </a:p>
        </p:txBody>
      </p:sp>
      <p:sp>
        <p:nvSpPr>
          <p:cNvPr id="7" name="Espace réservé du numéro de diapositive 6"/>
          <p:cNvSpPr>
            <a:spLocks noGrp="1"/>
          </p:cNvSpPr>
          <p:nvPr>
            <p:ph type="sldNum" sz="quarter" idx="12"/>
          </p:nvPr>
        </p:nvSpPr>
        <p:spPr/>
        <p:txBody>
          <a:bodyPr/>
          <a:lstStyle/>
          <a:p>
            <a:fld id="{EA3BF215-14A7-4BF3-BF8C-692452AE0AC1}" type="slidenum">
              <a:rPr lang="fr-FR" smtClean="0"/>
              <a:t>‹N°›</a:t>
            </a:fld>
            <a:endParaRPr lang="fr-FR"/>
          </a:p>
        </p:txBody>
      </p:sp>
    </p:spTree>
    <p:extLst>
      <p:ext uri="{BB962C8B-B14F-4D97-AF65-F5344CB8AC3E}">
        <p14:creationId xmlns:p14="http://schemas.microsoft.com/office/powerpoint/2010/main" val="1783589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F1AAA3-A37F-4662-B337-5619CEE71D5B}" type="datetime1">
              <a:rPr lang="fr-FR" smtClean="0"/>
              <a:t>20/11/2016</a:t>
            </a:fld>
            <a:endParaRPr lang="fr-FR"/>
          </a:p>
        </p:txBody>
      </p:sp>
      <p:sp>
        <p:nvSpPr>
          <p:cNvPr id="5" name="Espace réservé du pied de page 4"/>
          <p:cNvSpPr>
            <a:spLocks noGrp="1"/>
          </p:cNvSpPr>
          <p:nvPr>
            <p:ph type="ftr" sz="quarter" idx="11"/>
          </p:nvPr>
        </p:nvSpPr>
        <p:spPr/>
        <p:txBody>
          <a:bodyPr/>
          <a:lstStyle/>
          <a:p>
            <a:r>
              <a:rPr lang="fr-FR" smtClean="0"/>
              <a:t>Mairie-SophroKhepri-21-11-2016</a:t>
            </a:r>
            <a:endParaRPr lang="fr-FR"/>
          </a:p>
        </p:txBody>
      </p:sp>
      <p:sp>
        <p:nvSpPr>
          <p:cNvPr id="6" name="Espace réservé du numéro de diapositive 5"/>
          <p:cNvSpPr>
            <a:spLocks noGrp="1"/>
          </p:cNvSpPr>
          <p:nvPr>
            <p:ph type="sldNum" sz="quarter" idx="12"/>
          </p:nvPr>
        </p:nvSpPr>
        <p:spPr/>
        <p:txBody>
          <a:bodyPr/>
          <a:lstStyle/>
          <a:p>
            <a:fld id="{EA3BF215-14A7-4BF3-BF8C-692452AE0AC1}" type="slidenum">
              <a:rPr lang="fr-FR" smtClean="0"/>
              <a:t>‹N°›</a:t>
            </a:fld>
            <a:endParaRPr lang="fr-FR"/>
          </a:p>
        </p:txBody>
      </p:sp>
    </p:spTree>
    <p:extLst>
      <p:ext uri="{BB962C8B-B14F-4D97-AF65-F5344CB8AC3E}">
        <p14:creationId xmlns:p14="http://schemas.microsoft.com/office/powerpoint/2010/main" val="2979060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1F984-485E-41BF-997E-80E6A641CF23}" type="datetime1">
              <a:rPr lang="fr-FR" smtClean="0"/>
              <a:t>20/11/2016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Mairie-SophroKhepri-21-11-2016</a:t>
            </a:r>
            <a:endParaRPr lang="fr-FR" dirty="0" smtClean="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BF215-14A7-4BF3-BF8C-692452AE0AC1}" type="slidenum">
              <a:rPr lang="fr-FR" smtClean="0"/>
              <a:t>‹N°›</a:t>
            </a:fld>
            <a:endParaRPr lang="fr-FR"/>
          </a:p>
        </p:txBody>
      </p:sp>
      <p:sp>
        <p:nvSpPr>
          <p:cNvPr id="7" name="Rectangle 6"/>
          <p:cNvSpPr/>
          <p:nvPr userDrawn="1"/>
        </p:nvSpPr>
        <p:spPr>
          <a:xfrm>
            <a:off x="-1" y="0"/>
            <a:ext cx="9144001" cy="1321689"/>
          </a:xfrm>
          <a:prstGeom prst="rect">
            <a:avLst/>
          </a:prstGeom>
          <a:solidFill>
            <a:srgbClr val="008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logoSophroKhepriV5Hde-calquesfdbleu.png"/>
          <p:cNvPicPr>
            <a:picLocks noChangeAspect="1"/>
          </p:cNvPicPr>
          <p:nvPr userDrawn="1"/>
        </p:nvPicPr>
        <p:blipFill>
          <a:blip r:embed="rId12" cstate="print"/>
          <a:stretch>
            <a:fillRect/>
          </a:stretch>
        </p:blipFill>
        <p:spPr>
          <a:xfrm>
            <a:off x="214988" y="205002"/>
            <a:ext cx="2967940" cy="1068719"/>
          </a:xfrm>
          <a:prstGeom prst="rect">
            <a:avLst/>
          </a:prstGeom>
        </p:spPr>
      </p:pic>
      <p:sp>
        <p:nvSpPr>
          <p:cNvPr id="9" name="ZoneTexte 8"/>
          <p:cNvSpPr txBox="1"/>
          <p:nvPr userDrawn="1"/>
        </p:nvSpPr>
        <p:spPr>
          <a:xfrm>
            <a:off x="2669212" y="260450"/>
            <a:ext cx="6054706" cy="646331"/>
          </a:xfrm>
          <a:prstGeom prst="rect">
            <a:avLst/>
          </a:prstGeom>
          <a:noFill/>
        </p:spPr>
        <p:txBody>
          <a:bodyPr wrap="square" rtlCol="0">
            <a:spAutoFit/>
          </a:bodyPr>
          <a:lstStyle/>
          <a:p>
            <a:pPr algn="ctr">
              <a:lnSpc>
                <a:spcPct val="150000"/>
              </a:lnSpc>
            </a:pPr>
            <a:r>
              <a:rPr lang="fr-FR" sz="2400" b="1" dirty="0">
                <a:solidFill>
                  <a:schemeClr val="bg1"/>
                </a:solidFill>
              </a:rPr>
              <a:t>www.sophrokhepri.fr</a:t>
            </a:r>
          </a:p>
        </p:txBody>
      </p:sp>
    </p:spTree>
    <p:extLst>
      <p:ext uri="{BB962C8B-B14F-4D97-AF65-F5344CB8AC3E}">
        <p14:creationId xmlns:p14="http://schemas.microsoft.com/office/powerpoint/2010/main" val="742319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01FDB-4E90-43F0-AD72-F6E97046933E}" type="datetimeFigureOut">
              <a:rPr lang="fr-FR" smtClean="0"/>
              <a:t>20/11/2016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7C027-10E4-476E-B8B4-9567104BC1A1}" type="slidenum">
              <a:rPr lang="fr-FR" smtClean="0"/>
              <a:t>‹N°›</a:t>
            </a:fld>
            <a:endParaRPr lang="fr-FR"/>
          </a:p>
        </p:txBody>
      </p:sp>
    </p:spTree>
    <p:extLst>
      <p:ext uri="{BB962C8B-B14F-4D97-AF65-F5344CB8AC3E}">
        <p14:creationId xmlns:p14="http://schemas.microsoft.com/office/powerpoint/2010/main" val="1081555907"/>
      </p:ext>
    </p:extLst>
  </p:cSld>
  <p:clrMap bg1="lt1" tx1="dk1" bg2="lt2" tx2="dk2" accent1="accent1" accent2="accent2" accent3="accent3" accent4="accent4" accent5="accent5" accent6="accent6" hlink="hlink" folHlink="folHlink"/>
  <p:sldLayoutIdLst>
    <p:sldLayoutId id="2147483662" r:id="rId1"/>
    <p:sldLayoutId id="2147483668"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fonction-publique.gouv.fr/"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3BFEFE-1032-4FF7-ADCA-68A03A334835}" type="datetime1">
              <a:rPr lang="fr-FR" smtClean="0"/>
              <a:t>20/11/2016</a:t>
            </a:fld>
            <a:endParaRPr lang="fr-FR"/>
          </a:p>
        </p:txBody>
      </p:sp>
      <p:sp>
        <p:nvSpPr>
          <p:cNvPr id="3" name="Espace réservé du pied de page 2"/>
          <p:cNvSpPr>
            <a:spLocks noGrp="1"/>
          </p:cNvSpPr>
          <p:nvPr>
            <p:ph type="ftr" sz="quarter" idx="11"/>
          </p:nvPr>
        </p:nvSpPr>
        <p:spPr/>
        <p:txBody>
          <a:bodyPr/>
          <a:lstStyle/>
          <a:p>
            <a:r>
              <a:rPr lang="fr-FR" smtClean="0"/>
              <a:t>Mairie-SophroKhepri-21-11-2016</a:t>
            </a:r>
            <a:endParaRPr lang="fr-FR"/>
          </a:p>
        </p:txBody>
      </p:sp>
      <p:sp>
        <p:nvSpPr>
          <p:cNvPr id="4" name="Espace réservé du numéro de diapositive 3"/>
          <p:cNvSpPr>
            <a:spLocks noGrp="1"/>
          </p:cNvSpPr>
          <p:nvPr>
            <p:ph type="sldNum" sz="quarter" idx="12"/>
          </p:nvPr>
        </p:nvSpPr>
        <p:spPr/>
        <p:txBody>
          <a:bodyPr/>
          <a:lstStyle/>
          <a:p>
            <a:fld id="{EA3BF215-14A7-4BF3-BF8C-692452AE0AC1}" type="slidenum">
              <a:rPr lang="fr-FR" smtClean="0"/>
              <a:t>1</a:t>
            </a:fld>
            <a:endParaRPr lang="fr-FR"/>
          </a:p>
        </p:txBody>
      </p:sp>
      <p:pic>
        <p:nvPicPr>
          <p:cNvPr id="1026" name="Picture 2" descr="C:\Users\Dell\Dropbox\Sophrokhepri-Charte graphique\Envoi charte graphique\Biotiful Design--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315368"/>
            <a:ext cx="8352928" cy="556966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95536" y="1408584"/>
            <a:ext cx="8352928" cy="400110"/>
          </a:xfrm>
          <a:prstGeom prst="rect">
            <a:avLst/>
          </a:prstGeom>
          <a:solidFill>
            <a:schemeClr val="bg1">
              <a:lumMod val="95000"/>
            </a:schemeClr>
          </a:solidFill>
        </p:spPr>
        <p:txBody>
          <a:bodyPr wrap="square" rtlCol="0">
            <a:spAutoFit/>
          </a:bodyPr>
          <a:lstStyle/>
          <a:p>
            <a:pPr algn="ctr"/>
            <a:r>
              <a:rPr lang="fr-FR" sz="2000" b="1" dirty="0" smtClean="0">
                <a:solidFill>
                  <a:srgbClr val="0070C0"/>
                </a:solidFill>
              </a:rPr>
              <a:t>KHEPRI : naître, être et devenir </a:t>
            </a:r>
            <a:r>
              <a:rPr lang="fr-FR" sz="2000" b="1" dirty="0" smtClean="0">
                <a:solidFill>
                  <a:srgbClr val="0070C0"/>
                </a:solidFill>
              </a:rPr>
              <a:t>ici et maintenant</a:t>
            </a:r>
            <a:endParaRPr lang="fr-FR" sz="2000" b="1" dirty="0">
              <a:solidFill>
                <a:srgbClr val="0070C0"/>
              </a:solidFill>
            </a:endParaRPr>
          </a:p>
        </p:txBody>
      </p:sp>
    </p:spTree>
    <p:extLst>
      <p:ext uri="{BB962C8B-B14F-4D97-AF65-F5344CB8AC3E}">
        <p14:creationId xmlns:p14="http://schemas.microsoft.com/office/powerpoint/2010/main" val="2242140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07"/>
          <p:cNvSpPr txBox="1">
            <a:spLocks noChangeArrowheads="1"/>
          </p:cNvSpPr>
          <p:nvPr/>
        </p:nvSpPr>
        <p:spPr bwMode="auto">
          <a:xfrm>
            <a:off x="228964" y="4357262"/>
            <a:ext cx="2182904" cy="551748"/>
          </a:xfrm>
          <a:prstGeom prst="rect">
            <a:avLst/>
          </a:prstGeom>
          <a:solidFill>
            <a:srgbClr val="0085B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7387" tIns="53694" rIns="107387" bIns="53694">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9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2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579438"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579438"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579438"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579438"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Bef>
                <a:spcPct val="0"/>
              </a:spcBef>
              <a:buFontTx/>
              <a:buNone/>
            </a:pPr>
            <a:endParaRPr lang="fr-FR" altLang="fr-FR" sz="1400" b="1">
              <a:solidFill>
                <a:schemeClr val="bg1"/>
              </a:solidFill>
            </a:endParaRPr>
          </a:p>
          <a:p>
            <a:pPr algn="ctr" eaLnBrk="1" hangingPunct="1">
              <a:spcBef>
                <a:spcPct val="0"/>
              </a:spcBef>
              <a:buFontTx/>
              <a:buNone/>
            </a:pPr>
            <a:endParaRPr lang="fr-FR" altLang="fr-FR" sz="1400" b="1">
              <a:solidFill>
                <a:schemeClr val="bg1"/>
              </a:solidFill>
            </a:endParaRPr>
          </a:p>
        </p:txBody>
      </p:sp>
      <p:sp>
        <p:nvSpPr>
          <p:cNvPr id="6" name="ZoneTexte 53"/>
          <p:cNvSpPr txBox="1">
            <a:spLocks noChangeArrowheads="1"/>
          </p:cNvSpPr>
          <p:nvPr/>
        </p:nvSpPr>
        <p:spPr bwMode="auto">
          <a:xfrm>
            <a:off x="458067" y="4355366"/>
            <a:ext cx="2001453" cy="55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387" tIns="53694" rIns="107387" bIns="53694">
            <a:spAutoFit/>
          </a:bodyPr>
          <a:lstStyle>
            <a:lvl1pPr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19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12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579438"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579438"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579438"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579438"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Bef>
                <a:spcPct val="0"/>
              </a:spcBef>
              <a:buFontTx/>
              <a:buNone/>
            </a:pPr>
            <a:r>
              <a:rPr lang="fr-FR" altLang="fr-FR" sz="1400" b="1">
                <a:solidFill>
                  <a:schemeClr val="bg1"/>
                </a:solidFill>
              </a:rPr>
              <a:t>Discrétion et confidentialité assurées</a:t>
            </a:r>
          </a:p>
        </p:txBody>
      </p:sp>
      <p:sp>
        <p:nvSpPr>
          <p:cNvPr id="8" name="Rectangle 7"/>
          <p:cNvSpPr/>
          <p:nvPr/>
        </p:nvSpPr>
        <p:spPr>
          <a:xfrm>
            <a:off x="2" y="1"/>
            <a:ext cx="9145832" cy="1382218"/>
          </a:xfrm>
          <a:prstGeom prst="rect">
            <a:avLst/>
          </a:prstGeom>
          <a:solidFill>
            <a:srgbClr val="0085B0"/>
          </a:solidFill>
          <a:ln>
            <a:noFill/>
          </a:ln>
        </p:spPr>
        <p:style>
          <a:lnRef idx="2">
            <a:schemeClr val="accent1">
              <a:shade val="50000"/>
            </a:schemeClr>
          </a:lnRef>
          <a:fillRef idx="1">
            <a:schemeClr val="accent1"/>
          </a:fillRef>
          <a:effectRef idx="0">
            <a:schemeClr val="accent1"/>
          </a:effectRef>
          <a:fontRef idx="minor">
            <a:schemeClr val="lt1"/>
          </a:fontRef>
        </p:style>
        <p:txBody>
          <a:bodyPr lIns="107387" tIns="53694" rIns="107387" bIns="53694" anchor="ctr"/>
          <a:lstStyle/>
          <a:p>
            <a:pPr algn="ctr" defTabSz="681530">
              <a:defRPr/>
            </a:pPr>
            <a:endParaRPr lang="fr-FR"/>
          </a:p>
        </p:txBody>
      </p:sp>
      <p:sp>
        <p:nvSpPr>
          <p:cNvPr id="9" name="Titre 1"/>
          <p:cNvSpPr txBox="1">
            <a:spLocks/>
          </p:cNvSpPr>
          <p:nvPr/>
        </p:nvSpPr>
        <p:spPr bwMode="auto">
          <a:xfrm>
            <a:off x="3705987" y="116022"/>
            <a:ext cx="4266997" cy="112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758" tIns="26878" rIns="53758" bIns="26878"/>
          <a:lstStyle>
            <a:lvl1pPr defTabSz="11144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defTabSz="1114425" eaLnBrk="0" hangingPunct="0">
              <a:spcBef>
                <a:spcPct val="20000"/>
              </a:spcBef>
              <a:buFont typeface="Arial" panose="020B0604020202020204" pitchFamily="34" charset="0"/>
              <a:buChar char="–"/>
              <a:defRPr sz="1900">
                <a:solidFill>
                  <a:schemeClr val="tx1"/>
                </a:solidFill>
                <a:latin typeface="Calibri" panose="020F0502020204030204" pitchFamily="34" charset="0"/>
              </a:defRPr>
            </a:lvl2pPr>
            <a:lvl3pPr marL="1143000" indent="-228600" defTabSz="1114425" eaLnBrk="0" hangingPunct="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1114425" eaLnBrk="0" hangingPunct="0">
              <a:spcBef>
                <a:spcPct val="20000"/>
              </a:spcBef>
              <a:buFont typeface="Arial" panose="020B0604020202020204" pitchFamily="34" charset="0"/>
              <a:buChar char="–"/>
              <a:defRPr sz="1200">
                <a:solidFill>
                  <a:schemeClr val="tx1"/>
                </a:solidFill>
                <a:latin typeface="Calibri" panose="020F0502020204030204" pitchFamily="34" charset="0"/>
              </a:defRPr>
            </a:lvl4pPr>
            <a:lvl5pPr marL="2057400" indent="-228600" defTabSz="1114425" eaLnBrk="0" hangingPunct="0">
              <a:spcBef>
                <a:spcPct val="2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1114425"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1114425"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1114425"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1114425"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Bef>
                <a:spcPct val="0"/>
              </a:spcBef>
              <a:buFontTx/>
              <a:buNone/>
            </a:pPr>
            <a:r>
              <a:rPr lang="fr-FR" altLang="fr-FR" b="1" dirty="0">
                <a:solidFill>
                  <a:schemeClr val="bg1"/>
                </a:solidFill>
              </a:rPr>
              <a:t>Centre Santé </a:t>
            </a:r>
            <a:r>
              <a:rPr lang="fr-FR" altLang="fr-FR" sz="2800" b="1" dirty="0">
                <a:solidFill>
                  <a:schemeClr val="bg1"/>
                </a:solidFill>
              </a:rPr>
              <a:t>Paramédical</a:t>
            </a:r>
            <a:r>
              <a:rPr lang="fr-FR" altLang="fr-FR" b="1" dirty="0">
                <a:solidFill>
                  <a:schemeClr val="bg1"/>
                </a:solidFill>
              </a:rPr>
              <a:t> </a:t>
            </a:r>
          </a:p>
          <a:p>
            <a:pPr algn="ctr" eaLnBrk="1" hangingPunct="1">
              <a:spcBef>
                <a:spcPct val="0"/>
              </a:spcBef>
              <a:buFontTx/>
              <a:buNone/>
            </a:pPr>
            <a:r>
              <a:rPr lang="fr-FR" altLang="fr-FR" sz="1900" b="1" dirty="0">
                <a:solidFill>
                  <a:schemeClr val="bg1"/>
                </a:solidFill>
              </a:rPr>
              <a:t>Thérapies complémentaires </a:t>
            </a:r>
          </a:p>
          <a:p>
            <a:pPr algn="ctr" eaLnBrk="1" hangingPunct="1">
              <a:spcBef>
                <a:spcPct val="0"/>
              </a:spcBef>
              <a:buFontTx/>
              <a:buNone/>
            </a:pPr>
            <a:r>
              <a:rPr lang="fr-FR" altLang="fr-FR" sz="1900" b="1" dirty="0">
                <a:solidFill>
                  <a:schemeClr val="bg1"/>
                </a:solidFill>
              </a:rPr>
              <a:t>Soutien psychologique</a:t>
            </a:r>
          </a:p>
          <a:p>
            <a:pPr algn="ctr" eaLnBrk="1" hangingPunct="1">
              <a:spcBef>
                <a:spcPct val="0"/>
              </a:spcBef>
              <a:buFontTx/>
              <a:buNone/>
            </a:pPr>
            <a:endParaRPr lang="fr-FR" altLang="fr-FR" b="1" dirty="0">
              <a:solidFill>
                <a:schemeClr val="bg1"/>
              </a:solidFill>
            </a:endParaRPr>
          </a:p>
        </p:txBody>
      </p:sp>
      <p:pic>
        <p:nvPicPr>
          <p:cNvPr id="11" name="Image 73" descr="logoSophroKhepriV5Hde-calquesfdbleu.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261" y="43819"/>
            <a:ext cx="2967356" cy="110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4"/>
          <p:cNvSpPr txBox="1"/>
          <p:nvPr/>
        </p:nvSpPr>
        <p:spPr bwMode="auto">
          <a:xfrm>
            <a:off x="-1832" y="6157282"/>
            <a:ext cx="9145832" cy="2279096"/>
          </a:xfrm>
          <a:prstGeom prst="rect">
            <a:avLst/>
          </a:prstGeom>
          <a:noFill/>
          <a:ln>
            <a:noFill/>
          </a:ln>
        </p:spPr>
        <p:txBody>
          <a:bodyPr wrap="square" lIns="107387" tIns="53694" rIns="107387" bIns="53694">
            <a:spAutoFit/>
          </a:bodyPr>
          <a:lstStyle/>
          <a:p>
            <a:pPr algn="ctr" defTabSz="681530">
              <a:defRPr/>
            </a:pPr>
            <a:r>
              <a:rPr lang="fr-FR" sz="2100" dirty="0">
                <a:solidFill>
                  <a:schemeClr val="bg2">
                    <a:lumMod val="10000"/>
                  </a:schemeClr>
                </a:solidFill>
              </a:rPr>
              <a:t>Addictions Phobies – Dépression, </a:t>
            </a:r>
            <a:r>
              <a:rPr lang="fr-FR" sz="2100" dirty="0" err="1">
                <a:solidFill>
                  <a:schemeClr val="bg2">
                    <a:lumMod val="10000"/>
                  </a:schemeClr>
                </a:solidFill>
              </a:rPr>
              <a:t>Burn</a:t>
            </a:r>
            <a:r>
              <a:rPr lang="fr-FR" sz="2100" dirty="0">
                <a:solidFill>
                  <a:schemeClr val="bg2">
                    <a:lumMod val="10000"/>
                  </a:schemeClr>
                </a:solidFill>
              </a:rPr>
              <a:t> out, Stress post-traumatique</a:t>
            </a:r>
          </a:p>
          <a:p>
            <a:pPr algn="ctr" defTabSz="681530">
              <a:defRPr/>
            </a:pPr>
            <a:r>
              <a:rPr lang="fr-FR" sz="2100" dirty="0">
                <a:solidFill>
                  <a:schemeClr val="bg2">
                    <a:lumMod val="10000"/>
                  </a:schemeClr>
                </a:solidFill>
              </a:rPr>
              <a:t>Douleurs chroniques, Pathologies invalidantes, Oncologie, Acouphènes</a:t>
            </a:r>
          </a:p>
          <a:p>
            <a:pPr algn="ctr"/>
            <a:r>
              <a:rPr lang="fr-FR" altLang="fr-FR" sz="2100" dirty="0"/>
              <a:t>Maternité, Parentalité - </a:t>
            </a:r>
            <a:r>
              <a:rPr lang="fr-FR" sz="2100" dirty="0">
                <a:solidFill>
                  <a:schemeClr val="bg2">
                    <a:lumMod val="10000"/>
                  </a:schemeClr>
                </a:solidFill>
              </a:rPr>
              <a:t>Précocité Intellectuelle, </a:t>
            </a:r>
            <a:r>
              <a:rPr lang="fr-FR" sz="2100" dirty="0" err="1">
                <a:solidFill>
                  <a:schemeClr val="bg2">
                    <a:lumMod val="10000"/>
                  </a:schemeClr>
                </a:solidFill>
              </a:rPr>
              <a:t>Surdouance</a:t>
            </a:r>
            <a:r>
              <a:rPr lang="fr-FR" sz="2100" dirty="0">
                <a:solidFill>
                  <a:schemeClr val="bg2">
                    <a:lumMod val="10000"/>
                  </a:schemeClr>
                </a:solidFill>
              </a:rPr>
              <a:t>, TDA-H </a:t>
            </a:r>
          </a:p>
          <a:p>
            <a:pPr algn="ctr"/>
            <a:r>
              <a:rPr lang="fr-FR" sz="2100" dirty="0">
                <a:solidFill>
                  <a:schemeClr val="bg2">
                    <a:lumMod val="10000"/>
                  </a:schemeClr>
                </a:solidFill>
              </a:rPr>
              <a:t>Difficultés scolaires – Sommeil, Mal être au travail, Harcèlement </a:t>
            </a:r>
          </a:p>
          <a:p>
            <a:pPr algn="ctr"/>
            <a:r>
              <a:rPr lang="fr-FR" sz="2100" dirty="0">
                <a:solidFill>
                  <a:schemeClr val="bg2">
                    <a:lumMod val="10000"/>
                  </a:schemeClr>
                </a:solidFill>
              </a:rPr>
              <a:t>Surcharge pondérale Troubles </a:t>
            </a:r>
            <a:r>
              <a:rPr lang="fr-FR" sz="2100" dirty="0"/>
              <a:t>alimentaires – </a:t>
            </a:r>
            <a:r>
              <a:rPr lang="fr-FR" altLang="fr-FR" sz="2100" dirty="0"/>
              <a:t>Coaching</a:t>
            </a:r>
          </a:p>
          <a:p>
            <a:pPr algn="ctr"/>
            <a:r>
              <a:rPr lang="fr-FR" altLang="fr-FR" sz="2100" dirty="0"/>
              <a:t>Orientation  scolaire, Evaluation, Bilan de compétences professionnel</a:t>
            </a:r>
          </a:p>
          <a:p>
            <a:pPr algn="ctr"/>
            <a:endParaRPr lang="fr-FR" altLang="fr-FR" sz="1200" dirty="0"/>
          </a:p>
        </p:txBody>
      </p:sp>
      <p:pic>
        <p:nvPicPr>
          <p:cNvPr id="25" name="Picture 5" descr="C:\Users\Dell\Dropbox\Sophrokhépri\PHOTOS du Centre\Photo B-Design\Biotiful Design--2.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7000"/>
                    </a14:imgEffect>
                    <a14:imgEffect>
                      <a14:brightnessContrast bright="3000" contrast="29000"/>
                    </a14:imgEffect>
                  </a14:imgLayer>
                </a14:imgProps>
              </a:ext>
              <a:ext uri="{28A0092B-C50C-407E-A947-70E740481C1C}">
                <a14:useLocalDpi xmlns:a14="http://schemas.microsoft.com/office/drawing/2010/main" val="0"/>
              </a:ext>
            </a:extLst>
          </a:blip>
          <a:srcRect t="17389" b="5474"/>
          <a:stretch/>
        </p:blipFill>
        <p:spPr bwMode="auto">
          <a:xfrm>
            <a:off x="-22616" y="1408631"/>
            <a:ext cx="9145832" cy="470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22616" y="1402967"/>
            <a:ext cx="9145832" cy="4709659"/>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387" tIns="53694" rIns="107387" bIns="53694" rtlCol="0" anchor="ctr"/>
          <a:lstStyle/>
          <a:p>
            <a:pPr algn="ctr"/>
            <a:r>
              <a:rPr lang="fr-FR" dirty="0" smtClean="0"/>
              <a:t>²</a:t>
            </a:r>
            <a:endParaRPr lang="fr-FR" dirty="0"/>
          </a:p>
        </p:txBody>
      </p:sp>
      <p:sp>
        <p:nvSpPr>
          <p:cNvPr id="22" name="ZoneTexte 21"/>
          <p:cNvSpPr txBox="1"/>
          <p:nvPr/>
        </p:nvSpPr>
        <p:spPr>
          <a:xfrm>
            <a:off x="408055" y="1588980"/>
            <a:ext cx="8341401" cy="4032439"/>
          </a:xfrm>
          <a:prstGeom prst="rect">
            <a:avLst/>
          </a:prstGeom>
          <a:noFill/>
        </p:spPr>
        <p:txBody>
          <a:bodyPr wrap="square" lIns="107387" tIns="53694" rIns="107387" bIns="53694">
            <a:spAutoFit/>
          </a:bodyPr>
          <a:lstStyle/>
          <a:p>
            <a:pPr algn="just" defTabSz="681530">
              <a:spcBef>
                <a:spcPts val="705"/>
              </a:spcBef>
              <a:defRPr/>
            </a:pPr>
            <a:r>
              <a:rPr lang="fr-FR" sz="2800" b="1" dirty="0">
                <a:solidFill>
                  <a:srgbClr val="0085B0"/>
                </a:solidFill>
              </a:rPr>
              <a:t>Dans le cadre de la Santé et la Qualité de Vie au Travail (SQVT)</a:t>
            </a:r>
            <a:endParaRPr lang="fr-FR" sz="2800" b="1" dirty="0"/>
          </a:p>
          <a:p>
            <a:pPr marL="201351" indent="-201351" algn="just" defTabSz="681530">
              <a:spcBef>
                <a:spcPts val="705"/>
              </a:spcBef>
              <a:buFontTx/>
              <a:buChar char="-"/>
              <a:defRPr/>
            </a:pPr>
            <a:r>
              <a:rPr lang="fr-FR" sz="2100" b="1" dirty="0">
                <a:solidFill>
                  <a:srgbClr val="0085B0"/>
                </a:solidFill>
              </a:rPr>
              <a:t>ECOUTE :</a:t>
            </a:r>
            <a:r>
              <a:rPr lang="fr-FR" sz="2100" dirty="0"/>
              <a:t> avec accompagnement global et ciblé en toute confidentialité,</a:t>
            </a:r>
          </a:p>
          <a:p>
            <a:pPr marL="201351" indent="-201351" algn="just" defTabSz="681530">
              <a:spcBef>
                <a:spcPts val="705"/>
              </a:spcBef>
              <a:buFontTx/>
              <a:buChar char="-"/>
              <a:defRPr/>
            </a:pPr>
            <a:r>
              <a:rPr lang="fr-FR" sz="2100" b="1" dirty="0">
                <a:solidFill>
                  <a:srgbClr val="0085B0"/>
                </a:solidFill>
              </a:rPr>
              <a:t>PEDAGOGIE :</a:t>
            </a:r>
            <a:r>
              <a:rPr lang="fr-FR" sz="2100" dirty="0"/>
              <a:t> Apprendre des moyens simples pour travailler mieux en prenant soin de soi avec des experts en QVT,</a:t>
            </a:r>
          </a:p>
          <a:p>
            <a:pPr marL="201351" indent="-201351" algn="just" defTabSz="681530">
              <a:spcBef>
                <a:spcPts val="705"/>
              </a:spcBef>
              <a:buFontTx/>
              <a:buChar char="-"/>
              <a:defRPr/>
            </a:pPr>
            <a:r>
              <a:rPr lang="fr-FR" sz="2100" b="1" dirty="0">
                <a:solidFill>
                  <a:srgbClr val="0085B0"/>
                </a:solidFill>
              </a:rPr>
              <a:t>PREVENTION :</a:t>
            </a:r>
            <a:r>
              <a:rPr lang="fr-FR" sz="2100" dirty="0"/>
              <a:t> Prévenir les effets du stress en trouvant les clefs d'un bon équilibre travail-santé-vie personnelle, vivre pleinement et sereinement votre vie professionnelle grâce à des pratiques thérapeutiques pluridisciplinaires ayant fait la preuve de leur efficacité,</a:t>
            </a:r>
          </a:p>
          <a:p>
            <a:pPr marL="201351" indent="-201351" algn="just" defTabSz="681530">
              <a:spcBef>
                <a:spcPts val="705"/>
              </a:spcBef>
              <a:buFontTx/>
              <a:buChar char="-"/>
              <a:defRPr/>
            </a:pPr>
            <a:r>
              <a:rPr lang="fr-FR" sz="2100" b="1" dirty="0">
                <a:solidFill>
                  <a:srgbClr val="0085B0"/>
                </a:solidFill>
              </a:rPr>
              <a:t>REMISE EN SELLE :</a:t>
            </a:r>
            <a:r>
              <a:rPr lang="fr-FR" sz="2100" dirty="0"/>
              <a:t> Après une longue absence</a:t>
            </a:r>
          </a:p>
        </p:txBody>
      </p:sp>
    </p:spTree>
    <p:extLst>
      <p:ext uri="{BB962C8B-B14F-4D97-AF65-F5344CB8AC3E}">
        <p14:creationId xmlns:p14="http://schemas.microsoft.com/office/powerpoint/2010/main" val="13782911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10000" decel="11000" fill="hold" grpId="0" nodeType="withEffect">
                                  <p:stCondLst>
                                    <p:cond delay="1000"/>
                                  </p:stCondLst>
                                  <p:childTnLst>
                                    <p:animMotion origin="layout" path="M 2.20485E-7 4.91844E-6 L -0.00361 -0.21759 " pathEditMode="relative" rAng="0" ptsTypes="AA">
                                      <p:cBhvr>
                                        <p:cTn id="6" dur="14750" fill="hold"/>
                                        <p:tgtEl>
                                          <p:spTgt spid="15"/>
                                        </p:tgtEl>
                                        <p:attrNameLst>
                                          <p:attrName>ppt_x</p:attrName>
                                          <p:attrName>ppt_y</p:attrName>
                                        </p:attrNameLst>
                                      </p:cBhvr>
                                      <p:rCtr x="-180" y="-108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Expérimentation in situ et in vivo de projets innovants en Île-de-France</a:t>
            </a:r>
            <a:endParaRPr lang="fr-FR" dirty="0"/>
          </a:p>
        </p:txBody>
      </p:sp>
      <p:sp>
        <p:nvSpPr>
          <p:cNvPr id="3" name="Espace réservé de la date 2"/>
          <p:cNvSpPr>
            <a:spLocks noGrp="1"/>
          </p:cNvSpPr>
          <p:nvPr>
            <p:ph type="dt" sz="half" idx="10"/>
          </p:nvPr>
        </p:nvSpPr>
        <p:spPr/>
        <p:txBody>
          <a:bodyPr/>
          <a:lstStyle/>
          <a:p>
            <a:fld id="{4C26DD2D-5ABF-4EF0-8F2A-C9A794AE9671}" type="datetime1">
              <a:rPr lang="fr-FR" smtClean="0"/>
              <a:t>20/11/2016</a:t>
            </a:fld>
            <a:endParaRPr lang="fr-FR"/>
          </a:p>
        </p:txBody>
      </p:sp>
      <p:sp>
        <p:nvSpPr>
          <p:cNvPr id="4" name="Espace réservé du pied de page 3"/>
          <p:cNvSpPr>
            <a:spLocks noGrp="1"/>
          </p:cNvSpPr>
          <p:nvPr>
            <p:ph type="ftr" sz="quarter" idx="11"/>
          </p:nvPr>
        </p:nvSpPr>
        <p:spPr/>
        <p:txBody>
          <a:bodyPr/>
          <a:lstStyle/>
          <a:p>
            <a:r>
              <a:rPr lang="fr-FR" smtClean="0"/>
              <a:t>Mairie-SophroKhepri-21-11-2016</a:t>
            </a:r>
            <a:endParaRPr lang="fr-FR"/>
          </a:p>
        </p:txBody>
      </p:sp>
      <p:sp>
        <p:nvSpPr>
          <p:cNvPr id="5" name="Espace réservé du numéro de diapositive 4"/>
          <p:cNvSpPr>
            <a:spLocks noGrp="1"/>
          </p:cNvSpPr>
          <p:nvPr>
            <p:ph type="sldNum" sz="quarter" idx="12"/>
          </p:nvPr>
        </p:nvSpPr>
        <p:spPr/>
        <p:txBody>
          <a:bodyPr/>
          <a:lstStyle/>
          <a:p>
            <a:fld id="{EA3BF215-14A7-4BF3-BF8C-692452AE0AC1}" type="slidenum">
              <a:rPr lang="fr-FR" smtClean="0"/>
              <a:t>11</a:t>
            </a:fld>
            <a:endParaRPr lang="fr-FR"/>
          </a:p>
        </p:txBody>
      </p:sp>
      <p:sp>
        <p:nvSpPr>
          <p:cNvPr id="6" name="Espace réservé du contenu 5"/>
          <p:cNvSpPr>
            <a:spLocks noGrp="1"/>
          </p:cNvSpPr>
          <p:nvPr>
            <p:ph idx="1"/>
          </p:nvPr>
        </p:nvSpPr>
        <p:spPr/>
        <p:txBody>
          <a:bodyPr>
            <a:normAutofit/>
          </a:bodyPr>
          <a:lstStyle/>
          <a:p>
            <a:endParaRPr lang="fr-FR" b="1" dirty="0" smtClean="0"/>
          </a:p>
          <a:p>
            <a:r>
              <a:rPr lang="fr-FR" b="1" dirty="0" smtClean="0"/>
              <a:t>Une double opportunité :</a:t>
            </a:r>
          </a:p>
          <a:p>
            <a:pPr lvl="1" algn="just"/>
            <a:r>
              <a:rPr lang="fr-FR" u="sng" dirty="0" smtClean="0"/>
              <a:t>Pour la Collectivité</a:t>
            </a:r>
            <a:r>
              <a:rPr lang="fr-FR" dirty="0" smtClean="0"/>
              <a:t>, </a:t>
            </a:r>
            <a:r>
              <a:rPr lang="fr-FR" dirty="0"/>
              <a:t>e</a:t>
            </a:r>
            <a:r>
              <a:rPr lang="fr-FR" dirty="0" smtClean="0"/>
              <a:t>n tant que territoire d’expérimentation, il s’agit de tester, </a:t>
            </a:r>
            <a:r>
              <a:rPr lang="fr-FR" u="sng" dirty="0">
                <a:ea typeface="Calibri"/>
                <a:cs typeface="Calibri"/>
                <a:sym typeface="Calibri"/>
              </a:rPr>
              <a:t>sans aucun engagement </a:t>
            </a:r>
            <a:r>
              <a:rPr lang="fr-FR" u="sng" dirty="0" smtClean="0">
                <a:ea typeface="Calibri"/>
                <a:cs typeface="Calibri"/>
                <a:sym typeface="Calibri"/>
              </a:rPr>
              <a:t>financier</a:t>
            </a:r>
            <a:r>
              <a:rPr lang="fr-FR" dirty="0" smtClean="0">
                <a:ea typeface="Calibri"/>
                <a:cs typeface="Calibri"/>
                <a:sym typeface="Calibri"/>
              </a:rPr>
              <a:t>, </a:t>
            </a:r>
            <a:r>
              <a:rPr lang="fr-FR" dirty="0" smtClean="0"/>
              <a:t>une nouvelle technologie à forte valeur ajoutée dans les domaines des nouvelles technologies de l’information et de la communication, notamment sur les problématiques de santé et de mieux être des riverains et des salariés du territoire ; </a:t>
            </a:r>
          </a:p>
          <a:p>
            <a:pPr lvl="1" algn="just"/>
            <a:r>
              <a:rPr lang="fr-FR" u="sng" dirty="0" smtClean="0"/>
              <a:t>Pour </a:t>
            </a:r>
            <a:r>
              <a:rPr lang="fr-FR" u="sng" dirty="0" err="1" smtClean="0"/>
              <a:t>SophroKhepri</a:t>
            </a:r>
            <a:r>
              <a:rPr lang="fr-FR" dirty="0" smtClean="0"/>
              <a:t>, il s’agit de tester les aspects techniques de l’administration de sa solution, et ses résultats dans le cadre d’une démarche mise en place par des institutions publiques.</a:t>
            </a:r>
          </a:p>
          <a:p>
            <a:pPr lvl="1"/>
            <a:r>
              <a:rPr lang="fr-FR" sz="2000" dirty="0" smtClean="0">
                <a:ea typeface="Calibri"/>
                <a:cs typeface="Calibri"/>
                <a:sym typeface="Calibri"/>
              </a:rPr>
              <a:t>L'expérimentation </a:t>
            </a:r>
            <a:r>
              <a:rPr lang="fr-FR" sz="2000" dirty="0">
                <a:ea typeface="Calibri"/>
                <a:cs typeface="Calibri"/>
                <a:sym typeface="Calibri"/>
              </a:rPr>
              <a:t>est </a:t>
            </a:r>
            <a:r>
              <a:rPr lang="fr-FR" sz="2000" dirty="0" smtClean="0">
                <a:ea typeface="Calibri"/>
                <a:cs typeface="Calibri"/>
                <a:sym typeface="Calibri"/>
              </a:rPr>
              <a:t>financée </a:t>
            </a:r>
            <a:r>
              <a:rPr lang="fr-FR" sz="2000" dirty="0">
                <a:ea typeface="Calibri"/>
                <a:cs typeface="Calibri"/>
                <a:sym typeface="Calibri"/>
              </a:rPr>
              <a:t>par la région si le dossier est retenu</a:t>
            </a:r>
          </a:p>
        </p:txBody>
      </p:sp>
    </p:spTree>
    <p:extLst>
      <p:ext uri="{BB962C8B-B14F-4D97-AF65-F5344CB8AC3E}">
        <p14:creationId xmlns:p14="http://schemas.microsoft.com/office/powerpoint/2010/main" val="3816886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Offre pour les collectivités au regard de la réglementation SQVT</a:t>
            </a:r>
            <a:endParaRPr lang="fr-FR" dirty="0"/>
          </a:p>
        </p:txBody>
      </p:sp>
      <p:sp>
        <p:nvSpPr>
          <p:cNvPr id="3" name="Espace réservé de la date 2"/>
          <p:cNvSpPr>
            <a:spLocks noGrp="1"/>
          </p:cNvSpPr>
          <p:nvPr>
            <p:ph type="dt" sz="half" idx="10"/>
          </p:nvPr>
        </p:nvSpPr>
        <p:spPr/>
        <p:txBody>
          <a:bodyPr/>
          <a:lstStyle/>
          <a:p>
            <a:fld id="{4C26DD2D-5ABF-4EF0-8F2A-C9A794AE9671}" type="datetime1">
              <a:rPr lang="fr-FR" smtClean="0"/>
              <a:t>20/11/2016</a:t>
            </a:fld>
            <a:endParaRPr lang="fr-FR"/>
          </a:p>
        </p:txBody>
      </p:sp>
      <p:sp>
        <p:nvSpPr>
          <p:cNvPr id="4" name="Espace réservé du pied de page 3"/>
          <p:cNvSpPr>
            <a:spLocks noGrp="1"/>
          </p:cNvSpPr>
          <p:nvPr>
            <p:ph type="ftr" sz="quarter" idx="11"/>
          </p:nvPr>
        </p:nvSpPr>
        <p:spPr/>
        <p:txBody>
          <a:bodyPr/>
          <a:lstStyle/>
          <a:p>
            <a:r>
              <a:rPr lang="fr-FR" smtClean="0"/>
              <a:t>Mairie-SophroKhepri-21-11-2016</a:t>
            </a:r>
            <a:endParaRPr lang="fr-FR"/>
          </a:p>
        </p:txBody>
      </p:sp>
      <p:sp>
        <p:nvSpPr>
          <p:cNvPr id="5" name="Espace réservé du numéro de diapositive 4"/>
          <p:cNvSpPr>
            <a:spLocks noGrp="1"/>
          </p:cNvSpPr>
          <p:nvPr>
            <p:ph type="sldNum" sz="quarter" idx="12"/>
          </p:nvPr>
        </p:nvSpPr>
        <p:spPr/>
        <p:txBody>
          <a:bodyPr/>
          <a:lstStyle/>
          <a:p>
            <a:fld id="{EA3BF215-14A7-4BF3-BF8C-692452AE0AC1}" type="slidenum">
              <a:rPr lang="fr-FR" smtClean="0"/>
              <a:t>12</a:t>
            </a:fld>
            <a:endParaRPr lang="fr-FR"/>
          </a:p>
        </p:txBody>
      </p:sp>
      <p:sp>
        <p:nvSpPr>
          <p:cNvPr id="6" name="Espace réservé du contenu 5"/>
          <p:cNvSpPr>
            <a:spLocks noGrp="1"/>
          </p:cNvSpPr>
          <p:nvPr>
            <p:ph idx="1"/>
          </p:nvPr>
        </p:nvSpPr>
        <p:spPr/>
        <p:txBody>
          <a:bodyPr>
            <a:normAutofit fontScale="92500" lnSpcReduction="20000"/>
          </a:bodyPr>
          <a:lstStyle/>
          <a:p>
            <a:pPr lvl="0"/>
            <a:r>
              <a:rPr lang="fr-FR" b="1" dirty="0" smtClean="0">
                <a:solidFill>
                  <a:schemeClr val="dk1"/>
                </a:solidFill>
                <a:ea typeface="Calibri"/>
                <a:cs typeface="Calibri"/>
                <a:sym typeface="Calibri"/>
              </a:rPr>
              <a:t>Quels services pouvons-nous proposer aux collectivités ?</a:t>
            </a:r>
          </a:p>
          <a:p>
            <a:pPr lvl="0"/>
            <a:r>
              <a:rPr lang="fr-FR" b="1" dirty="0" smtClean="0">
                <a:solidFill>
                  <a:schemeClr val="dk1"/>
                </a:solidFill>
                <a:ea typeface="Calibri"/>
                <a:cs typeface="Calibri"/>
                <a:sym typeface="Calibri"/>
              </a:rPr>
              <a:t>Un système expert: </a:t>
            </a:r>
          </a:p>
          <a:p>
            <a:pPr lvl="1" algn="just"/>
            <a:r>
              <a:rPr lang="fr-FR" dirty="0" smtClean="0">
                <a:solidFill>
                  <a:schemeClr val="dk1"/>
                </a:solidFill>
                <a:ea typeface="Calibri"/>
                <a:cs typeface="Calibri"/>
                <a:sym typeface="Calibri"/>
              </a:rPr>
              <a:t>permet d’accompagner les besoins des collaborateurs sans qu’ils aient à parler en interne dans leur environnement professionnel de leurs difficultés. Ils leur faut utiliser un code remis par leur employer, pour s’identifier sur la plateforme et ainsi avoir accès aux divers types d’accompagnement.</a:t>
            </a:r>
          </a:p>
          <a:p>
            <a:pPr lvl="0"/>
            <a:r>
              <a:rPr lang="fr-FR" b="1" dirty="0" smtClean="0">
                <a:solidFill>
                  <a:schemeClr val="dk1"/>
                </a:solidFill>
                <a:ea typeface="Calibri"/>
                <a:cs typeface="Calibri"/>
                <a:sym typeface="Calibri"/>
              </a:rPr>
              <a:t>Un forfait prépayé :</a:t>
            </a:r>
          </a:p>
          <a:p>
            <a:pPr lvl="1"/>
            <a:r>
              <a:rPr lang="fr-FR" dirty="0" smtClean="0">
                <a:solidFill>
                  <a:schemeClr val="dk1"/>
                </a:solidFill>
                <a:ea typeface="Calibri"/>
                <a:cs typeface="Calibri"/>
                <a:sym typeface="Calibri"/>
              </a:rPr>
              <a:t>prépayé par l’employeur, englobe les différents types d’accompagnement bien-être, présélectionnés dans le cadre de leur dispositif SQVT.</a:t>
            </a:r>
          </a:p>
          <a:p>
            <a:r>
              <a:rPr lang="fr-FR" b="1" dirty="0" smtClean="0">
                <a:solidFill>
                  <a:schemeClr val="dk1"/>
                </a:solidFill>
                <a:ea typeface="Calibri"/>
                <a:cs typeface="Calibri"/>
                <a:sym typeface="Calibri"/>
              </a:rPr>
              <a:t>Guidance des salariés: </a:t>
            </a:r>
          </a:p>
          <a:p>
            <a:pPr lvl="1" algn="just"/>
            <a:r>
              <a:rPr lang="fr-FR" dirty="0" smtClean="0">
                <a:solidFill>
                  <a:schemeClr val="dk1"/>
                </a:solidFill>
                <a:ea typeface="Calibri"/>
                <a:cs typeface="Calibri"/>
                <a:sym typeface="Calibri"/>
              </a:rPr>
              <a:t>Les salariés sont ainsi guidés sans que l’employeur puisse connaître les motifs de consultations du plus grave lié ou pas à son contexte professionnel pouvant être un facteur de démotivation et de baisse de productivité.</a:t>
            </a:r>
          </a:p>
          <a:p>
            <a:pPr lvl="0"/>
            <a:endParaRPr lang="fr-FR" dirty="0" smtClean="0">
              <a:solidFill>
                <a:schemeClr val="dk1"/>
              </a:solidFill>
              <a:ea typeface="Calibri"/>
              <a:cs typeface="Calibri"/>
              <a:sym typeface="Calibri"/>
            </a:endParaRPr>
          </a:p>
          <a:p>
            <a:pPr lvl="0"/>
            <a:endParaRPr lang="fr-FR" b="1" dirty="0" smtClean="0">
              <a:solidFill>
                <a:schemeClr val="dk1"/>
              </a:solidFill>
              <a:ea typeface="Calibri"/>
              <a:cs typeface="Calibri"/>
              <a:sym typeface="Calibri"/>
            </a:endParaRPr>
          </a:p>
          <a:p>
            <a:endParaRPr lang="fr-FR" dirty="0"/>
          </a:p>
        </p:txBody>
      </p:sp>
    </p:spTree>
    <p:extLst>
      <p:ext uri="{BB962C8B-B14F-4D97-AF65-F5344CB8AC3E}">
        <p14:creationId xmlns:p14="http://schemas.microsoft.com/office/powerpoint/2010/main" val="2378780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Pourquoi externaliser l’approche SQVT?</a:t>
            </a:r>
            <a:endParaRPr lang="fr-FR" dirty="0"/>
          </a:p>
        </p:txBody>
      </p:sp>
      <p:sp>
        <p:nvSpPr>
          <p:cNvPr id="3" name="Espace réservé de la date 2"/>
          <p:cNvSpPr>
            <a:spLocks noGrp="1"/>
          </p:cNvSpPr>
          <p:nvPr>
            <p:ph type="dt" sz="half" idx="10"/>
          </p:nvPr>
        </p:nvSpPr>
        <p:spPr/>
        <p:txBody>
          <a:bodyPr/>
          <a:lstStyle/>
          <a:p>
            <a:fld id="{4C26DD2D-5ABF-4EF0-8F2A-C9A794AE9671}" type="datetime1">
              <a:rPr lang="fr-FR" smtClean="0"/>
              <a:t>20/11/2016</a:t>
            </a:fld>
            <a:endParaRPr lang="fr-FR"/>
          </a:p>
        </p:txBody>
      </p:sp>
      <p:sp>
        <p:nvSpPr>
          <p:cNvPr id="4" name="Espace réservé du pied de page 3"/>
          <p:cNvSpPr>
            <a:spLocks noGrp="1"/>
          </p:cNvSpPr>
          <p:nvPr>
            <p:ph type="ftr" sz="quarter" idx="11"/>
          </p:nvPr>
        </p:nvSpPr>
        <p:spPr/>
        <p:txBody>
          <a:bodyPr/>
          <a:lstStyle/>
          <a:p>
            <a:r>
              <a:rPr lang="fr-FR" smtClean="0"/>
              <a:t>Mairie-SophroKhepri-21-11-2016</a:t>
            </a:r>
            <a:endParaRPr lang="fr-FR"/>
          </a:p>
        </p:txBody>
      </p:sp>
      <p:sp>
        <p:nvSpPr>
          <p:cNvPr id="5" name="Espace réservé du numéro de diapositive 4"/>
          <p:cNvSpPr>
            <a:spLocks noGrp="1"/>
          </p:cNvSpPr>
          <p:nvPr>
            <p:ph type="sldNum" sz="quarter" idx="12"/>
          </p:nvPr>
        </p:nvSpPr>
        <p:spPr/>
        <p:txBody>
          <a:bodyPr/>
          <a:lstStyle/>
          <a:p>
            <a:fld id="{EA3BF215-14A7-4BF3-BF8C-692452AE0AC1}" type="slidenum">
              <a:rPr lang="fr-FR" smtClean="0"/>
              <a:t>13</a:t>
            </a:fld>
            <a:endParaRPr lang="fr-FR"/>
          </a:p>
        </p:txBody>
      </p:sp>
      <p:sp>
        <p:nvSpPr>
          <p:cNvPr id="6" name="Espace réservé du contenu 5"/>
          <p:cNvSpPr>
            <a:spLocks noGrp="1"/>
          </p:cNvSpPr>
          <p:nvPr>
            <p:ph idx="1"/>
          </p:nvPr>
        </p:nvSpPr>
        <p:spPr/>
        <p:txBody>
          <a:bodyPr>
            <a:normAutofit/>
          </a:bodyPr>
          <a:lstStyle/>
          <a:p>
            <a:pPr lvl="0"/>
            <a:r>
              <a:rPr lang="fr-FR" b="1" dirty="0" smtClean="0">
                <a:solidFill>
                  <a:schemeClr val="dk1"/>
                </a:solidFill>
                <a:ea typeface="Calibri"/>
                <a:cs typeface="Calibri"/>
                <a:sym typeface="Calibri"/>
              </a:rPr>
              <a:t>Avantages pour une collectivité d’externaliser la mise en place d’une approche SQVT:</a:t>
            </a:r>
          </a:p>
          <a:p>
            <a:pPr marL="0" lvl="0" indent="0">
              <a:buNone/>
            </a:pPr>
            <a:endParaRPr lang="fr-FR" b="1" dirty="0" smtClean="0">
              <a:solidFill>
                <a:schemeClr val="dk1"/>
              </a:solidFill>
              <a:ea typeface="Calibri"/>
              <a:cs typeface="Calibri"/>
              <a:sym typeface="Calibri"/>
            </a:endParaRPr>
          </a:p>
          <a:p>
            <a:pPr lvl="1"/>
            <a:r>
              <a:rPr lang="fr-FR" dirty="0" smtClean="0">
                <a:solidFill>
                  <a:schemeClr val="dk1"/>
                </a:solidFill>
                <a:ea typeface="Calibri"/>
                <a:cs typeface="Calibri"/>
                <a:sym typeface="Calibri"/>
              </a:rPr>
              <a:t>Respect efficace de la réglementation en vigueur</a:t>
            </a:r>
          </a:p>
          <a:p>
            <a:pPr lvl="1"/>
            <a:r>
              <a:rPr lang="fr-FR" dirty="0" smtClean="0">
                <a:solidFill>
                  <a:schemeClr val="dk1"/>
                </a:solidFill>
                <a:ea typeface="Calibri"/>
                <a:cs typeface="Calibri"/>
                <a:sym typeface="Calibri"/>
              </a:rPr>
              <a:t>Gain de temps face dans la mise en place face à la complexité des prestations</a:t>
            </a:r>
          </a:p>
          <a:p>
            <a:pPr lvl="1"/>
            <a:r>
              <a:rPr lang="fr-FR" dirty="0" smtClean="0">
                <a:solidFill>
                  <a:schemeClr val="dk1"/>
                </a:solidFill>
                <a:ea typeface="Calibri"/>
                <a:cs typeface="Calibri"/>
                <a:sym typeface="Calibri"/>
              </a:rPr>
              <a:t>Déontologie</a:t>
            </a:r>
            <a:endParaRPr lang="fr-FR" dirty="0">
              <a:solidFill>
                <a:schemeClr val="dk1"/>
              </a:solidFill>
              <a:ea typeface="Calibri"/>
              <a:cs typeface="Calibri"/>
              <a:sym typeface="Calibri"/>
            </a:endParaRPr>
          </a:p>
          <a:p>
            <a:pPr lvl="1"/>
            <a:r>
              <a:rPr lang="fr-FR" dirty="0" smtClean="0">
                <a:solidFill>
                  <a:schemeClr val="dk1"/>
                </a:solidFill>
                <a:ea typeface="Calibri"/>
                <a:cs typeface="Calibri"/>
                <a:sym typeface="Calibri"/>
              </a:rPr>
              <a:t>Respect de la confidentialité</a:t>
            </a:r>
          </a:p>
          <a:p>
            <a:pPr lvl="1"/>
            <a:r>
              <a:rPr lang="fr-FR" dirty="0" smtClean="0">
                <a:solidFill>
                  <a:schemeClr val="dk1"/>
                </a:solidFill>
                <a:ea typeface="Calibri"/>
                <a:cs typeface="Calibri"/>
                <a:sym typeface="Calibri"/>
              </a:rPr>
              <a:t>S’appuyer sur un savoir-faire, </a:t>
            </a:r>
          </a:p>
          <a:p>
            <a:pPr lvl="1"/>
            <a:r>
              <a:rPr lang="fr-FR" dirty="0" smtClean="0">
                <a:solidFill>
                  <a:schemeClr val="dk1"/>
                </a:solidFill>
                <a:ea typeface="Calibri"/>
                <a:cs typeface="Calibri"/>
                <a:sym typeface="Calibri"/>
              </a:rPr>
              <a:t>Plus économique de passer par des experts</a:t>
            </a:r>
          </a:p>
          <a:p>
            <a:pPr lvl="1"/>
            <a:r>
              <a:rPr lang="fr-FR" dirty="0" smtClean="0">
                <a:solidFill>
                  <a:schemeClr val="dk1"/>
                </a:solidFill>
                <a:ea typeface="Calibri"/>
                <a:cs typeface="Calibri"/>
                <a:sym typeface="Calibri"/>
              </a:rPr>
              <a:t>Atteindre un meilleur taux d’engagement (baisse % absentéisme)</a:t>
            </a:r>
          </a:p>
        </p:txBody>
      </p:sp>
    </p:spTree>
    <p:extLst>
      <p:ext uri="{BB962C8B-B14F-4D97-AF65-F5344CB8AC3E}">
        <p14:creationId xmlns:p14="http://schemas.microsoft.com/office/powerpoint/2010/main" val="2656750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Pourquoi externaliser l’approche SQVT?</a:t>
            </a:r>
            <a:endParaRPr lang="fr-FR" dirty="0"/>
          </a:p>
        </p:txBody>
      </p:sp>
      <p:sp>
        <p:nvSpPr>
          <p:cNvPr id="3" name="Espace réservé de la date 2"/>
          <p:cNvSpPr>
            <a:spLocks noGrp="1"/>
          </p:cNvSpPr>
          <p:nvPr>
            <p:ph type="dt" sz="half" idx="10"/>
          </p:nvPr>
        </p:nvSpPr>
        <p:spPr/>
        <p:txBody>
          <a:bodyPr/>
          <a:lstStyle/>
          <a:p>
            <a:fld id="{4C26DD2D-5ABF-4EF0-8F2A-C9A794AE9671}" type="datetime1">
              <a:rPr lang="fr-FR" smtClean="0"/>
              <a:t>20/11/2016</a:t>
            </a:fld>
            <a:endParaRPr lang="fr-FR"/>
          </a:p>
        </p:txBody>
      </p:sp>
      <p:sp>
        <p:nvSpPr>
          <p:cNvPr id="4" name="Espace réservé du pied de page 3"/>
          <p:cNvSpPr>
            <a:spLocks noGrp="1"/>
          </p:cNvSpPr>
          <p:nvPr>
            <p:ph type="ftr" sz="quarter" idx="11"/>
          </p:nvPr>
        </p:nvSpPr>
        <p:spPr/>
        <p:txBody>
          <a:bodyPr/>
          <a:lstStyle/>
          <a:p>
            <a:r>
              <a:rPr lang="fr-FR" smtClean="0"/>
              <a:t>Mairie-SophroKhepri-21-11-2016</a:t>
            </a:r>
            <a:endParaRPr lang="fr-FR"/>
          </a:p>
        </p:txBody>
      </p:sp>
      <p:sp>
        <p:nvSpPr>
          <p:cNvPr id="5" name="Espace réservé du numéro de diapositive 4"/>
          <p:cNvSpPr>
            <a:spLocks noGrp="1"/>
          </p:cNvSpPr>
          <p:nvPr>
            <p:ph type="sldNum" sz="quarter" idx="12"/>
          </p:nvPr>
        </p:nvSpPr>
        <p:spPr/>
        <p:txBody>
          <a:bodyPr/>
          <a:lstStyle/>
          <a:p>
            <a:fld id="{EA3BF215-14A7-4BF3-BF8C-692452AE0AC1}" type="slidenum">
              <a:rPr lang="fr-FR" smtClean="0"/>
              <a:t>14</a:t>
            </a:fld>
            <a:endParaRPr lang="fr-FR"/>
          </a:p>
        </p:txBody>
      </p:sp>
      <p:sp>
        <p:nvSpPr>
          <p:cNvPr id="6" name="Espace réservé du contenu 5"/>
          <p:cNvSpPr>
            <a:spLocks noGrp="1"/>
          </p:cNvSpPr>
          <p:nvPr>
            <p:ph idx="1"/>
          </p:nvPr>
        </p:nvSpPr>
        <p:spPr/>
        <p:txBody>
          <a:bodyPr>
            <a:normAutofit lnSpcReduction="10000"/>
          </a:bodyPr>
          <a:lstStyle/>
          <a:p>
            <a:r>
              <a:rPr lang="fr-FR" b="1" dirty="0" smtClean="0"/>
              <a:t>Autres intérêts pour nos clients</a:t>
            </a:r>
            <a:r>
              <a:rPr lang="fr-FR" dirty="0" smtClean="0"/>
              <a:t> (collectivités ou entreprises)</a:t>
            </a:r>
          </a:p>
          <a:p>
            <a:pPr lvl="1"/>
            <a:r>
              <a:rPr lang="fr-FR" dirty="0">
                <a:solidFill>
                  <a:schemeClr val="dk1"/>
                </a:solidFill>
                <a:ea typeface="Calibri"/>
                <a:cs typeface="Calibri"/>
                <a:sym typeface="Calibri"/>
              </a:rPr>
              <a:t>A</a:t>
            </a:r>
            <a:r>
              <a:rPr lang="fr-FR" dirty="0" smtClean="0">
                <a:solidFill>
                  <a:schemeClr val="dk1"/>
                </a:solidFill>
                <a:ea typeface="Calibri"/>
                <a:cs typeface="Calibri"/>
                <a:sym typeface="Calibri"/>
              </a:rPr>
              <a:t>nticipation et maîtrise des risques</a:t>
            </a:r>
          </a:p>
          <a:p>
            <a:pPr lvl="1"/>
            <a:r>
              <a:rPr lang="fr-FR" dirty="0">
                <a:solidFill>
                  <a:schemeClr val="dk1"/>
                </a:solidFill>
                <a:ea typeface="Calibri"/>
                <a:cs typeface="Calibri"/>
                <a:sym typeface="Calibri"/>
              </a:rPr>
              <a:t>R</a:t>
            </a:r>
            <a:r>
              <a:rPr lang="fr-FR" dirty="0" smtClean="0">
                <a:solidFill>
                  <a:schemeClr val="dk1"/>
                </a:solidFill>
                <a:ea typeface="Calibri"/>
                <a:cs typeface="Calibri"/>
                <a:sym typeface="Calibri"/>
              </a:rPr>
              <a:t>egard nouveau porté sur l’activité d’une structure favorisant l’innovation et la différenciation auprès du Ministère</a:t>
            </a:r>
          </a:p>
          <a:p>
            <a:pPr lvl="1"/>
            <a:r>
              <a:rPr lang="fr-FR" dirty="0">
                <a:solidFill>
                  <a:schemeClr val="dk1"/>
                </a:solidFill>
                <a:ea typeface="Calibri"/>
                <a:cs typeface="Calibri"/>
                <a:sym typeface="Calibri"/>
              </a:rPr>
              <a:t>M</a:t>
            </a:r>
            <a:r>
              <a:rPr lang="fr-FR" dirty="0" smtClean="0">
                <a:solidFill>
                  <a:schemeClr val="dk1"/>
                </a:solidFill>
                <a:ea typeface="Calibri"/>
                <a:cs typeface="Calibri"/>
                <a:sym typeface="Calibri"/>
              </a:rPr>
              <a:t>otivation, implication et fidélisation des salariés</a:t>
            </a:r>
          </a:p>
          <a:p>
            <a:pPr lvl="1"/>
            <a:r>
              <a:rPr lang="fr-FR" dirty="0">
                <a:solidFill>
                  <a:schemeClr val="dk1"/>
                </a:solidFill>
                <a:ea typeface="Calibri"/>
                <a:cs typeface="Calibri"/>
                <a:sym typeface="Calibri"/>
              </a:rPr>
              <a:t>A</a:t>
            </a:r>
            <a:r>
              <a:rPr lang="fr-FR" dirty="0" smtClean="0">
                <a:solidFill>
                  <a:schemeClr val="dk1"/>
                </a:solidFill>
                <a:ea typeface="Calibri"/>
                <a:cs typeface="Calibri"/>
                <a:sym typeface="Calibri"/>
              </a:rPr>
              <a:t>ccès à des marchés responsables (publics ou privés) qui sélectionnent les entreprises et ou les produits sur des critères dits ESG </a:t>
            </a:r>
            <a:r>
              <a:rPr lang="fr-FR" sz="1800" i="1" dirty="0" smtClean="0">
                <a:solidFill>
                  <a:schemeClr val="dk1"/>
                </a:solidFill>
                <a:ea typeface="Calibri"/>
                <a:cs typeface="Calibri"/>
                <a:sym typeface="Calibri"/>
              </a:rPr>
              <a:t>(Environnement, Social (dont société), Gouvernance)</a:t>
            </a:r>
          </a:p>
          <a:p>
            <a:pPr lvl="1"/>
            <a:r>
              <a:rPr lang="fr-FR" dirty="0">
                <a:solidFill>
                  <a:schemeClr val="dk1"/>
                </a:solidFill>
                <a:ea typeface="Calibri"/>
                <a:cs typeface="Calibri"/>
                <a:sym typeface="Calibri"/>
              </a:rPr>
              <a:t>D</a:t>
            </a:r>
            <a:r>
              <a:rPr lang="fr-FR" dirty="0" smtClean="0">
                <a:solidFill>
                  <a:schemeClr val="dk1"/>
                </a:solidFill>
                <a:ea typeface="Calibri"/>
                <a:cs typeface="Calibri"/>
                <a:sym typeface="Calibri"/>
              </a:rPr>
              <a:t>éveloppement d’un capital confiance bénéfique à l’image et à sa valeur immatérielle</a:t>
            </a:r>
          </a:p>
          <a:p>
            <a:pPr lvl="1"/>
            <a:r>
              <a:rPr lang="fr-FR" dirty="0">
                <a:solidFill>
                  <a:schemeClr val="dk1"/>
                </a:solidFill>
                <a:ea typeface="Calibri"/>
                <a:cs typeface="Calibri"/>
                <a:sym typeface="Calibri"/>
              </a:rPr>
              <a:t>F</a:t>
            </a:r>
            <a:r>
              <a:rPr lang="fr-FR" dirty="0" smtClean="0">
                <a:solidFill>
                  <a:schemeClr val="dk1"/>
                </a:solidFill>
                <a:ea typeface="Calibri"/>
                <a:cs typeface="Calibri"/>
                <a:sym typeface="Calibri"/>
              </a:rPr>
              <a:t>iabilisation des relations et des partenariats basés sur des valeurs</a:t>
            </a:r>
          </a:p>
          <a:p>
            <a:pPr lvl="1"/>
            <a:r>
              <a:rPr lang="fr-FR" dirty="0">
                <a:solidFill>
                  <a:schemeClr val="dk1"/>
                </a:solidFill>
                <a:ea typeface="Calibri"/>
                <a:cs typeface="Calibri"/>
                <a:sym typeface="Calibri"/>
              </a:rPr>
              <a:t>A</a:t>
            </a:r>
            <a:r>
              <a:rPr lang="fr-FR" dirty="0" smtClean="0">
                <a:solidFill>
                  <a:schemeClr val="dk1"/>
                </a:solidFill>
                <a:ea typeface="Calibri"/>
                <a:cs typeface="Calibri"/>
                <a:sym typeface="Calibri"/>
              </a:rPr>
              <a:t>ccès privilégié à des financements de la part d’organismes publics ou privés</a:t>
            </a:r>
          </a:p>
          <a:p>
            <a:pPr lvl="1"/>
            <a:endParaRPr lang="fr-FR" dirty="0" smtClean="0"/>
          </a:p>
          <a:p>
            <a:endParaRPr lang="fr-FR" dirty="0"/>
          </a:p>
        </p:txBody>
      </p:sp>
    </p:spTree>
    <p:extLst>
      <p:ext uri="{BB962C8B-B14F-4D97-AF65-F5344CB8AC3E}">
        <p14:creationId xmlns:p14="http://schemas.microsoft.com/office/powerpoint/2010/main" val="2967564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Notre démarche d’accompagnement du changement</a:t>
            </a:r>
            <a:endParaRPr lang="fr-FR" dirty="0"/>
          </a:p>
        </p:txBody>
      </p:sp>
      <p:sp>
        <p:nvSpPr>
          <p:cNvPr id="3" name="Espace réservé de la date 2"/>
          <p:cNvSpPr>
            <a:spLocks noGrp="1"/>
          </p:cNvSpPr>
          <p:nvPr>
            <p:ph type="dt" sz="half" idx="10"/>
          </p:nvPr>
        </p:nvSpPr>
        <p:spPr/>
        <p:txBody>
          <a:bodyPr/>
          <a:lstStyle/>
          <a:p>
            <a:fld id="{4C26DD2D-5ABF-4EF0-8F2A-C9A794AE9671}" type="datetime1">
              <a:rPr lang="fr-FR" smtClean="0"/>
              <a:t>20/11/2016</a:t>
            </a:fld>
            <a:endParaRPr lang="fr-FR"/>
          </a:p>
        </p:txBody>
      </p:sp>
      <p:sp>
        <p:nvSpPr>
          <p:cNvPr id="4" name="Espace réservé du pied de page 3"/>
          <p:cNvSpPr>
            <a:spLocks noGrp="1"/>
          </p:cNvSpPr>
          <p:nvPr>
            <p:ph type="ftr" sz="quarter" idx="11"/>
          </p:nvPr>
        </p:nvSpPr>
        <p:spPr/>
        <p:txBody>
          <a:bodyPr/>
          <a:lstStyle/>
          <a:p>
            <a:r>
              <a:rPr lang="fr-FR" smtClean="0"/>
              <a:t>Mairie-SophroKhepri-21-11-2016</a:t>
            </a:r>
            <a:endParaRPr lang="fr-FR"/>
          </a:p>
        </p:txBody>
      </p:sp>
      <p:sp>
        <p:nvSpPr>
          <p:cNvPr id="5" name="Espace réservé du numéro de diapositive 4"/>
          <p:cNvSpPr>
            <a:spLocks noGrp="1"/>
          </p:cNvSpPr>
          <p:nvPr>
            <p:ph type="sldNum" sz="quarter" idx="12"/>
          </p:nvPr>
        </p:nvSpPr>
        <p:spPr/>
        <p:txBody>
          <a:bodyPr/>
          <a:lstStyle/>
          <a:p>
            <a:fld id="{EA3BF215-14A7-4BF3-BF8C-692452AE0AC1}" type="slidenum">
              <a:rPr lang="fr-FR" smtClean="0"/>
              <a:t>15</a:t>
            </a:fld>
            <a:endParaRPr lang="fr-FR"/>
          </a:p>
        </p:txBody>
      </p:sp>
      <p:sp>
        <p:nvSpPr>
          <p:cNvPr id="6" name="Espace réservé du contenu 5"/>
          <p:cNvSpPr>
            <a:spLocks noGrp="1"/>
          </p:cNvSpPr>
          <p:nvPr>
            <p:ph idx="1"/>
          </p:nvPr>
        </p:nvSpPr>
        <p:spPr/>
        <p:txBody>
          <a:bodyPr>
            <a:normAutofit fontScale="92500" lnSpcReduction="10000"/>
          </a:bodyPr>
          <a:lstStyle/>
          <a:p>
            <a:r>
              <a:rPr lang="fr-FR" b="1" dirty="0" smtClean="0">
                <a:solidFill>
                  <a:schemeClr val="dk1"/>
                </a:solidFill>
                <a:ea typeface="Calibri"/>
                <a:cs typeface="Calibri"/>
                <a:sym typeface="Calibri"/>
              </a:rPr>
              <a:t>Concevoir des outils en terme de :</a:t>
            </a:r>
          </a:p>
          <a:p>
            <a:pPr lvl="1"/>
            <a:r>
              <a:rPr lang="fr-FR" dirty="0" smtClean="0">
                <a:solidFill>
                  <a:schemeClr val="dk1"/>
                </a:solidFill>
                <a:ea typeface="Calibri"/>
                <a:cs typeface="Calibri"/>
                <a:sym typeface="Calibri"/>
              </a:rPr>
              <a:t>Ingénierie et animation de formations à la gestion des émotions, confiance en soi, comment être mieux au travail, formation managériale, préparation à la retraite… </a:t>
            </a:r>
          </a:p>
          <a:p>
            <a:pPr lvl="1"/>
            <a:r>
              <a:rPr lang="fr-FR" dirty="0" smtClean="0">
                <a:solidFill>
                  <a:schemeClr val="dk1"/>
                </a:solidFill>
                <a:ea typeface="Calibri"/>
                <a:cs typeface="Calibri"/>
                <a:sym typeface="Calibri"/>
              </a:rPr>
              <a:t>Formation personnalisée en fonction des besoins exprimés : </a:t>
            </a:r>
          </a:p>
          <a:p>
            <a:pPr lvl="2"/>
            <a:r>
              <a:rPr lang="fr-FR" dirty="0" smtClean="0">
                <a:solidFill>
                  <a:schemeClr val="dk1"/>
                </a:solidFill>
                <a:ea typeface="Calibri"/>
                <a:cs typeface="Calibri"/>
                <a:sym typeface="Calibri"/>
              </a:rPr>
              <a:t>Soutien psychologique : entretien individuel ou session collective pour mieux vivre des évènements difficiles </a:t>
            </a:r>
          </a:p>
          <a:p>
            <a:pPr lvl="2"/>
            <a:r>
              <a:rPr lang="fr-FR" dirty="0" smtClean="0">
                <a:solidFill>
                  <a:schemeClr val="dk1"/>
                </a:solidFill>
                <a:ea typeface="Calibri"/>
                <a:cs typeface="Calibri"/>
                <a:sym typeface="Calibri"/>
              </a:rPr>
              <a:t>Echanges de pratiques : échanger autour de son métier, de ses pratiques professionnelles pour donner du sens, s’enrichir grâce à l’effet miroir, la possibilité de donner et recevoir. </a:t>
            </a:r>
          </a:p>
          <a:p>
            <a:pPr lvl="2"/>
            <a:r>
              <a:rPr lang="fr-FR" dirty="0" smtClean="0">
                <a:solidFill>
                  <a:schemeClr val="dk1"/>
                </a:solidFill>
                <a:ea typeface="Calibri"/>
                <a:cs typeface="Calibri"/>
                <a:sym typeface="Calibri"/>
              </a:rPr>
              <a:t>Groupes d’expression : favoriser la prise de parole, créer des moments d’expression pour rompre l’isolement, les rumeurs, les incompréhensions </a:t>
            </a:r>
          </a:p>
          <a:p>
            <a:pPr lvl="2"/>
            <a:r>
              <a:rPr lang="fr-FR" dirty="0" smtClean="0">
                <a:solidFill>
                  <a:schemeClr val="dk1"/>
                </a:solidFill>
                <a:ea typeface="Calibri"/>
                <a:cs typeface="Calibri"/>
                <a:sym typeface="Calibri"/>
              </a:rPr>
              <a:t>Evènement, séminaire autour d’une question stratégique</a:t>
            </a:r>
            <a:endParaRPr lang="fr-FR" dirty="0"/>
          </a:p>
        </p:txBody>
      </p:sp>
    </p:spTree>
    <p:extLst>
      <p:ext uri="{BB962C8B-B14F-4D97-AF65-F5344CB8AC3E}">
        <p14:creationId xmlns:p14="http://schemas.microsoft.com/office/powerpoint/2010/main" val="2125663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340769"/>
            <a:ext cx="8496944" cy="576063"/>
          </a:xfrm>
        </p:spPr>
        <p:txBody>
          <a:bodyPr/>
          <a:lstStyle/>
          <a:p>
            <a:r>
              <a:rPr lang="fr-FR" dirty="0" smtClean="0">
                <a:solidFill>
                  <a:schemeClr val="dk1"/>
                </a:solidFill>
                <a:ea typeface="Calibri"/>
                <a:cs typeface="Calibri"/>
                <a:sym typeface="Calibri"/>
              </a:rPr>
              <a:t>Annexe 1. Règlementation sur </a:t>
            </a:r>
            <a:r>
              <a:rPr lang="fr-FR" dirty="0">
                <a:solidFill>
                  <a:schemeClr val="dk1"/>
                </a:solidFill>
                <a:ea typeface="Calibri"/>
                <a:cs typeface="Calibri"/>
                <a:sym typeface="Calibri"/>
              </a:rPr>
              <a:t>Santé et Qualité de Vie au </a:t>
            </a:r>
            <a:r>
              <a:rPr lang="fr-FR" dirty="0" smtClean="0">
                <a:solidFill>
                  <a:schemeClr val="dk1"/>
                </a:solidFill>
                <a:ea typeface="Calibri"/>
                <a:cs typeface="Calibri"/>
                <a:sym typeface="Calibri"/>
              </a:rPr>
              <a:t>Travail:</a:t>
            </a:r>
            <a:endParaRPr lang="fr-FR" dirty="0"/>
          </a:p>
        </p:txBody>
      </p:sp>
      <p:sp>
        <p:nvSpPr>
          <p:cNvPr id="3" name="Espace réservé de la date 2"/>
          <p:cNvSpPr>
            <a:spLocks noGrp="1"/>
          </p:cNvSpPr>
          <p:nvPr>
            <p:ph type="dt" sz="half" idx="10"/>
          </p:nvPr>
        </p:nvSpPr>
        <p:spPr/>
        <p:txBody>
          <a:bodyPr/>
          <a:lstStyle/>
          <a:p>
            <a:fld id="{4C26DD2D-5ABF-4EF0-8F2A-C9A794AE9671}" type="datetime1">
              <a:rPr lang="fr-FR" smtClean="0"/>
              <a:t>20/11/2016</a:t>
            </a:fld>
            <a:endParaRPr lang="fr-FR"/>
          </a:p>
        </p:txBody>
      </p:sp>
      <p:sp>
        <p:nvSpPr>
          <p:cNvPr id="4" name="Espace réservé du pied de page 3"/>
          <p:cNvSpPr>
            <a:spLocks noGrp="1"/>
          </p:cNvSpPr>
          <p:nvPr>
            <p:ph type="ftr" sz="quarter" idx="11"/>
          </p:nvPr>
        </p:nvSpPr>
        <p:spPr/>
        <p:txBody>
          <a:bodyPr/>
          <a:lstStyle/>
          <a:p>
            <a:r>
              <a:rPr lang="fr-FR" smtClean="0"/>
              <a:t>Mairie-SophroKhepri-21-11-2016</a:t>
            </a:r>
            <a:endParaRPr lang="fr-FR"/>
          </a:p>
        </p:txBody>
      </p:sp>
      <p:sp>
        <p:nvSpPr>
          <p:cNvPr id="5" name="Espace réservé du numéro de diapositive 4"/>
          <p:cNvSpPr>
            <a:spLocks noGrp="1"/>
          </p:cNvSpPr>
          <p:nvPr>
            <p:ph type="sldNum" sz="quarter" idx="12"/>
          </p:nvPr>
        </p:nvSpPr>
        <p:spPr/>
        <p:txBody>
          <a:bodyPr/>
          <a:lstStyle/>
          <a:p>
            <a:fld id="{EA3BF215-14A7-4BF3-BF8C-692452AE0AC1}" type="slidenum">
              <a:rPr lang="fr-FR" smtClean="0"/>
              <a:t>16</a:t>
            </a:fld>
            <a:endParaRPr lang="fr-FR"/>
          </a:p>
        </p:txBody>
      </p:sp>
      <p:sp>
        <p:nvSpPr>
          <p:cNvPr id="6" name="Espace réservé du contenu 5"/>
          <p:cNvSpPr>
            <a:spLocks noGrp="1"/>
          </p:cNvSpPr>
          <p:nvPr>
            <p:ph idx="1"/>
          </p:nvPr>
        </p:nvSpPr>
        <p:spPr/>
        <p:txBody>
          <a:bodyPr>
            <a:normAutofit fontScale="62500" lnSpcReduction="20000"/>
          </a:bodyPr>
          <a:lstStyle/>
          <a:p>
            <a:r>
              <a:rPr lang="fr-FR" dirty="0">
                <a:solidFill>
                  <a:schemeClr val="dk1"/>
                </a:solidFill>
                <a:ea typeface="Calibri"/>
                <a:cs typeface="Calibri"/>
                <a:sym typeface="Calibri"/>
              </a:rPr>
              <a:t>Le ministère du travail. En application de l'accord relatif à la prévention des risques psychosociaux (RPS) dans la fonction publique, signé le 22 octobre 2013, chaque employeur public doit élaborer un plan d’évaluation et de prévention des RPS d’ici 2015.Une circulaire du Premier ministre du 20 mars 2014 fixe les conditions de mise en œuvre du plan national d'action pour la prévention des risques psychosociaux dans les trois versants de la fonction publique. Plus d’information en suivant ce lien : </a:t>
            </a:r>
            <a:r>
              <a:rPr lang="fr-FR" dirty="0">
                <a:solidFill>
                  <a:schemeClr val="dk1"/>
                </a:solidFill>
                <a:ea typeface="Calibri"/>
                <a:cs typeface="Calibri"/>
                <a:sym typeface="Calibri"/>
                <a:hlinkClick r:id="rId3"/>
              </a:rPr>
              <a:t>http://www.fonction-publique.gouv.fr</a:t>
            </a:r>
            <a:r>
              <a:rPr lang="fr-FR" dirty="0" smtClean="0">
                <a:solidFill>
                  <a:schemeClr val="dk1"/>
                </a:solidFill>
                <a:ea typeface="Calibri"/>
                <a:cs typeface="Calibri"/>
                <a:sym typeface="Calibri"/>
                <a:hlinkClick r:id="rId3"/>
              </a:rPr>
              <a:t>/</a:t>
            </a:r>
            <a:r>
              <a:rPr lang="fr-FR" dirty="0" smtClean="0">
                <a:solidFill>
                  <a:schemeClr val="dk1"/>
                </a:solidFill>
                <a:ea typeface="Calibri"/>
                <a:cs typeface="Calibri"/>
                <a:sym typeface="Calibri"/>
              </a:rPr>
              <a:t>.</a:t>
            </a:r>
          </a:p>
          <a:p>
            <a:pPr>
              <a:buSzPct val="25000"/>
            </a:pPr>
            <a:r>
              <a:rPr lang="fr-FR" dirty="0">
                <a:solidFill>
                  <a:schemeClr val="dk1"/>
                </a:solidFill>
                <a:ea typeface="Calibri"/>
                <a:cs typeface="Calibri"/>
                <a:sym typeface="Calibri"/>
              </a:rPr>
              <a:t>En France nous pouvons citer l’article L.4121-1 du Code du travail « l’employeur prend les mesures nécessaires pour assurer la sécurité et protéger la santé physique et mentale des travailleurs » ou encore le récent décret d’application de la loi du 9 novembre 2010 sur la réforme des retraites qui « prévoit que les entreprises d’au moins 50 salariés, dont au moins 50 % des effectifs sont exposés à certains facteurs de risques, doivent être couvertes par un accord ou un plan d’action de prévention de la pénibilité ».</a:t>
            </a:r>
          </a:p>
          <a:p>
            <a:pPr>
              <a:buSzPct val="25000"/>
            </a:pPr>
            <a:endParaRPr lang="fr-FR" dirty="0">
              <a:solidFill>
                <a:schemeClr val="dk1"/>
              </a:solidFill>
              <a:ea typeface="Calibri"/>
              <a:cs typeface="Calibri"/>
              <a:sym typeface="Calibri"/>
            </a:endParaRPr>
          </a:p>
          <a:p>
            <a:pPr lvl="0">
              <a:buSzPct val="25000"/>
            </a:pPr>
            <a:r>
              <a:rPr lang="fr-FR" b="1" dirty="0">
                <a:solidFill>
                  <a:schemeClr val="dk1"/>
                </a:solidFill>
                <a:ea typeface="Calibri"/>
                <a:cs typeface="Calibri"/>
                <a:sym typeface="Calibri"/>
              </a:rPr>
              <a:t>Les entreprises ou les collectivités </a:t>
            </a:r>
            <a:r>
              <a:rPr lang="fr-FR" dirty="0">
                <a:solidFill>
                  <a:schemeClr val="dk1"/>
                </a:solidFill>
                <a:ea typeface="Calibri"/>
                <a:cs typeface="Calibri"/>
                <a:sym typeface="Calibri"/>
              </a:rPr>
              <a:t>sont depuis peu soumises à l'obligation de remplir le Document Unique concernant les risques professionnels. </a:t>
            </a:r>
          </a:p>
          <a:p>
            <a:pPr lvl="0">
              <a:buSzPct val="25000"/>
            </a:pPr>
            <a:r>
              <a:rPr lang="fr-FR" dirty="0">
                <a:solidFill>
                  <a:schemeClr val="dk1"/>
                </a:solidFill>
                <a:ea typeface="Calibri"/>
                <a:cs typeface="Calibri"/>
                <a:sym typeface="Calibri"/>
              </a:rPr>
              <a:t>Quels que soient la taille de l’entreprise et son secteur d’activité, l’employeur doit transcrire dans un document unique, les résultats de l’évaluation des risques à laquelle il a procédé dans le cadre de son obligation générale de prévention des risques professionnels. </a:t>
            </a:r>
          </a:p>
          <a:p>
            <a:pPr lvl="0">
              <a:buSzPct val="25000"/>
            </a:pPr>
            <a:r>
              <a:rPr lang="fr-FR" dirty="0">
                <a:solidFill>
                  <a:schemeClr val="dk1"/>
                </a:solidFill>
                <a:ea typeface="Calibri"/>
                <a:cs typeface="Calibri"/>
                <a:sym typeface="Calibri"/>
              </a:rPr>
              <a:t>Donc, le nombre d'entreprises en demande de nos services va augmenter compte tenu des pressions légales. </a:t>
            </a:r>
          </a:p>
          <a:p>
            <a:endParaRPr lang="fr-FR" dirty="0"/>
          </a:p>
        </p:txBody>
      </p:sp>
    </p:spTree>
    <p:extLst>
      <p:ext uri="{BB962C8B-B14F-4D97-AF65-F5344CB8AC3E}">
        <p14:creationId xmlns:p14="http://schemas.microsoft.com/office/powerpoint/2010/main" val="2591893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Annexe 2. Chiffre sur la Qualité de Vie au Travail selon les résultats de l’enquête 2013 de l’ANACT:</a:t>
            </a:r>
            <a:endParaRPr lang="fr-FR" dirty="0"/>
          </a:p>
        </p:txBody>
      </p:sp>
      <p:sp>
        <p:nvSpPr>
          <p:cNvPr id="3" name="Espace réservé de la date 2"/>
          <p:cNvSpPr>
            <a:spLocks noGrp="1"/>
          </p:cNvSpPr>
          <p:nvPr>
            <p:ph type="dt" sz="half" idx="10"/>
          </p:nvPr>
        </p:nvSpPr>
        <p:spPr/>
        <p:txBody>
          <a:bodyPr/>
          <a:lstStyle/>
          <a:p>
            <a:fld id="{4C26DD2D-5ABF-4EF0-8F2A-C9A794AE9671}" type="datetime1">
              <a:rPr lang="fr-FR" smtClean="0"/>
              <a:t>20/11/2016</a:t>
            </a:fld>
            <a:endParaRPr lang="fr-FR"/>
          </a:p>
        </p:txBody>
      </p:sp>
      <p:sp>
        <p:nvSpPr>
          <p:cNvPr id="4" name="Espace réservé du pied de page 3"/>
          <p:cNvSpPr>
            <a:spLocks noGrp="1"/>
          </p:cNvSpPr>
          <p:nvPr>
            <p:ph type="ftr" sz="quarter" idx="11"/>
          </p:nvPr>
        </p:nvSpPr>
        <p:spPr/>
        <p:txBody>
          <a:bodyPr/>
          <a:lstStyle/>
          <a:p>
            <a:r>
              <a:rPr lang="fr-FR" smtClean="0"/>
              <a:t>Mairie-SophroKhepri-21-11-2016</a:t>
            </a:r>
            <a:endParaRPr lang="fr-FR"/>
          </a:p>
        </p:txBody>
      </p:sp>
      <p:sp>
        <p:nvSpPr>
          <p:cNvPr id="5" name="Espace réservé du numéro de diapositive 4"/>
          <p:cNvSpPr>
            <a:spLocks noGrp="1"/>
          </p:cNvSpPr>
          <p:nvPr>
            <p:ph type="sldNum" sz="quarter" idx="12"/>
          </p:nvPr>
        </p:nvSpPr>
        <p:spPr/>
        <p:txBody>
          <a:bodyPr/>
          <a:lstStyle/>
          <a:p>
            <a:fld id="{EA3BF215-14A7-4BF3-BF8C-692452AE0AC1}" type="slidenum">
              <a:rPr lang="fr-FR" smtClean="0"/>
              <a:t>17</a:t>
            </a:fld>
            <a:endParaRPr lang="fr-FR"/>
          </a:p>
        </p:txBody>
      </p:sp>
      <p:sp>
        <p:nvSpPr>
          <p:cNvPr id="6" name="Espace réservé du contenu 5"/>
          <p:cNvSpPr>
            <a:spLocks noGrp="1"/>
          </p:cNvSpPr>
          <p:nvPr>
            <p:ph idx="1"/>
          </p:nvPr>
        </p:nvSpPr>
        <p:spPr/>
        <p:txBody>
          <a:bodyPr/>
          <a:lstStyle/>
          <a:p>
            <a:pPr lvl="0"/>
            <a:endParaRPr lang="fr-FR" b="1" dirty="0" smtClean="0">
              <a:solidFill>
                <a:schemeClr val="dk1"/>
              </a:solidFill>
              <a:ea typeface="Calibri"/>
              <a:cs typeface="Calibri"/>
              <a:sym typeface="Calibri"/>
            </a:endParaRPr>
          </a:p>
          <a:p>
            <a:pPr lvl="0"/>
            <a:r>
              <a:rPr lang="fr-FR" b="1" dirty="0" smtClean="0">
                <a:solidFill>
                  <a:schemeClr val="dk1"/>
                </a:solidFill>
                <a:ea typeface="Calibri"/>
                <a:cs typeface="Calibri"/>
                <a:sym typeface="Calibri"/>
              </a:rPr>
              <a:t>58% des salariés pensent que leurs conditions de travail se sont dégradées depuis 5 ans</a:t>
            </a:r>
          </a:p>
          <a:p>
            <a:r>
              <a:rPr lang="fr-FR" b="1" dirty="0" smtClean="0">
                <a:solidFill>
                  <a:schemeClr val="dk1"/>
                </a:solidFill>
                <a:ea typeface="Calibri"/>
                <a:cs typeface="Calibri"/>
                <a:sym typeface="Calibri"/>
              </a:rPr>
              <a:t>Enjeux de la Qualité de Vie au travail:</a:t>
            </a:r>
          </a:p>
          <a:p>
            <a:pPr lvl="1"/>
            <a:r>
              <a:rPr lang="fr-FR" dirty="0" smtClean="0">
                <a:solidFill>
                  <a:schemeClr val="dk1"/>
                </a:solidFill>
                <a:ea typeface="Calibri"/>
                <a:cs typeface="Calibri"/>
                <a:sym typeface="Calibri"/>
              </a:rPr>
              <a:t>Concilier de bonnes conditions de travail et la performance de </a:t>
            </a:r>
            <a:r>
              <a:rPr lang="fr-FR" dirty="0" smtClean="0">
                <a:ea typeface="Calibri"/>
                <a:cs typeface="Calibri"/>
                <a:sym typeface="Calibri"/>
              </a:rPr>
              <a:t>l’entreprise ou de la collectivité</a:t>
            </a:r>
            <a:r>
              <a:rPr lang="fr-FR" dirty="0" smtClean="0">
                <a:solidFill>
                  <a:srgbClr val="FF0000"/>
                </a:solidFill>
                <a:ea typeface="Calibri"/>
                <a:cs typeface="Calibri"/>
                <a:sym typeface="Calibri"/>
              </a:rPr>
              <a:t> </a:t>
            </a:r>
            <a:r>
              <a:rPr lang="fr-FR" dirty="0" smtClean="0">
                <a:solidFill>
                  <a:schemeClr val="dk1"/>
                </a:solidFill>
                <a:ea typeface="Calibri"/>
                <a:cs typeface="Calibri"/>
                <a:sym typeface="Calibri"/>
              </a:rPr>
              <a:t>pour plus de compétitivité au regard des économies de budget</a:t>
            </a:r>
          </a:p>
          <a:p>
            <a:pPr lvl="1"/>
            <a:r>
              <a:rPr lang="fr-FR" dirty="0" smtClean="0">
                <a:solidFill>
                  <a:schemeClr val="dk1"/>
                </a:solidFill>
                <a:ea typeface="Calibri"/>
                <a:cs typeface="Calibri"/>
                <a:sym typeface="Calibri"/>
              </a:rPr>
              <a:t>La qualité de vie ne concerne plus seulement la santé physique et mentale mais un ensemble de facteurs liés au travail et à l’environnement d’un individu.</a:t>
            </a:r>
          </a:p>
          <a:p>
            <a:endParaRPr lang="fr-FR" b="1" dirty="0" smtClean="0">
              <a:solidFill>
                <a:schemeClr val="dk1"/>
              </a:solidFill>
              <a:ea typeface="Calibri"/>
              <a:cs typeface="Calibri"/>
              <a:sym typeface="Calibri"/>
            </a:endParaRPr>
          </a:p>
          <a:p>
            <a:pPr lvl="0"/>
            <a:endParaRPr lang="fr-FR" b="1" dirty="0" smtClean="0">
              <a:solidFill>
                <a:schemeClr val="dk1"/>
              </a:solidFill>
              <a:ea typeface="Calibri"/>
              <a:cs typeface="Calibri"/>
              <a:sym typeface="Calibri"/>
            </a:endParaRPr>
          </a:p>
          <a:p>
            <a:endParaRPr lang="fr-FR" dirty="0"/>
          </a:p>
        </p:txBody>
      </p:sp>
    </p:spTree>
    <p:extLst>
      <p:ext uri="{BB962C8B-B14F-4D97-AF65-F5344CB8AC3E}">
        <p14:creationId xmlns:p14="http://schemas.microsoft.com/office/powerpoint/2010/main" val="2664875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Annexe 3. Qu’entend-on par “risques psychosociaux” ?</a:t>
            </a:r>
            <a:endParaRPr lang="fr-FR" dirty="0"/>
          </a:p>
        </p:txBody>
      </p:sp>
      <p:sp>
        <p:nvSpPr>
          <p:cNvPr id="3" name="Espace réservé de la date 2"/>
          <p:cNvSpPr>
            <a:spLocks noGrp="1"/>
          </p:cNvSpPr>
          <p:nvPr>
            <p:ph type="dt" sz="half" idx="10"/>
          </p:nvPr>
        </p:nvSpPr>
        <p:spPr/>
        <p:txBody>
          <a:bodyPr/>
          <a:lstStyle/>
          <a:p>
            <a:fld id="{4C26DD2D-5ABF-4EF0-8F2A-C9A794AE9671}" type="datetime1">
              <a:rPr lang="fr-FR" smtClean="0"/>
              <a:t>20/11/2016</a:t>
            </a:fld>
            <a:endParaRPr lang="fr-FR"/>
          </a:p>
        </p:txBody>
      </p:sp>
      <p:sp>
        <p:nvSpPr>
          <p:cNvPr id="4" name="Espace réservé du pied de page 3"/>
          <p:cNvSpPr>
            <a:spLocks noGrp="1"/>
          </p:cNvSpPr>
          <p:nvPr>
            <p:ph type="ftr" sz="quarter" idx="11"/>
          </p:nvPr>
        </p:nvSpPr>
        <p:spPr/>
        <p:txBody>
          <a:bodyPr/>
          <a:lstStyle/>
          <a:p>
            <a:r>
              <a:rPr lang="fr-FR" smtClean="0"/>
              <a:t>Mairie-SophroKhepri-21-11-2016</a:t>
            </a:r>
            <a:endParaRPr lang="fr-FR"/>
          </a:p>
        </p:txBody>
      </p:sp>
      <p:sp>
        <p:nvSpPr>
          <p:cNvPr id="5" name="Espace réservé du numéro de diapositive 4"/>
          <p:cNvSpPr>
            <a:spLocks noGrp="1"/>
          </p:cNvSpPr>
          <p:nvPr>
            <p:ph type="sldNum" sz="quarter" idx="12"/>
          </p:nvPr>
        </p:nvSpPr>
        <p:spPr/>
        <p:txBody>
          <a:bodyPr/>
          <a:lstStyle/>
          <a:p>
            <a:fld id="{EA3BF215-14A7-4BF3-BF8C-692452AE0AC1}" type="slidenum">
              <a:rPr lang="fr-FR" smtClean="0"/>
              <a:t>18</a:t>
            </a:fld>
            <a:endParaRPr lang="fr-FR"/>
          </a:p>
        </p:txBody>
      </p:sp>
      <p:sp>
        <p:nvSpPr>
          <p:cNvPr id="6" name="Espace réservé du contenu 5"/>
          <p:cNvSpPr>
            <a:spLocks noGrp="1"/>
          </p:cNvSpPr>
          <p:nvPr>
            <p:ph idx="1"/>
          </p:nvPr>
        </p:nvSpPr>
        <p:spPr/>
        <p:txBody>
          <a:bodyPr/>
          <a:lstStyle/>
          <a:p>
            <a:r>
              <a:rPr lang="fr-FR" dirty="0">
                <a:solidFill>
                  <a:schemeClr val="dk1"/>
                </a:solidFill>
                <a:ea typeface="Calibri"/>
                <a:cs typeface="Calibri"/>
                <a:sym typeface="Calibri"/>
              </a:rPr>
              <a:t>D</a:t>
            </a:r>
            <a:r>
              <a:rPr lang="fr-FR" dirty="0" smtClean="0">
                <a:solidFill>
                  <a:schemeClr val="dk1"/>
                </a:solidFill>
                <a:ea typeface="Calibri"/>
                <a:cs typeface="Calibri"/>
                <a:sym typeface="Calibri"/>
              </a:rPr>
              <a:t>ésignent un ensemble de risques professionnels qui touchent l’intégrité physique et psychologique des salariés.</a:t>
            </a:r>
          </a:p>
          <a:p>
            <a:pPr lvl="0"/>
            <a:r>
              <a:rPr lang="fr-FR" dirty="0" smtClean="0">
                <a:solidFill>
                  <a:schemeClr val="dk1"/>
                </a:solidFill>
                <a:ea typeface="Calibri"/>
                <a:cs typeface="Calibri"/>
                <a:sym typeface="Calibri"/>
              </a:rPr>
              <a:t>«Risques» désignent l’apparition possible d’un trouble</a:t>
            </a:r>
          </a:p>
          <a:p>
            <a:pPr lvl="0"/>
            <a:r>
              <a:rPr lang="fr-FR" dirty="0" smtClean="0">
                <a:solidFill>
                  <a:schemeClr val="dk1"/>
                </a:solidFill>
                <a:ea typeface="Calibri"/>
                <a:cs typeface="Calibri"/>
                <a:sym typeface="Calibri"/>
              </a:rPr>
              <a:t>«psycho» indique le lien qu’il existe entre la personne</a:t>
            </a:r>
          </a:p>
          <a:p>
            <a:pPr lvl="0"/>
            <a:r>
              <a:rPr lang="fr-FR" dirty="0" smtClean="0">
                <a:solidFill>
                  <a:schemeClr val="dk1"/>
                </a:solidFill>
                <a:ea typeface="Calibri"/>
                <a:cs typeface="Calibri"/>
                <a:sym typeface="Calibri"/>
              </a:rPr>
              <a:t>«social » et son environnement professionnel qui est caractérisé par les relations avec autrui (collègues, responsables…)</a:t>
            </a:r>
          </a:p>
          <a:p>
            <a:endParaRPr lang="fr-FR" dirty="0"/>
          </a:p>
        </p:txBody>
      </p:sp>
    </p:spTree>
    <p:extLst>
      <p:ext uri="{BB962C8B-B14F-4D97-AF65-F5344CB8AC3E}">
        <p14:creationId xmlns:p14="http://schemas.microsoft.com/office/powerpoint/2010/main" val="1259172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SOMMAIRE</a:t>
            </a:r>
            <a:endParaRPr lang="fr-FR" dirty="0"/>
          </a:p>
        </p:txBody>
      </p:sp>
      <p:sp>
        <p:nvSpPr>
          <p:cNvPr id="3" name="Espace réservé de la date 2"/>
          <p:cNvSpPr>
            <a:spLocks noGrp="1"/>
          </p:cNvSpPr>
          <p:nvPr>
            <p:ph type="dt" sz="half" idx="10"/>
          </p:nvPr>
        </p:nvSpPr>
        <p:spPr/>
        <p:txBody>
          <a:bodyPr/>
          <a:lstStyle/>
          <a:p>
            <a:fld id="{4C26DD2D-5ABF-4EF0-8F2A-C9A794AE9671}" type="datetime1">
              <a:rPr lang="fr-FR" smtClean="0"/>
              <a:t>20/11/2016</a:t>
            </a:fld>
            <a:endParaRPr lang="fr-FR"/>
          </a:p>
        </p:txBody>
      </p:sp>
      <p:sp>
        <p:nvSpPr>
          <p:cNvPr id="4" name="Espace réservé du pied de page 3"/>
          <p:cNvSpPr>
            <a:spLocks noGrp="1"/>
          </p:cNvSpPr>
          <p:nvPr>
            <p:ph type="ftr" sz="quarter" idx="11"/>
          </p:nvPr>
        </p:nvSpPr>
        <p:spPr/>
        <p:txBody>
          <a:bodyPr/>
          <a:lstStyle/>
          <a:p>
            <a:r>
              <a:rPr lang="fr-FR" smtClean="0"/>
              <a:t>Mairie-SophroKhepri-21-11-2016</a:t>
            </a:r>
            <a:endParaRPr lang="fr-FR"/>
          </a:p>
        </p:txBody>
      </p:sp>
      <p:sp>
        <p:nvSpPr>
          <p:cNvPr id="5" name="Espace réservé du numéro de diapositive 4"/>
          <p:cNvSpPr>
            <a:spLocks noGrp="1"/>
          </p:cNvSpPr>
          <p:nvPr>
            <p:ph type="sldNum" sz="quarter" idx="12"/>
          </p:nvPr>
        </p:nvSpPr>
        <p:spPr/>
        <p:txBody>
          <a:bodyPr/>
          <a:lstStyle/>
          <a:p>
            <a:fld id="{EA3BF215-14A7-4BF3-BF8C-692452AE0AC1}" type="slidenum">
              <a:rPr lang="fr-FR" smtClean="0"/>
              <a:t>2</a:t>
            </a:fld>
            <a:endParaRPr lang="fr-FR"/>
          </a:p>
        </p:txBody>
      </p:sp>
      <p:sp>
        <p:nvSpPr>
          <p:cNvPr id="6" name="Espace réservé du contenu 5"/>
          <p:cNvSpPr>
            <a:spLocks noGrp="1"/>
          </p:cNvSpPr>
          <p:nvPr>
            <p:ph idx="1"/>
          </p:nvPr>
        </p:nvSpPr>
        <p:spPr/>
        <p:txBody>
          <a:bodyPr>
            <a:normAutofit/>
          </a:bodyPr>
          <a:lstStyle/>
          <a:p>
            <a:r>
              <a:rPr lang="fr-FR" sz="2000" dirty="0" smtClean="0"/>
              <a:t>Le marché du bien-être et des médecines douces</a:t>
            </a:r>
          </a:p>
          <a:p>
            <a:r>
              <a:rPr lang="fr-FR" sz="2000" dirty="0" smtClean="0"/>
              <a:t>La reconnaissance des métiers de ce secteur</a:t>
            </a:r>
          </a:p>
          <a:p>
            <a:r>
              <a:rPr lang="fr-FR" sz="2000" dirty="0" smtClean="0"/>
              <a:t>La société </a:t>
            </a:r>
            <a:r>
              <a:rPr lang="fr-FR" sz="2000" dirty="0" err="1" smtClean="0"/>
              <a:t>SophroKhepri</a:t>
            </a:r>
            <a:r>
              <a:rPr lang="fr-FR" sz="2000" dirty="0" smtClean="0"/>
              <a:t>  </a:t>
            </a:r>
          </a:p>
          <a:p>
            <a:pPr lvl="1"/>
            <a:r>
              <a:rPr lang="fr-FR" dirty="0" smtClean="0"/>
              <a:t>Un Centre de santé et de mieux-être : </a:t>
            </a:r>
            <a:r>
              <a:rPr lang="fr-FR" dirty="0" err="1" smtClean="0"/>
              <a:t>Khepri</a:t>
            </a:r>
            <a:r>
              <a:rPr lang="fr-FR" dirty="0" smtClean="0"/>
              <a:t> Santé</a:t>
            </a:r>
          </a:p>
          <a:p>
            <a:pPr lvl="1"/>
            <a:r>
              <a:rPr lang="fr-FR" sz="2000" dirty="0" smtClean="0"/>
              <a:t>Une plateforme de mise en relation : </a:t>
            </a:r>
            <a:r>
              <a:rPr lang="fr-FR" sz="2000" dirty="0" err="1" smtClean="0"/>
              <a:t>Khepri</a:t>
            </a:r>
            <a:r>
              <a:rPr lang="fr-FR" sz="2000" dirty="0" smtClean="0"/>
              <a:t> thérapie</a:t>
            </a:r>
          </a:p>
          <a:p>
            <a:pPr lvl="1"/>
            <a:r>
              <a:rPr lang="fr-FR" dirty="0"/>
              <a:t>Notre vitrine pédagogique : l’Instant </a:t>
            </a:r>
            <a:r>
              <a:rPr lang="fr-FR" dirty="0" smtClean="0"/>
              <a:t>Break</a:t>
            </a:r>
            <a:endParaRPr lang="fr-FR" sz="2000" dirty="0" smtClean="0"/>
          </a:p>
          <a:p>
            <a:r>
              <a:rPr lang="fr-FR" sz="2000" dirty="0" smtClean="0"/>
              <a:t>Notre développement grâce à «Innovation </a:t>
            </a:r>
            <a:r>
              <a:rPr lang="fr-FR" sz="2000" dirty="0" err="1" smtClean="0"/>
              <a:t>Expe</a:t>
            </a:r>
            <a:r>
              <a:rPr lang="fr-FR" sz="2000" dirty="0" smtClean="0"/>
              <a:t>» </a:t>
            </a:r>
          </a:p>
          <a:p>
            <a:r>
              <a:rPr lang="fr-FR" sz="2000" dirty="0" smtClean="0"/>
              <a:t>L’opportunité pour les collectivités dans le cadre de la Santé et Qualité de Vie au Travail au travers de cette expérience</a:t>
            </a:r>
          </a:p>
          <a:p>
            <a:r>
              <a:rPr lang="fr-FR" sz="2000" dirty="0" smtClean="0"/>
              <a:t>Notre offre de services dans un cadre sécurisé</a:t>
            </a:r>
          </a:p>
          <a:p>
            <a:r>
              <a:rPr lang="fr-FR" sz="2000" dirty="0" smtClean="0"/>
              <a:t>L’accompagnement du changement: notre démarche</a:t>
            </a:r>
            <a:endParaRPr lang="fr-FR" sz="4000" dirty="0"/>
          </a:p>
        </p:txBody>
      </p:sp>
    </p:spTree>
    <p:extLst>
      <p:ext uri="{BB962C8B-B14F-4D97-AF65-F5344CB8AC3E}">
        <p14:creationId xmlns:p14="http://schemas.microsoft.com/office/powerpoint/2010/main" val="3645918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marché du bien-être et des médecines douces</a:t>
            </a:r>
            <a:endParaRPr lang="fr-FR" dirty="0"/>
          </a:p>
        </p:txBody>
      </p:sp>
      <p:sp>
        <p:nvSpPr>
          <p:cNvPr id="3" name="Espace réservé de la date 2"/>
          <p:cNvSpPr>
            <a:spLocks noGrp="1"/>
          </p:cNvSpPr>
          <p:nvPr>
            <p:ph type="dt" sz="half" idx="10"/>
          </p:nvPr>
        </p:nvSpPr>
        <p:spPr/>
        <p:txBody>
          <a:bodyPr/>
          <a:lstStyle/>
          <a:p>
            <a:fld id="{4C26DD2D-5ABF-4EF0-8F2A-C9A794AE9671}" type="datetime1">
              <a:rPr lang="fr-FR" smtClean="0"/>
              <a:t>20/11/2016</a:t>
            </a:fld>
            <a:endParaRPr lang="fr-FR"/>
          </a:p>
        </p:txBody>
      </p:sp>
      <p:sp>
        <p:nvSpPr>
          <p:cNvPr id="4" name="Espace réservé du pied de page 3"/>
          <p:cNvSpPr>
            <a:spLocks noGrp="1"/>
          </p:cNvSpPr>
          <p:nvPr>
            <p:ph type="ftr" sz="quarter" idx="11"/>
          </p:nvPr>
        </p:nvSpPr>
        <p:spPr/>
        <p:txBody>
          <a:bodyPr/>
          <a:lstStyle/>
          <a:p>
            <a:r>
              <a:rPr lang="fr-FR" smtClean="0"/>
              <a:t>Mairie-SophroKhepri-21-11-2016</a:t>
            </a:r>
            <a:endParaRPr lang="fr-FR"/>
          </a:p>
        </p:txBody>
      </p:sp>
      <p:sp>
        <p:nvSpPr>
          <p:cNvPr id="5" name="Espace réservé du numéro de diapositive 4"/>
          <p:cNvSpPr>
            <a:spLocks noGrp="1"/>
          </p:cNvSpPr>
          <p:nvPr>
            <p:ph type="sldNum" sz="quarter" idx="12"/>
          </p:nvPr>
        </p:nvSpPr>
        <p:spPr/>
        <p:txBody>
          <a:bodyPr/>
          <a:lstStyle/>
          <a:p>
            <a:fld id="{EA3BF215-14A7-4BF3-BF8C-692452AE0AC1}" type="slidenum">
              <a:rPr lang="fr-FR" smtClean="0"/>
              <a:t>3</a:t>
            </a:fld>
            <a:endParaRPr lang="fr-FR"/>
          </a:p>
        </p:txBody>
      </p:sp>
      <p:sp>
        <p:nvSpPr>
          <p:cNvPr id="6" name="Espace réservé du contenu 5"/>
          <p:cNvSpPr>
            <a:spLocks noGrp="1"/>
          </p:cNvSpPr>
          <p:nvPr>
            <p:ph idx="1"/>
          </p:nvPr>
        </p:nvSpPr>
        <p:spPr/>
        <p:txBody>
          <a:bodyPr/>
          <a:lstStyle/>
          <a:p>
            <a:r>
              <a:rPr lang="fr-FR" dirty="0" smtClean="0"/>
              <a:t>Les médecines douces ou thérapies complémentaires</a:t>
            </a:r>
          </a:p>
          <a:p>
            <a:pPr lvl="1"/>
            <a:r>
              <a:rPr lang="fr-FR" dirty="0"/>
              <a:t>N</a:t>
            </a:r>
            <a:r>
              <a:rPr lang="fr-FR" dirty="0" smtClean="0"/>
              <a:t>ombreuses approches globales du corps au moyen de techniques, méthodes au carrefour de la psychologie, de la science et de la philosophie. (soins corporels et thérapies brèves : ex: acupuncture, hypnose, relaxation, sophrologie, réflexologie…)</a:t>
            </a:r>
          </a:p>
          <a:p>
            <a:pPr lvl="1"/>
            <a:r>
              <a:rPr lang="fr-FR" dirty="0" smtClean="0"/>
              <a:t>42 % des Français y ont recours (soit 1 français sur 4)</a:t>
            </a:r>
          </a:p>
          <a:p>
            <a:r>
              <a:rPr lang="fr-FR" dirty="0" smtClean="0"/>
              <a:t>Un secteur d’activité en croissance</a:t>
            </a:r>
          </a:p>
          <a:p>
            <a:pPr lvl="1"/>
            <a:r>
              <a:rPr lang="fr-FR" dirty="0" smtClean="0"/>
              <a:t>2 raisons majeures: Vieillissement et stress</a:t>
            </a:r>
          </a:p>
          <a:p>
            <a:pPr lvl="1"/>
            <a:r>
              <a:rPr lang="fr-FR" dirty="0" smtClean="0"/>
              <a:t>10 milliards en France et 50 milliards en Europe </a:t>
            </a:r>
            <a:r>
              <a:rPr lang="fr-FR" i="1" dirty="0" smtClean="0"/>
              <a:t>(beauté/bien-être)</a:t>
            </a:r>
          </a:p>
          <a:p>
            <a:pPr lvl="1"/>
            <a:r>
              <a:rPr lang="fr-FR" dirty="0" smtClean="0"/>
              <a:t>Ces dernières prenant de plus en plus une place reconnue dans le parcours des futurs médecins viennent renforcer cette évolution. </a:t>
            </a:r>
          </a:p>
        </p:txBody>
      </p:sp>
    </p:spTree>
    <p:extLst>
      <p:ext uri="{BB962C8B-B14F-4D97-AF65-F5344CB8AC3E}">
        <p14:creationId xmlns:p14="http://schemas.microsoft.com/office/powerpoint/2010/main" val="1948420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reconnaissance des métiers de ce secteur</a:t>
            </a:r>
            <a:endParaRPr lang="fr-FR" dirty="0"/>
          </a:p>
        </p:txBody>
      </p:sp>
      <p:sp>
        <p:nvSpPr>
          <p:cNvPr id="3" name="Espace réservé de la date 2"/>
          <p:cNvSpPr>
            <a:spLocks noGrp="1"/>
          </p:cNvSpPr>
          <p:nvPr>
            <p:ph type="dt" sz="half" idx="10"/>
          </p:nvPr>
        </p:nvSpPr>
        <p:spPr/>
        <p:txBody>
          <a:bodyPr/>
          <a:lstStyle/>
          <a:p>
            <a:fld id="{4C26DD2D-5ABF-4EF0-8F2A-C9A794AE9671}" type="datetime1">
              <a:rPr lang="fr-FR" smtClean="0"/>
              <a:t>20/11/2016</a:t>
            </a:fld>
            <a:endParaRPr lang="fr-FR"/>
          </a:p>
        </p:txBody>
      </p:sp>
      <p:sp>
        <p:nvSpPr>
          <p:cNvPr id="4" name="Espace réservé du pied de page 3"/>
          <p:cNvSpPr>
            <a:spLocks noGrp="1"/>
          </p:cNvSpPr>
          <p:nvPr>
            <p:ph type="ftr" sz="quarter" idx="11"/>
          </p:nvPr>
        </p:nvSpPr>
        <p:spPr/>
        <p:txBody>
          <a:bodyPr/>
          <a:lstStyle/>
          <a:p>
            <a:r>
              <a:rPr lang="fr-FR" smtClean="0"/>
              <a:t>Mairie-SophroKhepri-21-11-2016</a:t>
            </a:r>
            <a:endParaRPr lang="fr-FR"/>
          </a:p>
        </p:txBody>
      </p:sp>
      <p:sp>
        <p:nvSpPr>
          <p:cNvPr id="5" name="Espace réservé du numéro de diapositive 4"/>
          <p:cNvSpPr>
            <a:spLocks noGrp="1"/>
          </p:cNvSpPr>
          <p:nvPr>
            <p:ph type="sldNum" sz="quarter" idx="12"/>
          </p:nvPr>
        </p:nvSpPr>
        <p:spPr/>
        <p:txBody>
          <a:bodyPr/>
          <a:lstStyle/>
          <a:p>
            <a:fld id="{EA3BF215-14A7-4BF3-BF8C-692452AE0AC1}" type="slidenum">
              <a:rPr lang="fr-FR" smtClean="0"/>
              <a:t>4</a:t>
            </a:fld>
            <a:endParaRPr lang="fr-FR"/>
          </a:p>
        </p:txBody>
      </p:sp>
      <p:sp>
        <p:nvSpPr>
          <p:cNvPr id="6" name="Espace réservé du contenu 5"/>
          <p:cNvSpPr>
            <a:spLocks noGrp="1"/>
          </p:cNvSpPr>
          <p:nvPr>
            <p:ph idx="1"/>
          </p:nvPr>
        </p:nvSpPr>
        <p:spPr/>
        <p:txBody>
          <a:bodyPr/>
          <a:lstStyle/>
          <a:p>
            <a:pPr marL="342900" lvl="2" indent="-342900"/>
            <a:endParaRPr lang="fr-FR" dirty="0" smtClean="0"/>
          </a:p>
          <a:p>
            <a:pPr marL="342900" lvl="2" indent="-342900"/>
            <a:r>
              <a:rPr lang="fr-FR" dirty="0" smtClean="0"/>
              <a:t>Qualité des formations professionnelles  de plus en plus exigeantes dans notre domaine Reconnaissance des écoles délivrant des certifications RNCP</a:t>
            </a:r>
          </a:p>
          <a:p>
            <a:pPr marL="342900" lvl="2" indent="-342900"/>
            <a:r>
              <a:rPr lang="fr-FR" dirty="0" smtClean="0"/>
              <a:t>Reconnaissance des métiers par l’état dans la catégorie </a:t>
            </a:r>
            <a:r>
              <a:rPr lang="fr-FR" b="1" dirty="0" smtClean="0"/>
              <a:t>Développement personnel et bien-être de la personne</a:t>
            </a:r>
          </a:p>
          <a:p>
            <a:pPr marL="342900" lvl="2" indent="-342900"/>
            <a:r>
              <a:rPr lang="fr-FR" dirty="0" smtClean="0"/>
              <a:t>L’OMS favorise depuis peu l’intégration des médecines non conventionnelles dans les systèmes de santé publique (cf. rapport de l’OMS de 2002).</a:t>
            </a:r>
          </a:p>
        </p:txBody>
      </p:sp>
    </p:spTree>
    <p:extLst>
      <p:ext uri="{BB962C8B-B14F-4D97-AF65-F5344CB8AC3E}">
        <p14:creationId xmlns:p14="http://schemas.microsoft.com/office/powerpoint/2010/main" val="2551836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société </a:t>
            </a:r>
            <a:r>
              <a:rPr lang="fr-FR" dirty="0" err="1" smtClean="0"/>
              <a:t>SophroKhepri</a:t>
            </a:r>
            <a:endParaRPr lang="fr-FR" dirty="0"/>
          </a:p>
        </p:txBody>
      </p:sp>
      <p:sp>
        <p:nvSpPr>
          <p:cNvPr id="3" name="Espace réservé de la date 2"/>
          <p:cNvSpPr>
            <a:spLocks noGrp="1"/>
          </p:cNvSpPr>
          <p:nvPr>
            <p:ph type="dt" sz="half" idx="10"/>
          </p:nvPr>
        </p:nvSpPr>
        <p:spPr/>
        <p:txBody>
          <a:bodyPr/>
          <a:lstStyle/>
          <a:p>
            <a:fld id="{4C26DD2D-5ABF-4EF0-8F2A-C9A794AE9671}" type="datetime1">
              <a:rPr lang="fr-FR" smtClean="0"/>
              <a:t>20/11/2016</a:t>
            </a:fld>
            <a:endParaRPr lang="fr-FR"/>
          </a:p>
        </p:txBody>
      </p:sp>
      <p:sp>
        <p:nvSpPr>
          <p:cNvPr id="4" name="Espace réservé du pied de page 3"/>
          <p:cNvSpPr>
            <a:spLocks noGrp="1"/>
          </p:cNvSpPr>
          <p:nvPr>
            <p:ph type="ftr" sz="quarter" idx="11"/>
          </p:nvPr>
        </p:nvSpPr>
        <p:spPr/>
        <p:txBody>
          <a:bodyPr/>
          <a:lstStyle/>
          <a:p>
            <a:r>
              <a:rPr lang="fr-FR" smtClean="0"/>
              <a:t>Mairie-SophroKhepri-21-11-2016</a:t>
            </a:r>
            <a:endParaRPr lang="fr-FR"/>
          </a:p>
        </p:txBody>
      </p:sp>
      <p:sp>
        <p:nvSpPr>
          <p:cNvPr id="5" name="Espace réservé du numéro de diapositive 4"/>
          <p:cNvSpPr>
            <a:spLocks noGrp="1"/>
          </p:cNvSpPr>
          <p:nvPr>
            <p:ph type="sldNum" sz="quarter" idx="12"/>
          </p:nvPr>
        </p:nvSpPr>
        <p:spPr/>
        <p:txBody>
          <a:bodyPr/>
          <a:lstStyle/>
          <a:p>
            <a:fld id="{EA3BF215-14A7-4BF3-BF8C-692452AE0AC1}" type="slidenum">
              <a:rPr lang="fr-FR" smtClean="0"/>
              <a:t>5</a:t>
            </a:fld>
            <a:endParaRPr lang="fr-FR"/>
          </a:p>
        </p:txBody>
      </p:sp>
      <p:sp>
        <p:nvSpPr>
          <p:cNvPr id="6" name="Espace réservé du contenu 5"/>
          <p:cNvSpPr>
            <a:spLocks noGrp="1"/>
          </p:cNvSpPr>
          <p:nvPr>
            <p:ph idx="1"/>
          </p:nvPr>
        </p:nvSpPr>
        <p:spPr/>
        <p:txBody>
          <a:bodyPr/>
          <a:lstStyle/>
          <a:p>
            <a:endParaRPr lang="fr-FR" b="1" dirty="0" smtClean="0"/>
          </a:p>
          <a:p>
            <a:r>
              <a:rPr lang="fr-FR" b="1" dirty="0" smtClean="0"/>
              <a:t>3 axes de développement</a:t>
            </a:r>
          </a:p>
          <a:p>
            <a:pPr lvl="1"/>
            <a:r>
              <a:rPr lang="fr-FR" b="1" dirty="0" err="1" smtClean="0"/>
              <a:t>Khepri</a:t>
            </a:r>
            <a:r>
              <a:rPr lang="fr-FR" b="1" dirty="0" smtClean="0"/>
              <a:t> Santé  </a:t>
            </a:r>
            <a:r>
              <a:rPr lang="fr-FR" dirty="0" smtClean="0"/>
              <a:t>: Centre de santé et de mieux-être</a:t>
            </a:r>
          </a:p>
          <a:p>
            <a:pPr lvl="1"/>
            <a:r>
              <a:rPr lang="fr-FR" b="1" dirty="0" err="1" smtClean="0"/>
              <a:t>Khepri</a:t>
            </a:r>
            <a:r>
              <a:rPr lang="fr-FR" b="1" dirty="0"/>
              <a:t>-</a:t>
            </a:r>
            <a:r>
              <a:rPr lang="fr-FR" b="1" dirty="0" smtClean="0"/>
              <a:t>thérapie </a:t>
            </a:r>
            <a:r>
              <a:rPr lang="fr-FR" dirty="0" smtClean="0"/>
              <a:t>: Une plateforme de mise en relation</a:t>
            </a:r>
          </a:p>
          <a:p>
            <a:pPr lvl="1"/>
            <a:r>
              <a:rPr lang="fr-FR" b="1" dirty="0"/>
              <a:t>L</a:t>
            </a:r>
            <a:r>
              <a:rPr lang="fr-FR" b="1" dirty="0" smtClean="0"/>
              <a:t>’Instant Break </a:t>
            </a:r>
            <a:r>
              <a:rPr lang="fr-FR" dirty="0" smtClean="0"/>
              <a:t>: Une vitrine pédagogique pour nos clients qui s’intéressent à la qualité de vie au travail</a:t>
            </a:r>
            <a:endParaRPr lang="fr-FR" dirty="0"/>
          </a:p>
        </p:txBody>
      </p:sp>
    </p:spTree>
    <p:extLst>
      <p:ext uri="{BB962C8B-B14F-4D97-AF65-F5344CB8AC3E}">
        <p14:creationId xmlns:p14="http://schemas.microsoft.com/office/powerpoint/2010/main" val="30070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ell\Dropbox\Sophrokhépri\PHOTOS du Centre\Photo B-Design\Biotiful Design--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7814" y="1317241"/>
            <a:ext cx="2288505" cy="4632038"/>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6726229" y="5373216"/>
            <a:ext cx="2280089" cy="576064"/>
          </a:xfrm>
          <a:prstGeom prst="rect">
            <a:avLst/>
          </a:prstGeom>
          <a:solidFill>
            <a:srgbClr val="EEEC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462" tIns="57731" rIns="115462" bIns="57731" rtlCol="0" anchor="ctr"/>
          <a:lstStyle/>
          <a:p>
            <a:pPr algn="ctr"/>
            <a:endParaRPr lang="fr-FR" sz="1200" dirty="0"/>
          </a:p>
        </p:txBody>
      </p:sp>
      <p:sp>
        <p:nvSpPr>
          <p:cNvPr id="2" name="Espace réservé de la date 1"/>
          <p:cNvSpPr>
            <a:spLocks noGrp="1"/>
          </p:cNvSpPr>
          <p:nvPr>
            <p:ph type="dt" sz="half" idx="10"/>
          </p:nvPr>
        </p:nvSpPr>
        <p:spPr/>
        <p:txBody>
          <a:bodyPr/>
          <a:lstStyle/>
          <a:p>
            <a:fld id="{593BFEFE-1032-4FF7-ADCA-68A03A334835}" type="datetime1">
              <a:rPr lang="fr-FR" smtClean="0"/>
              <a:t>20/11/2016</a:t>
            </a:fld>
            <a:endParaRPr lang="fr-FR"/>
          </a:p>
        </p:txBody>
      </p:sp>
      <p:sp>
        <p:nvSpPr>
          <p:cNvPr id="3" name="Espace réservé du pied de page 2"/>
          <p:cNvSpPr>
            <a:spLocks noGrp="1"/>
          </p:cNvSpPr>
          <p:nvPr>
            <p:ph type="ftr" sz="quarter" idx="11"/>
          </p:nvPr>
        </p:nvSpPr>
        <p:spPr/>
        <p:txBody>
          <a:bodyPr/>
          <a:lstStyle/>
          <a:p>
            <a:r>
              <a:rPr lang="fr-FR" smtClean="0"/>
              <a:t>Mairie-SophroKhepri-21-11-2016</a:t>
            </a:r>
            <a:endParaRPr lang="fr-FR"/>
          </a:p>
        </p:txBody>
      </p:sp>
      <p:sp>
        <p:nvSpPr>
          <p:cNvPr id="4" name="Espace réservé du numéro de diapositive 3"/>
          <p:cNvSpPr>
            <a:spLocks noGrp="1"/>
          </p:cNvSpPr>
          <p:nvPr>
            <p:ph type="sldNum" sz="quarter" idx="12"/>
          </p:nvPr>
        </p:nvSpPr>
        <p:spPr/>
        <p:txBody>
          <a:bodyPr/>
          <a:lstStyle/>
          <a:p>
            <a:fld id="{EA3BF215-14A7-4BF3-BF8C-692452AE0AC1}" type="slidenum">
              <a:rPr lang="fr-FR" smtClean="0"/>
              <a:t>6</a:t>
            </a:fld>
            <a:endParaRPr lang="fr-FR"/>
          </a:p>
        </p:txBody>
      </p:sp>
      <p:sp>
        <p:nvSpPr>
          <p:cNvPr id="7" name="Titre 1"/>
          <p:cNvSpPr txBox="1">
            <a:spLocks/>
          </p:cNvSpPr>
          <p:nvPr/>
        </p:nvSpPr>
        <p:spPr>
          <a:xfrm>
            <a:off x="3660772" y="1484784"/>
            <a:ext cx="3038611" cy="2894818"/>
          </a:xfrm>
          <a:prstGeom prst="rect">
            <a:avLst/>
          </a:prstGeom>
          <a:noFill/>
        </p:spPr>
        <p:txBody>
          <a:bodyPr lIns="42850" tIns="21424" rIns="42850" bIns="21424">
            <a:noAutofit/>
          </a:bodyPr>
          <a:lstStyle>
            <a:lvl1pPr algn="ctr" defTabSz="1115310" rtl="0" eaLnBrk="1" latinLnBrk="0" hangingPunct="1">
              <a:spcBef>
                <a:spcPct val="0"/>
              </a:spcBef>
              <a:buNone/>
              <a:defRPr sz="5400" kern="1200">
                <a:solidFill>
                  <a:schemeClr val="tx1"/>
                </a:solidFill>
                <a:latin typeface="+mj-lt"/>
                <a:ea typeface="+mj-ea"/>
                <a:cs typeface="+mj-cs"/>
              </a:defRPr>
            </a:lvl1pPr>
          </a:lstStyle>
          <a:p>
            <a:r>
              <a:rPr lang="fr-FR" sz="1900" b="1" dirty="0">
                <a:solidFill>
                  <a:srgbClr val="0085B0"/>
                </a:solidFill>
              </a:rPr>
              <a:t>Centre Paramédical </a:t>
            </a:r>
          </a:p>
          <a:p>
            <a:r>
              <a:rPr lang="fr-FR" sz="1300" b="1" dirty="0">
                <a:solidFill>
                  <a:srgbClr val="0085B0"/>
                </a:solidFill>
              </a:rPr>
              <a:t>De Thérapies complémentaires </a:t>
            </a:r>
          </a:p>
          <a:p>
            <a:r>
              <a:rPr lang="fr-FR" sz="1300" b="1" dirty="0">
                <a:solidFill>
                  <a:srgbClr val="0085B0"/>
                </a:solidFill>
              </a:rPr>
              <a:t>Et Soutien psychologique</a:t>
            </a:r>
          </a:p>
          <a:p>
            <a:endParaRPr lang="fr-FR" sz="900" b="1" dirty="0">
              <a:solidFill>
                <a:srgbClr val="0085B0"/>
              </a:solidFill>
            </a:endParaRPr>
          </a:p>
          <a:p>
            <a:endParaRPr lang="fr-FR" sz="900" b="1" dirty="0">
              <a:solidFill>
                <a:srgbClr val="0085B0"/>
              </a:solidFill>
            </a:endParaRPr>
          </a:p>
          <a:p>
            <a:r>
              <a:rPr lang="fr-FR" sz="1300" b="1" dirty="0">
                <a:solidFill>
                  <a:srgbClr val="0085B0"/>
                </a:solidFill>
              </a:rPr>
              <a:t>Développement personnel</a:t>
            </a:r>
          </a:p>
          <a:p>
            <a:r>
              <a:rPr lang="fr-FR" sz="1300" b="1" dirty="0">
                <a:solidFill>
                  <a:srgbClr val="0085B0"/>
                </a:solidFill>
              </a:rPr>
              <a:t>Et mieux être de la personne</a:t>
            </a:r>
            <a:endParaRPr lang="fr-FR" sz="900" b="1" dirty="0">
              <a:solidFill>
                <a:srgbClr val="0085B0"/>
              </a:solidFill>
            </a:endParaRPr>
          </a:p>
          <a:p>
            <a:endParaRPr lang="fr-FR" sz="900" b="1" dirty="0">
              <a:solidFill>
                <a:srgbClr val="0085B0"/>
              </a:solidFill>
            </a:endParaRPr>
          </a:p>
          <a:p>
            <a:endParaRPr lang="fr-FR" sz="900" b="1" dirty="0">
              <a:solidFill>
                <a:srgbClr val="0085B0"/>
              </a:solidFill>
            </a:endParaRPr>
          </a:p>
          <a:p>
            <a:r>
              <a:rPr lang="fr-FR" sz="1300" b="1" dirty="0">
                <a:solidFill>
                  <a:srgbClr val="0085B0"/>
                </a:solidFill>
              </a:rPr>
              <a:t>Prendre rendez-vous </a:t>
            </a:r>
          </a:p>
          <a:p>
            <a:r>
              <a:rPr lang="fr-FR" sz="1300" b="1" dirty="0">
                <a:solidFill>
                  <a:srgbClr val="0085B0"/>
                </a:solidFill>
              </a:rPr>
              <a:t>avec nos spécialistes</a:t>
            </a:r>
            <a:br>
              <a:rPr lang="fr-FR" sz="1300" b="1" dirty="0">
                <a:solidFill>
                  <a:srgbClr val="0085B0"/>
                </a:solidFill>
              </a:rPr>
            </a:br>
            <a:endParaRPr lang="fr-FR" sz="400" b="1" dirty="0">
              <a:solidFill>
                <a:srgbClr val="0085B0"/>
              </a:solidFill>
            </a:endParaRPr>
          </a:p>
          <a:p>
            <a:r>
              <a:rPr lang="fr-FR" sz="1300" b="1" dirty="0">
                <a:solidFill>
                  <a:srgbClr val="0085B0"/>
                </a:solidFill>
              </a:rPr>
              <a:t>09 73 67 35 45</a:t>
            </a:r>
          </a:p>
          <a:p>
            <a:r>
              <a:rPr lang="fr-FR" sz="1300" b="1" dirty="0">
                <a:solidFill>
                  <a:srgbClr val="0085B0"/>
                </a:solidFill>
              </a:rPr>
              <a:t>06 60 47 71 64</a:t>
            </a:r>
          </a:p>
          <a:p>
            <a:r>
              <a:rPr lang="fr-FR" sz="1300" b="1" dirty="0">
                <a:solidFill>
                  <a:srgbClr val="0085B0"/>
                </a:solidFill>
              </a:rPr>
              <a:t>www.rdv.sophrokhepri.fr</a:t>
            </a:r>
          </a:p>
          <a:p>
            <a:endParaRPr lang="fr-FR" sz="1300" b="1" dirty="0">
              <a:solidFill>
                <a:srgbClr val="0085B0"/>
              </a:solidFill>
            </a:endParaRPr>
          </a:p>
          <a:p>
            <a:endParaRPr lang="fr-FR" sz="1300" b="1" dirty="0">
              <a:solidFill>
                <a:srgbClr val="0085B0"/>
              </a:solidFill>
            </a:endParaRPr>
          </a:p>
          <a:p>
            <a:endParaRPr lang="fr-FR" sz="1300" b="1" dirty="0">
              <a:solidFill>
                <a:srgbClr val="0085B0"/>
              </a:solidFill>
            </a:endParaRPr>
          </a:p>
          <a:p>
            <a:endParaRPr lang="fr-FR" sz="1500" b="1" dirty="0">
              <a:solidFill>
                <a:srgbClr val="0085B0"/>
              </a:solidFill>
            </a:endParaRPr>
          </a:p>
        </p:txBody>
      </p:sp>
      <p:sp>
        <p:nvSpPr>
          <p:cNvPr id="8" name="ZoneTexte 7"/>
          <p:cNvSpPr txBox="1"/>
          <p:nvPr/>
        </p:nvSpPr>
        <p:spPr>
          <a:xfrm>
            <a:off x="6979010" y="5371318"/>
            <a:ext cx="1751315" cy="253164"/>
          </a:xfrm>
          <a:prstGeom prst="rect">
            <a:avLst/>
          </a:prstGeom>
          <a:noFill/>
        </p:spPr>
        <p:txBody>
          <a:bodyPr wrap="square" lIns="98316" tIns="49158" rIns="98316" bIns="49158" rtlCol="0">
            <a:spAutoFit/>
          </a:bodyPr>
          <a:lstStyle/>
          <a:p>
            <a:pPr algn="ctr"/>
            <a:r>
              <a:rPr lang="fr-FR" sz="1000" dirty="0"/>
              <a:t>Edition </a:t>
            </a:r>
            <a:r>
              <a:rPr lang="fr-FR" sz="1000" b="1" dirty="0"/>
              <a:t>2016/2017</a:t>
            </a:r>
          </a:p>
        </p:txBody>
      </p:sp>
      <p:sp>
        <p:nvSpPr>
          <p:cNvPr id="9" name="ZoneTexte 8"/>
          <p:cNvSpPr txBox="1"/>
          <p:nvPr/>
        </p:nvSpPr>
        <p:spPr>
          <a:xfrm>
            <a:off x="6979010" y="5436955"/>
            <a:ext cx="1766112" cy="499386"/>
          </a:xfrm>
          <a:prstGeom prst="rect">
            <a:avLst/>
          </a:prstGeom>
          <a:noFill/>
        </p:spPr>
        <p:txBody>
          <a:bodyPr wrap="square" lIns="98316" tIns="49158" rIns="98316" bIns="49158" rtlCol="0">
            <a:spAutoFit/>
          </a:bodyPr>
          <a:lstStyle/>
          <a:p>
            <a:pPr algn="ctr">
              <a:lnSpc>
                <a:spcPct val="150000"/>
              </a:lnSpc>
            </a:pPr>
            <a:r>
              <a:rPr lang="fr-FR" sz="1300" b="1" dirty="0">
                <a:latin typeface="Times New Roman" panose="02020603050405020304" pitchFamily="18" charset="0"/>
                <a:cs typeface="Times New Roman" panose="02020603050405020304" pitchFamily="18" charset="0"/>
              </a:rPr>
              <a:t>Paru au </a:t>
            </a:r>
          </a:p>
          <a:p>
            <a:pPr algn="ctr">
              <a:lnSpc>
                <a:spcPct val="50000"/>
              </a:lnSpc>
            </a:pPr>
            <a:r>
              <a:rPr lang="fr-FR" sz="1300" b="1" dirty="0">
                <a:latin typeface="Times New Roman" panose="02020603050405020304" pitchFamily="18" charset="0"/>
                <a:cs typeface="Times New Roman" panose="02020603050405020304" pitchFamily="18" charset="0"/>
              </a:rPr>
              <a:t>Guide des hôpitaux</a:t>
            </a:r>
          </a:p>
        </p:txBody>
      </p:sp>
      <p:sp>
        <p:nvSpPr>
          <p:cNvPr id="11" name="Espace réservé du contenu 2"/>
          <p:cNvSpPr txBox="1">
            <a:spLocks/>
          </p:cNvSpPr>
          <p:nvPr/>
        </p:nvSpPr>
        <p:spPr>
          <a:xfrm>
            <a:off x="3664373" y="4593853"/>
            <a:ext cx="3043873" cy="1113049"/>
          </a:xfrm>
          <a:prstGeom prst="rect">
            <a:avLst/>
          </a:prstGeom>
          <a:noFill/>
          <a:ln>
            <a:noFill/>
          </a:ln>
        </p:spPr>
        <p:txBody>
          <a:bodyPr lIns="74930" tIns="37465" rIns="74930" bIns="37465" numCol="1">
            <a:noAutofit/>
          </a:bodyPr>
          <a:lstStyle>
            <a:lvl1pPr marL="239173" indent="-239173" algn="l" defTabSz="63779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8208" indent="-199311" algn="l" defTabSz="6377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797243" indent="-159449" algn="l" defTabSz="637794"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3pPr>
            <a:lvl4pPr marL="1116140"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35037"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53934"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72831"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91728"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710625" indent="-159449" algn="l" defTabSz="6377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0" indent="0" algn="ctr" defTabSz="522630">
              <a:buNone/>
            </a:pPr>
            <a:r>
              <a:rPr lang="fr-FR" sz="1400" b="1" dirty="0">
                <a:solidFill>
                  <a:srgbClr val="0085B0"/>
                </a:solidFill>
              </a:rPr>
              <a:t>Coaching</a:t>
            </a:r>
          </a:p>
          <a:p>
            <a:pPr marL="0" indent="0" algn="ctr" defTabSz="522630">
              <a:buNone/>
            </a:pPr>
            <a:r>
              <a:rPr lang="fr-FR" sz="1400" b="1" dirty="0">
                <a:solidFill>
                  <a:srgbClr val="0085B0"/>
                </a:solidFill>
              </a:rPr>
              <a:t>Orientation  scolaire</a:t>
            </a:r>
          </a:p>
          <a:p>
            <a:pPr marL="0" indent="0" algn="ctr" defTabSz="522630">
              <a:buNone/>
            </a:pPr>
            <a:r>
              <a:rPr lang="fr-FR" sz="1400" b="1" dirty="0">
                <a:solidFill>
                  <a:srgbClr val="0085B0"/>
                </a:solidFill>
              </a:rPr>
              <a:t>Evaluation psychologique</a:t>
            </a:r>
          </a:p>
          <a:p>
            <a:pPr marL="0" indent="0" algn="ctr" defTabSz="522630">
              <a:buNone/>
            </a:pPr>
            <a:r>
              <a:rPr lang="fr-FR" sz="1400" b="1" dirty="0">
                <a:solidFill>
                  <a:srgbClr val="0085B0"/>
                </a:solidFill>
              </a:rPr>
              <a:t>Bilan de compétences professionnel</a:t>
            </a:r>
          </a:p>
        </p:txBody>
      </p:sp>
      <p:sp>
        <p:nvSpPr>
          <p:cNvPr id="12" name="ZoneTexte 11"/>
          <p:cNvSpPr txBox="1"/>
          <p:nvPr/>
        </p:nvSpPr>
        <p:spPr>
          <a:xfrm>
            <a:off x="276545" y="3830729"/>
            <a:ext cx="3431359" cy="1830519"/>
          </a:xfrm>
          <a:prstGeom prst="rect">
            <a:avLst/>
          </a:prstGeom>
          <a:noFill/>
          <a:ln>
            <a:noFill/>
          </a:ln>
        </p:spPr>
        <p:txBody>
          <a:bodyPr wrap="square" lIns="98316" tIns="49158" rIns="98316" bIns="49158" rtlCol="0">
            <a:spAutoFit/>
          </a:bodyPr>
          <a:lstStyle/>
          <a:p>
            <a:pPr algn="ctr">
              <a:lnSpc>
                <a:spcPts val="1505"/>
              </a:lnSpc>
            </a:pPr>
            <a:r>
              <a:rPr lang="fr-FR" sz="1400" b="1" dirty="0"/>
              <a:t>Aromathérapie, Chiropraxie, Coaching, EFT, EMDR, Etiopathie, Gestalt, </a:t>
            </a:r>
            <a:r>
              <a:rPr lang="fr-FR" sz="1400" b="1" dirty="0" err="1"/>
              <a:t>Hirudothérapie</a:t>
            </a:r>
            <a:r>
              <a:rPr lang="fr-FR" sz="1400" b="1" dirty="0"/>
              <a:t>, Hypnose, Iridologie, Kinésiologie,  Massages, Méditation, Naturopathie, Ostéopathie, Phytothérapie, </a:t>
            </a:r>
            <a:br>
              <a:rPr lang="fr-FR" sz="1400" b="1" dirty="0"/>
            </a:br>
            <a:r>
              <a:rPr lang="fr-FR" sz="1400" b="1" dirty="0"/>
              <a:t>Pédicure-Podologie, Psychothérapie, Réflexologie plantaire, Remédiation cognitive, Sophrologie, Tests d’évaluation psychologiques…</a:t>
            </a:r>
          </a:p>
        </p:txBody>
      </p:sp>
      <p:cxnSp>
        <p:nvCxnSpPr>
          <p:cNvPr id="13" name="Connecteur droit 12"/>
          <p:cNvCxnSpPr/>
          <p:nvPr/>
        </p:nvCxnSpPr>
        <p:spPr>
          <a:xfrm>
            <a:off x="4244516" y="2371321"/>
            <a:ext cx="1853387" cy="0"/>
          </a:xfrm>
          <a:prstGeom prst="line">
            <a:avLst/>
          </a:prstGeom>
          <a:ln>
            <a:solidFill>
              <a:srgbClr val="0085B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4244516" y="3080095"/>
            <a:ext cx="1853387" cy="0"/>
          </a:xfrm>
          <a:prstGeom prst="line">
            <a:avLst/>
          </a:prstGeom>
          <a:ln>
            <a:solidFill>
              <a:srgbClr val="0085B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4244516" y="4511849"/>
            <a:ext cx="1853387" cy="0"/>
          </a:xfrm>
          <a:prstGeom prst="line">
            <a:avLst/>
          </a:prstGeom>
          <a:ln>
            <a:solidFill>
              <a:srgbClr val="0085B0"/>
            </a:solidFill>
          </a:ln>
        </p:spPr>
        <p:style>
          <a:lnRef idx="1">
            <a:schemeClr val="accent1"/>
          </a:lnRef>
          <a:fillRef idx="0">
            <a:schemeClr val="accent1"/>
          </a:fillRef>
          <a:effectRef idx="0">
            <a:schemeClr val="accent1"/>
          </a:effectRef>
          <a:fontRef idx="minor">
            <a:schemeClr val="tx1"/>
          </a:fontRef>
        </p:style>
      </p:cxnSp>
      <p:pic>
        <p:nvPicPr>
          <p:cNvPr id="17" name="Picture 4" descr="C:\Users\Dell\Dropbox\Sophrokhépri\PHOTOS du Centre\Photo B-Design\Biotiful Design--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553" y="1317241"/>
            <a:ext cx="3292686" cy="2382899"/>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348553" y="5949280"/>
            <a:ext cx="8327903" cy="430887"/>
          </a:xfrm>
          <a:prstGeom prst="rect">
            <a:avLst/>
          </a:prstGeom>
          <a:noFill/>
        </p:spPr>
        <p:txBody>
          <a:bodyPr wrap="square" rtlCol="0">
            <a:spAutoFit/>
          </a:bodyPr>
          <a:lstStyle/>
          <a:p>
            <a:pPr algn="ctr"/>
            <a:r>
              <a:rPr lang="fr-FR" sz="1100" b="1" i="1" dirty="0" smtClean="0"/>
              <a:t>Les accompagnements que nous proposons ne peuvent en aucun cas se substituer à une prise en charge médicale. Aucun professionnel du </a:t>
            </a:r>
          </a:p>
          <a:p>
            <a:pPr algn="ctr"/>
            <a:r>
              <a:rPr lang="fr-FR" sz="1100" b="1" i="1" dirty="0" smtClean="0"/>
              <a:t>centre ne vous encouragera à abandonner un traitement en cours. En cas d’hésitation, n’hésitez pas à en parler à votre médecin traitant.</a:t>
            </a:r>
          </a:p>
        </p:txBody>
      </p:sp>
      <p:cxnSp>
        <p:nvCxnSpPr>
          <p:cNvPr id="19" name="Connecteur droit 18"/>
          <p:cNvCxnSpPr/>
          <p:nvPr/>
        </p:nvCxnSpPr>
        <p:spPr>
          <a:xfrm flipH="1" flipV="1">
            <a:off x="3631993" y="1145188"/>
            <a:ext cx="28779" cy="48040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flipV="1">
            <a:off x="6706842" y="1145188"/>
            <a:ext cx="19388" cy="480409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071787"/>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La Plateforme </a:t>
            </a:r>
            <a:r>
              <a:rPr lang="fr-FR" dirty="0" err="1" smtClean="0"/>
              <a:t>Khepri-therapie</a:t>
            </a:r>
            <a:r>
              <a:rPr lang="fr-FR" dirty="0" smtClean="0"/>
              <a:t> </a:t>
            </a:r>
            <a:r>
              <a:rPr lang="fr-FR" dirty="0"/>
              <a:t>: un système </a:t>
            </a:r>
            <a:r>
              <a:rPr lang="fr-FR" dirty="0" smtClean="0"/>
              <a:t>expert</a:t>
            </a:r>
            <a:endParaRPr lang="fr-FR" dirty="0"/>
          </a:p>
        </p:txBody>
      </p:sp>
      <p:sp>
        <p:nvSpPr>
          <p:cNvPr id="3" name="Espace réservé de la date 2"/>
          <p:cNvSpPr>
            <a:spLocks noGrp="1"/>
          </p:cNvSpPr>
          <p:nvPr>
            <p:ph type="dt" sz="half" idx="10"/>
          </p:nvPr>
        </p:nvSpPr>
        <p:spPr/>
        <p:txBody>
          <a:bodyPr/>
          <a:lstStyle/>
          <a:p>
            <a:fld id="{4C26DD2D-5ABF-4EF0-8F2A-C9A794AE9671}" type="datetime1">
              <a:rPr lang="fr-FR" smtClean="0"/>
              <a:t>20/11/2016</a:t>
            </a:fld>
            <a:endParaRPr lang="fr-FR"/>
          </a:p>
        </p:txBody>
      </p:sp>
      <p:sp>
        <p:nvSpPr>
          <p:cNvPr id="4" name="Espace réservé du pied de page 3"/>
          <p:cNvSpPr>
            <a:spLocks noGrp="1"/>
          </p:cNvSpPr>
          <p:nvPr>
            <p:ph type="ftr" sz="quarter" idx="11"/>
          </p:nvPr>
        </p:nvSpPr>
        <p:spPr/>
        <p:txBody>
          <a:bodyPr/>
          <a:lstStyle/>
          <a:p>
            <a:r>
              <a:rPr lang="fr-FR" smtClean="0"/>
              <a:t>Mairie-SophroKhepri-21-11-2016</a:t>
            </a:r>
            <a:endParaRPr lang="fr-FR"/>
          </a:p>
        </p:txBody>
      </p:sp>
      <p:sp>
        <p:nvSpPr>
          <p:cNvPr id="5" name="Espace réservé du numéro de diapositive 4"/>
          <p:cNvSpPr>
            <a:spLocks noGrp="1"/>
          </p:cNvSpPr>
          <p:nvPr>
            <p:ph type="sldNum" sz="quarter" idx="12"/>
          </p:nvPr>
        </p:nvSpPr>
        <p:spPr/>
        <p:txBody>
          <a:bodyPr/>
          <a:lstStyle/>
          <a:p>
            <a:fld id="{EA3BF215-14A7-4BF3-BF8C-692452AE0AC1}" type="slidenum">
              <a:rPr lang="fr-FR" smtClean="0"/>
              <a:t>7</a:t>
            </a:fld>
            <a:endParaRPr lang="fr-FR"/>
          </a:p>
        </p:txBody>
      </p:sp>
      <p:sp>
        <p:nvSpPr>
          <p:cNvPr id="6" name="Espace réservé du contenu 5"/>
          <p:cNvSpPr>
            <a:spLocks noGrp="1"/>
          </p:cNvSpPr>
          <p:nvPr>
            <p:ph idx="1"/>
          </p:nvPr>
        </p:nvSpPr>
        <p:spPr/>
        <p:txBody>
          <a:bodyPr>
            <a:normAutofit fontScale="92500"/>
          </a:bodyPr>
          <a:lstStyle/>
          <a:p>
            <a:r>
              <a:rPr lang="fr-FR" dirty="0" smtClean="0"/>
              <a:t>Quel usagé, souvent néophyte, saurait dire quel spécialiste choisir dans le domaine des thérapies complémentaires ?</a:t>
            </a:r>
          </a:p>
          <a:p>
            <a:r>
              <a:rPr lang="fr-FR" dirty="0" smtClean="0"/>
              <a:t>Pour répondre à cette demande: Un système expert avec des algorithmes pour mettre en relation les expertises de nos intervenants et les motifs de consultations de leurs clients/patients</a:t>
            </a:r>
          </a:p>
          <a:p>
            <a:r>
              <a:rPr lang="fr-FR" dirty="0" smtClean="0"/>
              <a:t>Un système de qualification calcule l'adéquation entre professionnels et les types de demandes de chaque patient pour l’orienter vers le type de thérapie adapté à sa situation.</a:t>
            </a:r>
          </a:p>
          <a:p>
            <a:r>
              <a:rPr lang="fr-FR" b="1" dirty="0" smtClean="0"/>
              <a:t>Résultats :</a:t>
            </a:r>
            <a:r>
              <a:rPr lang="fr-FR" dirty="0" smtClean="0"/>
              <a:t> </a:t>
            </a:r>
          </a:p>
          <a:p>
            <a:pPr lvl="1"/>
            <a:r>
              <a:rPr lang="fr-FR" dirty="0" smtClean="0"/>
              <a:t>le patient, est guidé vers le professionnel le mieux adapté pour son cas,</a:t>
            </a:r>
          </a:p>
          <a:p>
            <a:pPr lvl="1"/>
            <a:r>
              <a:rPr lang="fr-FR" dirty="0" smtClean="0"/>
              <a:t>le professionnel, est sélectionné pour ses domaines de prédilection où ils excelle.</a:t>
            </a:r>
            <a:endParaRPr lang="fr-FR" dirty="0"/>
          </a:p>
        </p:txBody>
      </p:sp>
    </p:spTree>
    <p:extLst>
      <p:ext uri="{BB962C8B-B14F-4D97-AF65-F5344CB8AC3E}">
        <p14:creationId xmlns:p14="http://schemas.microsoft.com/office/powerpoint/2010/main" val="2442414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Le concept : La </a:t>
            </a:r>
            <a:r>
              <a:rPr lang="fr-FR" dirty="0" err="1"/>
              <a:t>visiothérapie</a:t>
            </a:r>
            <a:r>
              <a:rPr lang="fr-FR" dirty="0"/>
              <a:t> pourquoi</a:t>
            </a:r>
            <a:r>
              <a:rPr lang="fr-FR" dirty="0" smtClean="0"/>
              <a:t>?</a:t>
            </a:r>
            <a:endParaRPr lang="fr-FR" dirty="0"/>
          </a:p>
        </p:txBody>
      </p:sp>
      <p:sp>
        <p:nvSpPr>
          <p:cNvPr id="3" name="Espace réservé de la date 2"/>
          <p:cNvSpPr>
            <a:spLocks noGrp="1"/>
          </p:cNvSpPr>
          <p:nvPr>
            <p:ph type="dt" sz="half" idx="10"/>
          </p:nvPr>
        </p:nvSpPr>
        <p:spPr/>
        <p:txBody>
          <a:bodyPr/>
          <a:lstStyle/>
          <a:p>
            <a:fld id="{4C26DD2D-5ABF-4EF0-8F2A-C9A794AE9671}" type="datetime1">
              <a:rPr lang="fr-FR" smtClean="0"/>
              <a:t>20/11/2016</a:t>
            </a:fld>
            <a:endParaRPr lang="fr-FR"/>
          </a:p>
        </p:txBody>
      </p:sp>
      <p:sp>
        <p:nvSpPr>
          <p:cNvPr id="4" name="Espace réservé du pied de page 3"/>
          <p:cNvSpPr>
            <a:spLocks noGrp="1"/>
          </p:cNvSpPr>
          <p:nvPr>
            <p:ph type="ftr" sz="quarter" idx="11"/>
          </p:nvPr>
        </p:nvSpPr>
        <p:spPr/>
        <p:txBody>
          <a:bodyPr/>
          <a:lstStyle/>
          <a:p>
            <a:r>
              <a:rPr lang="fr-FR" smtClean="0"/>
              <a:t>Mairie-SophroKhepri-21-11-2016</a:t>
            </a:r>
            <a:endParaRPr lang="fr-FR"/>
          </a:p>
        </p:txBody>
      </p:sp>
      <p:sp>
        <p:nvSpPr>
          <p:cNvPr id="5" name="Espace réservé du numéro de diapositive 4"/>
          <p:cNvSpPr>
            <a:spLocks noGrp="1"/>
          </p:cNvSpPr>
          <p:nvPr>
            <p:ph type="sldNum" sz="quarter" idx="12"/>
          </p:nvPr>
        </p:nvSpPr>
        <p:spPr/>
        <p:txBody>
          <a:bodyPr/>
          <a:lstStyle/>
          <a:p>
            <a:fld id="{EA3BF215-14A7-4BF3-BF8C-692452AE0AC1}" type="slidenum">
              <a:rPr lang="fr-FR" smtClean="0"/>
              <a:t>8</a:t>
            </a:fld>
            <a:endParaRPr lang="fr-FR"/>
          </a:p>
        </p:txBody>
      </p:sp>
      <p:sp>
        <p:nvSpPr>
          <p:cNvPr id="6" name="Espace réservé du contenu 5"/>
          <p:cNvSpPr>
            <a:spLocks noGrp="1"/>
          </p:cNvSpPr>
          <p:nvPr>
            <p:ph idx="1"/>
          </p:nvPr>
        </p:nvSpPr>
        <p:spPr/>
        <p:txBody>
          <a:bodyPr>
            <a:normAutofit/>
          </a:bodyPr>
          <a:lstStyle/>
          <a:p>
            <a:r>
              <a:rPr lang="fr-FR" b="1" dirty="0" smtClean="0"/>
              <a:t>Plusieurs raisons :</a:t>
            </a:r>
          </a:p>
          <a:p>
            <a:pPr lvl="1"/>
            <a:r>
              <a:rPr lang="fr-FR" dirty="0" smtClean="0"/>
              <a:t>Éloignement physique</a:t>
            </a:r>
          </a:p>
          <a:p>
            <a:pPr lvl="1"/>
            <a:r>
              <a:rPr lang="fr-FR" dirty="0" smtClean="0"/>
              <a:t>Pudeur ou Timidité,</a:t>
            </a:r>
          </a:p>
          <a:p>
            <a:pPr lvl="1"/>
            <a:r>
              <a:rPr lang="fr-FR" dirty="0" smtClean="0"/>
              <a:t>Confidentialité</a:t>
            </a:r>
          </a:p>
          <a:p>
            <a:pPr lvl="1"/>
            <a:r>
              <a:rPr lang="fr-FR" dirty="0" smtClean="0"/>
              <a:t>Manque de temps ou obligation de rester chez soi</a:t>
            </a:r>
          </a:p>
          <a:p>
            <a:r>
              <a:rPr lang="fr-FR" b="1" dirty="0" smtClean="0"/>
              <a:t>Sécurité de nos systèmes :</a:t>
            </a:r>
          </a:p>
          <a:p>
            <a:pPr lvl="1"/>
            <a:r>
              <a:rPr lang="fr-FR" dirty="0" smtClean="0"/>
              <a:t>Sécurisation des données</a:t>
            </a:r>
          </a:p>
          <a:p>
            <a:pPr lvl="1"/>
            <a:r>
              <a:rPr lang="fr-FR" dirty="0" smtClean="0"/>
              <a:t>Stockage des informations chez OVH : leader de l’hébergement en France</a:t>
            </a:r>
          </a:p>
          <a:p>
            <a:pPr lvl="1"/>
            <a:r>
              <a:rPr lang="fr-FR" dirty="0" smtClean="0"/>
              <a:t>Système de vision conférence propriétaire qui permet la confidentialité des échanges, la stabilité de la qualité de l’image et du son.</a:t>
            </a:r>
          </a:p>
          <a:p>
            <a:pPr lvl="1"/>
            <a:endParaRPr lang="fr-FR" b="1" dirty="0" smtClean="0"/>
          </a:p>
        </p:txBody>
      </p:sp>
    </p:spTree>
    <p:extLst>
      <p:ext uri="{BB962C8B-B14F-4D97-AF65-F5344CB8AC3E}">
        <p14:creationId xmlns:p14="http://schemas.microsoft.com/office/powerpoint/2010/main" val="819376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ropbox\Sophrokhépri\Marketing et Communication\Entreprises\Instant Break\Instant Break-Nov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4" y="144016"/>
            <a:ext cx="9089690"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100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TotalTime>
  <Words>3294</Words>
  <Application>Microsoft Office PowerPoint</Application>
  <PresentationFormat>Affichage à l'écran (4:3)</PresentationFormat>
  <Paragraphs>308</Paragraphs>
  <Slides>18</Slides>
  <Notes>18</Notes>
  <HiddenSlides>0</HiddenSlides>
  <MMClips>0</MMClips>
  <ScaleCrop>false</ScaleCrop>
  <HeadingPairs>
    <vt:vector size="4" baseType="variant">
      <vt:variant>
        <vt:lpstr>Thème</vt:lpstr>
      </vt:variant>
      <vt:variant>
        <vt:i4>2</vt:i4>
      </vt:variant>
      <vt:variant>
        <vt:lpstr>Titres des diapositives</vt:lpstr>
      </vt:variant>
      <vt:variant>
        <vt:i4>18</vt:i4>
      </vt:variant>
    </vt:vector>
  </HeadingPairs>
  <TitlesOfParts>
    <vt:vector size="20" baseType="lpstr">
      <vt:lpstr>Thème Office</vt:lpstr>
      <vt:lpstr>Conception personnalisée</vt:lpstr>
      <vt:lpstr>Présentation PowerPoint</vt:lpstr>
      <vt:lpstr>SOMMAIRE</vt:lpstr>
      <vt:lpstr>Le marché du bien-être et des médecines douces</vt:lpstr>
      <vt:lpstr>La reconnaissance des métiers de ce secteur</vt:lpstr>
      <vt:lpstr>La société SophroKhepri</vt:lpstr>
      <vt:lpstr>Présentation PowerPoint</vt:lpstr>
      <vt:lpstr>La Plateforme Khepri-therapie : un système expert</vt:lpstr>
      <vt:lpstr>Le concept : La visiothérapie pourquoi?</vt:lpstr>
      <vt:lpstr>Présentation PowerPoint</vt:lpstr>
      <vt:lpstr>Présentation PowerPoint</vt:lpstr>
      <vt:lpstr>Expérimentation in situ et in vivo de projets innovants en Île-de-France</vt:lpstr>
      <vt:lpstr>Offre pour les collectivités au regard de la réglementation SQVT</vt:lpstr>
      <vt:lpstr>Pourquoi externaliser l’approche SQVT?</vt:lpstr>
      <vt:lpstr>Pourquoi externaliser l’approche SQVT?</vt:lpstr>
      <vt:lpstr>Notre démarche d’accompagnement du changement</vt:lpstr>
      <vt:lpstr>Annexe 1. Règlementation sur Santé et Qualité de Vie au Travail:</vt:lpstr>
      <vt:lpstr>Annexe 2. Chiffre sur la Qualité de Vie au Travail selon les résultats de l’enquête 2013 de l’ANACT:</vt:lpstr>
      <vt:lpstr>Annexe 3. Qu’entend-on par “risques psychosociaux”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gggggg</dc:title>
  <dc:creator>Dell</dc:creator>
  <cp:lastModifiedBy>Dell</cp:lastModifiedBy>
  <cp:revision>39</cp:revision>
  <cp:lastPrinted>2016-11-20T16:57:58Z</cp:lastPrinted>
  <dcterms:created xsi:type="dcterms:W3CDTF">2016-11-13T23:38:48Z</dcterms:created>
  <dcterms:modified xsi:type="dcterms:W3CDTF">2016-11-20T17:00:11Z</dcterms:modified>
</cp:coreProperties>
</file>