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23"/>
  </p:notesMasterIdLst>
  <p:handoutMasterIdLst>
    <p:handoutMasterId r:id="rId24"/>
  </p:handoutMasterIdLst>
  <p:sldIdLst>
    <p:sldId id="274"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5" r:id="rId19"/>
    <p:sldId id="271" r:id="rId20"/>
    <p:sldId id="272" r:id="rId21"/>
    <p:sldId id="273" r:id="rId22"/>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92" y="-624"/>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20/11/2016</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service consiste à concevoir des outils en terme de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Ingénierie et animation de formations : formation à la gestion des émotions, confiance en soi, comment être mieux au travail, formation managériale, préparation à la retraite…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Formation en inter ou en intra avec une ingénierie personnalisée en fonction des besoins exprimés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Soutien psychologique : entretien individuel ou session collective pour mieux vivre des évènements difficiles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Echanges de pratiques : échanger autour de son métier, de ses pratiques professionnelles pour donner du sens, s’enrichir grâce à l’effet miroir, la possibilité de donner et recevoir.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Groupes d’expression : favoriser la prise de parole, créer des moments d’expression pour rompre l’isolement, les rumeurs, les incompréhensions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Evènement, séminaire autour d’une question d’entreprise : OST/Forum Ouvert, Coaching.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Quels sont les avantages compétitifs de nos services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La valeur ajoutée pour les collectivités et les bénéfices qu'elles pourront tirer de l'usage des méthodes pour améliorer le quotidien passe par la réalisation de certaines actions qui s'insèrent directement dans la relation sociale de l'entreprise.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démarche d'accompagnement du changement est donc une technologie sociale innovante intégrant 4 éléments : </a:t>
            </a:r>
          </a:p>
          <a:p>
            <a:pPr marL="0" marR="0" lvl="0" indent="0" algn="l" rtl="0">
              <a:spcBef>
                <a:spcPts val="0"/>
              </a:spcBef>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a:t>
            </a:r>
            <a:r>
              <a:rPr lang="fr-FR" sz="1000" b="1" i="0" u="none" strike="noStrike" cap="none" dirty="0">
                <a:solidFill>
                  <a:schemeClr val="dk1"/>
                </a:solidFill>
                <a:latin typeface="Calibri"/>
                <a:ea typeface="Calibri"/>
                <a:cs typeface="Calibri"/>
                <a:sym typeface="Calibri"/>
              </a:rPr>
              <a:t>Les méthodes </a:t>
            </a:r>
            <a:r>
              <a:rPr lang="fr-FR" sz="1000" b="0" i="0" u="none" strike="noStrike" cap="none" dirty="0">
                <a:solidFill>
                  <a:schemeClr val="dk1"/>
                </a:solidFill>
                <a:latin typeface="Calibri"/>
                <a:ea typeface="Calibri"/>
                <a:cs typeface="Calibri"/>
                <a:sym typeface="Calibri"/>
              </a:rPr>
              <a:t>: technique à médiation corporelle, </a:t>
            </a:r>
            <a:r>
              <a:rPr lang="fr-FR" sz="1000" b="1" i="0" u="none" strike="noStrike" cap="none" dirty="0">
                <a:solidFill>
                  <a:schemeClr val="dk1"/>
                </a:solidFill>
                <a:latin typeface="Calibri"/>
                <a:ea typeface="Calibri"/>
                <a:cs typeface="Calibri"/>
                <a:sym typeface="Calibri"/>
              </a:rPr>
              <a:t>Les neurosciences , </a:t>
            </a:r>
            <a:r>
              <a:rPr lang="fr-FR" sz="1000" b="0" i="0" u="none" strike="noStrike" cap="none" dirty="0">
                <a:solidFill>
                  <a:schemeClr val="dk1"/>
                </a:solidFill>
                <a:latin typeface="Calibri"/>
                <a:ea typeface="Calibri"/>
                <a:cs typeface="Calibri"/>
                <a:sym typeface="Calibri"/>
              </a:rPr>
              <a:t>démarche de communication participative dynamique</a:t>
            </a:r>
          </a:p>
          <a:p>
            <a:pPr marL="0" marR="0" lvl="0" indent="0" algn="l" rtl="0">
              <a:spcBef>
                <a:spcPts val="0"/>
              </a:spcBef>
              <a:buSzPct val="25000"/>
              <a:buNone/>
            </a:pPr>
            <a:r>
              <a:rPr lang="fr-FR" sz="1000" b="1" i="0" u="none" strike="noStrike" cap="none" dirty="0">
                <a:solidFill>
                  <a:schemeClr val="dk1"/>
                </a:solidFill>
                <a:latin typeface="Calibri"/>
                <a:ea typeface="Calibri"/>
                <a:cs typeface="Calibri"/>
                <a:sym typeface="Calibri"/>
              </a:rPr>
              <a:t>Comment notre offre s'insère-t-elle dans la vie de nos clients ? </a:t>
            </a:r>
          </a:p>
          <a:p>
            <a:pPr marL="0" marR="0" lvl="0" indent="0" algn="l" rtl="0">
              <a:spcBef>
                <a:spcPts val="0"/>
              </a:spcBef>
              <a:buSzPct val="25000"/>
              <a:buNone/>
            </a:pPr>
            <a:r>
              <a:rPr lang="fr-FR" sz="1000" b="0" i="0" u="none" strike="noStrike" cap="none" dirty="0">
                <a:solidFill>
                  <a:schemeClr val="dk1"/>
                </a:solidFill>
                <a:latin typeface="Calibri"/>
                <a:ea typeface="Calibri"/>
                <a:cs typeface="Calibri"/>
                <a:sym typeface="Calibri"/>
              </a:rPr>
              <a:t>Dans la vie des clients, </a:t>
            </a:r>
            <a:r>
              <a:rPr lang="fr-FR" sz="1000" b="1" i="0" u="none" strike="noStrike" cap="none" dirty="0">
                <a:solidFill>
                  <a:schemeClr val="dk1"/>
                </a:solidFill>
                <a:latin typeface="Calibri"/>
                <a:ea typeface="Calibri"/>
                <a:cs typeface="Calibri"/>
                <a:sym typeface="Calibri"/>
              </a:rPr>
              <a:t>nos techniques </a:t>
            </a:r>
            <a:r>
              <a:rPr lang="fr-FR" sz="1000" b="0" i="0" u="none" strike="noStrike" cap="none" dirty="0">
                <a:solidFill>
                  <a:schemeClr val="dk1"/>
                </a:solidFill>
                <a:latin typeface="Calibri"/>
                <a:ea typeface="Calibri"/>
                <a:cs typeface="Calibri"/>
                <a:sym typeface="Calibri"/>
              </a:rPr>
              <a:t>aides 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a:p>
            <a:pPr marL="0" marR="0" lvl="0" indent="0" algn="l" rtl="0">
              <a:spcBef>
                <a:spcPts val="0"/>
              </a:spcBef>
              <a:buSzPct val="25000"/>
              <a:buNone/>
            </a:pPr>
            <a:endParaRPr sz="10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20</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La recherche du bien-être et de l’harmonie représente une tendance profonde de notre société. </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Deux raisons principales à cela : </a:t>
            </a:r>
            <a:r>
              <a:rPr lang="fr-FR" sz="1050" b="0" i="0" u="none" strike="noStrike" cap="none" dirty="0">
                <a:solidFill>
                  <a:schemeClr val="dk1"/>
                </a:solidFill>
                <a:latin typeface="Calibri"/>
                <a:ea typeface="Calibri"/>
                <a:cs typeface="Calibri"/>
                <a:sym typeface="Calibri"/>
              </a:rPr>
              <a:t>le vieillissement de la population et le stress véritable fléau du monde occidental d’après l’OMS (Organisation Mondiale de la Santé) et selon une étude de l’APCE faite en 2008. Pour le combattre, on note la percée en Occident –et plus particulièrement en France qui comble son retard en Europe- de nombreuses approches globales du corps au moyen de techniques, méthodes au carrefour de la psychologie, de la science et de la philosophie. Au-delà d’un effet de mode, il s’agit d’une tendance plus profonde et irréversible. </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Toujours selon l’OMS, 42 % des Français ont recours aux médecines parallèles, douces ou alternatives ; 75 % ont déjà eu recours dans leur vie aux médecines douces (qu’il s’agisse d’acupuncture, d’hypnose ou de relaxation). Ces dernières prenant de plus en plus une place reconnue dans le parcours des futurs médecins viennent renforcer cette évolution. </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L’OMS favorise depuis peu l’intégration des médecines non conventionnelles dans les systèmes de santé publique (cf. rapport de l’OMS de 2002). </a:t>
            </a:r>
          </a:p>
          <a:p>
            <a:pPr marL="0" marR="0" lvl="0" indent="0"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A titre indicatif le marché du bien-être et de la beauté confondu représente 10 milliards en France et 50 milliards en Europe, face à un marché déstructuré avec des indépendants qui ne sont pas forcément entrepreneurs et pas consolidé, donc une vraie opportunité pour s’implanter. </a:t>
            </a:r>
          </a:p>
          <a:p>
            <a:pPr marL="0" marR="0" lvl="0" indent="0" algn="l" rtl="0">
              <a:spcBef>
                <a:spcPts val="0"/>
              </a:spcBef>
              <a:buSzPct val="25000"/>
              <a:buNone/>
            </a:pPr>
            <a:r>
              <a:rPr lang="fr-FR" sz="1050" b="0" i="0" u="none" strike="noStrike" cap="none" dirty="0">
                <a:solidFill>
                  <a:schemeClr val="dk1"/>
                </a:solidFill>
                <a:latin typeface="Calibri"/>
                <a:ea typeface="Calibri"/>
                <a:cs typeface="Calibri"/>
                <a:sym typeface="Calibri"/>
              </a:rPr>
              <a:t>Un Français sur deux (45 %) affirme avoir entrepris au moins une action destinée à accroître son niveau de bien-être corporel dans les 6 derniers mois et qu’un Français sur trois (36%) déclare consulter régulièrement des articles ou des livres traitant du bien-être.</a:t>
            </a:r>
          </a:p>
          <a:p>
            <a:pPr marL="0" marR="0" lvl="0" indent="0" algn="l" rtl="0">
              <a:spcBef>
                <a:spcPts val="0"/>
              </a:spcBef>
              <a:buSzPct val="25000"/>
              <a:buNone/>
            </a:pPr>
            <a:r>
              <a:rPr lang="fr-FR" sz="1050" b="0" i="0" u="none" strike="noStrike" cap="none" dirty="0">
                <a:solidFill>
                  <a:schemeClr val="dk1"/>
                </a:solidFill>
                <a:latin typeface="Calibri"/>
                <a:ea typeface="Calibri"/>
                <a:cs typeface="Calibri"/>
                <a:sym typeface="Calibri"/>
              </a:rPr>
              <a:t>Dans une société de plus en plus soumise au stress, le Bien-être ne constitue pas seulement un simple moment de détente mais une véritable démarche de prise en charge de son propre équilibre physique et moral. </a:t>
            </a:r>
          </a:p>
          <a:p>
            <a:pPr marL="0" marR="0" lvl="0" indent="0" algn="l" rtl="0">
              <a:spcBef>
                <a:spcPts val="0"/>
              </a:spcBef>
              <a:buSzPct val="25000"/>
              <a:buNone/>
            </a:pPr>
            <a:r>
              <a:rPr lang="fr-FR" sz="1050" b="0" i="0" u="none" strike="noStrike" cap="none" dirty="0">
                <a:solidFill>
                  <a:schemeClr val="dk1"/>
                </a:solidFill>
                <a:latin typeface="Calibri"/>
                <a:ea typeface="Calibri"/>
                <a:cs typeface="Calibri"/>
                <a:sym typeface="Calibri"/>
              </a:rPr>
              <a:t>Le bien-être, c’est améliorer sa qualité de vie et prendre soin de sa santé. C’est également le droit, pour la personne malade, de mieux vivre sa maladie au travers d’une écoute et d’un accompagnement adapté.</a:t>
            </a:r>
          </a:p>
          <a:p>
            <a:pPr marL="0" marR="0" lvl="0" indent="0" algn="l" rtl="0">
              <a:spcBef>
                <a:spcPts val="0"/>
              </a:spcBef>
              <a:buSzPct val="25000"/>
              <a:buNone/>
            </a:pPr>
            <a:endParaRPr sz="105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050" b="1" i="0" u="none" strike="noStrike" cap="none" dirty="0">
                <a:solidFill>
                  <a:schemeClr val="dk1"/>
                </a:solidFill>
                <a:latin typeface="Calibri"/>
                <a:ea typeface="Calibri"/>
                <a:cs typeface="Calibri"/>
                <a:sym typeface="Calibri"/>
              </a:rPr>
              <a:t>Sources : </a:t>
            </a:r>
            <a:r>
              <a:rPr lang="fr-FR" sz="1050" b="0" i="0" u="none" strike="noStrike" cap="none" dirty="0">
                <a:solidFill>
                  <a:schemeClr val="dk1"/>
                </a:solidFill>
                <a:latin typeface="Calibri"/>
                <a:ea typeface="Calibri"/>
                <a:cs typeface="Calibri"/>
                <a:sym typeface="Calibri"/>
              </a:rPr>
              <a:t>Le marché du bien-être en chiffres (source INSEE, enquête ESA)</a:t>
            </a:r>
          </a:p>
        </p:txBody>
      </p:sp>
      <p:sp>
        <p:nvSpPr>
          <p:cNvPr id="120" name="Shape 12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6</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7</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8</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9</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Une vitrine d’expériences</a:t>
            </a:r>
            <a:r>
              <a:rPr lang="fr-FR" sz="1200" b="0" i="0" u="none" strike="noStrike" cap="none" baseline="0" dirty="0" smtClean="0">
                <a:solidFill>
                  <a:schemeClr val="dk1"/>
                </a:solidFill>
                <a:latin typeface="Calibri"/>
                <a:ea typeface="Calibri"/>
                <a:cs typeface="Calibri"/>
                <a:sym typeface="Calibri"/>
              </a:rPr>
              <a:t> découverte</a:t>
            </a:r>
            <a:endParaRPr sz="1200" b="0" i="0" u="none" strike="noStrike" cap="none" dirty="0">
              <a:solidFill>
                <a:schemeClr val="dk1"/>
              </a:solidFill>
              <a:latin typeface="Calibri"/>
              <a:ea typeface="Calibri"/>
              <a:cs typeface="Calibri"/>
              <a:sym typeface="Calibri"/>
            </a:endParaRPr>
          </a:p>
        </p:txBody>
      </p:sp>
      <p:sp>
        <p:nvSpPr>
          <p:cNvPr id="192" name="Shape 19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93"/>
        <p:cNvGrpSpPr/>
        <p:nvPr/>
      </p:nvGrpSpPr>
      <p:grpSpPr>
        <a:xfrm>
          <a:off x="0" y="0"/>
          <a:ext cx="0" cy="0"/>
          <a:chOff x="0" y="0"/>
          <a:chExt cx="0" cy="0"/>
        </a:xfrm>
      </p:grpSpPr>
      <p:sp>
        <p:nvSpPr>
          <p:cNvPr id="94" name="Shape 9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67543" y="1340769"/>
            <a:ext cx="8280919"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457200" y="1927373"/>
            <a:ext cx="8291263"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15" name="Shape 15"/>
          <p:cNvSpPr/>
          <p:nvPr/>
        </p:nvSpPr>
        <p:spPr>
          <a:xfrm>
            <a:off x="0" y="0"/>
            <a:ext cx="9144001" cy="1321688"/>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 name="Shape 16" descr="logoSophroKhepriV5Hde-calquesfdbleu.png"/>
          <p:cNvPicPr preferRelativeResize="0"/>
          <p:nvPr/>
        </p:nvPicPr>
        <p:blipFill rotWithShape="1">
          <a:blip r:embed="rId12">
            <a:alphaModFix/>
          </a:blip>
          <a:srcRect/>
          <a:stretch/>
        </p:blipFill>
        <p:spPr>
          <a:xfrm>
            <a:off x="214987" y="205002"/>
            <a:ext cx="2967939" cy="1068719"/>
          </a:xfrm>
          <a:prstGeom prst="rect">
            <a:avLst/>
          </a:prstGeom>
          <a:noFill/>
          <a:ln>
            <a:noFill/>
          </a:ln>
        </p:spPr>
      </p:pic>
      <p:sp>
        <p:nvSpPr>
          <p:cNvPr id="17" name="Shape 17"/>
          <p:cNvSpPr txBox="1"/>
          <p:nvPr/>
        </p:nvSpPr>
        <p:spPr>
          <a:xfrm>
            <a:off x="2669211" y="260450"/>
            <a:ext cx="6054706"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a:solidFill>
                  <a:schemeClr val="lt1"/>
                </a:solidFill>
                <a:latin typeface="Calibri"/>
                <a:ea typeface="Calibri"/>
                <a:cs typeface="Calibri"/>
                <a:sym typeface="Calibri"/>
              </a:rPr>
              <a:t>www.sophrokhepri.fr</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1</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endParaRPr lang="fr-FR"/>
          </a:p>
        </p:txBody>
      </p:sp>
    </p:spTree>
    <p:extLst>
      <p:ext uri="{BB962C8B-B14F-4D97-AF65-F5344CB8AC3E}">
        <p14:creationId xmlns:p14="http://schemas.microsoft.com/office/powerpoint/2010/main" val="208058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descr="C:\Users\Dell\Dropbox\Sophrokhépri\Marketing et Communication\Entreprises\Instant Break\Instant Break-Nov24.jpg"/>
          <p:cNvPicPr preferRelativeResize="0"/>
          <p:nvPr/>
        </p:nvPicPr>
        <p:blipFill rotWithShape="1">
          <a:blip r:embed="rId3">
            <a:alphaModFix/>
          </a:blip>
          <a:srcRect/>
          <a:stretch/>
        </p:blipFill>
        <p:spPr>
          <a:xfrm>
            <a:off x="18813" y="144016"/>
            <a:ext cx="9089690" cy="6453336"/>
          </a:xfrm>
          <a:prstGeom prst="rect">
            <a:avLst/>
          </a:prstGeom>
          <a:noFill/>
          <a:ln>
            <a:noFill/>
          </a:ln>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228963" y="4357262"/>
            <a:ext cx="2182904" cy="551748"/>
          </a:xfrm>
          <a:prstGeom prst="rect">
            <a:avLst/>
          </a:prstGeom>
          <a:solidFill>
            <a:srgbClr val="0085B0"/>
          </a:solidFill>
          <a:ln>
            <a:noFill/>
          </a:ln>
        </p:spPr>
        <p:txBody>
          <a:bodyPr lIns="107375" tIns="53675" rIns="107375" bIns="53675" anchor="t" anchorCtr="0">
            <a:noAutofit/>
          </a:bodyPr>
          <a:lstStyle/>
          <a:p>
            <a:pPr marL="0" marR="0" lvl="0" indent="0" algn="ctr" rtl="0">
              <a:spcBef>
                <a:spcPts val="0"/>
              </a:spcBef>
              <a:spcAft>
                <a:spcPts val="0"/>
              </a:spcAft>
              <a:buClr>
                <a:schemeClr val="dk1"/>
              </a:buClr>
              <a:buFont typeface="Arial"/>
              <a:buNone/>
            </a:pPr>
            <a:endParaRPr sz="1400" b="1" i="0" u="none" strike="noStrike" cap="none">
              <a:solidFill>
                <a:schemeClr val="lt1"/>
              </a:solidFill>
              <a:latin typeface="Calibri"/>
              <a:ea typeface="Calibri"/>
              <a:cs typeface="Calibri"/>
              <a:sym typeface="Calibri"/>
            </a:endParaRPr>
          </a:p>
          <a:p>
            <a:pPr marL="0" marR="0" lvl="0" indent="0" algn="ctr" rtl="0">
              <a:spcBef>
                <a:spcPts val="0"/>
              </a:spcBef>
              <a:buClr>
                <a:schemeClr val="dk1"/>
              </a:buClr>
              <a:buFont typeface="Arial"/>
              <a:buNone/>
            </a:pPr>
            <a:endParaRPr sz="1400" b="1" i="0" u="none" strike="noStrike" cap="none">
              <a:solidFill>
                <a:schemeClr val="lt1"/>
              </a:solidFill>
              <a:latin typeface="Calibri"/>
              <a:ea typeface="Calibri"/>
              <a:cs typeface="Calibri"/>
              <a:sym typeface="Calibri"/>
            </a:endParaRPr>
          </a:p>
        </p:txBody>
      </p:sp>
      <p:sp>
        <p:nvSpPr>
          <p:cNvPr id="201" name="Shape 201"/>
          <p:cNvSpPr txBox="1"/>
          <p:nvPr/>
        </p:nvSpPr>
        <p:spPr>
          <a:xfrm>
            <a:off x="458066" y="4355366"/>
            <a:ext cx="2001452" cy="551750"/>
          </a:xfrm>
          <a:prstGeom prst="rect">
            <a:avLst/>
          </a:prstGeom>
          <a:noFill/>
          <a:ln>
            <a:noFill/>
          </a:ln>
        </p:spPr>
        <p:txBody>
          <a:bodyPr lIns="107375" tIns="53675" rIns="107375" bIns="53675" anchor="t" anchorCtr="0">
            <a:noAutofit/>
          </a:bodyPr>
          <a:lstStyle/>
          <a:p>
            <a:pPr marL="0" marR="0" lvl="0" indent="0" algn="ctr" rtl="0">
              <a:spcBef>
                <a:spcPts val="0"/>
              </a:spcBef>
              <a:buClr>
                <a:schemeClr val="lt1"/>
              </a:buClr>
              <a:buSzPct val="25000"/>
              <a:buFont typeface="Arial"/>
              <a:buNone/>
            </a:pPr>
            <a:r>
              <a:rPr lang="fr-FR" sz="1400" b="1" i="0" u="none" strike="noStrike" cap="none">
                <a:solidFill>
                  <a:schemeClr val="lt1"/>
                </a:solidFill>
                <a:latin typeface="Calibri"/>
                <a:ea typeface="Calibri"/>
                <a:cs typeface="Calibri"/>
                <a:sym typeface="Calibri"/>
              </a:rPr>
              <a:t>Discrétion et confidentialité assurées</a:t>
            </a:r>
          </a:p>
        </p:txBody>
      </p:sp>
      <p:sp>
        <p:nvSpPr>
          <p:cNvPr id="202" name="Shape 202"/>
          <p:cNvSpPr/>
          <p:nvPr/>
        </p:nvSpPr>
        <p:spPr>
          <a:xfrm>
            <a:off x="1" y="0"/>
            <a:ext cx="9145832" cy="1382218"/>
          </a:xfrm>
          <a:prstGeom prst="rect">
            <a:avLst/>
          </a:prstGeom>
          <a:solidFill>
            <a:srgbClr val="0085B0"/>
          </a:solidFill>
          <a:ln>
            <a:noFill/>
          </a:ln>
        </p:spPr>
        <p:txBody>
          <a:bodyPr lIns="107375" tIns="53675" rIns="107375" bIns="53675"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3" name="Shape 203"/>
          <p:cNvSpPr txBox="1"/>
          <p:nvPr/>
        </p:nvSpPr>
        <p:spPr>
          <a:xfrm>
            <a:off x="3705987" y="116021"/>
            <a:ext cx="4266996" cy="1129680"/>
          </a:xfrm>
          <a:prstGeom prst="rect">
            <a:avLst/>
          </a:prstGeom>
          <a:noFill/>
          <a:ln>
            <a:noFill/>
          </a:ln>
        </p:spPr>
        <p:txBody>
          <a:bodyPr lIns="53750" tIns="26875" rIns="53750" bIns="26875" anchor="t" anchorCtr="0">
            <a:noAutofit/>
          </a:bodyPr>
          <a:lstStyle/>
          <a:p>
            <a:pPr marL="0" marR="0" lvl="0" indent="0" algn="ctr" rtl="0">
              <a:spcBef>
                <a:spcPts val="0"/>
              </a:spcBef>
              <a:spcAft>
                <a:spcPts val="0"/>
              </a:spcAft>
              <a:buClr>
                <a:schemeClr val="lt1"/>
              </a:buClr>
              <a:buSzPct val="25000"/>
              <a:buFont typeface="Arial"/>
              <a:buNone/>
            </a:pPr>
            <a:r>
              <a:rPr lang="fr-FR" sz="2000" b="1" i="0" u="none" strike="noStrike" cap="none">
                <a:solidFill>
                  <a:schemeClr val="lt1"/>
                </a:solidFill>
                <a:latin typeface="Calibri"/>
                <a:ea typeface="Calibri"/>
                <a:cs typeface="Calibri"/>
                <a:sym typeface="Calibri"/>
              </a:rPr>
              <a:t>Centre Santé </a:t>
            </a:r>
            <a:r>
              <a:rPr lang="fr-FR" sz="2800" b="1" i="0" u="none" strike="noStrike" cap="none">
                <a:solidFill>
                  <a:schemeClr val="lt1"/>
                </a:solidFill>
                <a:latin typeface="Calibri"/>
                <a:ea typeface="Calibri"/>
                <a:cs typeface="Calibri"/>
                <a:sym typeface="Calibri"/>
              </a:rPr>
              <a:t>Paramédical</a:t>
            </a:r>
            <a:r>
              <a:rPr lang="fr-FR" sz="2000" b="1" i="0" u="none" strike="noStrike" cap="none">
                <a:solidFill>
                  <a:schemeClr val="lt1"/>
                </a:solidFill>
                <a:latin typeface="Calibri"/>
                <a:ea typeface="Calibri"/>
                <a:cs typeface="Calibri"/>
                <a:sym typeface="Calibri"/>
              </a:rPr>
              <a:t>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Thérapies complémentaires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Soutien psychologique</a:t>
            </a:r>
          </a:p>
          <a:p>
            <a:pPr marL="0" marR="0" lvl="0" indent="0" algn="ctr" rtl="0">
              <a:spcBef>
                <a:spcPts val="0"/>
              </a:spcBef>
              <a:buClr>
                <a:schemeClr val="dk1"/>
              </a:buClr>
              <a:buFont typeface="Arial"/>
              <a:buNone/>
            </a:pPr>
            <a:endParaRPr sz="2000" b="1" i="0" u="none" strike="noStrike" cap="none">
              <a:solidFill>
                <a:schemeClr val="lt1"/>
              </a:solidFill>
              <a:latin typeface="Calibri"/>
              <a:ea typeface="Calibri"/>
              <a:cs typeface="Calibri"/>
              <a:sym typeface="Calibri"/>
            </a:endParaRPr>
          </a:p>
        </p:txBody>
      </p:sp>
      <p:pic>
        <p:nvPicPr>
          <p:cNvPr id="204" name="Shape 204" descr="logoSophroKhepriV5Hde-calquesfdbleu.png"/>
          <p:cNvPicPr preferRelativeResize="0"/>
          <p:nvPr/>
        </p:nvPicPr>
        <p:blipFill rotWithShape="1">
          <a:blip r:embed="rId3">
            <a:alphaModFix/>
          </a:blip>
          <a:srcRect/>
          <a:stretch/>
        </p:blipFill>
        <p:spPr>
          <a:xfrm>
            <a:off x="271261" y="43819"/>
            <a:ext cx="2967356" cy="1105395"/>
          </a:xfrm>
          <a:prstGeom prst="rect">
            <a:avLst/>
          </a:prstGeom>
          <a:noFill/>
          <a:ln>
            <a:noFill/>
          </a:ln>
        </p:spPr>
      </p:pic>
      <p:sp>
        <p:nvSpPr>
          <p:cNvPr id="205" name="Shape 205"/>
          <p:cNvSpPr txBox="1"/>
          <p:nvPr/>
        </p:nvSpPr>
        <p:spPr>
          <a:xfrm>
            <a:off x="15231" y="5625550"/>
            <a:ext cx="9145832" cy="2279096"/>
          </a:xfrm>
          <a:prstGeom prst="rect">
            <a:avLst/>
          </a:prstGeom>
          <a:noFill/>
          <a:ln>
            <a:noFill/>
          </a:ln>
        </p:spPr>
        <p:txBody>
          <a:bodyPr lIns="107375" tIns="53675" rIns="107375" bIns="53675" anchor="t" anchorCtr="0">
            <a:noAutofit/>
          </a:bodyPr>
          <a:lstStyle/>
          <a:p>
            <a:pPr marL="0" marR="0" lvl="0" indent="0" algn="ctr" rtl="0">
              <a:spcBef>
                <a:spcPts val="0"/>
              </a:spcBef>
              <a:buSzPct val="25000"/>
              <a:buNone/>
            </a:pPr>
            <a:r>
              <a:rPr lang="fr-FR" sz="2100" b="0" i="0" u="none" strike="noStrike" cap="none" dirty="0" smtClean="0">
                <a:solidFill>
                  <a:srgbClr val="1D1B10"/>
                </a:solidFill>
                <a:latin typeface="Calibri"/>
                <a:ea typeface="Calibri"/>
                <a:cs typeface="Calibri"/>
                <a:sym typeface="Calibri"/>
              </a:rPr>
              <a:t>Addictions, Phobies, </a:t>
            </a:r>
            <a:r>
              <a:rPr lang="fr-FR" sz="2100" b="0" i="0" u="none" strike="noStrike" cap="none" dirty="0">
                <a:solidFill>
                  <a:srgbClr val="1D1B10"/>
                </a:solidFill>
                <a:latin typeface="Calibri"/>
                <a:ea typeface="Calibri"/>
                <a:cs typeface="Calibri"/>
                <a:sym typeface="Calibri"/>
              </a:rPr>
              <a:t>Dépression, </a:t>
            </a:r>
            <a:r>
              <a:rPr lang="fr-FR" sz="2100" b="0" i="0" u="none" strike="noStrike" cap="none" dirty="0" err="1">
                <a:solidFill>
                  <a:srgbClr val="1D1B10"/>
                </a:solidFill>
                <a:latin typeface="Calibri"/>
                <a:ea typeface="Calibri"/>
                <a:cs typeface="Calibri"/>
                <a:sym typeface="Calibri"/>
              </a:rPr>
              <a:t>Burn</a:t>
            </a:r>
            <a:r>
              <a:rPr lang="fr-FR" sz="2100" b="0" i="0" u="none" strike="noStrike" cap="none" dirty="0">
                <a:solidFill>
                  <a:srgbClr val="1D1B10"/>
                </a:solidFill>
                <a:latin typeface="Calibri"/>
                <a:ea typeface="Calibri"/>
                <a:cs typeface="Calibri"/>
                <a:sym typeface="Calibri"/>
              </a:rPr>
              <a:t> out, Stress post-traumatique</a:t>
            </a:r>
          </a:p>
          <a:p>
            <a:pPr marL="0" marR="0" lvl="0" indent="0" algn="ctr" rtl="0">
              <a:spcBef>
                <a:spcPts val="0"/>
              </a:spcBef>
              <a:buSzPct val="25000"/>
              <a:buNone/>
            </a:pPr>
            <a:r>
              <a:rPr lang="fr-FR" sz="2100" b="0" i="0" u="none" strike="noStrike" cap="none" dirty="0">
                <a:solidFill>
                  <a:srgbClr val="1D1B10"/>
                </a:solidFill>
                <a:latin typeface="Calibri"/>
                <a:ea typeface="Calibri"/>
                <a:cs typeface="Calibri"/>
                <a:sym typeface="Calibri"/>
              </a:rPr>
              <a:t>Douleurs chroniques, Pathologies invalidantes, Oncologie, Acouphènes</a:t>
            </a:r>
          </a:p>
          <a:p>
            <a:pPr marL="0" marR="0" lvl="0" indent="0" algn="ctr" rtl="0">
              <a:spcBef>
                <a:spcPts val="0"/>
              </a:spcBef>
              <a:buSzPct val="25000"/>
              <a:buNone/>
            </a:pPr>
            <a:r>
              <a:rPr lang="fr-FR" sz="2100" b="0" i="0" u="none" strike="noStrike" cap="none" dirty="0">
                <a:solidFill>
                  <a:schemeClr val="dk1"/>
                </a:solidFill>
                <a:latin typeface="Calibri"/>
                <a:ea typeface="Calibri"/>
                <a:cs typeface="Calibri"/>
                <a:sym typeface="Calibri"/>
              </a:rPr>
              <a:t>Maternité, </a:t>
            </a:r>
            <a:r>
              <a:rPr lang="fr-FR" sz="2100" b="0" i="0" u="none" strike="noStrike" cap="none" dirty="0" smtClean="0">
                <a:solidFill>
                  <a:schemeClr val="dk1"/>
                </a:solidFill>
                <a:latin typeface="Calibri"/>
                <a:ea typeface="Calibri"/>
                <a:cs typeface="Calibri"/>
                <a:sym typeface="Calibri"/>
              </a:rPr>
              <a:t>Parentalité, </a:t>
            </a:r>
            <a:r>
              <a:rPr lang="fr-FR" sz="2100" b="0" i="0" u="none" strike="noStrike" cap="none" dirty="0" smtClean="0">
                <a:solidFill>
                  <a:srgbClr val="1D1B10"/>
                </a:solidFill>
                <a:latin typeface="Calibri"/>
                <a:ea typeface="Calibri"/>
                <a:cs typeface="Calibri"/>
                <a:sym typeface="Calibri"/>
              </a:rPr>
              <a:t>Précocité </a:t>
            </a:r>
            <a:r>
              <a:rPr lang="fr-FR" sz="2100" b="0" i="0" u="none" strike="noStrike" cap="none" dirty="0">
                <a:solidFill>
                  <a:srgbClr val="1D1B10"/>
                </a:solidFill>
                <a:latin typeface="Calibri"/>
                <a:ea typeface="Calibri"/>
                <a:cs typeface="Calibri"/>
                <a:sym typeface="Calibri"/>
              </a:rPr>
              <a:t>Intellectuelle, </a:t>
            </a:r>
            <a:r>
              <a:rPr lang="fr-FR" sz="2100" b="0" i="0" u="none" strike="noStrike" cap="none" dirty="0" err="1">
                <a:solidFill>
                  <a:srgbClr val="1D1B10"/>
                </a:solidFill>
                <a:latin typeface="Calibri"/>
                <a:ea typeface="Calibri"/>
                <a:cs typeface="Calibri"/>
                <a:sym typeface="Calibri"/>
              </a:rPr>
              <a:t>Surdouance</a:t>
            </a:r>
            <a:r>
              <a:rPr lang="fr-FR" sz="2100" b="0" i="0" u="none" strike="noStrike" cap="none" dirty="0">
                <a:solidFill>
                  <a:srgbClr val="1D1B10"/>
                </a:solidFill>
                <a:latin typeface="Calibri"/>
                <a:ea typeface="Calibri"/>
                <a:cs typeface="Calibri"/>
                <a:sym typeface="Calibri"/>
              </a:rPr>
              <a:t>, TDA-H </a:t>
            </a:r>
          </a:p>
          <a:p>
            <a:pPr marL="0" marR="0" lvl="0" indent="0" algn="ctr" rtl="0">
              <a:spcBef>
                <a:spcPts val="0"/>
              </a:spcBef>
              <a:buSzPct val="25000"/>
              <a:buNone/>
            </a:pPr>
            <a:r>
              <a:rPr lang="fr-FR" sz="2100" b="0" i="0" u="none" strike="noStrike" cap="none" dirty="0">
                <a:solidFill>
                  <a:srgbClr val="1D1B10"/>
                </a:solidFill>
                <a:latin typeface="Calibri"/>
                <a:ea typeface="Calibri"/>
                <a:cs typeface="Calibri"/>
                <a:sym typeface="Calibri"/>
              </a:rPr>
              <a:t>Difficultés </a:t>
            </a:r>
            <a:r>
              <a:rPr lang="fr-FR" sz="2100" b="0" i="0" u="none" strike="noStrike" cap="none" dirty="0" smtClean="0">
                <a:solidFill>
                  <a:srgbClr val="1D1B10"/>
                </a:solidFill>
                <a:latin typeface="Calibri"/>
                <a:ea typeface="Calibri"/>
                <a:cs typeface="Calibri"/>
                <a:sym typeface="Calibri"/>
              </a:rPr>
              <a:t>scolaires, Sommeil</a:t>
            </a:r>
            <a:r>
              <a:rPr lang="fr-FR" sz="2100" b="0" i="0" u="none" strike="noStrike" cap="none" dirty="0">
                <a:solidFill>
                  <a:srgbClr val="1D1B10"/>
                </a:solidFill>
                <a:latin typeface="Calibri"/>
                <a:ea typeface="Calibri"/>
                <a:cs typeface="Calibri"/>
                <a:sym typeface="Calibri"/>
              </a:rPr>
              <a:t>, Mal être au travail, Harcèlement </a:t>
            </a:r>
          </a:p>
          <a:p>
            <a:pPr marL="0" marR="0" lvl="0" indent="0" algn="ctr" rtl="0">
              <a:spcBef>
                <a:spcPts val="0"/>
              </a:spcBef>
              <a:buSzPct val="25000"/>
              <a:buNone/>
            </a:pPr>
            <a:r>
              <a:rPr lang="fr-FR" sz="2100" b="0" i="0" u="none" strike="noStrike" cap="none" dirty="0">
                <a:solidFill>
                  <a:srgbClr val="1D1B10"/>
                </a:solidFill>
                <a:latin typeface="Calibri"/>
                <a:ea typeface="Calibri"/>
                <a:cs typeface="Calibri"/>
                <a:sym typeface="Calibri"/>
              </a:rPr>
              <a:t>Surcharge pondérale Troubles </a:t>
            </a:r>
            <a:r>
              <a:rPr lang="fr-FR" sz="2100" b="0" i="0" u="none" strike="noStrike" cap="none" dirty="0" smtClean="0">
                <a:solidFill>
                  <a:schemeClr val="dk1"/>
                </a:solidFill>
                <a:latin typeface="Calibri"/>
                <a:ea typeface="Calibri"/>
                <a:cs typeface="Calibri"/>
                <a:sym typeface="Calibri"/>
              </a:rPr>
              <a:t>alimentaires, Coaching</a:t>
            </a:r>
            <a:endParaRPr lang="fr-FR" sz="2100"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fr-FR" sz="2100" b="0" i="0" u="none" strike="noStrike" cap="none" dirty="0">
                <a:solidFill>
                  <a:schemeClr val="dk1"/>
                </a:solidFill>
                <a:latin typeface="Calibri"/>
                <a:ea typeface="Calibri"/>
                <a:cs typeface="Calibri"/>
                <a:sym typeface="Calibri"/>
              </a:rPr>
              <a:t>Orientation  scolaire, Evaluation, Bilan de compétences professionnel</a:t>
            </a:r>
          </a:p>
          <a:p>
            <a:pPr marL="0" marR="0" lvl="0" indent="0" algn="ctr" rtl="0">
              <a:spcBef>
                <a:spcPts val="0"/>
              </a:spcBef>
              <a:buNone/>
            </a:pPr>
            <a:endParaRPr sz="1200" b="0" i="0" u="none" strike="noStrike" cap="none" dirty="0">
              <a:solidFill>
                <a:schemeClr val="dk1"/>
              </a:solidFill>
              <a:latin typeface="Calibri"/>
              <a:ea typeface="Calibri"/>
              <a:cs typeface="Calibri"/>
              <a:sym typeface="Calibri"/>
            </a:endParaRPr>
          </a:p>
        </p:txBody>
      </p:sp>
      <p:pic>
        <p:nvPicPr>
          <p:cNvPr id="206" name="Shape 206" descr="C:\Users\Dell\Dropbox\Sophrokhépri\PHOTOS du Centre\Photo B-Design\Biotiful Design--2.jpg"/>
          <p:cNvPicPr preferRelativeResize="0"/>
          <p:nvPr/>
        </p:nvPicPr>
        <p:blipFill rotWithShape="1">
          <a:blip r:embed="rId4">
            <a:alphaModFix/>
          </a:blip>
          <a:srcRect t="17389" b="5473"/>
          <a:stretch/>
        </p:blipFill>
        <p:spPr>
          <a:xfrm>
            <a:off x="-22616" y="1408631"/>
            <a:ext cx="9145832" cy="4212788"/>
          </a:xfrm>
          <a:prstGeom prst="rect">
            <a:avLst/>
          </a:prstGeom>
          <a:noFill/>
          <a:ln>
            <a:noFill/>
          </a:ln>
        </p:spPr>
      </p:pic>
      <p:sp>
        <p:nvSpPr>
          <p:cNvPr id="207" name="Shape 207"/>
          <p:cNvSpPr/>
          <p:nvPr/>
        </p:nvSpPr>
        <p:spPr>
          <a:xfrm>
            <a:off x="-22616" y="1402966"/>
            <a:ext cx="9145832" cy="4218452"/>
          </a:xfrm>
          <a:prstGeom prst="rect">
            <a:avLst/>
          </a:prstGeom>
          <a:solidFill>
            <a:schemeClr val="lt1">
              <a:alpha val="86666"/>
            </a:schemeClr>
          </a:solidFill>
          <a:ln>
            <a:noFill/>
          </a:ln>
        </p:spPr>
        <p:txBody>
          <a:bodyPr lIns="107375" tIns="53675" rIns="107375" bIns="53675" anchor="ctr" anchorCtr="0">
            <a:noAutofit/>
          </a:bodyPr>
          <a:lstStyle/>
          <a:p>
            <a:pPr marL="0" marR="0" lvl="0" indent="0" algn="ctr" rtl="0">
              <a:spcBef>
                <a:spcPts val="0"/>
              </a:spcBef>
              <a:buSzPct val="25000"/>
              <a:buNone/>
            </a:pPr>
            <a:r>
              <a:rPr lang="fr-FR" sz="1800" b="0" i="0" u="none" strike="noStrike" cap="none">
                <a:solidFill>
                  <a:schemeClr val="lt1"/>
                </a:solidFill>
                <a:latin typeface="Calibri"/>
                <a:ea typeface="Calibri"/>
                <a:cs typeface="Calibri"/>
                <a:sym typeface="Calibri"/>
              </a:rPr>
              <a:t>²</a:t>
            </a:r>
          </a:p>
        </p:txBody>
      </p:sp>
      <p:sp>
        <p:nvSpPr>
          <p:cNvPr id="208" name="Shape 208"/>
          <p:cNvSpPr txBox="1"/>
          <p:nvPr/>
        </p:nvSpPr>
        <p:spPr>
          <a:xfrm>
            <a:off x="408055" y="1588979"/>
            <a:ext cx="8341401" cy="4032439"/>
          </a:xfrm>
          <a:prstGeom prst="rect">
            <a:avLst/>
          </a:prstGeom>
          <a:noFill/>
          <a:ln>
            <a:noFill/>
          </a:ln>
        </p:spPr>
        <p:txBody>
          <a:bodyPr lIns="107375" tIns="53675" rIns="107375" bIns="53675" anchor="t" anchorCtr="0">
            <a:noAutofit/>
          </a:bodyPr>
          <a:lstStyle/>
          <a:p>
            <a:pPr marL="0" marR="0" lvl="0" indent="0" algn="just" rtl="0">
              <a:spcBef>
                <a:spcPts val="0"/>
              </a:spcBef>
              <a:spcAft>
                <a:spcPts val="0"/>
              </a:spcAft>
              <a:buSzPct val="25000"/>
              <a:buNone/>
            </a:pPr>
            <a:r>
              <a:rPr lang="fr-FR" sz="2800" b="1" i="0" u="none" strike="noStrike" cap="none" dirty="0">
                <a:solidFill>
                  <a:srgbClr val="0085B0"/>
                </a:solidFill>
                <a:latin typeface="Calibri"/>
                <a:ea typeface="Calibri"/>
                <a:cs typeface="Calibri"/>
                <a:sym typeface="Calibri"/>
              </a:rPr>
              <a:t>Dans le cadre de la Santé et la Qualité de Vie au Travail (SQVT)</a:t>
            </a:r>
          </a:p>
          <a:p>
            <a:pPr marL="201351" marR="0" lvl="0" indent="-201351" algn="just" rtl="0">
              <a:spcBef>
                <a:spcPts val="705"/>
              </a:spcBef>
              <a:spcAft>
                <a:spcPts val="0"/>
              </a:spcAft>
              <a:buClr>
                <a:srgbClr val="0085B0"/>
              </a:buClr>
              <a:buSzPct val="100000"/>
              <a:buFont typeface="Calibri"/>
              <a:buChar char="-"/>
            </a:pPr>
            <a:r>
              <a:rPr lang="fr-FR" sz="2100" b="1" i="0" u="none" strike="noStrike" cap="none" dirty="0">
                <a:solidFill>
                  <a:srgbClr val="0085B0"/>
                </a:solidFill>
                <a:latin typeface="Calibri"/>
                <a:ea typeface="Calibri"/>
                <a:cs typeface="Calibri"/>
                <a:sym typeface="Calibri"/>
              </a:rPr>
              <a:t>ECOUTE :</a:t>
            </a:r>
            <a:r>
              <a:rPr lang="fr-FR" sz="2100" b="0" i="0" u="none" strike="noStrike" cap="none" dirty="0">
                <a:solidFill>
                  <a:schemeClr val="dk1"/>
                </a:solidFill>
                <a:latin typeface="Calibri"/>
                <a:ea typeface="Calibri"/>
                <a:cs typeface="Calibri"/>
                <a:sym typeface="Calibri"/>
              </a:rPr>
              <a:t> avec accompagnement global et ciblé en toute confidentialité,</a:t>
            </a:r>
          </a:p>
          <a:p>
            <a:pPr marL="201351" marR="0" lvl="0" indent="-201351" algn="just" rtl="0">
              <a:spcBef>
                <a:spcPts val="705"/>
              </a:spcBef>
              <a:spcAft>
                <a:spcPts val="0"/>
              </a:spcAft>
              <a:buClr>
                <a:srgbClr val="0085B0"/>
              </a:buClr>
              <a:buSzPct val="100000"/>
              <a:buFont typeface="Calibri"/>
              <a:buChar char="-"/>
            </a:pPr>
            <a:r>
              <a:rPr lang="fr-FR" sz="2100" b="1" i="0" u="none" strike="noStrike" cap="none" dirty="0">
                <a:solidFill>
                  <a:srgbClr val="0085B0"/>
                </a:solidFill>
                <a:latin typeface="Calibri"/>
                <a:ea typeface="Calibri"/>
                <a:cs typeface="Calibri"/>
                <a:sym typeface="Calibri"/>
              </a:rPr>
              <a:t>PEDAGOGIE :</a:t>
            </a:r>
            <a:r>
              <a:rPr lang="fr-FR" sz="2100" b="0" i="0" u="none" strike="noStrike" cap="none" dirty="0">
                <a:solidFill>
                  <a:schemeClr val="dk1"/>
                </a:solidFill>
                <a:latin typeface="Calibri"/>
                <a:ea typeface="Calibri"/>
                <a:cs typeface="Calibri"/>
                <a:sym typeface="Calibri"/>
              </a:rPr>
              <a:t> Apprendre des moyens simples pour travailler mieux en prenant soin de soi avec des experts en QVT,</a:t>
            </a:r>
          </a:p>
          <a:p>
            <a:pPr marL="201351" marR="0" lvl="0" indent="-201351" algn="just" rtl="0">
              <a:spcBef>
                <a:spcPts val="705"/>
              </a:spcBef>
              <a:spcAft>
                <a:spcPts val="0"/>
              </a:spcAft>
              <a:buClr>
                <a:srgbClr val="0085B0"/>
              </a:buClr>
              <a:buSzPct val="100000"/>
              <a:buFont typeface="Calibri"/>
              <a:buChar char="-"/>
            </a:pPr>
            <a:r>
              <a:rPr lang="fr-FR" sz="2100" b="1" i="0" u="none" strike="noStrike" cap="none" dirty="0">
                <a:solidFill>
                  <a:srgbClr val="0085B0"/>
                </a:solidFill>
                <a:latin typeface="Calibri"/>
                <a:ea typeface="Calibri"/>
                <a:cs typeface="Calibri"/>
                <a:sym typeface="Calibri"/>
              </a:rPr>
              <a:t>PREVENTION :</a:t>
            </a:r>
            <a:r>
              <a:rPr lang="fr-FR" sz="2100" b="0" i="0" u="none" strike="noStrike" cap="none" dirty="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marR="0" lvl="0" indent="-201351" algn="just" rtl="0">
              <a:spcBef>
                <a:spcPts val="705"/>
              </a:spcBef>
              <a:buClr>
                <a:srgbClr val="0085B0"/>
              </a:buClr>
              <a:buSzPct val="100000"/>
              <a:buFont typeface="Calibri"/>
              <a:buChar char="-"/>
            </a:pPr>
            <a:r>
              <a:rPr lang="fr-FR" sz="2100" b="1" i="0" u="none" strike="noStrike" cap="none" dirty="0" smtClean="0">
                <a:solidFill>
                  <a:srgbClr val="0085B0"/>
                </a:solidFill>
                <a:latin typeface="Calibri"/>
                <a:ea typeface="Calibri"/>
                <a:cs typeface="Calibri"/>
                <a:sym typeface="Calibri"/>
              </a:rPr>
              <a:t>PREPARATION :</a:t>
            </a:r>
            <a:r>
              <a:rPr lang="fr-FR" sz="2100" b="0" i="0" u="none" strike="noStrike" cap="none" dirty="0" smtClean="0">
                <a:solidFill>
                  <a:schemeClr val="dk1"/>
                </a:solidFill>
                <a:latin typeface="Calibri"/>
                <a:ea typeface="Calibri"/>
                <a:cs typeface="Calibri"/>
                <a:sym typeface="Calibri"/>
              </a:rPr>
              <a:t> Au retour au travail après </a:t>
            </a:r>
            <a:r>
              <a:rPr lang="fr-FR" sz="2100" b="0" i="0" u="none" strike="noStrike" cap="none" dirty="0">
                <a:solidFill>
                  <a:schemeClr val="dk1"/>
                </a:solidFill>
                <a:latin typeface="Calibri"/>
                <a:ea typeface="Calibri"/>
                <a:cs typeface="Calibri"/>
                <a:sym typeface="Calibri"/>
              </a:rPr>
              <a:t>une longue absence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Expérimentation in situ et in vivo de projets innovants en Île-de-France</a:t>
            </a:r>
          </a:p>
        </p:txBody>
      </p:sp>
      <p:sp>
        <p:nvSpPr>
          <p:cNvPr id="215" name="Shape 21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16" name="Shape 21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17" name="Shape 2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12</a:t>
            </a:fld>
            <a:endParaRPr lang="fr-FR" sz="1200" b="0" i="0" u="none" strike="noStrike" cap="none">
              <a:solidFill>
                <a:srgbClr val="888888"/>
              </a:solidFill>
              <a:latin typeface="Calibri"/>
              <a:ea typeface="Calibri"/>
              <a:cs typeface="Calibri"/>
              <a:sym typeface="Calibri"/>
            </a:endParaRPr>
          </a:p>
        </p:txBody>
      </p:sp>
      <p:sp>
        <p:nvSpPr>
          <p:cNvPr id="218" name="Shape 21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Une double opportunité :</a:t>
            </a:r>
          </a:p>
          <a:p>
            <a:pPr marL="742950" marR="0" lvl="1" indent="-285750" algn="just" rtl="0">
              <a:spcBef>
                <a:spcPts val="400"/>
              </a:spcBef>
              <a:spcAft>
                <a:spcPts val="0"/>
              </a:spcAft>
              <a:buClr>
                <a:schemeClr val="dk1"/>
              </a:buClr>
              <a:buSzPct val="100000"/>
              <a:buFont typeface="Arial"/>
              <a:buChar char="–"/>
            </a:pPr>
            <a:r>
              <a:rPr lang="fr-FR" sz="2000" b="0" i="0" u="sng" strike="noStrike" cap="none" dirty="0">
                <a:solidFill>
                  <a:schemeClr val="dk1"/>
                </a:solidFill>
                <a:latin typeface="Calibri"/>
                <a:ea typeface="Calibri"/>
                <a:cs typeface="Calibri"/>
                <a:sym typeface="Calibri"/>
              </a:rPr>
              <a:t>Pour la Collectivité</a:t>
            </a:r>
            <a:r>
              <a:rPr lang="fr-FR" sz="2000" b="0" i="0" u="none" strike="noStrike" cap="none" dirty="0">
                <a:solidFill>
                  <a:schemeClr val="dk1"/>
                </a:solidFill>
                <a:latin typeface="Calibri"/>
                <a:ea typeface="Calibri"/>
                <a:cs typeface="Calibri"/>
                <a:sym typeface="Calibri"/>
              </a:rPr>
              <a:t>, en tant que territoire d’expérimentation, il s’agit de tester, </a:t>
            </a:r>
            <a:r>
              <a:rPr lang="fr-FR" sz="2000" b="0" i="0" u="sng" strike="noStrike" cap="none" dirty="0">
                <a:solidFill>
                  <a:schemeClr val="dk1"/>
                </a:solidFill>
                <a:latin typeface="Calibri"/>
                <a:ea typeface="Calibri"/>
                <a:cs typeface="Calibri"/>
                <a:sym typeface="Calibri"/>
              </a:rPr>
              <a:t>sans aucun engagement </a:t>
            </a:r>
            <a:r>
              <a:rPr lang="fr-FR" sz="2000" b="0" i="0" u="sng" strike="noStrike" cap="none" dirty="0" smtClean="0">
                <a:solidFill>
                  <a:schemeClr val="dk1"/>
                </a:solidFill>
                <a:latin typeface="Calibri"/>
                <a:ea typeface="Calibri"/>
                <a:cs typeface="Calibri"/>
                <a:sym typeface="Calibri"/>
              </a:rPr>
              <a:t>financier</a:t>
            </a:r>
            <a:r>
              <a:rPr lang="fr-FR" dirty="0"/>
              <a:t>:</a:t>
            </a:r>
            <a:r>
              <a:rPr lang="fr-FR" sz="2000" b="0" i="0" u="none" strike="noStrike" cap="none" dirty="0" smtClean="0">
                <a:solidFill>
                  <a:schemeClr val="dk1"/>
                </a:solidFill>
                <a:latin typeface="Calibri"/>
                <a:ea typeface="Calibri"/>
                <a:cs typeface="Calibri"/>
                <a:sym typeface="Calibri"/>
              </a:rPr>
              <a:t> </a:t>
            </a:r>
          </a:p>
          <a:p>
            <a:pPr lvl="2" indent="-285750" algn="just">
              <a:buFont typeface="Arial"/>
              <a:buChar char="–"/>
            </a:pPr>
            <a:r>
              <a:rPr lang="fr-FR" b="0" i="0" u="none" strike="noStrike" cap="none" dirty="0" smtClean="0">
                <a:solidFill>
                  <a:schemeClr val="dk1"/>
                </a:solidFill>
                <a:latin typeface="Calibri"/>
                <a:ea typeface="Calibri"/>
                <a:cs typeface="Calibri"/>
                <a:sym typeface="Calibri"/>
              </a:rPr>
              <a:t>une </a:t>
            </a:r>
            <a:r>
              <a:rPr lang="fr-FR" b="0" i="0" u="none" strike="noStrike" cap="none" dirty="0">
                <a:solidFill>
                  <a:schemeClr val="dk1"/>
                </a:solidFill>
                <a:latin typeface="Calibri"/>
                <a:ea typeface="Calibri"/>
                <a:cs typeface="Calibri"/>
                <a:sym typeface="Calibri"/>
              </a:rPr>
              <a:t>nouvelle technologie à forte valeur </a:t>
            </a:r>
            <a:r>
              <a:rPr lang="fr-FR" b="0" i="0" u="none" strike="noStrike" cap="none" dirty="0" smtClean="0">
                <a:solidFill>
                  <a:schemeClr val="dk1"/>
                </a:solidFill>
                <a:latin typeface="Calibri"/>
                <a:ea typeface="Calibri"/>
                <a:cs typeface="Calibri"/>
                <a:sym typeface="Calibri"/>
              </a:rPr>
              <a:t>ajoutée, </a:t>
            </a:r>
          </a:p>
          <a:p>
            <a:pPr lvl="2" indent="-285750" algn="just">
              <a:buFont typeface="Arial"/>
              <a:buChar char="–"/>
            </a:pPr>
            <a:r>
              <a:rPr lang="fr-FR" b="0" i="0" u="none" strike="noStrike" cap="none" dirty="0" smtClean="0">
                <a:solidFill>
                  <a:schemeClr val="dk1"/>
                </a:solidFill>
                <a:latin typeface="Calibri"/>
                <a:ea typeface="Calibri"/>
                <a:cs typeface="Calibri"/>
                <a:sym typeface="Calibri"/>
              </a:rPr>
              <a:t>dans </a:t>
            </a:r>
            <a:r>
              <a:rPr lang="fr-FR" b="0" i="0" u="none" strike="noStrike" cap="none" dirty="0">
                <a:solidFill>
                  <a:schemeClr val="dk1"/>
                </a:solidFill>
                <a:latin typeface="Calibri"/>
                <a:ea typeface="Calibri"/>
                <a:cs typeface="Calibri"/>
                <a:sym typeface="Calibri"/>
              </a:rPr>
              <a:t>les domaines </a:t>
            </a:r>
            <a:r>
              <a:rPr lang="fr-FR" b="0" i="0" u="none" strike="noStrike" cap="none" dirty="0" smtClean="0">
                <a:solidFill>
                  <a:schemeClr val="dk1"/>
                </a:solidFill>
                <a:latin typeface="Calibri"/>
                <a:ea typeface="Calibri"/>
                <a:cs typeface="Calibri"/>
                <a:sym typeface="Calibri"/>
              </a:rPr>
              <a:t>de </a:t>
            </a:r>
            <a:r>
              <a:rPr lang="fr-FR" b="0" i="0" u="none" strike="noStrike" cap="none" dirty="0">
                <a:solidFill>
                  <a:schemeClr val="dk1"/>
                </a:solidFill>
                <a:latin typeface="Calibri"/>
                <a:ea typeface="Calibri"/>
                <a:cs typeface="Calibri"/>
                <a:sym typeface="Calibri"/>
              </a:rPr>
              <a:t>l’information et de la </a:t>
            </a:r>
            <a:r>
              <a:rPr lang="fr-FR" b="0" i="0" u="none" strike="noStrike" cap="none" dirty="0" smtClean="0">
                <a:solidFill>
                  <a:schemeClr val="dk1"/>
                </a:solidFill>
                <a:latin typeface="Calibri"/>
                <a:ea typeface="Calibri"/>
                <a:cs typeface="Calibri"/>
                <a:sym typeface="Calibri"/>
              </a:rPr>
              <a:t>communication,</a:t>
            </a:r>
          </a:p>
          <a:p>
            <a:pPr lvl="2" indent="-285750" algn="just">
              <a:buFont typeface="Arial"/>
              <a:buChar char="–"/>
            </a:pPr>
            <a:r>
              <a:rPr lang="fr-FR" b="0" i="0" u="none" strike="noStrike" cap="none" dirty="0" smtClean="0">
                <a:solidFill>
                  <a:schemeClr val="dk1"/>
                </a:solidFill>
                <a:latin typeface="Calibri"/>
                <a:ea typeface="Calibri"/>
                <a:cs typeface="Calibri"/>
                <a:sym typeface="Calibri"/>
              </a:rPr>
              <a:t>pour </a:t>
            </a:r>
            <a:r>
              <a:rPr lang="fr-FR" dirty="0"/>
              <a:t>d</a:t>
            </a:r>
            <a:r>
              <a:rPr lang="fr-FR" b="0" i="0" u="none" strike="noStrike" cap="none" dirty="0" smtClean="0">
                <a:solidFill>
                  <a:schemeClr val="dk1"/>
                </a:solidFill>
                <a:latin typeface="Calibri"/>
                <a:ea typeface="Calibri"/>
                <a:cs typeface="Calibri"/>
                <a:sym typeface="Calibri"/>
              </a:rPr>
              <a:t>es </a:t>
            </a:r>
            <a:r>
              <a:rPr lang="fr-FR" b="0" i="0" u="none" strike="noStrike" cap="none" dirty="0">
                <a:solidFill>
                  <a:schemeClr val="dk1"/>
                </a:solidFill>
                <a:latin typeface="Calibri"/>
                <a:ea typeface="Calibri"/>
                <a:cs typeface="Calibri"/>
                <a:sym typeface="Calibri"/>
              </a:rPr>
              <a:t>problématiques de santé et de mieux être des riverains et des salariés </a:t>
            </a:r>
            <a:r>
              <a:rPr lang="fr-FR" b="0" i="0" u="none" strike="noStrike" cap="none" dirty="0" smtClean="0">
                <a:solidFill>
                  <a:schemeClr val="dk1"/>
                </a:solidFill>
                <a:latin typeface="Calibri"/>
                <a:ea typeface="Calibri"/>
                <a:cs typeface="Calibri"/>
                <a:sym typeface="Calibri"/>
              </a:rPr>
              <a:t>de la fonction territoriale. </a:t>
            </a:r>
            <a:endParaRPr lang="fr-FR" b="0" i="0" u="none" strike="noStrike" cap="none" dirty="0">
              <a:solidFill>
                <a:schemeClr val="dk1"/>
              </a:solidFill>
              <a:latin typeface="Calibri"/>
              <a:ea typeface="Calibri"/>
              <a:cs typeface="Calibri"/>
              <a:sym typeface="Calibri"/>
            </a:endParaRPr>
          </a:p>
          <a:p>
            <a:pPr marL="742950" marR="0" lvl="1" indent="-285750" algn="just" rtl="0">
              <a:spcBef>
                <a:spcPts val="400"/>
              </a:spcBef>
              <a:spcAft>
                <a:spcPts val="0"/>
              </a:spcAft>
              <a:buClr>
                <a:schemeClr val="dk1"/>
              </a:buClr>
              <a:buSzPct val="100000"/>
              <a:buFont typeface="Arial"/>
              <a:buChar char="–"/>
            </a:pPr>
            <a:r>
              <a:rPr lang="fr-FR" sz="2000" b="0" i="0" u="sng" strike="noStrike" cap="none" dirty="0">
                <a:solidFill>
                  <a:schemeClr val="dk1"/>
                </a:solidFill>
                <a:latin typeface="Calibri"/>
                <a:ea typeface="Calibri"/>
                <a:cs typeface="Calibri"/>
                <a:sym typeface="Calibri"/>
              </a:rPr>
              <a:t>Pour </a:t>
            </a:r>
            <a:r>
              <a:rPr lang="fr-FR" sz="2000" b="0" i="0" u="sng" strike="noStrike" cap="none" dirty="0" err="1">
                <a:solidFill>
                  <a:schemeClr val="dk1"/>
                </a:solidFill>
                <a:latin typeface="Calibri"/>
                <a:ea typeface="Calibri"/>
                <a:cs typeface="Calibri"/>
                <a:sym typeface="Calibri"/>
              </a:rPr>
              <a:t>SophroKhepri</a:t>
            </a:r>
            <a:r>
              <a:rPr lang="fr-FR" sz="2000" b="0" i="0" u="none" strike="noStrike" cap="none" dirty="0">
                <a:solidFill>
                  <a:schemeClr val="dk1"/>
                </a:solidFill>
                <a:latin typeface="Calibri"/>
                <a:ea typeface="Calibri"/>
                <a:cs typeface="Calibri"/>
                <a:sym typeface="Calibri"/>
              </a:rPr>
              <a:t>, il s’agit de tester les aspects techniques de l’administration de sa solution, et ses résultats dans le cadre d’une démarche mise en place par des institutions publiques.</a:t>
            </a:r>
          </a:p>
          <a:p>
            <a:pPr marL="742950" marR="0" lvl="1" indent="-285750" algn="l" rtl="0">
              <a:spcBef>
                <a:spcPts val="400"/>
              </a:spcBef>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L'expérimentation </a:t>
            </a:r>
            <a:r>
              <a:rPr lang="fr-FR" dirty="0" smtClean="0"/>
              <a:t>sera</a:t>
            </a:r>
            <a:r>
              <a:rPr lang="fr-FR" sz="2000" b="0" i="0" u="none" strike="noStrike" cap="none" dirty="0" smtClean="0">
                <a:solidFill>
                  <a:schemeClr val="dk1"/>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financée par la </a:t>
            </a:r>
            <a:r>
              <a:rPr lang="fr-FR" sz="2000" b="0" i="0" u="none" strike="noStrike" cap="none" dirty="0" smtClean="0">
                <a:solidFill>
                  <a:schemeClr val="dk1"/>
                </a:solidFill>
                <a:latin typeface="Calibri"/>
                <a:ea typeface="Calibri"/>
                <a:cs typeface="Calibri"/>
                <a:sym typeface="Calibri"/>
              </a:rPr>
              <a:t>région, </a:t>
            </a:r>
            <a:r>
              <a:rPr lang="fr-FR" dirty="0" smtClean="0"/>
              <a:t>quand</a:t>
            </a:r>
            <a:r>
              <a:rPr lang="fr-FR" sz="2000" b="0" i="0" u="none" strike="noStrike" cap="none" dirty="0" smtClean="0">
                <a:solidFill>
                  <a:schemeClr val="dk1"/>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le dossier </a:t>
            </a:r>
            <a:r>
              <a:rPr lang="fr-FR" sz="2000" b="0" i="0" u="none" strike="noStrike" cap="none" dirty="0" smtClean="0">
                <a:solidFill>
                  <a:schemeClr val="dk1"/>
                </a:solidFill>
                <a:latin typeface="Calibri"/>
                <a:ea typeface="Calibri"/>
                <a:cs typeface="Calibri"/>
                <a:sym typeface="Calibri"/>
              </a:rPr>
              <a:t>sera retenu.</a:t>
            </a:r>
            <a:endParaRPr lang="fr-FR" sz="2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Offre pour les collectivités au regard de la réglementation SQVT</a:t>
            </a:r>
          </a:p>
        </p:txBody>
      </p:sp>
      <p:sp>
        <p:nvSpPr>
          <p:cNvPr id="225" name="Shape 22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26" name="Shape 22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27" name="Shape 2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13</a:t>
            </a:fld>
            <a:endParaRPr lang="fr-FR" sz="1200" b="0" i="0" u="none" strike="noStrike" cap="none">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Quels services pouvons-nous proposer aux collectivités ?</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système expert: </a:t>
            </a:r>
          </a:p>
          <a:p>
            <a:pPr marL="742950" marR="0" lvl="1" indent="-285750" algn="just" rtl="0">
              <a:lnSpc>
                <a:spcPct val="8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permet d’accompagner les besoins des collaborateurs sans qu’ils aient à parler en interne dans leur environnement </a:t>
            </a:r>
            <a:r>
              <a:rPr lang="fr-FR" sz="1850" b="0" i="0" u="none" strike="noStrike" cap="none" dirty="0" smtClean="0">
                <a:solidFill>
                  <a:schemeClr val="dk1"/>
                </a:solidFill>
                <a:latin typeface="Calibri"/>
                <a:ea typeface="Calibri"/>
                <a:cs typeface="Calibri"/>
                <a:sym typeface="Calibri"/>
              </a:rPr>
              <a:t>professionnel, </a:t>
            </a:r>
            <a:r>
              <a:rPr lang="fr-FR" sz="1850" b="0" i="0" u="none" strike="noStrike" cap="none" dirty="0">
                <a:solidFill>
                  <a:schemeClr val="dk1"/>
                </a:solidFill>
                <a:latin typeface="Calibri"/>
                <a:ea typeface="Calibri"/>
                <a:cs typeface="Calibri"/>
                <a:sym typeface="Calibri"/>
              </a:rPr>
              <a:t>de leurs difficultés. Ils </a:t>
            </a:r>
            <a:r>
              <a:rPr lang="fr-FR" sz="1850" b="0" i="0" u="none" strike="noStrike" cap="none" dirty="0" smtClean="0">
                <a:solidFill>
                  <a:schemeClr val="dk1"/>
                </a:solidFill>
                <a:latin typeface="Calibri"/>
                <a:ea typeface="Calibri"/>
                <a:cs typeface="Calibri"/>
                <a:sym typeface="Calibri"/>
              </a:rPr>
              <a:t>utilisent </a:t>
            </a:r>
            <a:r>
              <a:rPr lang="fr-FR" sz="1850" b="0" i="0" u="none" strike="noStrike" cap="none" dirty="0">
                <a:solidFill>
                  <a:schemeClr val="dk1"/>
                </a:solidFill>
                <a:latin typeface="Calibri"/>
                <a:ea typeface="Calibri"/>
                <a:cs typeface="Calibri"/>
                <a:sym typeface="Calibri"/>
              </a:rPr>
              <a:t>un code remis par leur </a:t>
            </a:r>
            <a:r>
              <a:rPr lang="fr-FR" sz="1850" b="0" i="0" u="none" strike="noStrike" cap="none" dirty="0" smtClean="0">
                <a:solidFill>
                  <a:schemeClr val="dk1"/>
                </a:solidFill>
                <a:latin typeface="Calibri"/>
                <a:ea typeface="Calibri"/>
                <a:cs typeface="Calibri"/>
                <a:sym typeface="Calibri"/>
              </a:rPr>
              <a:t>employeur</a:t>
            </a:r>
            <a:r>
              <a:rPr lang="fr-FR" sz="1850" b="0" i="0" u="none" strike="noStrike" cap="none" dirty="0">
                <a:solidFill>
                  <a:schemeClr val="dk1"/>
                </a:solidFill>
                <a:latin typeface="Calibri"/>
                <a:ea typeface="Calibri"/>
                <a:cs typeface="Calibri"/>
                <a:sym typeface="Calibri"/>
              </a:rPr>
              <a:t>, pour s’identifier sur la plateforme et </a:t>
            </a:r>
            <a:r>
              <a:rPr lang="fr-FR" sz="1850" b="0" i="0" u="none" strike="noStrike" cap="none" dirty="0" smtClean="0">
                <a:solidFill>
                  <a:schemeClr val="dk1"/>
                </a:solidFill>
                <a:latin typeface="Calibri"/>
                <a:ea typeface="Calibri"/>
                <a:cs typeface="Calibri"/>
                <a:sym typeface="Calibri"/>
              </a:rPr>
              <a:t>avoir </a:t>
            </a:r>
            <a:r>
              <a:rPr lang="fr-FR" sz="1850" b="0" i="0" u="none" strike="noStrike" cap="none" dirty="0">
                <a:solidFill>
                  <a:schemeClr val="dk1"/>
                </a:solidFill>
                <a:latin typeface="Calibri"/>
                <a:ea typeface="Calibri"/>
                <a:cs typeface="Calibri"/>
                <a:sym typeface="Calibri"/>
              </a:rPr>
              <a:t>accès aux </a:t>
            </a:r>
            <a:r>
              <a:rPr lang="fr-FR" sz="1850" b="0" i="0" u="none" strike="noStrike" cap="none" dirty="0" smtClean="0">
                <a:solidFill>
                  <a:schemeClr val="dk1"/>
                </a:solidFill>
                <a:latin typeface="Calibri"/>
                <a:ea typeface="Calibri"/>
                <a:cs typeface="Calibri"/>
                <a:sym typeface="Calibri"/>
              </a:rPr>
              <a:t>différents types </a:t>
            </a:r>
            <a:r>
              <a:rPr lang="fr-FR" sz="1850" b="0" i="0" u="none" strike="noStrike" cap="none" dirty="0">
                <a:solidFill>
                  <a:schemeClr val="dk1"/>
                </a:solidFill>
                <a:latin typeface="Calibri"/>
                <a:ea typeface="Calibri"/>
                <a:cs typeface="Calibri"/>
                <a:sym typeface="Calibri"/>
              </a:rPr>
              <a:t>d’accompagnement.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forfait prépayé :</a:t>
            </a:r>
          </a:p>
          <a:p>
            <a:pPr marL="742950" marR="0" lvl="1" indent="-285750" algn="l" rtl="0">
              <a:lnSpc>
                <a:spcPct val="80000"/>
              </a:lnSpc>
              <a:spcBef>
                <a:spcPts val="370"/>
              </a:spcBef>
              <a:spcAft>
                <a:spcPts val="0"/>
              </a:spcAft>
              <a:buClr>
                <a:schemeClr val="dk1"/>
              </a:buClr>
              <a:buSzPct val="97368"/>
              <a:buFont typeface="Arial"/>
              <a:buChar char="–"/>
            </a:pPr>
            <a:r>
              <a:rPr lang="fr-FR" sz="1850" b="0" i="0" u="none" strike="noStrike" cap="none" dirty="0" smtClean="0">
                <a:solidFill>
                  <a:schemeClr val="dk1"/>
                </a:solidFill>
                <a:latin typeface="Calibri"/>
                <a:ea typeface="Calibri"/>
                <a:cs typeface="Calibri"/>
                <a:sym typeface="Calibri"/>
              </a:rPr>
              <a:t>par </a:t>
            </a:r>
            <a:r>
              <a:rPr lang="fr-FR" sz="1850" b="0" i="0" u="none" strike="noStrike" cap="none" dirty="0">
                <a:solidFill>
                  <a:schemeClr val="dk1"/>
                </a:solidFill>
                <a:latin typeface="Calibri"/>
                <a:ea typeface="Calibri"/>
                <a:cs typeface="Calibri"/>
                <a:sym typeface="Calibri"/>
              </a:rPr>
              <a:t>l’employeur, </a:t>
            </a:r>
            <a:r>
              <a:rPr lang="fr-FR" sz="1850" b="0" i="0" u="none" strike="noStrike" cap="none" dirty="0" smtClean="0">
                <a:solidFill>
                  <a:schemeClr val="dk1"/>
                </a:solidFill>
                <a:latin typeface="Calibri"/>
                <a:ea typeface="Calibri"/>
                <a:cs typeface="Calibri"/>
                <a:sym typeface="Calibri"/>
              </a:rPr>
              <a:t>qui englobe </a:t>
            </a:r>
            <a:r>
              <a:rPr lang="fr-FR" sz="1850" b="0" i="0" u="none" strike="noStrike" cap="none" dirty="0">
                <a:solidFill>
                  <a:schemeClr val="dk1"/>
                </a:solidFill>
                <a:latin typeface="Calibri"/>
                <a:ea typeface="Calibri"/>
                <a:cs typeface="Calibri"/>
                <a:sym typeface="Calibri"/>
              </a:rPr>
              <a:t>les différents types </a:t>
            </a:r>
            <a:r>
              <a:rPr lang="fr-FR" sz="1850" b="0" i="0" u="none" strike="noStrike" cap="none" dirty="0" smtClean="0">
                <a:solidFill>
                  <a:schemeClr val="dk1"/>
                </a:solidFill>
                <a:latin typeface="Calibri"/>
                <a:ea typeface="Calibri"/>
                <a:cs typeface="Calibri"/>
                <a:sym typeface="Calibri"/>
              </a:rPr>
              <a:t>d’accompagnement bien-être</a:t>
            </a:r>
            <a:r>
              <a:rPr lang="fr-FR" sz="1850" b="0" i="0" u="none" strike="noStrike" cap="none" dirty="0">
                <a:solidFill>
                  <a:schemeClr val="dk1"/>
                </a:solidFill>
                <a:latin typeface="Calibri"/>
                <a:ea typeface="Calibri"/>
                <a:cs typeface="Calibri"/>
                <a:sym typeface="Calibri"/>
              </a:rPr>
              <a:t>, présélectionnés dans le cadre de leur dispositif SQVT.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Guidance des salariés: </a:t>
            </a:r>
          </a:p>
          <a:p>
            <a:pPr lvl="1" indent="-285750" algn="just">
              <a:lnSpc>
                <a:spcPct val="80000"/>
              </a:lnSpc>
              <a:spcBef>
                <a:spcPts val="370"/>
              </a:spcBef>
              <a:buSzPct val="97368"/>
            </a:pPr>
            <a:r>
              <a:rPr lang="fr-FR" sz="1850" b="0" i="0" u="none" strike="noStrike" cap="none" dirty="0">
                <a:solidFill>
                  <a:schemeClr val="dk1"/>
                </a:solidFill>
                <a:latin typeface="Calibri"/>
                <a:ea typeface="Calibri"/>
                <a:cs typeface="Calibri"/>
                <a:sym typeface="Calibri"/>
              </a:rPr>
              <a:t>Les salariés sont </a:t>
            </a:r>
            <a:r>
              <a:rPr lang="fr-FR" sz="1850" b="0" i="0" u="none" strike="noStrike" cap="none" dirty="0" smtClean="0">
                <a:solidFill>
                  <a:schemeClr val="dk1"/>
                </a:solidFill>
                <a:latin typeface="Calibri"/>
                <a:ea typeface="Calibri"/>
                <a:cs typeface="Calibri"/>
                <a:sym typeface="Calibri"/>
              </a:rPr>
              <a:t>guidés </a:t>
            </a:r>
            <a:r>
              <a:rPr lang="fr-FR" sz="1850" b="0" i="0" u="none" strike="noStrike" cap="none" dirty="0">
                <a:solidFill>
                  <a:schemeClr val="dk1"/>
                </a:solidFill>
                <a:latin typeface="Calibri"/>
                <a:ea typeface="Calibri"/>
                <a:cs typeface="Calibri"/>
                <a:sym typeface="Calibri"/>
              </a:rPr>
              <a:t>sans que l’employeur puisse connaître les motifs de </a:t>
            </a:r>
            <a:r>
              <a:rPr lang="fr-FR" sz="1850" b="0" i="0" u="none" strike="noStrike" cap="none" dirty="0" smtClean="0">
                <a:solidFill>
                  <a:schemeClr val="dk1"/>
                </a:solidFill>
                <a:latin typeface="Calibri"/>
                <a:ea typeface="Calibri"/>
                <a:cs typeface="Calibri"/>
                <a:sym typeface="Calibri"/>
              </a:rPr>
              <a:t>consultations, lié ou </a:t>
            </a:r>
            <a:r>
              <a:rPr lang="fr-FR" sz="1850" b="0" i="0" u="none" strike="noStrike" cap="none" dirty="0">
                <a:solidFill>
                  <a:schemeClr val="dk1"/>
                </a:solidFill>
                <a:latin typeface="Calibri"/>
                <a:ea typeface="Calibri"/>
                <a:cs typeface="Calibri"/>
                <a:sym typeface="Calibri"/>
              </a:rPr>
              <a:t>pas à son contexte professionnel pouvant être un facteur de </a:t>
            </a:r>
            <a:r>
              <a:rPr lang="fr-FR" sz="1850" b="0" i="0" u="none" strike="noStrike" cap="none" dirty="0" smtClean="0">
                <a:solidFill>
                  <a:schemeClr val="dk1"/>
                </a:solidFill>
                <a:latin typeface="Calibri"/>
                <a:ea typeface="Calibri"/>
                <a:cs typeface="Calibri"/>
                <a:sym typeface="Calibri"/>
              </a:rPr>
              <a:t>démotivation, de </a:t>
            </a:r>
            <a:r>
              <a:rPr lang="fr-FR" sz="1850" b="0" i="0" u="none" strike="noStrike" cap="none" dirty="0">
                <a:solidFill>
                  <a:schemeClr val="dk1"/>
                </a:solidFill>
                <a:latin typeface="Calibri"/>
                <a:ea typeface="Calibri"/>
                <a:cs typeface="Calibri"/>
                <a:sym typeface="Calibri"/>
              </a:rPr>
              <a:t>baisse de </a:t>
            </a:r>
            <a:r>
              <a:rPr lang="fr-FR" sz="1850" dirty="0" smtClean="0"/>
              <a:t>productivité ou d’accident du travail.</a:t>
            </a:r>
            <a:endParaRPr lang="fr-FR" sz="185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lang="fr-FR" sz="2220" b="0" i="0" u="none" strike="noStrike" cap="none" dirty="0" smtClean="0">
              <a:solidFill>
                <a:schemeClr val="dk1"/>
              </a:solidFill>
              <a:latin typeface="Calibri"/>
              <a:ea typeface="Calibri"/>
              <a:cs typeface="Calibri"/>
              <a:sym typeface="Calibri"/>
            </a:endParaRPr>
          </a:p>
          <a:p>
            <a:pPr indent="-342900">
              <a:lnSpc>
                <a:spcPct val="80000"/>
              </a:lnSpc>
              <a:spcBef>
                <a:spcPts val="444"/>
              </a:spcBef>
              <a:buSzPct val="100909"/>
              <a:buNone/>
            </a:pPr>
            <a:r>
              <a:rPr lang="fr-FR" sz="2000" dirty="0"/>
              <a:t>(Annexes 1 et 2 Réglementation SQVT</a:t>
            </a:r>
            <a:r>
              <a:rPr lang="fr-FR" sz="2000" dirty="0" smtClean="0"/>
              <a:t>)</a:t>
            </a:r>
            <a:endParaRPr sz="222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sz="2220" b="1"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buClr>
                <a:schemeClr val="dk1"/>
              </a:buClr>
              <a:buSzPct val="100909"/>
              <a:buFont typeface="Arial"/>
              <a:buNone/>
            </a:pPr>
            <a:endParaRPr sz="222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Pourquoi externaliser l’approche SQVT?</a:t>
            </a:r>
          </a:p>
        </p:txBody>
      </p:sp>
      <p:sp>
        <p:nvSpPr>
          <p:cNvPr id="235" name="Shape 23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36" name="Shape 23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14</a:t>
            </a:fld>
            <a:endParaRPr lang="fr-FR" sz="1200" b="0" i="0" u="none" strike="noStrike" cap="none">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480"/>
              </a:spcBef>
              <a:spcAft>
                <a:spcPts val="0"/>
              </a:spcAft>
              <a:buClr>
                <a:schemeClr val="dk1"/>
              </a:buClr>
              <a:buSzPct val="25000"/>
              <a:buFont typeface="Arial"/>
              <a:buNone/>
            </a:pPr>
            <a:endParaRPr sz="2400" b="1"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efficace de la réglementation en vigueur</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Gain de temps </a:t>
            </a:r>
            <a:r>
              <a:rPr lang="fr-FR" sz="2000" b="0" i="0" u="none" strike="noStrike" cap="none" dirty="0" smtClean="0">
                <a:solidFill>
                  <a:schemeClr val="dk1"/>
                </a:solidFill>
                <a:latin typeface="Calibri"/>
                <a:ea typeface="Calibri"/>
                <a:cs typeface="Calibri"/>
                <a:sym typeface="Calibri"/>
              </a:rPr>
              <a:t>dans </a:t>
            </a:r>
            <a:r>
              <a:rPr lang="fr-FR" sz="2000" b="0" i="0" u="none" strike="noStrike" cap="none" dirty="0">
                <a:solidFill>
                  <a:schemeClr val="dk1"/>
                </a:solidFill>
                <a:latin typeface="Calibri"/>
                <a:ea typeface="Calibri"/>
                <a:cs typeface="Calibri"/>
                <a:sym typeface="Calibri"/>
              </a:rPr>
              <a:t>la mise en place face à la complexité des prestations</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Déontologie (objectivité et partialité de la démarche)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de la 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S’appuyer sur un </a:t>
            </a:r>
            <a:r>
              <a:rPr lang="fr-FR" sz="2000" b="0" i="0" u="none" strike="noStrike" cap="none" dirty="0" smtClean="0">
                <a:solidFill>
                  <a:schemeClr val="dk1"/>
                </a:solidFill>
                <a:latin typeface="Calibri"/>
                <a:ea typeface="Calibri"/>
                <a:cs typeface="Calibri"/>
                <a:sym typeface="Calibri"/>
              </a:rPr>
              <a:t>savoir-faire</a:t>
            </a:r>
            <a:r>
              <a:rPr lang="fr-FR" dirty="0"/>
              <a:t> </a:t>
            </a:r>
            <a:r>
              <a:rPr lang="fr-FR" dirty="0" smtClean="0"/>
              <a:t>solide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Budget maîtrisé en travaillant avec des experts compétents</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Obtenir un </a:t>
            </a:r>
            <a:r>
              <a:rPr lang="fr-FR" sz="2000" b="0" i="0" u="none" strike="noStrike" cap="none" dirty="0">
                <a:solidFill>
                  <a:schemeClr val="dk1"/>
                </a:solidFill>
                <a:latin typeface="Calibri"/>
                <a:ea typeface="Calibri"/>
                <a:cs typeface="Calibri"/>
                <a:sym typeface="Calibri"/>
              </a:rPr>
              <a:t>meilleur taux d’engagement </a:t>
            </a:r>
            <a:r>
              <a:rPr lang="fr-FR" sz="2000" b="0" i="0" u="none" strike="noStrike" cap="none" dirty="0" smtClean="0">
                <a:solidFill>
                  <a:schemeClr val="dk1"/>
                </a:solidFill>
                <a:latin typeface="Calibri"/>
                <a:ea typeface="Calibri"/>
                <a:cs typeface="Calibri"/>
                <a:sym typeface="Calibri"/>
              </a:rPr>
              <a:t>professionnel (baisse de l’absentéisme)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Pourquoi externaliser l’approche SQVT?</a:t>
            </a:r>
          </a:p>
        </p:txBody>
      </p:sp>
      <p:sp>
        <p:nvSpPr>
          <p:cNvPr id="245" name="Shape 24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46" name="Shape 24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47" name="Shape 2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15</a:t>
            </a:fld>
            <a:endParaRPr lang="fr-FR" sz="1200" b="0" i="0" u="none" strike="noStrike" cap="none">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Autres intérêts </a:t>
            </a:r>
            <a:r>
              <a:rPr lang="fr-FR" sz="2400" b="1" i="0" u="none" strike="noStrike" cap="none" dirty="0" smtClean="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Regard </a:t>
            </a:r>
            <a:r>
              <a:rPr lang="fr-FR" sz="2000" b="0" i="0" u="none" strike="noStrike" cap="none" dirty="0">
                <a:solidFill>
                  <a:schemeClr val="dk1"/>
                </a:solidFill>
                <a:latin typeface="Calibri"/>
                <a:ea typeface="Calibri"/>
                <a:cs typeface="Calibri"/>
                <a:sym typeface="Calibri"/>
              </a:rPr>
              <a:t>nouveau porté sur l’activité d’une structure favorisant l’innovation et la différenciation auprès </a:t>
            </a:r>
            <a:r>
              <a:rPr lang="fr-FR" sz="2000" b="0" i="0" u="none" strike="noStrike" cap="none" dirty="0" smtClean="0">
                <a:solidFill>
                  <a:schemeClr val="dk1"/>
                </a:solidFill>
                <a:latin typeface="Calibri"/>
                <a:ea typeface="Calibri"/>
                <a:cs typeface="Calibri"/>
                <a:sym typeface="Calibri"/>
              </a:rPr>
              <a:t>des Ministères du travail, de la santé…</a:t>
            </a:r>
          </a:p>
          <a:p>
            <a:pPr marL="742950" marR="0" lvl="1" indent="-285750" algn="l" rtl="0">
              <a:lnSpc>
                <a:spcPct val="90000"/>
              </a:lnSpc>
              <a:spcBef>
                <a:spcPts val="400"/>
              </a:spcBef>
              <a:spcAft>
                <a:spcPts val="0"/>
              </a:spcAft>
              <a:buClr>
                <a:schemeClr val="dk1"/>
              </a:buClr>
              <a:buSzPct val="100000"/>
              <a:buFont typeface="Arial"/>
              <a:buChar char="–"/>
            </a:pPr>
            <a:r>
              <a:rPr lang="fr-FR" dirty="0" smtClean="0"/>
              <a:t>Anticipation et maîtrise des risques professionnels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Motivation, implication et fidélisation des salariés</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Accès à des marchés responsables (publics ou privés) qui sélectionnent les entreprises et ou les produits sur des critères dits ESG </a:t>
            </a:r>
            <a:r>
              <a:rPr lang="fr-FR" sz="1800" b="0" i="1" u="none" strike="noStrike" cap="none" dirty="0">
                <a:solidFill>
                  <a:schemeClr val="dk1"/>
                </a:solidFill>
                <a:latin typeface="Calibri"/>
                <a:ea typeface="Calibri"/>
                <a:cs typeface="Calibri"/>
                <a:sym typeface="Calibri"/>
              </a:rPr>
              <a:t>(Environnement, </a:t>
            </a:r>
            <a:r>
              <a:rPr lang="fr-FR" sz="1800" b="0" i="1" u="none" strike="noStrike" cap="none" dirty="0" smtClean="0">
                <a:solidFill>
                  <a:schemeClr val="dk1"/>
                </a:solidFill>
                <a:latin typeface="Calibri"/>
                <a:ea typeface="Calibri"/>
                <a:cs typeface="Calibri"/>
                <a:sym typeface="Calibri"/>
              </a:rPr>
              <a:t>Social, Gouvernance</a:t>
            </a:r>
            <a:r>
              <a:rPr lang="fr-FR" sz="1800" b="0" i="1" u="none" strike="noStrike" cap="none" dirty="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Développement d’un capital confiance bénéfique à l’image et </a:t>
            </a:r>
            <a:r>
              <a:rPr lang="fr-FR" sz="2000" b="0" i="0" u="none" strike="noStrike" cap="none" dirty="0" smtClean="0">
                <a:solidFill>
                  <a:schemeClr val="dk1"/>
                </a:solidFill>
                <a:latin typeface="Calibri"/>
                <a:ea typeface="Calibri"/>
                <a:cs typeface="Calibri"/>
                <a:sym typeface="Calibri"/>
              </a:rPr>
              <a:t>aux valeurs de l’entreprise</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Fiabilisation </a:t>
            </a:r>
            <a:r>
              <a:rPr lang="fr-FR" sz="2000" b="0" i="0" u="none" strike="noStrike" cap="none" dirty="0">
                <a:solidFill>
                  <a:schemeClr val="dk1"/>
                </a:solidFill>
                <a:latin typeface="Calibri"/>
                <a:ea typeface="Calibri"/>
                <a:cs typeface="Calibri"/>
                <a:sym typeface="Calibri"/>
              </a:rPr>
              <a:t>des relations </a:t>
            </a:r>
            <a:r>
              <a:rPr lang="fr-FR" sz="2000" b="0" i="0" u="none" strike="noStrike" cap="none" dirty="0" smtClean="0">
                <a:solidFill>
                  <a:schemeClr val="dk1"/>
                </a:solidFill>
                <a:latin typeface="Calibri"/>
                <a:ea typeface="Calibri"/>
                <a:cs typeface="Calibri"/>
                <a:sym typeface="Calibri"/>
              </a:rPr>
              <a:t>commerciales et </a:t>
            </a:r>
            <a:r>
              <a:rPr lang="fr-FR" sz="2000" b="0" i="0" u="none" strike="noStrike" cap="none" dirty="0">
                <a:solidFill>
                  <a:schemeClr val="dk1"/>
                </a:solidFill>
                <a:latin typeface="Calibri"/>
                <a:ea typeface="Calibri"/>
                <a:cs typeface="Calibri"/>
                <a:sym typeface="Calibri"/>
              </a:rPr>
              <a:t>des partenariats basés sur des </a:t>
            </a:r>
            <a:r>
              <a:rPr lang="fr-FR" sz="2000" b="0" i="0" u="none" strike="noStrike" cap="none" dirty="0" smtClean="0">
                <a:solidFill>
                  <a:schemeClr val="dk1"/>
                </a:solidFill>
                <a:latin typeface="Calibri"/>
                <a:ea typeface="Calibri"/>
                <a:cs typeface="Calibri"/>
                <a:sym typeface="Calibri"/>
              </a:rPr>
              <a:t>valeurs humaines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Accès privilégié à des financements de la part d’organismes publics ou privés</a:t>
            </a:r>
          </a:p>
          <a:p>
            <a:pPr marL="742950" marR="0" lvl="1" indent="-285750" algn="l" rtl="0">
              <a:lnSpc>
                <a:spcPct val="90000"/>
              </a:lnSpc>
              <a:spcBef>
                <a:spcPts val="4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Notre démarche d’accompagnement du changement</a:t>
            </a:r>
          </a:p>
        </p:txBody>
      </p:sp>
      <p:sp>
        <p:nvSpPr>
          <p:cNvPr id="255" name="Shape 25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56" name="Shape 25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57" name="Shape 2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16</a:t>
            </a:fld>
            <a:endParaRPr lang="fr-FR" sz="1200" b="0" i="0" u="none" strike="noStrike" cap="none">
              <a:solidFill>
                <a:srgbClr val="888888"/>
              </a:solidFill>
              <a:latin typeface="Calibri"/>
              <a:ea typeface="Calibri"/>
              <a:cs typeface="Calibri"/>
              <a:sym typeface="Calibri"/>
            </a:endParaRPr>
          </a:p>
        </p:txBody>
      </p:sp>
      <p:sp>
        <p:nvSpPr>
          <p:cNvPr id="258" name="Shape 25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Concevoir des outils en terme de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sym typeface="Calibri"/>
              </a:rPr>
              <a:t>Ingénierie et animation de formations </a:t>
            </a:r>
            <a:r>
              <a:rPr lang="fr-FR" sz="1850" b="1" dirty="0" smtClean="0"/>
              <a:t>:</a:t>
            </a:r>
            <a:r>
              <a:rPr lang="fr-FR" sz="1850" dirty="0" smtClean="0"/>
              <a:t> -</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gestion des </a:t>
            </a:r>
            <a:r>
              <a:rPr lang="fr-FR" sz="1850" b="0" i="0" u="none" strike="noStrike" cap="none" dirty="0" smtClean="0">
                <a:solidFill>
                  <a:schemeClr val="dk1"/>
                </a:solidFill>
                <a:latin typeface="Calibri"/>
                <a:ea typeface="Calibri"/>
                <a:cs typeface="Calibri"/>
                <a:sym typeface="Calibri"/>
              </a:rPr>
              <a:t>émotions – gestion du stress - confiance </a:t>
            </a:r>
            <a:r>
              <a:rPr lang="fr-FR" sz="1850" b="0" i="0" u="none" strike="noStrike" cap="none" dirty="0">
                <a:solidFill>
                  <a:schemeClr val="dk1"/>
                </a:solidFill>
                <a:latin typeface="Calibri"/>
                <a:ea typeface="Calibri"/>
                <a:cs typeface="Calibri"/>
                <a:sym typeface="Calibri"/>
              </a:rPr>
              <a:t>en </a:t>
            </a:r>
            <a:r>
              <a:rPr lang="fr-FR" sz="1850" b="0" i="0" u="none" strike="noStrike" cap="none" dirty="0" smtClean="0">
                <a:solidFill>
                  <a:schemeClr val="dk1"/>
                </a:solidFill>
                <a:latin typeface="Calibri"/>
                <a:ea typeface="Calibri"/>
                <a:cs typeface="Calibri"/>
                <a:sym typeface="Calibri"/>
              </a:rPr>
              <a:t>soi - mieux être au travail – développement humain du management, préparation </a:t>
            </a:r>
            <a:r>
              <a:rPr lang="fr-FR" sz="1850" b="0" i="0" u="none" strike="noStrike" cap="none" dirty="0">
                <a:solidFill>
                  <a:schemeClr val="dk1"/>
                </a:solidFill>
                <a:latin typeface="Calibri"/>
                <a:ea typeface="Calibri"/>
                <a:cs typeface="Calibri"/>
                <a:sym typeface="Calibri"/>
              </a:rPr>
              <a:t>à la retraite…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latin typeface="Calibri"/>
                <a:ea typeface="Calibri"/>
                <a:cs typeface="Calibri"/>
                <a:sym typeface="Calibri"/>
              </a:rPr>
              <a:t>Formation personnalisée en fonction des besoins exprimés :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Soutien psychologique : entretien individuel ou session collective pour mieux vivre des évènements difficiles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Echanges de pratiques : échanger autour de son métier, de ses pratiques professionnelles pour donner du sens, s’enrichir grâce à l’effet miroir, la possibilité de donner et recevoir.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Groupes d’expression : favoriser la prise de parole, créer des moments d’expression pour </a:t>
            </a:r>
            <a:r>
              <a:rPr lang="fr-FR" sz="1850" dirty="0" smtClean="0"/>
              <a:t>soutenir les personnes en difficulté</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les rumeurs, les </a:t>
            </a:r>
            <a:r>
              <a:rPr lang="fr-FR" sz="1850" b="0" i="0" u="none" strike="noStrike" cap="none" dirty="0" smtClean="0">
                <a:solidFill>
                  <a:schemeClr val="dk1"/>
                </a:solidFill>
                <a:latin typeface="Calibri"/>
                <a:ea typeface="Calibri"/>
                <a:cs typeface="Calibri"/>
                <a:sym typeface="Calibri"/>
              </a:rPr>
              <a:t>incompréhensions, gérer les conflits au quotidien</a:t>
            </a:r>
            <a:endParaRPr lang="fr-FR" sz="1850" b="0" i="0" u="none" strike="noStrike" cap="none" dirty="0">
              <a:solidFill>
                <a:schemeClr val="dk1"/>
              </a:solidFill>
              <a:latin typeface="Calibri"/>
              <a:ea typeface="Calibri"/>
              <a:cs typeface="Calibri"/>
              <a:sym typeface="Calibri"/>
            </a:endParaRPr>
          </a:p>
          <a:p>
            <a:pPr marL="1143000" marR="0" lvl="2" indent="-228600" algn="l" rtl="0">
              <a:lnSpc>
                <a:spcPct val="90000"/>
              </a:lnSpc>
              <a:spcBef>
                <a:spcPts val="370"/>
              </a:spcBef>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Evènement, séminaire autour d’une question stratégique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17</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smtClean="0"/>
              <a:t>Merci pour votre attention</a:t>
            </a:r>
            <a:endParaRPr lang="fr-FR" sz="2800" b="1" dirty="0"/>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467543" y="1340769"/>
            <a:ext cx="8496944"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1. Règlementation sur Santé et Qualité de Vie au Travail:</a:t>
            </a:r>
          </a:p>
        </p:txBody>
      </p:sp>
      <p:sp>
        <p:nvSpPr>
          <p:cNvPr id="265" name="Shape 26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266" name="Shape 26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18</a:t>
            </a:fld>
            <a:endParaRPr lang="fr-FR" sz="1200" b="0" i="0" u="none" strike="noStrike" cap="none">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fr-FR" sz="1500" b="0" i="0" u="none" strike="noStrike" cap="none">
                <a:solidFill>
                  <a:schemeClr val="dk1"/>
                </a:solidFill>
                <a:latin typeface="Calibri"/>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b="0" i="0" u="sng" strike="noStrike" cap="none">
                <a:solidFill>
                  <a:schemeClr val="hlink"/>
                </a:solidFill>
                <a:latin typeface="Calibri"/>
                <a:ea typeface="Calibri"/>
                <a:cs typeface="Calibri"/>
                <a:sym typeface="Calibri"/>
                <a:hlinkClick r:id="rId3"/>
              </a:rPr>
              <a:t>http://www.fonction-publique.gouv.fr/</a:t>
            </a:r>
            <a:r>
              <a:rPr lang="fr-FR" sz="15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marL="342900" marR="0" lvl="0" indent="-342900" algn="l" rtl="0">
              <a:lnSpc>
                <a:spcPct val="80000"/>
              </a:lnSpc>
              <a:spcBef>
                <a:spcPts val="300"/>
              </a:spcBef>
              <a:spcAft>
                <a:spcPts val="0"/>
              </a:spcAft>
              <a:buClr>
                <a:schemeClr val="dk1"/>
              </a:buClr>
              <a:buSzPct val="25000"/>
              <a:buFont typeface="Arial"/>
              <a:buNone/>
            </a:pPr>
            <a:endParaRPr sz="1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00"/>
              </a:spcBef>
              <a:spcAft>
                <a:spcPts val="0"/>
              </a:spcAft>
              <a:buClr>
                <a:schemeClr val="dk1"/>
              </a:buClr>
              <a:buSzPct val="25000"/>
              <a:buFont typeface="Arial"/>
              <a:buChar char="•"/>
            </a:pPr>
            <a:r>
              <a:rPr lang="fr-FR" sz="1500" b="1" i="0" u="none" strike="noStrike" cap="none">
                <a:solidFill>
                  <a:schemeClr val="dk1"/>
                </a:solidFill>
                <a:latin typeface="Calibri"/>
                <a:ea typeface="Calibri"/>
                <a:cs typeface="Calibri"/>
                <a:sym typeface="Calibri"/>
              </a:rPr>
              <a:t>Les entreprises ou les collectivités </a:t>
            </a:r>
            <a:r>
              <a:rPr lang="fr-FR" sz="1500" b="0" i="0" u="none" strike="noStrike" cap="none">
                <a:solidFill>
                  <a:schemeClr val="dk1"/>
                </a:solidFill>
                <a:latin typeface="Calibri"/>
                <a:ea typeface="Calibri"/>
                <a:cs typeface="Calibri"/>
                <a:sym typeface="Calibri"/>
              </a:rPr>
              <a:t>sont depuis peu soumises à l'obligation de remplir le Document Unique concernant les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Donc, le nombre d'entreprises en demande de nos services va augmenter compte tenu des pressions légales. </a:t>
            </a:r>
          </a:p>
          <a:p>
            <a:pPr marL="342900" marR="0" lvl="0" indent="-342900" algn="l" rtl="0">
              <a:lnSpc>
                <a:spcPct val="80000"/>
              </a:lnSpc>
              <a:spcBef>
                <a:spcPts val="300"/>
              </a:spcBef>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467543" y="1340768"/>
            <a:ext cx="8280919" cy="936103"/>
          </a:xfrm>
          <a:prstGeom prst="rect">
            <a:avLst/>
          </a:prstGeom>
          <a:noFill/>
          <a:ln>
            <a:noFill/>
          </a:ln>
        </p:spPr>
        <p:txBody>
          <a:bodyPr lIns="91425" tIns="45700" rIns="91425" bIns="45700" anchor="ctr" anchorCtr="0">
            <a:noAutofit/>
          </a:bodyPr>
          <a:lstStyle/>
          <a:p>
            <a:pPr lvl="0">
              <a:buSzPct val="25000"/>
            </a:pPr>
            <a:r>
              <a:rPr lang="fr-FR" sz="2400" b="1" i="0" u="none" strike="noStrike" cap="none" dirty="0">
                <a:solidFill>
                  <a:schemeClr val="dk1"/>
                </a:solidFill>
                <a:latin typeface="Calibri"/>
                <a:ea typeface="Calibri"/>
                <a:cs typeface="Calibri"/>
                <a:sym typeface="Calibri"/>
              </a:rPr>
              <a:t>Annexe 2. Chiffre sur la Qualité de Vie au Travail selon les résultats de l’enquête 2013 de </a:t>
            </a:r>
            <a:r>
              <a:rPr lang="fr-FR" sz="2400" b="1" i="0" u="none" strike="noStrike" cap="none" dirty="0" smtClean="0">
                <a:solidFill>
                  <a:schemeClr val="dk1"/>
                </a:solidFill>
                <a:latin typeface="Calibri"/>
                <a:ea typeface="Calibri"/>
                <a:cs typeface="Calibri"/>
                <a:sym typeface="Calibri"/>
              </a:rPr>
              <a:t>l’ANACT </a:t>
            </a:r>
            <a:r>
              <a:rPr lang="fr-FR" b="0" i="1" dirty="0"/>
              <a:t>(</a:t>
            </a:r>
            <a:r>
              <a:rPr lang="fr-FR" b="0" i="1" dirty="0" smtClean="0"/>
              <a:t>Agence </a:t>
            </a:r>
            <a:r>
              <a:rPr lang="fr-FR" b="0" i="1" dirty="0"/>
              <a:t>nationale pour l'amélioration des conditions de </a:t>
            </a:r>
            <a:r>
              <a:rPr lang="fr-FR" b="0" i="1" dirty="0" smtClean="0"/>
              <a:t>travail) :</a:t>
            </a:r>
            <a:endParaRPr lang="fr-FR" sz="2400" b="1" i="0" u="none" strike="noStrike" cap="none" dirty="0">
              <a:solidFill>
                <a:schemeClr val="dk1"/>
              </a:solidFill>
              <a:latin typeface="Calibri"/>
              <a:ea typeface="Calibri"/>
              <a:cs typeface="Calibri"/>
              <a:sym typeface="Calibri"/>
            </a:endParaRPr>
          </a:p>
        </p:txBody>
      </p:sp>
      <p:sp>
        <p:nvSpPr>
          <p:cNvPr id="275" name="Shape 2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76" name="Shape 2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77" name="Shape 2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19</a:t>
            </a:fld>
            <a:endParaRPr lang="fr-FR" sz="1200" b="0" i="0" u="none" strike="noStrike" cap="none">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Enjeux de la Qualité de Vie au travail:</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2000" b="0" i="0" u="none" strike="noStrike" cap="none" dirty="0">
                <a:solidFill>
                  <a:srgbClr val="FF0000"/>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pour plus de compétitivité au regard des économies de budget</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a:t>
            </a:fld>
            <a:endParaRPr lang="fr-FR" sz="1200" b="0" i="0" u="none" strike="noStrike" cap="none">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3">
            <a:alphaModFix/>
          </a:blip>
          <a:srcRect/>
          <a:stretch/>
        </p:blipFill>
        <p:spPr>
          <a:xfrm>
            <a:off x="395536" y="1315367"/>
            <a:ext cx="8352928" cy="5569659"/>
          </a:xfrm>
          <a:prstGeom prst="rect">
            <a:avLst/>
          </a:prstGeom>
          <a:noFill/>
          <a:ln>
            <a:noFill/>
          </a:ln>
        </p:spPr>
      </p:pic>
      <p:sp>
        <p:nvSpPr>
          <p:cNvPr id="106" name="Shape 106"/>
          <p:cNvSpPr txBox="1"/>
          <p:nvPr/>
        </p:nvSpPr>
        <p:spPr>
          <a:xfrm>
            <a:off x="395536" y="1329720"/>
            <a:ext cx="8352928" cy="400109"/>
          </a:xfrm>
          <a:prstGeom prst="rect">
            <a:avLst/>
          </a:prstGeom>
          <a:solidFill>
            <a:srgbClr val="F2F2F2"/>
          </a:solidFill>
          <a:ln>
            <a:noFill/>
          </a:ln>
        </p:spPr>
        <p:txBody>
          <a:bodyPr lIns="91425" tIns="45700" rIns="91425" bIns="45700" anchor="t" anchorCtr="0">
            <a:noAutofit/>
          </a:bodyPr>
          <a:lstStyle/>
          <a:p>
            <a:pPr marL="0" marR="0" lvl="0" indent="0" algn="ctr" rtl="0">
              <a:spcBef>
                <a:spcPts val="0"/>
              </a:spcBef>
              <a:buSzPct val="25000"/>
              <a:buNone/>
            </a:pPr>
            <a:r>
              <a:rPr lang="fr-FR" sz="2000" b="1" i="0" u="none" strike="noStrike" cap="none" dirty="0">
                <a:solidFill>
                  <a:srgbClr val="0070C0"/>
                </a:solidFill>
                <a:latin typeface="Calibri"/>
                <a:ea typeface="Calibri"/>
                <a:cs typeface="Calibri"/>
                <a:sym typeface="Calibri"/>
              </a:rPr>
              <a:t>KHEPRI : naître, être et </a:t>
            </a:r>
            <a:r>
              <a:rPr lang="fr-FR" sz="2000" b="1" i="0" u="none" strike="noStrike" cap="none" dirty="0" smtClean="0">
                <a:solidFill>
                  <a:srgbClr val="0070C0"/>
                </a:solidFill>
                <a:latin typeface="Calibri"/>
                <a:ea typeface="Calibri"/>
                <a:cs typeface="Calibri"/>
                <a:sym typeface="Calibri"/>
              </a:rPr>
              <a:t>devenir, ici et maintenant</a:t>
            </a:r>
            <a:endParaRPr lang="fr-FR" sz="2000" b="1" i="0" u="none" strike="noStrike" cap="none" dirty="0">
              <a:solidFill>
                <a:srgbClr val="0070C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3. Qu’entend-on par “risques psychosociaux” ?</a:t>
            </a:r>
          </a:p>
        </p:txBody>
      </p:sp>
      <p:sp>
        <p:nvSpPr>
          <p:cNvPr id="285" name="Shape 2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86" name="Shape 2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87" name="Shape 2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20</a:t>
            </a:fld>
            <a:endParaRPr lang="fr-FR" sz="1200" b="0" i="0" u="none" strike="noStrike" cap="none">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Désignent un ensemble de risques professionnels qui touchent l’intégrité physique et psychologique des salariés.</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«Risques» désignent l’apparition possible d’un trouble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«psycho» indique le lien qu’il existe entre la personne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«social » et son environnement professionnel qui est caractérisé par les relations avec autrui (collègues, responsables…)</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SOMMAIRE</a:t>
            </a: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3</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Le marché du bien-être et des médecines douces</a:t>
            </a:r>
          </a:p>
          <a:p>
            <a:pPr marL="342900" marR="0" lvl="0" indent="-34290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reconnaissance des métiers de ce secteur</a:t>
            </a:r>
          </a:p>
          <a:p>
            <a:pPr marL="342900" marR="0" lvl="0" indent="-34290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société </a:t>
            </a:r>
            <a:r>
              <a:rPr lang="fr-FR" sz="2000" b="0" i="0" u="none" strike="noStrike" cap="none" dirty="0" err="1">
                <a:solidFill>
                  <a:schemeClr val="dk1"/>
                </a:solidFill>
                <a:latin typeface="Calibri"/>
                <a:ea typeface="Calibri"/>
                <a:cs typeface="Calibri"/>
                <a:sym typeface="Calibri"/>
              </a:rPr>
              <a:t>SophroKhepri</a:t>
            </a:r>
            <a:r>
              <a:rPr lang="fr-FR" sz="2000" b="0" i="0" u="none" strike="noStrike" cap="none" dirty="0">
                <a:solidFill>
                  <a:schemeClr val="dk1"/>
                </a:solidFill>
                <a:latin typeface="Calibri"/>
                <a:ea typeface="Calibri"/>
                <a:cs typeface="Calibri"/>
                <a:sym typeface="Calibri"/>
              </a:rPr>
              <a:t>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Un Centre de santé et de mieux-être : </a:t>
            </a:r>
            <a:r>
              <a:rPr lang="fr-FR" sz="2000" b="1" i="0" u="none" strike="noStrike" cap="none" dirty="0" err="1">
                <a:solidFill>
                  <a:schemeClr val="dk1"/>
                </a:solidFill>
                <a:latin typeface="Calibri"/>
                <a:ea typeface="Calibri"/>
                <a:cs typeface="Calibri"/>
                <a:sym typeface="Calibri"/>
              </a:rPr>
              <a:t>Khepri</a:t>
            </a:r>
            <a:r>
              <a:rPr lang="fr-FR" sz="2000" b="1" i="0" u="none" strike="noStrike" cap="none" dirty="0">
                <a:solidFill>
                  <a:schemeClr val="dk1"/>
                </a:solidFill>
                <a:latin typeface="Calibri"/>
                <a:ea typeface="Calibri"/>
                <a:cs typeface="Calibri"/>
                <a:sym typeface="Calibri"/>
              </a:rPr>
              <a:t> Santé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Une plateforme de mise en relation : </a:t>
            </a:r>
            <a:r>
              <a:rPr lang="fr-FR" sz="2000" b="1" i="0" u="none" strike="noStrike" cap="none" dirty="0" err="1">
                <a:solidFill>
                  <a:schemeClr val="dk1"/>
                </a:solidFill>
                <a:latin typeface="Calibri"/>
                <a:ea typeface="Calibri"/>
                <a:cs typeface="Calibri"/>
                <a:sym typeface="Calibri"/>
              </a:rPr>
              <a:t>Khepri</a:t>
            </a:r>
            <a:r>
              <a:rPr lang="fr-FR" sz="2000" b="1" i="0" u="none" strike="noStrike" cap="none" dirty="0">
                <a:solidFill>
                  <a:schemeClr val="dk1"/>
                </a:solidFill>
                <a:latin typeface="Calibri"/>
                <a:ea typeface="Calibri"/>
                <a:cs typeface="Calibri"/>
                <a:sym typeface="Calibri"/>
              </a:rPr>
              <a:t> thérapie</a:t>
            </a:r>
          </a:p>
          <a:p>
            <a:pPr marL="742950" marR="0" lvl="1" indent="-285750" algn="l" rtl="0">
              <a:spcBef>
                <a:spcPts val="400"/>
              </a:spcBef>
              <a:spcAft>
                <a:spcPts val="0"/>
              </a:spcAft>
              <a:buClr>
                <a:schemeClr val="dk1"/>
              </a:buClr>
              <a:buSzPct val="100000"/>
              <a:buFont typeface="Arial"/>
              <a:buChar char="–"/>
            </a:pPr>
            <a:r>
              <a:rPr lang="fr-FR" dirty="0" smtClean="0"/>
              <a:t>Une</a:t>
            </a:r>
            <a:r>
              <a:rPr lang="fr-FR" sz="2000" b="0" i="0" u="none" strike="noStrike" cap="none" dirty="0" smtClean="0">
                <a:solidFill>
                  <a:schemeClr val="dk1"/>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vitrine pédagogique : </a:t>
            </a:r>
            <a:r>
              <a:rPr lang="fr-FR" sz="2000" b="1" i="0" u="none" strike="noStrike" cap="none" dirty="0">
                <a:solidFill>
                  <a:schemeClr val="dk1"/>
                </a:solidFill>
                <a:latin typeface="Calibri"/>
                <a:ea typeface="Calibri"/>
                <a:cs typeface="Calibri"/>
                <a:sym typeface="Calibri"/>
              </a:rPr>
              <a:t>l’Instant Break</a:t>
            </a:r>
          </a:p>
          <a:p>
            <a:pPr marL="342900" marR="0" lvl="0" indent="-34290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Notre développement grâce à «Innovation </a:t>
            </a:r>
            <a:r>
              <a:rPr lang="fr-FR" sz="2000" b="0" i="0" u="none" strike="noStrike" cap="none" dirty="0" err="1">
                <a:solidFill>
                  <a:schemeClr val="dk1"/>
                </a:solidFill>
                <a:latin typeface="Calibri"/>
                <a:ea typeface="Calibri"/>
                <a:cs typeface="Calibri"/>
                <a:sym typeface="Calibri"/>
              </a:rPr>
              <a:t>Expe</a:t>
            </a:r>
            <a:r>
              <a:rPr lang="fr-FR" sz="2000" b="0" i="0" u="none" strike="noStrike" cap="none" dirty="0">
                <a:solidFill>
                  <a:schemeClr val="dk1"/>
                </a:solidFill>
                <a:latin typeface="Calibri"/>
                <a:ea typeface="Calibri"/>
                <a:cs typeface="Calibri"/>
                <a:sym typeface="Calibri"/>
              </a:rPr>
              <a:t>» </a:t>
            </a:r>
            <a:r>
              <a:rPr lang="fr-FR" sz="2000" b="0" i="1" u="none" strike="noStrike" cap="none" dirty="0" smtClean="0">
                <a:solidFill>
                  <a:schemeClr val="dk1"/>
                </a:solidFill>
                <a:latin typeface="Calibri"/>
                <a:ea typeface="Calibri"/>
                <a:cs typeface="Calibri"/>
                <a:sym typeface="Calibri"/>
              </a:rPr>
              <a:t>(subvention régionale)</a:t>
            </a:r>
            <a:endParaRPr lang="fr-FR" sz="2000" b="0" i="1" u="none" strike="noStrike" cap="none" dirty="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L’opportunité pour les collectivités dans le cadre de la Santé et Qualité de Vie au Travail au travers de cette expérience</a:t>
            </a:r>
          </a:p>
          <a:p>
            <a:pPr marL="342900" marR="0" lvl="0" indent="-34290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Notre offre de services dans un cadre sécurisé</a:t>
            </a:r>
          </a:p>
          <a:p>
            <a:pPr marL="342900" marR="0" lvl="0" indent="-342900" algn="l" rtl="0">
              <a:spcBef>
                <a:spcPts val="400"/>
              </a:spcBef>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L’accompagnement du changement: notre démarche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Le marché du bien-être et des médecines douces</a:t>
            </a:r>
          </a:p>
        </p:txBody>
      </p:sp>
      <p:sp>
        <p:nvSpPr>
          <p:cNvPr id="123" name="Shape 12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24" name="Shape 12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25" name="Shape 1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4</a:t>
            </a:fld>
            <a:endParaRPr lang="fr-FR" sz="1200" b="0" i="0" u="none" strike="noStrike" cap="none">
              <a:solidFill>
                <a:srgbClr val="888888"/>
              </a:solidFill>
              <a:latin typeface="Calibri"/>
              <a:ea typeface="Calibri"/>
              <a:cs typeface="Calibri"/>
              <a:sym typeface="Calibri"/>
            </a:endParaRPr>
          </a:p>
        </p:txBody>
      </p:sp>
      <p:sp>
        <p:nvSpPr>
          <p:cNvPr id="126" name="Shape 126"/>
          <p:cNvSpPr txBox="1">
            <a:spLocks noGrp="1"/>
          </p:cNvSpPr>
          <p:nvPr>
            <p:ph type="body" idx="1"/>
          </p:nvPr>
        </p:nvSpPr>
        <p:spPr>
          <a:xfrm>
            <a:off x="457200" y="1844824"/>
            <a:ext cx="8291263" cy="459797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Les médecines douces ou thérapies complémentaires</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Nombreuses approches globales du corps au moyen de techniques, méthodes au carrefour de la psychologie, de la </a:t>
            </a:r>
            <a:r>
              <a:rPr lang="fr-FR" sz="2000" b="0" i="0" u="none" strike="noStrike" cap="none" dirty="0" smtClean="0">
                <a:solidFill>
                  <a:schemeClr val="dk1"/>
                </a:solidFill>
                <a:latin typeface="Calibri"/>
                <a:ea typeface="Calibri"/>
                <a:cs typeface="Calibri"/>
                <a:sym typeface="Calibri"/>
              </a:rPr>
              <a:t>science et de la phénoménologie. </a:t>
            </a:r>
            <a:r>
              <a:rPr lang="fr-FR" sz="2000" b="0" i="0" u="none" strike="noStrike" cap="none" dirty="0">
                <a:solidFill>
                  <a:schemeClr val="dk1"/>
                </a:solidFill>
                <a:latin typeface="Calibri"/>
                <a:ea typeface="Calibri"/>
                <a:cs typeface="Calibri"/>
                <a:sym typeface="Calibri"/>
              </a:rPr>
              <a:t>(soins corporels et thérapies brèves : ex: acupuncture, hypnose, relaxation, sophrologie, réflexologie…)</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42 % des Français y ont recours (soit 1 français sur 4)</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Un secteur d’activité en croissance</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2 raisons majeures: </a:t>
            </a:r>
            <a:r>
              <a:rPr lang="fr-FR" dirty="0" smtClean="0"/>
              <a:t>Augmentation du </a:t>
            </a:r>
            <a:r>
              <a:rPr lang="fr-FR" b="0" i="0" u="none" strike="noStrike" cap="none" dirty="0" smtClean="0">
                <a:solidFill>
                  <a:schemeClr val="dk1"/>
                </a:solidFill>
                <a:latin typeface="Calibri"/>
                <a:ea typeface="Calibri"/>
                <a:cs typeface="Calibri"/>
                <a:sym typeface="Calibri"/>
              </a:rPr>
              <a:t>Vieillissement </a:t>
            </a:r>
            <a:r>
              <a:rPr lang="fr-FR" b="0" i="0" u="none" strike="noStrike" cap="none" dirty="0">
                <a:solidFill>
                  <a:schemeClr val="dk1"/>
                </a:solidFill>
                <a:latin typeface="Calibri"/>
                <a:ea typeface="Calibri"/>
                <a:cs typeface="Calibri"/>
                <a:sym typeface="Calibri"/>
              </a:rPr>
              <a:t>et </a:t>
            </a:r>
            <a:r>
              <a:rPr lang="fr-FR" b="0" i="0" u="none" strike="noStrike" cap="none" dirty="0" smtClean="0">
                <a:solidFill>
                  <a:schemeClr val="dk1"/>
                </a:solidFill>
                <a:latin typeface="Calibri"/>
                <a:ea typeface="Calibri"/>
                <a:cs typeface="Calibri"/>
                <a:sym typeface="Calibri"/>
              </a:rPr>
              <a:t>du stress</a:t>
            </a:r>
            <a:endParaRPr lang="fr-FR" b="0" i="0" u="none" strike="noStrike" cap="none" dirty="0">
              <a:solidFill>
                <a:schemeClr val="dk1"/>
              </a:solidFill>
              <a:latin typeface="Calibri"/>
              <a:ea typeface="Calibri"/>
              <a:cs typeface="Calibri"/>
              <a:sym typeface="Calibri"/>
            </a:endParaRPr>
          </a:p>
          <a:p>
            <a:pPr lvl="1" indent="-285750"/>
            <a:r>
              <a:rPr lang="fr-FR" sz="2000" b="0" i="0" u="none" strike="noStrike" cap="none" dirty="0" smtClean="0">
                <a:solidFill>
                  <a:schemeClr val="dk1"/>
                </a:solidFill>
                <a:latin typeface="Calibri"/>
                <a:ea typeface="Calibri"/>
                <a:cs typeface="Calibri"/>
                <a:sym typeface="Calibri"/>
              </a:rPr>
              <a:t>Développement du marché </a:t>
            </a:r>
            <a:r>
              <a:rPr lang="fr-FR" dirty="0"/>
              <a:t>beauté/bien-être</a:t>
            </a:r>
            <a:r>
              <a:rPr lang="fr-FR" i="1" dirty="0"/>
              <a:t> </a:t>
            </a:r>
            <a:r>
              <a:rPr lang="fr-FR" i="1" dirty="0" smtClean="0"/>
              <a:t>(</a:t>
            </a:r>
            <a:r>
              <a:rPr lang="fr-FR" sz="2000" b="0" i="0" u="none" strike="noStrike" cap="none" dirty="0" smtClean="0">
                <a:solidFill>
                  <a:schemeClr val="dk1"/>
                </a:solidFill>
                <a:latin typeface="Calibri"/>
                <a:ea typeface="Calibri"/>
                <a:cs typeface="Calibri"/>
                <a:sym typeface="Calibri"/>
              </a:rPr>
              <a:t>10 </a:t>
            </a:r>
            <a:r>
              <a:rPr lang="fr-FR" sz="2000" b="0" i="0" u="none" strike="noStrike" cap="none" dirty="0">
                <a:solidFill>
                  <a:schemeClr val="dk1"/>
                </a:solidFill>
                <a:latin typeface="Calibri"/>
                <a:ea typeface="Calibri"/>
                <a:cs typeface="Calibri"/>
                <a:sym typeface="Calibri"/>
              </a:rPr>
              <a:t>milliards </a:t>
            </a:r>
            <a:r>
              <a:rPr lang="fr-FR" sz="2000" b="0" i="0" u="none" strike="noStrike" cap="none" dirty="0" smtClean="0">
                <a:solidFill>
                  <a:schemeClr val="dk1"/>
                </a:solidFill>
                <a:latin typeface="Calibri"/>
                <a:ea typeface="Calibri"/>
                <a:cs typeface="Calibri"/>
                <a:sym typeface="Calibri"/>
              </a:rPr>
              <a:t>France </a:t>
            </a:r>
            <a:r>
              <a:rPr lang="fr-FR" sz="2000" b="0" i="0" u="none" strike="noStrike" cap="none" dirty="0">
                <a:solidFill>
                  <a:schemeClr val="dk1"/>
                </a:solidFill>
                <a:latin typeface="Calibri"/>
                <a:ea typeface="Calibri"/>
                <a:cs typeface="Calibri"/>
                <a:sym typeface="Calibri"/>
              </a:rPr>
              <a:t>et 50 milliards </a:t>
            </a:r>
            <a:r>
              <a:rPr lang="fr-FR" sz="2000" b="0" i="0" u="none" strike="noStrike" cap="none" dirty="0" smtClean="0">
                <a:solidFill>
                  <a:schemeClr val="dk1"/>
                </a:solidFill>
                <a:latin typeface="Calibri"/>
                <a:ea typeface="Calibri"/>
                <a:cs typeface="Calibri"/>
                <a:sym typeface="Calibri"/>
              </a:rPr>
              <a:t>Europe)</a:t>
            </a:r>
            <a:endParaRPr lang="fr-FR" sz="2000" b="0" i="1"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fr-FR" dirty="0" smtClean="0"/>
              <a:t>Les t</a:t>
            </a:r>
            <a:r>
              <a:rPr lang="fr-FR" sz="2000" b="0" i="0" u="none" strike="noStrike" cap="none" dirty="0" smtClean="0">
                <a:solidFill>
                  <a:schemeClr val="dk1"/>
                </a:solidFill>
                <a:latin typeface="Calibri"/>
                <a:ea typeface="Calibri"/>
                <a:cs typeface="Calibri"/>
                <a:sym typeface="Calibri"/>
              </a:rPr>
              <a:t>hérapies complémentaires sont de plus en plus reconnues dans </a:t>
            </a:r>
            <a:r>
              <a:rPr lang="fr-FR" sz="2000" b="0" i="0" u="none" strike="noStrike" cap="none" dirty="0">
                <a:solidFill>
                  <a:schemeClr val="dk1"/>
                </a:solidFill>
                <a:latin typeface="Calibri"/>
                <a:ea typeface="Calibri"/>
                <a:cs typeface="Calibri"/>
                <a:sym typeface="Calibri"/>
              </a:rPr>
              <a:t>le </a:t>
            </a:r>
            <a:r>
              <a:rPr lang="fr-FR" sz="2000" b="0" i="0" u="none" strike="noStrike" cap="none" dirty="0">
                <a:solidFill>
                  <a:schemeClr val="tx1"/>
                </a:solidFill>
                <a:latin typeface="Calibri"/>
                <a:ea typeface="Calibri"/>
                <a:cs typeface="Calibri"/>
                <a:sym typeface="Calibri"/>
              </a:rPr>
              <a:t>parcours des futurs </a:t>
            </a:r>
            <a:r>
              <a:rPr lang="fr-FR" sz="2000" b="0" i="0" u="none" strike="noStrike" cap="none" dirty="0" smtClean="0">
                <a:solidFill>
                  <a:schemeClr val="tx1"/>
                </a:solidFill>
                <a:latin typeface="Calibri"/>
                <a:ea typeface="Calibri"/>
                <a:cs typeface="Calibri"/>
                <a:sym typeface="Calibri"/>
              </a:rPr>
              <a:t>médecins,</a:t>
            </a:r>
          </a:p>
          <a:p>
            <a:pPr marL="742950" marR="0" lvl="1" indent="-285750" algn="l" rtl="0">
              <a:spcBef>
                <a:spcPts val="400"/>
              </a:spcBef>
              <a:buClr>
                <a:schemeClr val="dk1"/>
              </a:buClr>
              <a:buSzPct val="100000"/>
              <a:buFont typeface="Arial"/>
              <a:buChar char="–"/>
            </a:pPr>
            <a:r>
              <a:rPr lang="fr-FR" dirty="0" smtClean="0">
                <a:solidFill>
                  <a:schemeClr val="tx1"/>
                </a:solidFill>
              </a:rPr>
              <a:t>Une </a:t>
            </a:r>
            <a:r>
              <a:rPr lang="fr-FR" dirty="0">
                <a:solidFill>
                  <a:schemeClr val="tx1"/>
                </a:solidFill>
              </a:rPr>
              <a:t>prise en compte </a:t>
            </a:r>
            <a:r>
              <a:rPr lang="fr-FR" dirty="0" smtClean="0">
                <a:solidFill>
                  <a:schemeClr val="tx1"/>
                </a:solidFill>
              </a:rPr>
              <a:t>réglementaire </a:t>
            </a:r>
            <a:r>
              <a:rPr lang="fr-FR" dirty="0">
                <a:solidFill>
                  <a:schemeClr val="tx1"/>
                </a:solidFill>
              </a:rPr>
              <a:t>des risques psycho-sociaux </a:t>
            </a:r>
            <a:r>
              <a:rPr lang="fr-FR" sz="1800" dirty="0">
                <a:solidFill>
                  <a:schemeClr val="tx1"/>
                </a:solidFill>
              </a:rPr>
              <a:t>(</a:t>
            </a:r>
            <a:r>
              <a:rPr lang="fr-FR" sz="1800" dirty="0" smtClean="0">
                <a:solidFill>
                  <a:schemeClr val="tx1"/>
                </a:solidFill>
              </a:rPr>
              <a:t>annexes 3)</a:t>
            </a:r>
            <a:endParaRPr lang="fr-FR" sz="18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La reconnaissance des métiers de ce secteur</a:t>
            </a:r>
          </a:p>
        </p:txBody>
      </p:sp>
      <p:sp>
        <p:nvSpPr>
          <p:cNvPr id="133" name="Shape 13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34" name="Shape 13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35" name="Shape 1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5</a:t>
            </a:fld>
            <a:endParaRPr lang="fr-FR" sz="1200" b="0" i="0" u="none" strike="noStrike" cap="none">
              <a:solidFill>
                <a:srgbClr val="888888"/>
              </a:solidFill>
              <a:latin typeface="Calibri"/>
              <a:ea typeface="Calibri"/>
              <a:cs typeface="Calibri"/>
              <a:sym typeface="Calibri"/>
            </a:endParaRPr>
          </a:p>
        </p:txBody>
      </p:sp>
      <p:sp>
        <p:nvSpPr>
          <p:cNvPr id="136" name="Shape 13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2" indent="-342900" algn="l" rtl="0">
              <a:spcBef>
                <a:spcPts val="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342900" lvl="2" indent="-342900"/>
            <a:r>
              <a:rPr lang="fr-FR" sz="2000" b="0" i="0" u="none" strike="noStrike" cap="none" dirty="0">
                <a:solidFill>
                  <a:schemeClr val="dk1"/>
                </a:solidFill>
                <a:latin typeface="Calibri"/>
                <a:ea typeface="Calibri"/>
                <a:cs typeface="Calibri"/>
                <a:sym typeface="Calibri"/>
              </a:rPr>
              <a:t>Qualité des formations professionnelles </a:t>
            </a:r>
            <a:r>
              <a:rPr lang="fr-FR" sz="2000" b="0" i="0" u="none" strike="noStrike" cap="none" dirty="0" smtClean="0">
                <a:solidFill>
                  <a:schemeClr val="dk1"/>
                </a:solidFill>
                <a:latin typeface="Calibri"/>
                <a:ea typeface="Calibri"/>
                <a:cs typeface="Calibri"/>
                <a:sym typeface="Calibri"/>
              </a:rPr>
              <a:t>de </a:t>
            </a:r>
            <a:r>
              <a:rPr lang="fr-FR" sz="2000" b="0" i="0" u="none" strike="noStrike" cap="none" dirty="0">
                <a:solidFill>
                  <a:schemeClr val="dk1"/>
                </a:solidFill>
                <a:latin typeface="Calibri"/>
                <a:ea typeface="Calibri"/>
                <a:cs typeface="Calibri"/>
                <a:sym typeface="Calibri"/>
              </a:rPr>
              <a:t>plus en plus exigeantes dans notre domaine Reconnaissance des écoles délivrant des certifications </a:t>
            </a:r>
            <a:r>
              <a:rPr lang="fr-FR" sz="2000" b="0" i="0" u="none" strike="noStrike" cap="none" dirty="0" smtClean="0">
                <a:solidFill>
                  <a:schemeClr val="dk1"/>
                </a:solidFill>
                <a:latin typeface="Calibri"/>
                <a:ea typeface="Calibri"/>
                <a:cs typeface="Calibri"/>
                <a:sym typeface="Calibri"/>
              </a:rPr>
              <a:t>RNCP </a:t>
            </a:r>
            <a:r>
              <a:rPr lang="fr-FR" sz="2000" b="0" i="1" u="none" strike="noStrike" cap="none" dirty="0" smtClean="0">
                <a:solidFill>
                  <a:schemeClr val="dk1"/>
                </a:solidFill>
                <a:sym typeface="Calibri"/>
              </a:rPr>
              <a:t>(</a:t>
            </a:r>
            <a:r>
              <a:rPr lang="fr-FR" i="1" dirty="0"/>
              <a:t>Répertoire national des certifications </a:t>
            </a:r>
            <a:r>
              <a:rPr lang="fr-FR" i="1" dirty="0" smtClean="0"/>
              <a:t>professionnelles)</a:t>
            </a:r>
          </a:p>
          <a:p>
            <a:pPr marL="342900" lvl="2" indent="-342900"/>
            <a:r>
              <a:rPr lang="fr-FR" sz="2000" b="0" i="0" u="none" strike="noStrike" cap="none" dirty="0" smtClean="0">
                <a:solidFill>
                  <a:schemeClr val="dk1"/>
                </a:solidFill>
                <a:latin typeface="Calibri"/>
                <a:ea typeface="Calibri"/>
                <a:cs typeface="Calibri"/>
                <a:sym typeface="Calibri"/>
              </a:rPr>
              <a:t>Reconnaissance </a:t>
            </a:r>
            <a:r>
              <a:rPr lang="fr-FR" sz="2000" b="0" i="0" u="none" strike="noStrike" cap="none" dirty="0">
                <a:solidFill>
                  <a:schemeClr val="dk1"/>
                </a:solidFill>
                <a:latin typeface="Calibri"/>
                <a:ea typeface="Calibri"/>
                <a:cs typeface="Calibri"/>
                <a:sym typeface="Calibri"/>
              </a:rPr>
              <a:t>des métiers par l’état dans la catégorie </a:t>
            </a:r>
            <a:r>
              <a:rPr lang="fr-FR" sz="2000" b="1" i="0" u="none" strike="noStrike" cap="none" dirty="0">
                <a:solidFill>
                  <a:schemeClr val="dk1"/>
                </a:solidFill>
                <a:latin typeface="Calibri"/>
                <a:ea typeface="Calibri"/>
                <a:cs typeface="Calibri"/>
                <a:sym typeface="Calibri"/>
              </a:rPr>
              <a:t>Développement personnel et bien-être de la </a:t>
            </a:r>
            <a:r>
              <a:rPr lang="fr-FR" sz="2000" b="1" i="0" u="none" strike="noStrike" cap="none" dirty="0" smtClean="0">
                <a:solidFill>
                  <a:schemeClr val="dk1"/>
                </a:solidFill>
                <a:latin typeface="Calibri"/>
                <a:ea typeface="Calibri"/>
                <a:cs typeface="Calibri"/>
                <a:sym typeface="Calibri"/>
              </a:rPr>
              <a:t>personne, </a:t>
            </a:r>
            <a:r>
              <a:rPr lang="fr-FR" sz="2000" i="0" u="none" strike="noStrike" cap="none" dirty="0" smtClean="0">
                <a:solidFill>
                  <a:schemeClr val="dk1"/>
                </a:solidFill>
                <a:latin typeface="Calibri"/>
                <a:ea typeface="Calibri"/>
                <a:cs typeface="Calibri"/>
                <a:sym typeface="Calibri"/>
              </a:rPr>
              <a:t>au registre des métiers de Pôle Emploi</a:t>
            </a:r>
            <a:endParaRPr lang="fr-FR" sz="2000" b="1" i="0" u="none" strike="noStrike" cap="none" dirty="0">
              <a:solidFill>
                <a:schemeClr val="dk1"/>
              </a:solidFill>
              <a:latin typeface="Calibri"/>
              <a:ea typeface="Calibri"/>
              <a:cs typeface="Calibri"/>
              <a:sym typeface="Calibri"/>
            </a:endParaRPr>
          </a:p>
          <a:p>
            <a:pPr marL="342900" marR="0" lvl="2" indent="-342900" algn="l" rtl="0">
              <a:spcBef>
                <a:spcPts val="400"/>
              </a:spcBef>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L’OMS favorise depuis peu l’intégration des médecines non conventionnelles dans les systèmes de santé publique (cf. rapport de l’OMS de 2002).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La société SophroKhepri</a:t>
            </a:r>
          </a:p>
        </p:txBody>
      </p:sp>
      <p:sp>
        <p:nvSpPr>
          <p:cNvPr id="143" name="Shape 14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44" name="Shape 14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45" name="Shape 1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6</a:t>
            </a:fld>
            <a:endParaRPr lang="fr-FR" sz="1200" b="0" i="0" u="none" strike="noStrike" cap="none">
              <a:solidFill>
                <a:srgbClr val="888888"/>
              </a:solidFill>
              <a:latin typeface="Calibri"/>
              <a:ea typeface="Calibri"/>
              <a:cs typeface="Calibri"/>
              <a:sym typeface="Calibri"/>
            </a:endParaRPr>
          </a:p>
        </p:txBody>
      </p:sp>
      <p:sp>
        <p:nvSpPr>
          <p:cNvPr id="146" name="Shape 14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3 axes de </a:t>
            </a:r>
            <a:r>
              <a:rPr lang="fr-FR" sz="2400" b="1" i="0" u="none" strike="noStrike" cap="none" dirty="0" smtClean="0">
                <a:solidFill>
                  <a:schemeClr val="dk1"/>
                </a:solidFill>
                <a:latin typeface="Calibri"/>
                <a:ea typeface="Calibri"/>
                <a:cs typeface="Calibri"/>
                <a:sym typeface="Calibri"/>
              </a:rPr>
              <a:t>développement:</a:t>
            </a:r>
            <a:endParaRPr lang="fr-FR" sz="2400" b="1"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1" i="0" u="none" strike="noStrike" cap="none" dirty="0" err="1">
                <a:solidFill>
                  <a:schemeClr val="dk1"/>
                </a:solidFill>
                <a:latin typeface="Calibri"/>
                <a:ea typeface="Calibri"/>
                <a:cs typeface="Calibri"/>
                <a:sym typeface="Calibri"/>
              </a:rPr>
              <a:t>Khepri</a:t>
            </a:r>
            <a:r>
              <a:rPr lang="fr-FR" sz="2000" b="1" i="0" u="none" strike="noStrike" cap="none" dirty="0">
                <a:solidFill>
                  <a:schemeClr val="dk1"/>
                </a:solidFill>
                <a:latin typeface="Calibri"/>
                <a:ea typeface="Calibri"/>
                <a:cs typeface="Calibri"/>
                <a:sym typeface="Calibri"/>
              </a:rPr>
              <a:t> Santé  </a:t>
            </a:r>
            <a:r>
              <a:rPr lang="fr-FR" sz="2000" b="0" i="0" u="none" strike="noStrike" cap="none" dirty="0">
                <a:solidFill>
                  <a:schemeClr val="dk1"/>
                </a:solidFill>
                <a:latin typeface="Calibri"/>
                <a:ea typeface="Calibri"/>
                <a:cs typeface="Calibri"/>
                <a:sym typeface="Calibri"/>
              </a:rPr>
              <a:t>: Centre de santé et de mieux-être</a:t>
            </a:r>
          </a:p>
          <a:p>
            <a:pPr marL="742950" marR="0" lvl="1" indent="-285750" algn="l" rtl="0">
              <a:spcBef>
                <a:spcPts val="400"/>
              </a:spcBef>
              <a:spcAft>
                <a:spcPts val="0"/>
              </a:spcAft>
              <a:buClr>
                <a:schemeClr val="dk1"/>
              </a:buClr>
              <a:buSzPct val="100000"/>
              <a:buFont typeface="Arial"/>
              <a:buChar char="–"/>
            </a:pPr>
            <a:r>
              <a:rPr lang="fr-FR" sz="2000" b="1" i="0" u="none" strike="noStrike" cap="none" dirty="0" err="1">
                <a:solidFill>
                  <a:schemeClr val="dk1"/>
                </a:solidFill>
                <a:latin typeface="Calibri"/>
                <a:ea typeface="Calibri"/>
                <a:cs typeface="Calibri"/>
                <a:sym typeface="Calibri"/>
              </a:rPr>
              <a:t>Khepri</a:t>
            </a:r>
            <a:r>
              <a:rPr lang="fr-FR" sz="2000" b="1" i="0" u="none" strike="noStrike" cap="none" dirty="0">
                <a:solidFill>
                  <a:schemeClr val="dk1"/>
                </a:solidFill>
                <a:latin typeface="Calibri"/>
                <a:ea typeface="Calibri"/>
                <a:cs typeface="Calibri"/>
                <a:sym typeface="Calibri"/>
              </a:rPr>
              <a:t>-thérapie </a:t>
            </a:r>
            <a:r>
              <a:rPr lang="fr-FR" sz="2000" b="0" i="0" u="none" strike="noStrike" cap="none" dirty="0">
                <a:solidFill>
                  <a:schemeClr val="dk1"/>
                </a:solidFill>
                <a:latin typeface="Calibri"/>
                <a:ea typeface="Calibri"/>
                <a:cs typeface="Calibri"/>
                <a:sym typeface="Calibri"/>
              </a:rPr>
              <a:t>: Une plateforme de mise en </a:t>
            </a:r>
            <a:r>
              <a:rPr lang="fr-FR" sz="2000" b="0" i="0" u="none" strike="noStrike" cap="none" dirty="0" smtClean="0">
                <a:solidFill>
                  <a:schemeClr val="dk1"/>
                </a:solidFill>
                <a:latin typeface="Calibri"/>
                <a:ea typeface="Calibri"/>
                <a:cs typeface="Calibri"/>
                <a:sym typeface="Calibri"/>
              </a:rPr>
              <a:t>relation professionnels de santé et clients</a:t>
            </a:r>
            <a:endParaRPr lang="fr-FR" sz="2000" b="0" i="0" u="none" strike="noStrike" cap="none" dirty="0">
              <a:solidFill>
                <a:schemeClr val="dk1"/>
              </a:solidFill>
              <a:latin typeface="Calibri"/>
              <a:ea typeface="Calibri"/>
              <a:cs typeface="Calibri"/>
              <a:sym typeface="Calibri"/>
            </a:endParaRPr>
          </a:p>
          <a:p>
            <a:pPr lvl="1" indent="-285750"/>
            <a:r>
              <a:rPr lang="fr-FR" sz="2000" b="1" i="0" u="none" strike="noStrike" cap="none" dirty="0" smtClean="0">
                <a:solidFill>
                  <a:schemeClr val="dk1"/>
                </a:solidFill>
                <a:latin typeface="Calibri"/>
                <a:ea typeface="Calibri"/>
                <a:cs typeface="Calibri"/>
                <a:sym typeface="Calibri"/>
              </a:rPr>
              <a:t>L’Instant </a:t>
            </a:r>
            <a:r>
              <a:rPr lang="fr-FR" sz="2000" b="1" i="0" u="none" strike="noStrike" cap="none" dirty="0">
                <a:solidFill>
                  <a:schemeClr val="dk1"/>
                </a:solidFill>
                <a:latin typeface="Calibri"/>
                <a:ea typeface="Calibri"/>
                <a:cs typeface="Calibri"/>
                <a:sym typeface="Calibri"/>
              </a:rPr>
              <a:t>Break </a:t>
            </a:r>
            <a:r>
              <a:rPr lang="fr-FR" sz="2000" b="0" i="0" u="none" strike="noStrike" cap="none" dirty="0">
                <a:solidFill>
                  <a:schemeClr val="dk1"/>
                </a:solidFill>
                <a:latin typeface="Calibri"/>
                <a:ea typeface="Calibri"/>
                <a:cs typeface="Calibri"/>
                <a:sym typeface="Calibri"/>
              </a:rPr>
              <a:t>: Une vitrine pédagogique </a:t>
            </a:r>
            <a:r>
              <a:rPr lang="fr-FR" sz="2000" b="0" i="0" u="none" strike="noStrike" cap="none" dirty="0" smtClean="0">
                <a:solidFill>
                  <a:schemeClr val="dk1"/>
                </a:solidFill>
                <a:latin typeface="Calibri"/>
                <a:ea typeface="Calibri"/>
                <a:cs typeface="Calibri"/>
                <a:sym typeface="Calibri"/>
              </a:rPr>
              <a:t>de la </a:t>
            </a:r>
            <a:r>
              <a:rPr lang="fr-FR" sz="2000" b="0" i="0" u="none" strike="noStrike" cap="none" dirty="0">
                <a:solidFill>
                  <a:schemeClr val="dk1"/>
                </a:solidFill>
                <a:latin typeface="Calibri"/>
                <a:ea typeface="Calibri"/>
                <a:cs typeface="Calibri"/>
                <a:sym typeface="Calibri"/>
              </a:rPr>
              <a:t>qualité de vie au </a:t>
            </a:r>
            <a:r>
              <a:rPr lang="fr-FR" dirty="0"/>
              <a:t>travail pour les collectivités ou les entreprises</a:t>
            </a:r>
            <a:endParaRPr lang="fr-FR" sz="2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6717814" y="1317241"/>
            <a:ext cx="2288505" cy="4632037"/>
          </a:xfrm>
          <a:prstGeom prst="rect">
            <a:avLst/>
          </a:prstGeom>
          <a:noFill/>
          <a:ln>
            <a:noFill/>
          </a:ln>
        </p:spPr>
      </p:pic>
      <p:sp>
        <p:nvSpPr>
          <p:cNvPr id="153" name="Shape 153"/>
          <p:cNvSpPr/>
          <p:nvPr/>
        </p:nvSpPr>
        <p:spPr>
          <a:xfrm>
            <a:off x="6726228"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marL="0" marR="0" lvl="0" indent="0" algn="ctr" rtl="0">
              <a:spcBef>
                <a:spcPts val="0"/>
              </a:spcBef>
              <a:buNone/>
            </a:pPr>
            <a:endParaRPr sz="1200" b="0" i="0" u="none" strike="noStrike" cap="none">
              <a:solidFill>
                <a:schemeClr val="lt1"/>
              </a:solidFill>
              <a:latin typeface="Calibri"/>
              <a:ea typeface="Calibri"/>
              <a:cs typeface="Calibri"/>
              <a:sym typeface="Calibri"/>
            </a:endParaRPr>
          </a:p>
        </p:txBody>
      </p:sp>
      <p:sp>
        <p:nvSpPr>
          <p:cNvPr id="154" name="Shape 154"/>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55" name="Shape 15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7</a:t>
            </a:fld>
            <a:endParaRPr lang="fr-FR" sz="1200" b="0" i="0" u="none" strike="noStrike" cap="none">
              <a:solidFill>
                <a:srgbClr val="888888"/>
              </a:solidFill>
              <a:latin typeface="Calibri"/>
              <a:ea typeface="Calibri"/>
              <a:cs typeface="Calibri"/>
              <a:sym typeface="Calibri"/>
            </a:endParaRPr>
          </a:p>
        </p:txBody>
      </p:sp>
      <p:sp>
        <p:nvSpPr>
          <p:cNvPr id="157" name="Shape 157"/>
          <p:cNvSpPr txBox="1"/>
          <p:nvPr/>
        </p:nvSpPr>
        <p:spPr>
          <a:xfrm>
            <a:off x="3660771" y="1484783"/>
            <a:ext cx="3038610" cy="2894818"/>
          </a:xfrm>
          <a:prstGeom prst="rect">
            <a:avLst/>
          </a:prstGeom>
          <a:noFill/>
          <a:ln>
            <a:noFill/>
          </a:ln>
        </p:spPr>
        <p:txBody>
          <a:bodyPr lIns="42850" tIns="21400" rIns="42850" bIns="21400" anchor="t" anchorCtr="0">
            <a:noAutofit/>
          </a:bodyPr>
          <a:lstStyle/>
          <a:p>
            <a:pPr marL="0" marR="0" lvl="0" indent="0" algn="ctr" rtl="0">
              <a:spcBef>
                <a:spcPts val="0"/>
              </a:spcBef>
              <a:spcAft>
                <a:spcPts val="0"/>
              </a:spcAft>
              <a:buClr>
                <a:srgbClr val="0085B0"/>
              </a:buClr>
              <a:buSzPct val="25000"/>
              <a:buFont typeface="Calibri"/>
              <a:buNone/>
            </a:pPr>
            <a:r>
              <a:rPr lang="fr-FR" sz="1900" b="1" i="0" u="none" strike="noStrike" cap="none" dirty="0">
                <a:solidFill>
                  <a:srgbClr val="0085B0"/>
                </a:solidFill>
                <a:latin typeface="Calibri"/>
                <a:ea typeface="Calibri"/>
                <a:cs typeface="Calibri"/>
                <a:sym typeface="Calibri"/>
              </a:rPr>
              <a:t>Centre Paramédical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De Thérapies complémentaires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Soutien psychologique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Développement personnel</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mieux être de la personne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Prendre rendez-vous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avec nos spécialistes</a:t>
            </a:r>
            <a:br>
              <a:rPr lang="fr-FR" sz="1300" b="1" i="0" u="none" strike="noStrike" cap="none" dirty="0">
                <a:solidFill>
                  <a:srgbClr val="0085B0"/>
                </a:solidFill>
                <a:latin typeface="Calibri"/>
                <a:ea typeface="Calibri"/>
                <a:cs typeface="Calibri"/>
                <a:sym typeface="Calibri"/>
              </a:rPr>
            </a:br>
            <a:endParaRPr lang="fr-F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09 73 67 35 45</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06 60 47 71 64</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www.rdv.sophrokhepri.fr</a:t>
            </a: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buClr>
                <a:schemeClr val="dk1"/>
              </a:buClr>
              <a:buFont typeface="Calibri"/>
              <a:buNone/>
            </a:pPr>
            <a:endParaRPr sz="1500" b="1" i="0" u="none" strike="noStrike" cap="none" dirty="0">
              <a:solidFill>
                <a:srgbClr val="0085B0"/>
              </a:solidFill>
              <a:latin typeface="Calibri"/>
              <a:ea typeface="Calibri"/>
              <a:cs typeface="Calibri"/>
              <a:sym typeface="Calibri"/>
            </a:endParaRPr>
          </a:p>
        </p:txBody>
      </p:sp>
      <p:sp>
        <p:nvSpPr>
          <p:cNvPr id="158" name="Shape 158"/>
          <p:cNvSpPr txBox="1"/>
          <p:nvPr/>
        </p:nvSpPr>
        <p:spPr>
          <a:xfrm>
            <a:off x="6979010" y="5371317"/>
            <a:ext cx="1751314" cy="253164"/>
          </a:xfrm>
          <a:prstGeom prst="rect">
            <a:avLst/>
          </a:prstGeom>
          <a:noFill/>
          <a:ln>
            <a:noFill/>
          </a:ln>
        </p:spPr>
        <p:txBody>
          <a:bodyPr lIns="98300" tIns="49150" rIns="98300" bIns="49150" anchor="t" anchorCtr="0">
            <a:noAutofit/>
          </a:bodyPr>
          <a:lstStyle/>
          <a:p>
            <a:pPr marL="0" marR="0" lvl="0" indent="0" algn="ctr" rtl="0">
              <a:spcBef>
                <a:spcPts val="0"/>
              </a:spcBef>
              <a:buSzPct val="25000"/>
              <a:buNone/>
            </a:pPr>
            <a:r>
              <a:rPr lang="fr-FR" sz="1000" b="0" i="0" u="none" strike="noStrike" cap="none">
                <a:solidFill>
                  <a:schemeClr val="dk1"/>
                </a:solidFill>
                <a:latin typeface="Calibri"/>
                <a:ea typeface="Calibri"/>
                <a:cs typeface="Calibri"/>
                <a:sym typeface="Calibri"/>
              </a:rPr>
              <a:t>Edition </a:t>
            </a:r>
            <a:r>
              <a:rPr lang="fr-FR" sz="1000" b="1" i="0" u="none" strike="noStrike" cap="none">
                <a:solidFill>
                  <a:schemeClr val="dk1"/>
                </a:solidFill>
                <a:latin typeface="Calibri"/>
                <a:ea typeface="Calibri"/>
                <a:cs typeface="Calibri"/>
                <a:sym typeface="Calibri"/>
              </a:rPr>
              <a:t>2016/2017</a:t>
            </a:r>
          </a:p>
        </p:txBody>
      </p:sp>
      <p:sp>
        <p:nvSpPr>
          <p:cNvPr id="159" name="Shape 159"/>
          <p:cNvSpPr txBox="1"/>
          <p:nvPr/>
        </p:nvSpPr>
        <p:spPr>
          <a:xfrm>
            <a:off x="6979010" y="5436955"/>
            <a:ext cx="1766111" cy="499386"/>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Paru au </a:t>
            </a:r>
          </a:p>
          <a:p>
            <a:pPr marL="0" marR="0" lvl="0" indent="0" algn="ctr" rtl="0">
              <a:lnSpc>
                <a:spcPct val="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3664373" y="4593853"/>
            <a:ext cx="3043873" cy="1113048"/>
          </a:xfrm>
          <a:prstGeom prst="rect">
            <a:avLst/>
          </a:prstGeom>
          <a:noFill/>
          <a:ln>
            <a:noFill/>
          </a:ln>
        </p:spPr>
        <p:txBody>
          <a:bodyPr lIns="74925" tIns="37450" rIns="74925" bIns="37450" anchor="t" anchorCtr="0">
            <a:noAutofit/>
          </a:bodyPr>
          <a:lstStyle/>
          <a:p>
            <a:pPr marL="0" marR="0" lvl="0" indent="0" algn="ctr" rtl="0">
              <a:spcBef>
                <a:spcPts val="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Coaching</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Orientation  scolaire</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Evaluation psychologique</a:t>
            </a:r>
          </a:p>
          <a:p>
            <a:pPr marL="0" marR="0" lvl="0" indent="0" algn="ctr" rtl="0">
              <a:spcBef>
                <a:spcPts val="280"/>
              </a:spcBef>
              <a:buClr>
                <a:srgbClr val="0085B0"/>
              </a:buClr>
              <a:buSzPct val="25000"/>
              <a:buFont typeface="Arial"/>
              <a:buNone/>
            </a:pPr>
            <a:r>
              <a:rPr lang="fr-FR" sz="1400" b="1" i="0" u="none" strike="noStrike" cap="none">
                <a:solidFill>
                  <a:srgbClr val="0085B0"/>
                </a:solidFill>
                <a:latin typeface="Calibri"/>
                <a:ea typeface="Calibri"/>
                <a:cs typeface="Calibri"/>
                <a:sym typeface="Calibri"/>
              </a:rPr>
              <a:t>Bilan de compétences professionnel</a:t>
            </a:r>
          </a:p>
        </p:txBody>
      </p:sp>
      <p:sp>
        <p:nvSpPr>
          <p:cNvPr id="161" name="Shape 161"/>
          <p:cNvSpPr txBox="1"/>
          <p:nvPr/>
        </p:nvSpPr>
        <p:spPr>
          <a:xfrm>
            <a:off x="276544" y="3830728"/>
            <a:ext cx="3431358" cy="1830518"/>
          </a:xfrm>
          <a:prstGeom prst="rect">
            <a:avLst/>
          </a:prstGeom>
          <a:noFill/>
          <a:ln>
            <a:noFill/>
          </a:ln>
        </p:spPr>
        <p:txBody>
          <a:bodyPr lIns="98300" tIns="49150" rIns="98300" bIns="49150" anchor="t" anchorCtr="0">
            <a:noAutofit/>
          </a:bodyPr>
          <a:lstStyle/>
          <a:p>
            <a:pPr marL="0" marR="0" lvl="0" indent="0" algn="ctr" rtl="0">
              <a:lnSpc>
                <a:spcPct val="107500"/>
              </a:lnSpc>
              <a:spcBef>
                <a:spcPts val="0"/>
              </a:spcBef>
              <a:buSzPct val="25000"/>
              <a:buNone/>
            </a:pPr>
            <a:r>
              <a:rPr lang="fr-FR" sz="1400" b="1" i="0" u="none" strike="noStrike" cap="none">
                <a:solidFill>
                  <a:schemeClr val="dk1"/>
                </a:solidFill>
                <a:latin typeface="Calibri"/>
                <a:ea typeface="Calibri"/>
                <a:cs typeface="Calibri"/>
                <a:sym typeface="Calibri"/>
              </a:rPr>
              <a:t>Aromathérapie, Chiropraxie, Coaching, EFT, EMDR, Etiopathie, Gestalt, Hirudothérapie, Hypnose, Iridologie, Kinésiologie,  Massages, Méditation, Naturopathie, Ostéopathie, Phytothérapie, </a:t>
            </a:r>
            <a:br>
              <a:rPr lang="fr-FR" sz="1400" b="1" i="0" u="none" strike="noStrike" cap="none">
                <a:solidFill>
                  <a:schemeClr val="dk1"/>
                </a:solidFill>
                <a:latin typeface="Calibri"/>
                <a:ea typeface="Calibri"/>
                <a:cs typeface="Calibri"/>
                <a:sym typeface="Calibri"/>
              </a:rPr>
            </a:br>
            <a:r>
              <a:rPr lang="fr-FR" sz="1400" b="1" i="0" u="none" strike="noStrike" cap="none">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4244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4244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4244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348553" y="1317241"/>
            <a:ext cx="3292685" cy="2382898"/>
          </a:xfrm>
          <a:prstGeom prst="rect">
            <a:avLst/>
          </a:prstGeom>
          <a:noFill/>
          <a:ln>
            <a:noFill/>
          </a:ln>
        </p:spPr>
      </p:pic>
      <p:sp>
        <p:nvSpPr>
          <p:cNvPr id="166" name="Shape 166"/>
          <p:cNvSpPr txBox="1"/>
          <p:nvPr/>
        </p:nvSpPr>
        <p:spPr>
          <a:xfrm>
            <a:off x="348553" y="5949280"/>
            <a:ext cx="8327902"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3631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6706841" y="1145188"/>
            <a:ext cx="19388" cy="4804092"/>
          </a:xfrm>
          <a:prstGeom prst="straightConnector1">
            <a:avLst/>
          </a:prstGeom>
          <a:noFill/>
          <a:ln w="9525" cap="flat" cmpd="sng">
            <a:solidFill>
              <a:srgbClr val="4A7DBA"/>
            </a:solidFill>
            <a:prstDash val="solid"/>
            <a:round/>
            <a:headEnd type="none" w="med" len="med"/>
            <a:tailEnd type="none" w="med" len="med"/>
          </a:ln>
        </p:spPr>
      </p:cxn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La Plateforme </a:t>
            </a:r>
            <a:r>
              <a:rPr lang="fr-FR" sz="2400" b="1" i="0" u="none" strike="noStrike" cap="none" dirty="0" err="1" smtClean="0">
                <a:solidFill>
                  <a:schemeClr val="dk1"/>
                </a:solidFill>
                <a:latin typeface="Calibri"/>
                <a:ea typeface="Calibri"/>
                <a:cs typeface="Calibri"/>
                <a:sym typeface="Calibri"/>
              </a:rPr>
              <a:t>Khepri</a:t>
            </a:r>
            <a:r>
              <a:rPr lang="fr-FR" sz="2400" b="1" i="0" u="none" strike="noStrike" cap="none" dirty="0" smtClean="0">
                <a:solidFill>
                  <a:schemeClr val="dk1"/>
                </a:solidFill>
                <a:latin typeface="Calibri"/>
                <a:ea typeface="Calibri"/>
                <a:cs typeface="Calibri"/>
                <a:sym typeface="Calibri"/>
              </a:rPr>
              <a:t>-thérapie </a:t>
            </a:r>
            <a:r>
              <a:rPr lang="fr-FR" sz="2400" b="1" i="0" u="none" strike="noStrike" cap="none" dirty="0">
                <a:solidFill>
                  <a:schemeClr val="dk1"/>
                </a:solidFill>
                <a:latin typeface="Calibri"/>
                <a:ea typeface="Calibri"/>
                <a:cs typeface="Calibri"/>
                <a:sym typeface="Calibri"/>
              </a:rPr>
              <a:t>: un système expert</a:t>
            </a:r>
          </a:p>
        </p:txBody>
      </p:sp>
      <p:sp>
        <p:nvSpPr>
          <p:cNvPr id="175" name="Shape 1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76" name="Shape 1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77" name="Shape 1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8</a:t>
            </a:fld>
            <a:endParaRPr lang="fr-FR" sz="1200" b="0" i="0" u="none" strike="noStrike" cap="none">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Quel usagé, souvent néophyte, saurait dire quel spécialiste choisir dans le domaine des thérapies complémentaires ?</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Pour répondre à cette demande: Un système expert avec des algorithmes </a:t>
            </a:r>
            <a:r>
              <a:rPr lang="fr-FR" sz="2220" b="0" i="0" u="none" strike="noStrike" cap="none" dirty="0" smtClean="0">
                <a:solidFill>
                  <a:schemeClr val="dk1"/>
                </a:solidFill>
                <a:latin typeface="Calibri"/>
                <a:ea typeface="Calibri"/>
                <a:cs typeface="Calibri"/>
                <a:sym typeface="Calibri"/>
              </a:rPr>
              <a:t>mettant en </a:t>
            </a:r>
            <a:r>
              <a:rPr lang="fr-FR" sz="2220" b="0" i="0" u="none" strike="noStrike" cap="none" dirty="0">
                <a:solidFill>
                  <a:schemeClr val="dk1"/>
                </a:solidFill>
                <a:latin typeface="Calibri"/>
                <a:ea typeface="Calibri"/>
                <a:cs typeface="Calibri"/>
                <a:sym typeface="Calibri"/>
              </a:rPr>
              <a:t>relation les expertises de nos intervenants et les motifs de consultations de leurs clients/patients</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Un système de qualification calcule l'adéquation entre </a:t>
            </a:r>
            <a:r>
              <a:rPr lang="fr-FR" sz="2220" b="0" i="0" u="none" strike="noStrike" cap="none" dirty="0" smtClean="0">
                <a:solidFill>
                  <a:schemeClr val="dk1"/>
                </a:solidFill>
                <a:latin typeface="Calibri"/>
                <a:ea typeface="Calibri"/>
                <a:cs typeface="Calibri"/>
                <a:sym typeface="Calibri"/>
              </a:rPr>
              <a:t>les professionnels </a:t>
            </a:r>
            <a:r>
              <a:rPr lang="fr-FR" sz="2220" b="0" i="0" u="none" strike="noStrike" cap="none" dirty="0">
                <a:solidFill>
                  <a:schemeClr val="dk1"/>
                </a:solidFill>
                <a:latin typeface="Calibri"/>
                <a:ea typeface="Calibri"/>
                <a:cs typeface="Calibri"/>
                <a:sym typeface="Calibri"/>
              </a:rPr>
              <a:t>et les types de demandes de chaque patient pour </a:t>
            </a:r>
            <a:r>
              <a:rPr lang="fr-FR" sz="2220" b="0" i="0" u="none" strike="noStrike" cap="none" dirty="0" smtClean="0">
                <a:solidFill>
                  <a:schemeClr val="dk1"/>
                </a:solidFill>
                <a:latin typeface="Calibri"/>
                <a:ea typeface="Calibri"/>
                <a:cs typeface="Calibri"/>
                <a:sym typeface="Calibri"/>
              </a:rPr>
              <a:t>bien l’orienter </a:t>
            </a:r>
            <a:r>
              <a:rPr lang="fr-FR" sz="2220" b="0" i="0" u="none" strike="noStrike" cap="none" dirty="0">
                <a:solidFill>
                  <a:schemeClr val="dk1"/>
                </a:solidFill>
                <a:latin typeface="Calibri"/>
                <a:ea typeface="Calibri"/>
                <a:cs typeface="Calibri"/>
                <a:sym typeface="Calibri"/>
              </a:rPr>
              <a:t>vers le type de thérapie adapté à sa situation.</a:t>
            </a:r>
          </a:p>
          <a:p>
            <a:pPr marL="342900" marR="0" lvl="0" indent="-342900" algn="l" rtl="0">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Résultats :</a:t>
            </a:r>
            <a:r>
              <a:rPr lang="fr-FR" sz="2220" b="0" i="0" u="none" strike="noStrike" cap="none" dirty="0">
                <a:solidFill>
                  <a:schemeClr val="dk1"/>
                </a:solidFill>
                <a:latin typeface="Calibri"/>
                <a:ea typeface="Calibri"/>
                <a:cs typeface="Calibri"/>
                <a:sym typeface="Calibri"/>
              </a:rPr>
              <a:t> </a:t>
            </a:r>
          </a:p>
          <a:p>
            <a:pPr marL="742950" marR="0" lvl="1" indent="-285750" algn="l" rtl="0">
              <a:spcBef>
                <a:spcPts val="370"/>
              </a:spcBef>
              <a:spcAft>
                <a:spcPts val="0"/>
              </a:spcAft>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marL="742950" marR="0" lvl="1" indent="-285750" algn="l" rtl="0">
              <a:spcBef>
                <a:spcPts val="370"/>
              </a:spcBef>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Le concept : La </a:t>
            </a:r>
            <a:r>
              <a:rPr lang="fr-FR" sz="2400" b="1" i="0" u="none" strike="noStrike" cap="none" dirty="0" err="1">
                <a:solidFill>
                  <a:schemeClr val="dk1"/>
                </a:solidFill>
                <a:latin typeface="Calibri"/>
                <a:ea typeface="Calibri"/>
                <a:cs typeface="Calibri"/>
                <a:sym typeface="Calibri"/>
              </a:rPr>
              <a:t>visiothérapie</a:t>
            </a:r>
            <a:r>
              <a:rPr lang="fr-FR" sz="2400" b="1" i="0" u="none" strike="noStrike" cap="none" dirty="0">
                <a:solidFill>
                  <a:schemeClr val="dk1"/>
                </a:solidFill>
                <a:latin typeface="Calibri"/>
                <a:ea typeface="Calibri"/>
                <a:cs typeface="Calibri"/>
                <a:sym typeface="Calibri"/>
              </a:rPr>
              <a:t> pourquoi?</a:t>
            </a:r>
          </a:p>
        </p:txBody>
      </p:sp>
      <p:sp>
        <p:nvSpPr>
          <p:cNvPr id="185" name="Shape 1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86" name="Shape 1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87" name="Shape 1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9</a:t>
            </a:fld>
            <a:endParaRPr lang="fr-FR" sz="1200" b="0" i="0" u="none" strike="noStrike" cap="none">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Plusieurs raisons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Éloignement physique</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Pudeur ou Timidité,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Manque de temps ou obligation de rester chez soi</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Sécurité de nos systèmes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Sécurisation des données</a:t>
            </a:r>
          </a:p>
          <a:p>
            <a:pPr lvl="1" indent="-285750"/>
            <a:r>
              <a:rPr lang="fr-FR" sz="2000" b="0" i="0" u="none" strike="noStrike" cap="none" dirty="0">
                <a:solidFill>
                  <a:schemeClr val="dk1"/>
                </a:solidFill>
                <a:latin typeface="Calibri"/>
                <a:ea typeface="Calibri"/>
                <a:cs typeface="Calibri"/>
                <a:sym typeface="Calibri"/>
              </a:rPr>
              <a:t>Stockage des informations chez </a:t>
            </a:r>
            <a:r>
              <a:rPr lang="fr-FR" sz="2000" b="0" i="0" u="none" strike="noStrike" cap="none" dirty="0">
                <a:solidFill>
                  <a:schemeClr val="tx1"/>
                </a:solidFill>
                <a:latin typeface="Calibri"/>
                <a:ea typeface="Calibri"/>
                <a:cs typeface="Calibri"/>
                <a:sym typeface="Calibri"/>
              </a:rPr>
              <a:t>OVH :</a:t>
            </a:r>
            <a:r>
              <a:rPr lang="fr-FR" sz="2000" b="0" i="0" u="none" strike="noStrike" cap="none" dirty="0">
                <a:solidFill>
                  <a:schemeClr val="dk1"/>
                </a:solidFill>
                <a:latin typeface="Calibri"/>
                <a:ea typeface="Calibri"/>
                <a:cs typeface="Calibri"/>
                <a:sym typeface="Calibri"/>
              </a:rPr>
              <a:t> leader de l’hébergement en </a:t>
            </a:r>
            <a:r>
              <a:rPr lang="fr-FR" sz="2000" b="0" i="0" u="none" strike="noStrike" cap="none" dirty="0" smtClean="0">
                <a:solidFill>
                  <a:schemeClr val="dk1"/>
                </a:solidFill>
                <a:latin typeface="Calibri"/>
                <a:ea typeface="Calibri"/>
                <a:cs typeface="Calibri"/>
                <a:sym typeface="Calibri"/>
              </a:rPr>
              <a:t>France </a:t>
            </a:r>
            <a:endParaRPr lang="fr-FR" i="1" dirty="0"/>
          </a:p>
          <a:p>
            <a:pPr lvl="1" indent="-285750"/>
            <a:r>
              <a:rPr lang="fr-FR" sz="2000" b="0" i="0" u="none" strike="noStrike" cap="none" dirty="0" smtClean="0">
                <a:solidFill>
                  <a:schemeClr val="dk1"/>
                </a:solidFill>
                <a:latin typeface="Calibri"/>
                <a:ea typeface="Calibri"/>
                <a:cs typeface="Calibri"/>
                <a:sym typeface="Calibri"/>
              </a:rPr>
              <a:t>Système </a:t>
            </a:r>
            <a:r>
              <a:rPr lang="fr-FR" sz="2000" b="0" i="0" u="none" strike="noStrike" cap="none" dirty="0">
                <a:solidFill>
                  <a:schemeClr val="dk1"/>
                </a:solidFill>
                <a:latin typeface="Calibri"/>
                <a:ea typeface="Calibri"/>
                <a:cs typeface="Calibri"/>
                <a:sym typeface="Calibri"/>
              </a:rPr>
              <a:t>de vision conférence propriétaire qui permet la confidentialité des échanges, la stabilité de la qualité de l’image et du son.</a:t>
            </a:r>
          </a:p>
          <a:p>
            <a:pPr marL="742950" marR="0" lvl="1" indent="-285750" algn="l" rtl="0">
              <a:spcBef>
                <a:spcPts val="400"/>
              </a:spcBef>
              <a:buClr>
                <a:schemeClr val="dk1"/>
              </a:buClr>
              <a:buSzPct val="100000"/>
              <a:buFont typeface="Arial"/>
              <a:buNone/>
            </a:pPr>
            <a:endParaRPr sz="20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5450</TotalTime>
  <Words>3414</Words>
  <Application>Microsoft Office PowerPoint</Application>
  <PresentationFormat>Affichage à l'écran (4:3)</PresentationFormat>
  <Paragraphs>342</Paragraphs>
  <Slides>20</Slides>
  <Notes>18</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Thème Office</vt:lpstr>
      <vt:lpstr>Conception personnalisée</vt:lpstr>
      <vt:lpstr>Présentation PowerPoint</vt:lpstr>
      <vt:lpstr>Présentation PowerPoint</vt:lpstr>
      <vt:lpstr>SOMMAIRE</vt:lpstr>
      <vt:lpstr>Le marché du bien-être et des médecines douces</vt:lpstr>
      <vt:lpstr>La reconnaissance des métiers de ce secteur</vt:lpstr>
      <vt:lpstr>La société SophroKhepri</vt:lpstr>
      <vt:lpstr>Présentation PowerPoint</vt:lpstr>
      <vt:lpstr>La Plateforme Khepri-thérapie : un système expert</vt:lpstr>
      <vt:lpstr>Le concept : La visiothérapie pourquoi?</vt:lpstr>
      <vt:lpstr>Présentation PowerPoint</vt:lpstr>
      <vt:lpstr>Présentation PowerPoint</vt:lpstr>
      <vt:lpstr>Expérimentation in situ et in vivo de projets innovants en Île-de-France</vt:lpstr>
      <vt:lpstr>Offre pour les collectivités au regard de la réglementation SQVT</vt:lpstr>
      <vt:lpstr>Pourquoi externaliser l’approche SQVT?</vt:lpstr>
      <vt:lpstr>Pourquoi externaliser l’approche SQVT?</vt:lpstr>
      <vt:lpstr>Notre démarche d’accompagnement du changement</vt:lpstr>
      <vt:lpstr>Présentation PowerPoint</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Dell</cp:lastModifiedBy>
  <cp:revision>25</cp:revision>
  <cp:lastPrinted>2016-11-20T17:08:59Z</cp:lastPrinted>
  <dcterms:modified xsi:type="dcterms:W3CDTF">2016-11-21T09:00:29Z</dcterms:modified>
</cp:coreProperties>
</file>