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78" r:id="rId4"/>
    <p:sldId id="279" r:id="rId5"/>
    <p:sldId id="283" r:id="rId6"/>
    <p:sldId id="280" r:id="rId7"/>
    <p:sldId id="281" r:id="rId8"/>
    <p:sldId id="282" r:id="rId9"/>
    <p:sldId id="276" r:id="rId10"/>
    <p:sldId id="266" r:id="rId11"/>
    <p:sldId id="277" r:id="rId12"/>
    <p:sldId id="265" r:id="rId13"/>
    <p:sldId id="261" r:id="rId14"/>
    <p:sldId id="262" r:id="rId15"/>
    <p:sldId id="263" r:id="rId16"/>
    <p:sldId id="267" r:id="rId17"/>
    <p:sldId id="268" r:id="rId18"/>
    <p:sldId id="269" r:id="rId19"/>
    <p:sldId id="270" r:id="rId20"/>
    <p:sldId id="275" r:id="rId21"/>
    <p:sldId id="271" r:id="rId22"/>
    <p:sldId id="272" r:id="rId23"/>
    <p:sldId id="273" r:id="rId24"/>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74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01/04/2017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a:solidFill>
                  <a:srgbClr val="0070C0"/>
                </a:solidFill>
                <a:latin typeface="Calibri"/>
                <a:ea typeface="Calibri"/>
                <a:cs typeface="Calibri"/>
                <a:sym typeface="Calibri"/>
              </a:rPr>
              <a:t>KHEPRI : naître, être et </a:t>
            </a:r>
            <a:r>
              <a:rPr lang="fr-FR" sz="2000" b="1" i="0" u="none" strike="noStrike" cap="none" dirty="0" smtClean="0">
                <a:solidFill>
                  <a:srgbClr val="0070C0"/>
                </a:solidFill>
                <a:latin typeface="Calibri"/>
                <a:ea typeface="Calibri"/>
                <a:cs typeface="Calibri"/>
                <a:sym typeface="Calibri"/>
              </a:rPr>
              <a:t>devenir, ici et maintenant</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Expérimentation in situ et in vivo de projets </a:t>
            </a:r>
            <a:r>
              <a:rPr lang="fr-FR" sz="2400" b="1" i="0" u="none" strike="noStrike" cap="none" dirty="0" smtClean="0">
                <a:solidFill>
                  <a:schemeClr val="dk1"/>
                </a:solidFill>
                <a:latin typeface="Calibri"/>
                <a:ea typeface="Calibri"/>
                <a:cs typeface="Calibri"/>
                <a:sym typeface="Calibri"/>
              </a:rPr>
              <a:t>innovants</a:t>
            </a:r>
            <a:br>
              <a:rPr lang="fr-FR" sz="2400" b="1" i="0" u="none" strike="noStrike" cap="none" dirty="0" smtClean="0">
                <a:solidFill>
                  <a:schemeClr val="dk1"/>
                </a:solidFill>
                <a:latin typeface="Calibri"/>
                <a:ea typeface="Calibri"/>
                <a:cs typeface="Calibri"/>
                <a:sym typeface="Calibri"/>
              </a:rPr>
            </a:br>
            <a:r>
              <a:rPr lang="fr-FR" sz="2400" b="1" i="0" u="none" strike="noStrike" cap="none" dirty="0" smtClean="0">
                <a:solidFill>
                  <a:schemeClr val="dk1"/>
                </a:solidFill>
                <a:latin typeface="Calibri"/>
                <a:ea typeface="Calibri"/>
                <a:cs typeface="Calibri"/>
                <a:sym typeface="Calibri"/>
              </a:rPr>
              <a:t>en </a:t>
            </a:r>
            <a:r>
              <a:rPr lang="fr-FR" sz="2400" b="1" i="0" u="none" strike="noStrike" cap="none" dirty="0">
                <a:solidFill>
                  <a:schemeClr val="dk1"/>
                </a:solidFill>
                <a:latin typeface="Calibri"/>
                <a:ea typeface="Calibri"/>
                <a:cs typeface="Calibri"/>
                <a:sym typeface="Calibri"/>
              </a:rPr>
              <a:t>Île-de-France</a:t>
            </a: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None/>
            </a:pPr>
            <a:endParaRPr sz="1050" b="1" i="0" u="none" strike="noStrike" cap="none" dirty="0">
              <a:solidFill>
                <a:schemeClr val="dk1"/>
              </a:solidFill>
              <a:latin typeface="Calibri"/>
              <a:ea typeface="Calibri"/>
              <a:cs typeface="Calibri"/>
              <a:sym typeface="Calibri"/>
            </a:endParaRPr>
          </a:p>
          <a:p>
            <a:pPr marL="342900" marR="0" lvl="0" indent="-342900"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p>
          <a:p>
            <a:pPr marL="742950" marR="0" lvl="1" indent="-285750"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la Collectivité</a:t>
            </a:r>
            <a:r>
              <a:rPr lang="fr-FR" sz="2000" b="0" i="0" u="none" strike="noStrike" cap="none" dirty="0">
                <a:solidFill>
                  <a:schemeClr val="dk1"/>
                </a:solidFill>
                <a:latin typeface="Calibri"/>
                <a:ea typeface="Calibri"/>
                <a:cs typeface="Calibri"/>
                <a:sym typeface="Calibri"/>
              </a:rPr>
              <a:t>, en tant que territoire d’expérimentation, il s’agit de tester, </a:t>
            </a:r>
            <a:r>
              <a:rPr lang="fr-FR" sz="2000" b="0" i="0" u="sng" strike="noStrike" cap="none" dirty="0">
                <a:solidFill>
                  <a:schemeClr val="dk1"/>
                </a:solidFill>
                <a:latin typeface="Calibri"/>
                <a:ea typeface="Calibri"/>
                <a:cs typeface="Calibri"/>
                <a:sym typeface="Calibri"/>
              </a:rPr>
              <a:t>sans aucun engagement </a:t>
            </a:r>
            <a:r>
              <a:rPr lang="fr-FR" sz="2000" b="0" i="0" u="sng" strike="noStrike" cap="none" dirty="0" smtClean="0">
                <a:solidFill>
                  <a:schemeClr val="dk1"/>
                </a:solidFill>
                <a:latin typeface="Calibri"/>
                <a:ea typeface="Calibri"/>
                <a:cs typeface="Calibri"/>
                <a:sym typeface="Calibri"/>
              </a:rPr>
              <a:t>financier</a:t>
            </a:r>
            <a:r>
              <a:rPr lang="fr-FR" dirty="0"/>
              <a:t>:</a:t>
            </a:r>
            <a:r>
              <a:rPr lang="fr-FR" sz="2000" b="0" i="0" u="none" strike="noStrike" cap="none" dirty="0" smtClean="0">
                <a:solidFill>
                  <a:schemeClr val="dk1"/>
                </a:solidFill>
                <a:latin typeface="Calibri"/>
                <a:ea typeface="Calibri"/>
                <a:cs typeface="Calibri"/>
                <a:sym typeface="Calibri"/>
              </a:rPr>
              <a:t> </a:t>
            </a:r>
          </a:p>
          <a:p>
            <a:pPr lvl="2" indent="-285750">
              <a:buFont typeface="Arial"/>
              <a:buChar char="–"/>
            </a:pP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buFont typeface="Arial"/>
              <a:buChar char="–"/>
            </a:pPr>
            <a:r>
              <a:rPr lang="fr-FR" b="0" i="0" u="none" strike="noStrike" cap="none" dirty="0" smtClean="0">
                <a:solidFill>
                  <a:schemeClr val="dk1"/>
                </a:solidFill>
                <a:latin typeface="Calibri"/>
                <a:ea typeface="Calibri"/>
                <a:cs typeface="Calibri"/>
                <a:sym typeface="Calibri"/>
              </a:rPr>
              <a:t>dans </a:t>
            </a:r>
            <a:r>
              <a:rPr lang="fr-FR" b="0" i="0" u="none" strike="noStrike" cap="none" dirty="0">
                <a:solidFill>
                  <a:schemeClr val="dk1"/>
                </a:solidFill>
                <a:latin typeface="Calibri"/>
                <a:ea typeface="Calibri"/>
                <a:cs typeface="Calibri"/>
                <a:sym typeface="Calibri"/>
              </a:rPr>
              <a:t>les domaines </a:t>
            </a:r>
            <a:r>
              <a:rPr lang="fr-FR" b="0" i="0" u="none" strike="noStrike" cap="none" dirty="0" smtClean="0">
                <a:solidFill>
                  <a:schemeClr val="dk1"/>
                </a:solidFill>
                <a:latin typeface="Calibri"/>
                <a:ea typeface="Calibri"/>
                <a:cs typeface="Calibri"/>
                <a:sym typeface="Calibri"/>
              </a:rPr>
              <a:t>de </a:t>
            </a:r>
            <a:r>
              <a:rPr lang="fr-FR" b="0" i="0" u="none" strike="noStrike" cap="none" dirty="0">
                <a:solidFill>
                  <a:schemeClr val="dk1"/>
                </a:solidFill>
                <a:latin typeface="Calibri"/>
                <a:ea typeface="Calibri"/>
                <a:cs typeface="Calibri"/>
                <a:sym typeface="Calibri"/>
              </a:rPr>
              <a:t>l’information et de la </a:t>
            </a:r>
            <a:r>
              <a:rPr lang="fr-FR" b="0" i="0" u="none" strike="noStrike" cap="none" dirty="0" smtClean="0">
                <a:solidFill>
                  <a:schemeClr val="dk1"/>
                </a:solidFill>
                <a:latin typeface="Calibri"/>
                <a:ea typeface="Calibri"/>
                <a:cs typeface="Calibri"/>
                <a:sym typeface="Calibri"/>
              </a:rPr>
              <a:t>communication,</a:t>
            </a:r>
          </a:p>
          <a:p>
            <a:pPr lvl="2" indent="-285750">
              <a:buFont typeface="Arial"/>
              <a:buChar char="–"/>
            </a:pPr>
            <a:r>
              <a:rPr lang="fr-FR" b="0" i="0" u="none" strike="noStrike" cap="none" dirty="0" smtClean="0">
                <a:solidFill>
                  <a:schemeClr val="dk1"/>
                </a:solidFill>
                <a:latin typeface="Calibri"/>
                <a:ea typeface="Calibri"/>
                <a:cs typeface="Calibri"/>
                <a:sym typeface="Calibri"/>
              </a:rPr>
              <a:t>Gestion </a:t>
            </a:r>
            <a:r>
              <a:rPr lang="fr-FR" dirty="0" smtClean="0"/>
              <a:t>d</a:t>
            </a:r>
            <a:r>
              <a:rPr lang="fr-FR" b="0" i="0" u="none" strike="noStrike" cap="none" dirty="0" smtClean="0">
                <a:solidFill>
                  <a:schemeClr val="dk1"/>
                </a:solidFill>
                <a:latin typeface="Calibri"/>
                <a:ea typeface="Calibri"/>
                <a:cs typeface="Calibri"/>
                <a:sym typeface="Calibri"/>
              </a:rPr>
              <a:t>es </a:t>
            </a:r>
            <a:r>
              <a:rPr lang="fr-FR" b="0" i="0" u="none" strike="noStrike" cap="none" dirty="0">
                <a:solidFill>
                  <a:schemeClr val="dk1"/>
                </a:solidFill>
                <a:latin typeface="Calibri"/>
                <a:ea typeface="Calibri"/>
                <a:cs typeface="Calibri"/>
                <a:sym typeface="Calibri"/>
              </a:rPr>
              <a:t>problématiques de santé et de mieux </a:t>
            </a:r>
            <a:r>
              <a:rPr lang="fr-FR" b="0" i="0" u="none" strike="noStrike" cap="none" dirty="0" smtClean="0">
                <a:solidFill>
                  <a:schemeClr val="dk1"/>
                </a:solidFill>
                <a:latin typeface="Calibri"/>
                <a:ea typeface="Calibri"/>
                <a:cs typeface="Calibri"/>
                <a:sym typeface="Calibri"/>
              </a:rPr>
              <a:t>être</a:t>
            </a:r>
            <a:br>
              <a:rPr lang="fr-FR" b="0" i="0" u="none" strike="noStrike" cap="none" dirty="0" smtClean="0">
                <a:solidFill>
                  <a:schemeClr val="dk1"/>
                </a:solidFill>
                <a:latin typeface="Calibri"/>
                <a:ea typeface="Calibri"/>
                <a:cs typeface="Calibri"/>
                <a:sym typeface="Calibri"/>
              </a:rPr>
            </a:br>
            <a:r>
              <a:rPr lang="fr-FR" b="0" i="0" u="none" strike="noStrike" cap="none" dirty="0" smtClean="0">
                <a:solidFill>
                  <a:schemeClr val="dk1"/>
                </a:solidFill>
                <a:latin typeface="Calibri"/>
                <a:ea typeface="Calibri"/>
                <a:cs typeface="Calibri"/>
                <a:sym typeface="Calibri"/>
              </a:rPr>
              <a:t>des </a:t>
            </a:r>
            <a:r>
              <a:rPr lang="fr-FR" b="0" i="0" u="none" strike="noStrike" cap="none" dirty="0">
                <a:solidFill>
                  <a:schemeClr val="dk1"/>
                </a:solidFill>
                <a:latin typeface="Calibri"/>
                <a:ea typeface="Calibri"/>
                <a:cs typeface="Calibri"/>
                <a:sym typeface="Calibri"/>
              </a:rPr>
              <a:t>salariés </a:t>
            </a:r>
            <a:r>
              <a:rPr lang="fr-FR" b="0" i="0" u="none" strike="noStrike" cap="none" dirty="0" smtClean="0">
                <a:solidFill>
                  <a:schemeClr val="dk1"/>
                </a:solidFill>
                <a:latin typeface="Calibri"/>
                <a:ea typeface="Calibri"/>
                <a:cs typeface="Calibri"/>
                <a:sym typeface="Calibri"/>
              </a:rPr>
              <a:t>de la fonction territoriale. </a:t>
            </a:r>
            <a:endParaRPr lang="fr-FR" b="0" i="0" u="none" strike="noStrike" cap="none" dirty="0">
              <a:solidFill>
                <a:schemeClr val="dk1"/>
              </a:solidFill>
              <a:latin typeface="Calibri"/>
              <a:ea typeface="Calibri"/>
              <a:cs typeface="Calibri"/>
              <a:sym typeface="Calibri"/>
            </a:endParaRPr>
          </a:p>
          <a:p>
            <a:pPr marL="742950" marR="0" lvl="1" indent="-285750" rtl="0">
              <a:spcBef>
                <a:spcPts val="400"/>
              </a:spcBef>
              <a:spcAft>
                <a:spcPts val="0"/>
              </a:spcAft>
              <a:buClr>
                <a:schemeClr val="dk1"/>
              </a:buClr>
              <a:buSzPct val="100000"/>
              <a:buFont typeface="Arial"/>
              <a:buChar char="–"/>
            </a:pPr>
            <a:r>
              <a:rPr lang="fr-FR" sz="2000" b="0" i="0" u="sng" strike="noStrike" cap="none" dirty="0" smtClean="0">
                <a:solidFill>
                  <a:schemeClr val="dk1"/>
                </a:solidFill>
                <a:latin typeface="Calibri"/>
                <a:ea typeface="Calibri"/>
                <a:cs typeface="Calibri"/>
                <a:sym typeface="Calibri"/>
              </a:rPr>
              <a:t>Pour </a:t>
            </a:r>
            <a:r>
              <a:rPr lang="fr-FR" sz="2000" b="0" i="0" u="sng" strike="noStrike" cap="none" dirty="0" err="1" smtClean="0">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742950" marR="0" lvl="1" indent="-285750"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L'expérimentation </a:t>
            </a:r>
            <a:r>
              <a:rPr lang="fr-FR" dirty="0" smtClean="0"/>
              <a:t>sera</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financée par la </a:t>
            </a:r>
            <a:r>
              <a:rPr lang="fr-FR" sz="2000" b="0" i="0" u="none" strike="noStrike" cap="none" dirty="0" smtClean="0">
                <a:solidFill>
                  <a:schemeClr val="dk1"/>
                </a:solidFill>
                <a:latin typeface="Calibri"/>
                <a:ea typeface="Calibri"/>
                <a:cs typeface="Calibri"/>
                <a:sym typeface="Calibri"/>
              </a:rPr>
              <a:t>région dès l’approbation du dossier.</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t>
            </a:r>
            <a:r>
              <a:rPr lang="fr-FR" sz="2000" b="0" i="0" u="none" strike="noStrike" cap="none" dirty="0" smtClean="0">
                <a:solidFill>
                  <a:schemeClr val="dk1"/>
                </a:solidFill>
                <a:latin typeface="Calibri"/>
                <a:ea typeface="Calibri"/>
                <a:cs typeface="Calibri"/>
                <a:sym typeface="Calibri"/>
              </a:rPr>
              <a:t>(absentéisme,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endParaRPr lang="fr-FR" sz="2000" b="0" i="0" u="none" strike="noStrike" cap="none" dirty="0" smtClean="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privés</a:t>
            </a:r>
          </a:p>
          <a:p>
            <a:pPr marL="742950" marR="0" lvl="1" indent="-285750" algn="l" rtl="0">
              <a:lnSpc>
                <a:spcPct val="9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5" name="Shape 2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56" name="Shape 25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marL="400050" lvl="1" indent="0">
              <a:spcBef>
                <a:spcPts val="0"/>
              </a:spcBef>
              <a:buNone/>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23</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à compter de la mise en place du partenariat</a:t>
            </a:r>
          </a:p>
          <a:p>
            <a:r>
              <a:rPr lang="fr-FR" dirty="0" smtClean="0"/>
              <a:t>La préparation du message à délivrer aux collaborateurs par </a:t>
            </a:r>
            <a:r>
              <a:rPr lang="fr-FR" dirty="0" err="1" smtClean="0"/>
              <a:t>SophroKhepri</a:t>
            </a:r>
            <a:r>
              <a:rPr lang="fr-FR" dirty="0" smtClean="0"/>
              <a:t> et l’employeur</a:t>
            </a:r>
          </a:p>
          <a:p>
            <a:r>
              <a:rPr lang="fr-FR" dirty="0"/>
              <a:t>E</a:t>
            </a:r>
            <a:r>
              <a:rPr lang="fr-FR" dirty="0" smtClean="0"/>
              <a:t>ngagement de l’entreprise d’assurer la communication interne auprès des salariés</a:t>
            </a:r>
            <a:endParaRPr lang="fr-FR" dirty="0"/>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Formation et soutien des collaborateurs devenant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sz="2000"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p>
          <a:p>
            <a:r>
              <a:rPr lang="fr-FR" sz="2000" dirty="0" smtClean="0">
                <a:latin typeface="Lobster Two"/>
                <a:cs typeface="Arial" panose="020B0604020202020204" pitchFamily="34" charset="0"/>
              </a:rPr>
              <a:t>Des formations au personnel d’encadrement (initiation aux risques professionnels)</a:t>
            </a:r>
          </a:p>
          <a:p>
            <a:r>
              <a:rPr lang="fr-FR" sz="2000" dirty="0" smtClean="0">
                <a:latin typeface="Lobster Two"/>
                <a:cs typeface="Arial" panose="020B0604020202020204" pitchFamily="34" charset="0"/>
              </a:rPr>
              <a:t>Des formations aux aidants pour leur éviter anxiété, </a:t>
            </a:r>
            <a:r>
              <a:rPr lang="fr-FR" sz="2000" dirty="0" err="1" smtClean="0">
                <a:latin typeface="Lobster Two"/>
                <a:cs typeface="Arial" panose="020B0604020202020204" pitchFamily="34" charset="0"/>
              </a:rPr>
              <a:t>souffranc</a:t>
            </a:r>
            <a:r>
              <a:rPr lang="fr-FR" sz="2000" dirty="0" smtClean="0">
                <a:latin typeface="Lobster Two"/>
                <a:cs typeface="Arial" panose="020B0604020202020204" pitchFamily="34" charset="0"/>
              </a:rPr>
              <a:t> et perte de temps et ainsi conserver leur mobilisation professionnelle</a:t>
            </a:r>
            <a:endParaRPr lang="fr-FR" sz="2000" dirty="0">
              <a:latin typeface="Lobster Two"/>
              <a:cs typeface="Arial" panose="020B060402020202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dirty="0" smtClean="0">
                        <a:latin typeface="Calibri" panose="020F0502020204030204" pitchFamily="34" charset="0"/>
                        <a:cs typeface="Calibri" panose="020F0502020204030204" pitchFamily="34" charset="0"/>
                      </a:endParaRPr>
                    </a:p>
                    <a:p>
                      <a:r>
                        <a:rPr lang="fr-FR" sz="1050" baseline="0" dirty="0" err="1"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80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de la société </a:t>
            </a:r>
            <a:r>
              <a:rPr lang="fr-FR" dirty="0" err="1"/>
              <a:t>Sophrokhepri</a:t>
            </a:r>
            <a:r>
              <a:rPr lang="fr-FR" dirty="0"/>
              <a:t> et la Mairie de </a:t>
            </a:r>
            <a:r>
              <a:rPr lang="fr-FR" dirty="0" smtClean="0"/>
              <a:t>Nogent,</a:t>
            </a:r>
          </a:p>
          <a:p>
            <a:pPr lvl="0"/>
            <a:r>
              <a:rPr lang="fr-FR" dirty="0" err="1" smtClean="0"/>
              <a:t>Sophrokhepri</a:t>
            </a:r>
            <a:r>
              <a:rPr lang="fr-FR" dirty="0" smtClean="0"/>
              <a:t> propose à la commune de Nogent d’être leur partenaire, en qualité de lieu d’expérimentation dans le cadre d’un appel à projet de la Région Ile de France Intitulé </a:t>
            </a:r>
            <a:r>
              <a:rPr lang="fr-FR" dirty="0" err="1" smtClean="0"/>
              <a:t>Innov’Up</a:t>
            </a:r>
            <a:r>
              <a:rPr lang="fr-FR" dirty="0" smtClean="0"/>
              <a:t> expérimentation.</a:t>
            </a:r>
          </a:p>
          <a:p>
            <a:pPr lvl="0"/>
            <a:r>
              <a:rPr lang="fr-FR" dirty="0" smtClean="0"/>
              <a:t>La volonté de réussite des deux parties pour un succès du programme.</a:t>
            </a:r>
            <a:endParaRPr lang="fr-FR" dirty="0"/>
          </a:p>
          <a:p>
            <a:endParaRPr lang="fr-FR" dirty="0"/>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6719</TotalTime>
  <Words>3069</Words>
  <Application>Microsoft Office PowerPoint</Application>
  <PresentationFormat>Affichage à l'écran (4:3)</PresentationFormat>
  <Paragraphs>422</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Expérimentation in situ et in vivo de projets innovants en Île-de-France</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66</cp:revision>
  <cp:lastPrinted>2016-11-20T17:08:59Z</cp:lastPrinted>
  <dcterms:modified xsi:type="dcterms:W3CDTF">2017-04-02T13:02:43Z</dcterms:modified>
</cp:coreProperties>
</file>