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5" r:id="rId2"/>
    <p:sldId id="270" r:id="rId3"/>
    <p:sldId id="271" r:id="rId4"/>
    <p:sldId id="272" r:id="rId5"/>
    <p:sldId id="273" r:id="rId6"/>
    <p:sldId id="278" r:id="rId7"/>
    <p:sldId id="276" r:id="rId8"/>
    <p:sldId id="277" r:id="rId9"/>
    <p:sldId id="282" r:id="rId10"/>
    <p:sldId id="267" r:id="rId11"/>
    <p:sldId id="269" r:id="rId12"/>
    <p:sldId id="280" r:id="rId13"/>
    <p:sldId id="279" r:id="rId14"/>
    <p:sldId id="275" r:id="rId15"/>
    <p:sldId id="281" r:id="rId16"/>
    <p:sldId id="284" r:id="rId17"/>
    <p:sldId id="283" r:id="rId18"/>
    <p:sldId id="286" r:id="rId19"/>
    <p:sldId id="287" r:id="rId20"/>
    <p:sldId id="288" r:id="rId21"/>
    <p:sldId id="289" r:id="rId22"/>
  </p:sldIdLst>
  <p:sldSz cx="7920038" cy="5705475"/>
  <p:notesSz cx="10594975" cy="7462838"/>
  <p:defaultTextStyle>
    <a:defPPr>
      <a:defRPr lang="fr-FR"/>
    </a:defPPr>
    <a:lvl1pPr marL="0" algn="l" defTabSz="558235" rtl="0" eaLnBrk="1" latinLnBrk="0" hangingPunct="1">
      <a:defRPr sz="1200" kern="1200">
        <a:solidFill>
          <a:schemeClr val="tx1"/>
        </a:solidFill>
        <a:latin typeface="+mn-lt"/>
        <a:ea typeface="+mn-ea"/>
        <a:cs typeface="+mn-cs"/>
      </a:defRPr>
    </a:lvl1pPr>
    <a:lvl2pPr marL="279117" algn="l" defTabSz="558235" rtl="0" eaLnBrk="1" latinLnBrk="0" hangingPunct="1">
      <a:defRPr sz="1200" kern="1200">
        <a:solidFill>
          <a:schemeClr val="tx1"/>
        </a:solidFill>
        <a:latin typeface="+mn-lt"/>
        <a:ea typeface="+mn-ea"/>
        <a:cs typeface="+mn-cs"/>
      </a:defRPr>
    </a:lvl2pPr>
    <a:lvl3pPr marL="558235" algn="l" defTabSz="558235" rtl="0" eaLnBrk="1" latinLnBrk="0" hangingPunct="1">
      <a:defRPr sz="1200" kern="1200">
        <a:solidFill>
          <a:schemeClr val="tx1"/>
        </a:solidFill>
        <a:latin typeface="+mn-lt"/>
        <a:ea typeface="+mn-ea"/>
        <a:cs typeface="+mn-cs"/>
      </a:defRPr>
    </a:lvl3pPr>
    <a:lvl4pPr marL="837353" algn="l" defTabSz="558235" rtl="0" eaLnBrk="1" latinLnBrk="0" hangingPunct="1">
      <a:defRPr sz="1200" kern="1200">
        <a:solidFill>
          <a:schemeClr val="tx1"/>
        </a:solidFill>
        <a:latin typeface="+mn-lt"/>
        <a:ea typeface="+mn-ea"/>
        <a:cs typeface="+mn-cs"/>
      </a:defRPr>
    </a:lvl4pPr>
    <a:lvl5pPr marL="1116470" algn="l" defTabSz="558235" rtl="0" eaLnBrk="1" latinLnBrk="0" hangingPunct="1">
      <a:defRPr sz="1200" kern="1200">
        <a:solidFill>
          <a:schemeClr val="tx1"/>
        </a:solidFill>
        <a:latin typeface="+mn-lt"/>
        <a:ea typeface="+mn-ea"/>
        <a:cs typeface="+mn-cs"/>
      </a:defRPr>
    </a:lvl5pPr>
    <a:lvl6pPr marL="1395588" algn="l" defTabSz="558235" rtl="0" eaLnBrk="1" latinLnBrk="0" hangingPunct="1">
      <a:defRPr sz="1200" kern="1200">
        <a:solidFill>
          <a:schemeClr val="tx1"/>
        </a:solidFill>
        <a:latin typeface="+mn-lt"/>
        <a:ea typeface="+mn-ea"/>
        <a:cs typeface="+mn-cs"/>
      </a:defRPr>
    </a:lvl6pPr>
    <a:lvl7pPr marL="1674705" algn="l" defTabSz="558235" rtl="0" eaLnBrk="1" latinLnBrk="0" hangingPunct="1">
      <a:defRPr sz="1200" kern="1200">
        <a:solidFill>
          <a:schemeClr val="tx1"/>
        </a:solidFill>
        <a:latin typeface="+mn-lt"/>
        <a:ea typeface="+mn-ea"/>
        <a:cs typeface="+mn-cs"/>
      </a:defRPr>
    </a:lvl7pPr>
    <a:lvl8pPr marL="1953823" algn="l" defTabSz="558235" rtl="0" eaLnBrk="1" latinLnBrk="0" hangingPunct="1">
      <a:defRPr sz="1200" kern="1200">
        <a:solidFill>
          <a:schemeClr val="tx1"/>
        </a:solidFill>
        <a:latin typeface="+mn-lt"/>
        <a:ea typeface="+mn-ea"/>
        <a:cs typeface="+mn-cs"/>
      </a:defRPr>
    </a:lvl8pPr>
    <a:lvl9pPr marL="2232941" algn="l" defTabSz="558235"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06" userDrawn="1">
          <p15:clr>
            <a:srgbClr val="A4A3A4"/>
          </p15:clr>
        </p15:guide>
        <p15:guide id="2" pos="2495" userDrawn="1">
          <p15:clr>
            <a:srgbClr val="A4A3A4"/>
          </p15:clr>
        </p15:guide>
        <p15:guide id="3" orient="horz" pos="17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B0"/>
    <a:srgbClr val="EEECE1"/>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91" autoAdjust="0"/>
    <p:restoredTop sz="99648" autoAdjust="0"/>
  </p:normalViewPr>
  <p:slideViewPr>
    <p:cSldViewPr>
      <p:cViewPr varScale="1">
        <p:scale>
          <a:sx n="79" d="100"/>
          <a:sy n="79" d="100"/>
        </p:scale>
        <p:origin x="-96" y="-240"/>
      </p:cViewPr>
      <p:guideLst>
        <p:guide orient="horz" pos="1206"/>
        <p:guide orient="horz" pos="1798"/>
        <p:guide pos="249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4590063" cy="373201"/>
          </a:xfrm>
          <a:prstGeom prst="rect">
            <a:avLst/>
          </a:prstGeom>
        </p:spPr>
        <p:txBody>
          <a:bodyPr vert="horz" lIns="99812" tIns="49906" rIns="99812" bIns="49906" rtlCol="0"/>
          <a:lstStyle>
            <a:lvl1pPr algn="l">
              <a:defRPr sz="1300"/>
            </a:lvl1pPr>
          </a:lstStyle>
          <a:p>
            <a:endParaRPr lang="fr-FR"/>
          </a:p>
        </p:txBody>
      </p:sp>
      <p:sp>
        <p:nvSpPr>
          <p:cNvPr id="3" name="Espace réservé de la date 2"/>
          <p:cNvSpPr>
            <a:spLocks noGrp="1"/>
          </p:cNvSpPr>
          <p:nvPr>
            <p:ph type="dt" sz="quarter" idx="1"/>
          </p:nvPr>
        </p:nvSpPr>
        <p:spPr>
          <a:xfrm>
            <a:off x="6002391" y="2"/>
            <a:ext cx="4590063" cy="373201"/>
          </a:xfrm>
          <a:prstGeom prst="rect">
            <a:avLst/>
          </a:prstGeom>
        </p:spPr>
        <p:txBody>
          <a:bodyPr vert="horz" lIns="99812" tIns="49906" rIns="99812" bIns="49906" rtlCol="0"/>
          <a:lstStyle>
            <a:lvl1pPr algn="r">
              <a:defRPr sz="1300"/>
            </a:lvl1pPr>
          </a:lstStyle>
          <a:p>
            <a:fld id="{16508AF3-D76F-477D-9EE9-9CC003D1372C}" type="datetimeFigureOut">
              <a:rPr lang="fr-FR" smtClean="0"/>
              <a:pPr/>
              <a:t>15/11/2016</a:t>
            </a:fld>
            <a:endParaRPr lang="fr-FR"/>
          </a:p>
        </p:txBody>
      </p:sp>
      <p:sp>
        <p:nvSpPr>
          <p:cNvPr id="4" name="Espace réservé du pied de page 3"/>
          <p:cNvSpPr>
            <a:spLocks noGrp="1"/>
          </p:cNvSpPr>
          <p:nvPr>
            <p:ph type="ftr" sz="quarter" idx="2"/>
          </p:nvPr>
        </p:nvSpPr>
        <p:spPr>
          <a:xfrm>
            <a:off x="0" y="7088437"/>
            <a:ext cx="4590063" cy="373201"/>
          </a:xfrm>
          <a:prstGeom prst="rect">
            <a:avLst/>
          </a:prstGeom>
        </p:spPr>
        <p:txBody>
          <a:bodyPr vert="horz" lIns="99812" tIns="49906" rIns="99812" bIns="49906"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6002391" y="7088437"/>
            <a:ext cx="4590063" cy="373201"/>
          </a:xfrm>
          <a:prstGeom prst="rect">
            <a:avLst/>
          </a:prstGeom>
        </p:spPr>
        <p:txBody>
          <a:bodyPr vert="horz" lIns="99812" tIns="49906" rIns="99812" bIns="49906" rtlCol="0" anchor="b"/>
          <a:lstStyle>
            <a:lvl1pPr algn="r">
              <a:defRPr sz="1300"/>
            </a:lvl1pPr>
          </a:lstStyle>
          <a:p>
            <a:fld id="{259E83FA-6A89-4284-BC67-1E5111879385}" type="slidenum">
              <a:rPr lang="fr-FR" smtClean="0"/>
              <a:pPr/>
              <a:t>‹N°›</a:t>
            </a:fld>
            <a:endParaRPr lang="fr-FR"/>
          </a:p>
        </p:txBody>
      </p:sp>
    </p:spTree>
    <p:extLst>
      <p:ext uri="{BB962C8B-B14F-4D97-AF65-F5344CB8AC3E}">
        <p14:creationId xmlns:p14="http://schemas.microsoft.com/office/powerpoint/2010/main" val="764030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591050" cy="3730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000750" y="0"/>
            <a:ext cx="4591050" cy="373063"/>
          </a:xfrm>
          <a:prstGeom prst="rect">
            <a:avLst/>
          </a:prstGeom>
        </p:spPr>
        <p:txBody>
          <a:bodyPr vert="horz" lIns="91440" tIns="45720" rIns="91440" bIns="45720" rtlCol="0"/>
          <a:lstStyle>
            <a:lvl1pPr algn="r">
              <a:defRPr sz="1200"/>
            </a:lvl1pPr>
          </a:lstStyle>
          <a:p>
            <a:fld id="{9C610E2B-C0FE-4A40-989E-90EBA864A637}" type="datetimeFigureOut">
              <a:rPr lang="fr-FR" smtClean="0"/>
              <a:t>15/11/2016</a:t>
            </a:fld>
            <a:endParaRPr lang="fr-FR"/>
          </a:p>
        </p:txBody>
      </p:sp>
      <p:sp>
        <p:nvSpPr>
          <p:cNvPr id="4" name="Espace réservé de l'image des diapositives 3"/>
          <p:cNvSpPr>
            <a:spLocks noGrp="1" noRot="1" noChangeAspect="1"/>
          </p:cNvSpPr>
          <p:nvPr>
            <p:ph type="sldImg" idx="2"/>
          </p:nvPr>
        </p:nvSpPr>
        <p:spPr>
          <a:xfrm>
            <a:off x="3355975" y="560388"/>
            <a:ext cx="3883025" cy="27971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058863" y="3544888"/>
            <a:ext cx="8477250" cy="3357562"/>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7088188"/>
            <a:ext cx="4591050" cy="37306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000750" y="7088188"/>
            <a:ext cx="4591050" cy="373062"/>
          </a:xfrm>
          <a:prstGeom prst="rect">
            <a:avLst/>
          </a:prstGeom>
        </p:spPr>
        <p:txBody>
          <a:bodyPr vert="horz" lIns="91440" tIns="45720" rIns="91440" bIns="45720" rtlCol="0" anchor="b"/>
          <a:lstStyle>
            <a:lvl1pPr algn="r">
              <a:defRPr sz="1200"/>
            </a:lvl1pPr>
          </a:lstStyle>
          <a:p>
            <a:fld id="{371EA260-FE5B-4E6E-9147-3C971888F245}" type="slidenum">
              <a:rPr lang="fr-FR" smtClean="0"/>
              <a:t>‹N°›</a:t>
            </a:fld>
            <a:endParaRPr lang="fr-FR"/>
          </a:p>
        </p:txBody>
      </p:sp>
    </p:spTree>
    <p:extLst>
      <p:ext uri="{BB962C8B-B14F-4D97-AF65-F5344CB8AC3E}">
        <p14:creationId xmlns:p14="http://schemas.microsoft.com/office/powerpoint/2010/main" val="180409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49650" y="933450"/>
            <a:ext cx="3495675" cy="251936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CE6E72B-1EDB-410F-8CAA-7795B7A6787E}" type="slidenum">
              <a:rPr lang="fr-FR"/>
              <a:t>15</a:t>
            </a:fld>
            <a:endParaRPr lang="fr-FR"/>
          </a:p>
        </p:txBody>
      </p:sp>
    </p:spTree>
    <p:extLst>
      <p:ext uri="{BB962C8B-B14F-4D97-AF65-F5344CB8AC3E}">
        <p14:creationId xmlns:p14="http://schemas.microsoft.com/office/powerpoint/2010/main" val="326426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94006" y="1772397"/>
            <a:ext cx="6732033" cy="1222979"/>
          </a:xfrm>
        </p:spPr>
        <p:txBody>
          <a:bodyPr/>
          <a:lstStyle/>
          <a:p>
            <a:r>
              <a:rPr lang="fr-FR" smtClean="0"/>
              <a:t>Modifiez le style du titre</a:t>
            </a:r>
            <a:endParaRPr lang="fr-FR"/>
          </a:p>
        </p:txBody>
      </p:sp>
      <p:sp>
        <p:nvSpPr>
          <p:cNvPr id="3" name="Sous-titre 2"/>
          <p:cNvSpPr>
            <a:spLocks noGrp="1"/>
          </p:cNvSpPr>
          <p:nvPr>
            <p:ph type="subTitle" idx="1"/>
          </p:nvPr>
        </p:nvSpPr>
        <p:spPr>
          <a:xfrm>
            <a:off x="1188007" y="3233104"/>
            <a:ext cx="5544026" cy="1458066"/>
          </a:xfrm>
        </p:spPr>
        <p:txBody>
          <a:bodyPr/>
          <a:lstStyle>
            <a:lvl1pPr marL="0" indent="0" algn="ctr">
              <a:buNone/>
              <a:defRPr>
                <a:solidFill>
                  <a:schemeClr val="tx1">
                    <a:tint val="75000"/>
                  </a:schemeClr>
                </a:solidFill>
              </a:defRPr>
            </a:lvl1pPr>
            <a:lvl2pPr marL="292394" indent="0" algn="ctr">
              <a:buNone/>
              <a:defRPr>
                <a:solidFill>
                  <a:schemeClr val="tx1">
                    <a:tint val="75000"/>
                  </a:schemeClr>
                </a:solidFill>
              </a:defRPr>
            </a:lvl2pPr>
            <a:lvl3pPr marL="584789" indent="0" algn="ctr">
              <a:buNone/>
              <a:defRPr>
                <a:solidFill>
                  <a:schemeClr val="tx1">
                    <a:tint val="75000"/>
                  </a:schemeClr>
                </a:solidFill>
              </a:defRPr>
            </a:lvl3pPr>
            <a:lvl4pPr marL="877184" indent="0" algn="ctr">
              <a:buNone/>
              <a:defRPr>
                <a:solidFill>
                  <a:schemeClr val="tx1">
                    <a:tint val="75000"/>
                  </a:schemeClr>
                </a:solidFill>
              </a:defRPr>
            </a:lvl4pPr>
            <a:lvl5pPr marL="1169578" indent="0" algn="ctr">
              <a:buNone/>
              <a:defRPr>
                <a:solidFill>
                  <a:schemeClr val="tx1">
                    <a:tint val="75000"/>
                  </a:schemeClr>
                </a:solidFill>
              </a:defRPr>
            </a:lvl5pPr>
            <a:lvl6pPr marL="1461972" indent="0" algn="ctr">
              <a:buNone/>
              <a:defRPr>
                <a:solidFill>
                  <a:schemeClr val="tx1">
                    <a:tint val="75000"/>
                  </a:schemeClr>
                </a:solidFill>
              </a:defRPr>
            </a:lvl6pPr>
            <a:lvl7pPr marL="1754367" indent="0" algn="ctr">
              <a:buNone/>
              <a:defRPr>
                <a:solidFill>
                  <a:schemeClr val="tx1">
                    <a:tint val="75000"/>
                  </a:schemeClr>
                </a:solidFill>
              </a:defRPr>
            </a:lvl7pPr>
            <a:lvl8pPr marL="2046761" indent="0" algn="ctr">
              <a:buNone/>
              <a:defRPr>
                <a:solidFill>
                  <a:schemeClr val="tx1">
                    <a:tint val="75000"/>
                  </a:schemeClr>
                </a:solidFill>
              </a:defRPr>
            </a:lvl8pPr>
            <a:lvl9pPr marL="2339155"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15A39D0-8A89-48B0-8984-B7671F1945C1}" type="datetimeFigureOut">
              <a:rPr lang="fr-FR" smtClean="0"/>
              <a:pPr/>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790275-3080-4372-9298-7144BF91FCFC}" type="slidenum">
              <a:rPr lang="fr-FR" smtClean="0"/>
              <a:pPr/>
              <a:t>‹N°›</a:t>
            </a:fld>
            <a:endParaRPr lang="fr-FR"/>
          </a:p>
        </p:txBody>
      </p:sp>
    </p:spTree>
    <p:extLst>
      <p:ext uri="{BB962C8B-B14F-4D97-AF65-F5344CB8AC3E}">
        <p14:creationId xmlns:p14="http://schemas.microsoft.com/office/powerpoint/2010/main" val="55072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5A39D0-8A89-48B0-8984-B7671F1945C1}" type="datetimeFigureOut">
              <a:rPr lang="fr-FR" smtClean="0"/>
              <a:pPr/>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790275-3080-4372-9298-7144BF91FCFC}" type="slidenum">
              <a:rPr lang="fr-FR" smtClean="0"/>
              <a:pPr/>
              <a:t>‹N°›</a:t>
            </a:fld>
            <a:endParaRPr lang="fr-FR"/>
          </a:p>
        </p:txBody>
      </p:sp>
    </p:spTree>
    <p:extLst>
      <p:ext uri="{BB962C8B-B14F-4D97-AF65-F5344CB8AC3E}">
        <p14:creationId xmlns:p14="http://schemas.microsoft.com/office/powerpoint/2010/main" val="274996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749275" y="120187"/>
            <a:ext cx="1472634" cy="2555577"/>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27252" y="120187"/>
            <a:ext cx="4290020" cy="255557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5A39D0-8A89-48B0-8984-B7671F1945C1}" type="datetimeFigureOut">
              <a:rPr lang="fr-FR" smtClean="0"/>
              <a:pPr/>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790275-3080-4372-9298-7144BF91FCFC}" type="slidenum">
              <a:rPr lang="fr-FR" smtClean="0"/>
              <a:pPr/>
              <a:t>‹N°›</a:t>
            </a:fld>
            <a:endParaRPr lang="fr-FR"/>
          </a:p>
        </p:txBody>
      </p:sp>
    </p:spTree>
    <p:extLst>
      <p:ext uri="{BB962C8B-B14F-4D97-AF65-F5344CB8AC3E}">
        <p14:creationId xmlns:p14="http://schemas.microsoft.com/office/powerpoint/2010/main" val="251222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5A39D0-8A89-48B0-8984-B7671F1945C1}" type="datetimeFigureOut">
              <a:rPr lang="fr-FR" smtClean="0"/>
              <a:pPr/>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790275-3080-4372-9298-7144BF91FCFC}" type="slidenum">
              <a:rPr lang="fr-FR" smtClean="0"/>
              <a:pPr/>
              <a:t>‹N°›</a:t>
            </a:fld>
            <a:endParaRPr lang="fr-FR"/>
          </a:p>
        </p:txBody>
      </p:sp>
    </p:spTree>
    <p:extLst>
      <p:ext uri="{BB962C8B-B14F-4D97-AF65-F5344CB8AC3E}">
        <p14:creationId xmlns:p14="http://schemas.microsoft.com/office/powerpoint/2010/main" val="124433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5632" y="3666298"/>
            <a:ext cx="6732033" cy="1133170"/>
          </a:xfrm>
        </p:spPr>
        <p:txBody>
          <a:bodyPr anchor="t"/>
          <a:lstStyle>
            <a:lvl1pPr algn="l">
              <a:defRPr sz="2619" b="1" cap="all"/>
            </a:lvl1pPr>
          </a:lstStyle>
          <a:p>
            <a:r>
              <a:rPr lang="fr-FR" smtClean="0"/>
              <a:t>Modifiez le style du titre</a:t>
            </a:r>
            <a:endParaRPr lang="fr-FR"/>
          </a:p>
        </p:txBody>
      </p:sp>
      <p:sp>
        <p:nvSpPr>
          <p:cNvPr id="3" name="Espace réservé du texte 2"/>
          <p:cNvSpPr>
            <a:spLocks noGrp="1"/>
          </p:cNvSpPr>
          <p:nvPr>
            <p:ph type="body" idx="1"/>
          </p:nvPr>
        </p:nvSpPr>
        <p:spPr>
          <a:xfrm>
            <a:off x="625632" y="2418226"/>
            <a:ext cx="6732033" cy="1248072"/>
          </a:xfrm>
        </p:spPr>
        <p:txBody>
          <a:bodyPr anchor="b"/>
          <a:lstStyle>
            <a:lvl1pPr marL="0" indent="0">
              <a:buNone/>
              <a:defRPr sz="1257">
                <a:solidFill>
                  <a:schemeClr val="tx1">
                    <a:tint val="75000"/>
                  </a:schemeClr>
                </a:solidFill>
              </a:defRPr>
            </a:lvl1pPr>
            <a:lvl2pPr marL="292394" indent="0">
              <a:buNone/>
              <a:defRPr sz="1257">
                <a:solidFill>
                  <a:schemeClr val="tx1">
                    <a:tint val="75000"/>
                  </a:schemeClr>
                </a:solidFill>
              </a:defRPr>
            </a:lvl2pPr>
            <a:lvl3pPr marL="584789" indent="0">
              <a:buNone/>
              <a:defRPr sz="1047">
                <a:solidFill>
                  <a:schemeClr val="tx1">
                    <a:tint val="75000"/>
                  </a:schemeClr>
                </a:solidFill>
              </a:defRPr>
            </a:lvl3pPr>
            <a:lvl4pPr marL="877184" indent="0">
              <a:buNone/>
              <a:defRPr sz="943">
                <a:solidFill>
                  <a:schemeClr val="tx1">
                    <a:tint val="75000"/>
                  </a:schemeClr>
                </a:solidFill>
              </a:defRPr>
            </a:lvl4pPr>
            <a:lvl5pPr marL="1169578" indent="0">
              <a:buNone/>
              <a:defRPr sz="943">
                <a:solidFill>
                  <a:schemeClr val="tx1">
                    <a:tint val="75000"/>
                  </a:schemeClr>
                </a:solidFill>
              </a:defRPr>
            </a:lvl5pPr>
            <a:lvl6pPr marL="1461972" indent="0">
              <a:buNone/>
              <a:defRPr sz="943">
                <a:solidFill>
                  <a:schemeClr val="tx1">
                    <a:tint val="75000"/>
                  </a:schemeClr>
                </a:solidFill>
              </a:defRPr>
            </a:lvl6pPr>
            <a:lvl7pPr marL="1754367" indent="0">
              <a:buNone/>
              <a:defRPr sz="943">
                <a:solidFill>
                  <a:schemeClr val="tx1">
                    <a:tint val="75000"/>
                  </a:schemeClr>
                </a:solidFill>
              </a:defRPr>
            </a:lvl7pPr>
            <a:lvl8pPr marL="2046761" indent="0">
              <a:buNone/>
              <a:defRPr sz="943">
                <a:solidFill>
                  <a:schemeClr val="tx1">
                    <a:tint val="75000"/>
                  </a:schemeClr>
                </a:solidFill>
              </a:defRPr>
            </a:lvl8pPr>
            <a:lvl9pPr marL="2339155" indent="0">
              <a:buNone/>
              <a:defRPr sz="943">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15A39D0-8A89-48B0-8984-B7671F1945C1}" type="datetimeFigureOut">
              <a:rPr lang="fr-FR" smtClean="0"/>
              <a:pPr/>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790275-3080-4372-9298-7144BF91FCFC}" type="slidenum">
              <a:rPr lang="fr-FR" smtClean="0"/>
              <a:pPr/>
              <a:t>‹N°›</a:t>
            </a:fld>
            <a:endParaRPr lang="fr-FR"/>
          </a:p>
        </p:txBody>
      </p:sp>
    </p:spTree>
    <p:extLst>
      <p:ext uri="{BB962C8B-B14F-4D97-AF65-F5344CB8AC3E}">
        <p14:creationId xmlns:p14="http://schemas.microsoft.com/office/powerpoint/2010/main" val="121758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27257" y="698657"/>
            <a:ext cx="2880639" cy="1977106"/>
          </a:xfrm>
        </p:spPr>
        <p:txBody>
          <a:bodyPr/>
          <a:lstStyle>
            <a:lvl1pPr>
              <a:defRPr sz="1885"/>
            </a:lvl1pPr>
            <a:lvl2pPr>
              <a:defRPr sz="1571"/>
            </a:lvl2pPr>
            <a:lvl3pPr>
              <a:defRPr sz="1257"/>
            </a:lvl3pPr>
            <a:lvl4pPr>
              <a:defRPr sz="1257"/>
            </a:lvl4pPr>
            <a:lvl5pPr>
              <a:defRPr sz="1257"/>
            </a:lvl5pPr>
            <a:lvl6pPr>
              <a:defRPr sz="1257"/>
            </a:lvl6pPr>
            <a:lvl7pPr>
              <a:defRPr sz="1257"/>
            </a:lvl7pPr>
            <a:lvl8pPr>
              <a:defRPr sz="1257"/>
            </a:lvl8pPr>
            <a:lvl9pPr>
              <a:defRPr sz="1257"/>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339892" y="698657"/>
            <a:ext cx="2882015" cy="1977106"/>
          </a:xfrm>
        </p:spPr>
        <p:txBody>
          <a:bodyPr/>
          <a:lstStyle>
            <a:lvl1pPr>
              <a:defRPr sz="1885"/>
            </a:lvl1pPr>
            <a:lvl2pPr>
              <a:defRPr sz="1571"/>
            </a:lvl2pPr>
            <a:lvl3pPr>
              <a:defRPr sz="1257"/>
            </a:lvl3pPr>
            <a:lvl4pPr>
              <a:defRPr sz="1257"/>
            </a:lvl4pPr>
            <a:lvl5pPr>
              <a:defRPr sz="1257"/>
            </a:lvl5pPr>
            <a:lvl6pPr>
              <a:defRPr sz="1257"/>
            </a:lvl6pPr>
            <a:lvl7pPr>
              <a:defRPr sz="1257"/>
            </a:lvl7pPr>
            <a:lvl8pPr>
              <a:defRPr sz="1257"/>
            </a:lvl8pPr>
            <a:lvl9pPr>
              <a:defRPr sz="1257"/>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15A39D0-8A89-48B0-8984-B7671F1945C1}" type="datetimeFigureOut">
              <a:rPr lang="fr-FR" smtClean="0"/>
              <a:pPr/>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790275-3080-4372-9298-7144BF91FCFC}" type="slidenum">
              <a:rPr lang="fr-FR" smtClean="0"/>
              <a:pPr/>
              <a:t>‹N°›</a:t>
            </a:fld>
            <a:endParaRPr lang="fr-FR"/>
          </a:p>
        </p:txBody>
      </p:sp>
    </p:spTree>
    <p:extLst>
      <p:ext uri="{BB962C8B-B14F-4D97-AF65-F5344CB8AC3E}">
        <p14:creationId xmlns:p14="http://schemas.microsoft.com/office/powerpoint/2010/main" val="42778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96005" y="228485"/>
            <a:ext cx="7128035" cy="950913"/>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96006" y="1277130"/>
            <a:ext cx="3499391" cy="532246"/>
          </a:xfrm>
        </p:spPr>
        <p:txBody>
          <a:bodyPr anchor="b"/>
          <a:lstStyle>
            <a:lvl1pPr marL="0" indent="0">
              <a:buNone/>
              <a:defRPr sz="1571" b="1"/>
            </a:lvl1pPr>
            <a:lvl2pPr marL="292394" indent="0">
              <a:buNone/>
              <a:defRPr sz="1257" b="1"/>
            </a:lvl2pPr>
            <a:lvl3pPr marL="584789" indent="0">
              <a:buNone/>
              <a:defRPr sz="1257" b="1"/>
            </a:lvl3pPr>
            <a:lvl4pPr marL="877184" indent="0">
              <a:buNone/>
              <a:defRPr sz="1047" b="1"/>
            </a:lvl4pPr>
            <a:lvl5pPr marL="1169578" indent="0">
              <a:buNone/>
              <a:defRPr sz="1047" b="1"/>
            </a:lvl5pPr>
            <a:lvl6pPr marL="1461972" indent="0">
              <a:buNone/>
              <a:defRPr sz="1047" b="1"/>
            </a:lvl6pPr>
            <a:lvl7pPr marL="1754367" indent="0">
              <a:buNone/>
              <a:defRPr sz="1047" b="1"/>
            </a:lvl7pPr>
            <a:lvl8pPr marL="2046761" indent="0">
              <a:buNone/>
              <a:defRPr sz="1047" b="1"/>
            </a:lvl8pPr>
            <a:lvl9pPr marL="2339155" indent="0">
              <a:buNone/>
              <a:defRPr sz="1047" b="1"/>
            </a:lvl9pPr>
          </a:lstStyle>
          <a:p>
            <a:pPr lvl="0"/>
            <a:r>
              <a:rPr lang="fr-FR" smtClean="0"/>
              <a:t>Modifiez les styles du texte du masque</a:t>
            </a:r>
          </a:p>
        </p:txBody>
      </p:sp>
      <p:sp>
        <p:nvSpPr>
          <p:cNvPr id="4" name="Espace réservé du contenu 3"/>
          <p:cNvSpPr>
            <a:spLocks noGrp="1"/>
          </p:cNvSpPr>
          <p:nvPr>
            <p:ph sz="half" idx="2"/>
          </p:nvPr>
        </p:nvSpPr>
        <p:spPr>
          <a:xfrm>
            <a:off x="396006" y="1809375"/>
            <a:ext cx="3499391" cy="3287251"/>
          </a:xfrm>
        </p:spPr>
        <p:txBody>
          <a:bodyPr/>
          <a:lstStyle>
            <a:lvl1pPr>
              <a:defRPr sz="1571"/>
            </a:lvl1pPr>
            <a:lvl2pPr>
              <a:defRPr sz="1257"/>
            </a:lvl2pPr>
            <a:lvl3pPr>
              <a:defRPr sz="1257"/>
            </a:lvl3pPr>
            <a:lvl4pPr>
              <a:defRPr sz="1047"/>
            </a:lvl4pPr>
            <a:lvl5pPr>
              <a:defRPr sz="1047"/>
            </a:lvl5pPr>
            <a:lvl6pPr>
              <a:defRPr sz="1047"/>
            </a:lvl6pPr>
            <a:lvl7pPr>
              <a:defRPr sz="1047"/>
            </a:lvl7pPr>
            <a:lvl8pPr>
              <a:defRPr sz="1047"/>
            </a:lvl8pPr>
            <a:lvl9pPr>
              <a:defRPr sz="1047"/>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023273" y="1277130"/>
            <a:ext cx="3500765" cy="532246"/>
          </a:xfrm>
        </p:spPr>
        <p:txBody>
          <a:bodyPr anchor="b"/>
          <a:lstStyle>
            <a:lvl1pPr marL="0" indent="0">
              <a:buNone/>
              <a:defRPr sz="1571" b="1"/>
            </a:lvl1pPr>
            <a:lvl2pPr marL="292394" indent="0">
              <a:buNone/>
              <a:defRPr sz="1257" b="1"/>
            </a:lvl2pPr>
            <a:lvl3pPr marL="584789" indent="0">
              <a:buNone/>
              <a:defRPr sz="1257" b="1"/>
            </a:lvl3pPr>
            <a:lvl4pPr marL="877184" indent="0">
              <a:buNone/>
              <a:defRPr sz="1047" b="1"/>
            </a:lvl4pPr>
            <a:lvl5pPr marL="1169578" indent="0">
              <a:buNone/>
              <a:defRPr sz="1047" b="1"/>
            </a:lvl5pPr>
            <a:lvl6pPr marL="1461972" indent="0">
              <a:buNone/>
              <a:defRPr sz="1047" b="1"/>
            </a:lvl6pPr>
            <a:lvl7pPr marL="1754367" indent="0">
              <a:buNone/>
              <a:defRPr sz="1047" b="1"/>
            </a:lvl7pPr>
            <a:lvl8pPr marL="2046761" indent="0">
              <a:buNone/>
              <a:defRPr sz="1047" b="1"/>
            </a:lvl8pPr>
            <a:lvl9pPr marL="2339155" indent="0">
              <a:buNone/>
              <a:defRPr sz="1047" b="1"/>
            </a:lvl9pPr>
          </a:lstStyle>
          <a:p>
            <a:pPr lvl="0"/>
            <a:r>
              <a:rPr lang="fr-FR" smtClean="0"/>
              <a:t>Modifiez les styles du texte du masque</a:t>
            </a:r>
          </a:p>
        </p:txBody>
      </p:sp>
      <p:sp>
        <p:nvSpPr>
          <p:cNvPr id="6" name="Espace réservé du contenu 5"/>
          <p:cNvSpPr>
            <a:spLocks noGrp="1"/>
          </p:cNvSpPr>
          <p:nvPr>
            <p:ph sz="quarter" idx="4"/>
          </p:nvPr>
        </p:nvSpPr>
        <p:spPr>
          <a:xfrm>
            <a:off x="4023273" y="1809375"/>
            <a:ext cx="3500765" cy="3287251"/>
          </a:xfrm>
        </p:spPr>
        <p:txBody>
          <a:bodyPr/>
          <a:lstStyle>
            <a:lvl1pPr>
              <a:defRPr sz="1571"/>
            </a:lvl1pPr>
            <a:lvl2pPr>
              <a:defRPr sz="1257"/>
            </a:lvl2pPr>
            <a:lvl3pPr>
              <a:defRPr sz="1257"/>
            </a:lvl3pPr>
            <a:lvl4pPr>
              <a:defRPr sz="1047"/>
            </a:lvl4pPr>
            <a:lvl5pPr>
              <a:defRPr sz="1047"/>
            </a:lvl5pPr>
            <a:lvl6pPr>
              <a:defRPr sz="1047"/>
            </a:lvl6pPr>
            <a:lvl7pPr>
              <a:defRPr sz="1047"/>
            </a:lvl7pPr>
            <a:lvl8pPr>
              <a:defRPr sz="1047"/>
            </a:lvl8pPr>
            <a:lvl9pPr>
              <a:defRPr sz="1047"/>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15A39D0-8A89-48B0-8984-B7671F1945C1}" type="datetimeFigureOut">
              <a:rPr lang="fr-FR" smtClean="0"/>
              <a:pPr/>
              <a:t>15/11/2016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C790275-3080-4372-9298-7144BF91FCFC}" type="slidenum">
              <a:rPr lang="fr-FR" smtClean="0"/>
              <a:pPr/>
              <a:t>‹N°›</a:t>
            </a:fld>
            <a:endParaRPr lang="fr-FR"/>
          </a:p>
        </p:txBody>
      </p:sp>
    </p:spTree>
    <p:extLst>
      <p:ext uri="{BB962C8B-B14F-4D97-AF65-F5344CB8AC3E}">
        <p14:creationId xmlns:p14="http://schemas.microsoft.com/office/powerpoint/2010/main" val="146394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15A39D0-8A89-48B0-8984-B7671F1945C1}" type="datetimeFigureOut">
              <a:rPr lang="fr-FR" smtClean="0"/>
              <a:pPr/>
              <a:t>15/11/2016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C790275-3080-4372-9298-7144BF91FCFC}" type="slidenum">
              <a:rPr lang="fr-FR" smtClean="0"/>
              <a:pPr/>
              <a:t>‹N°›</a:t>
            </a:fld>
            <a:endParaRPr lang="fr-FR"/>
          </a:p>
        </p:txBody>
      </p:sp>
    </p:spTree>
    <p:extLst>
      <p:ext uri="{BB962C8B-B14F-4D97-AF65-F5344CB8AC3E}">
        <p14:creationId xmlns:p14="http://schemas.microsoft.com/office/powerpoint/2010/main" val="72678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15A39D0-8A89-48B0-8984-B7671F1945C1}" type="datetimeFigureOut">
              <a:rPr lang="fr-FR" smtClean="0"/>
              <a:pPr/>
              <a:t>15/11/2016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C790275-3080-4372-9298-7144BF91FCFC}" type="slidenum">
              <a:rPr lang="fr-FR" smtClean="0"/>
              <a:pPr/>
              <a:t>‹N°›</a:t>
            </a:fld>
            <a:endParaRPr lang="fr-FR"/>
          </a:p>
        </p:txBody>
      </p:sp>
    </p:spTree>
    <p:extLst>
      <p:ext uri="{BB962C8B-B14F-4D97-AF65-F5344CB8AC3E}">
        <p14:creationId xmlns:p14="http://schemas.microsoft.com/office/powerpoint/2010/main" val="183747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96005" y="227162"/>
            <a:ext cx="2605636" cy="966761"/>
          </a:xfrm>
        </p:spPr>
        <p:txBody>
          <a:bodyPr anchor="b"/>
          <a:lstStyle>
            <a:lvl1pPr algn="l">
              <a:defRPr sz="1257" b="1"/>
            </a:lvl1pPr>
          </a:lstStyle>
          <a:p>
            <a:r>
              <a:rPr lang="fr-FR" smtClean="0"/>
              <a:t>Modifiez le style du titre</a:t>
            </a:r>
            <a:endParaRPr lang="fr-FR"/>
          </a:p>
        </p:txBody>
      </p:sp>
      <p:sp>
        <p:nvSpPr>
          <p:cNvPr id="3" name="Espace réservé du contenu 2"/>
          <p:cNvSpPr>
            <a:spLocks noGrp="1"/>
          </p:cNvSpPr>
          <p:nvPr>
            <p:ph idx="1"/>
          </p:nvPr>
        </p:nvSpPr>
        <p:spPr>
          <a:xfrm>
            <a:off x="3096516" y="227163"/>
            <a:ext cx="4427521" cy="4869464"/>
          </a:xfrm>
        </p:spPr>
        <p:txBody>
          <a:bodyPr/>
          <a:lstStyle>
            <a:lvl1pPr>
              <a:defRPr sz="1990"/>
            </a:lvl1pPr>
            <a:lvl2pPr>
              <a:defRPr sz="1885"/>
            </a:lvl2pPr>
            <a:lvl3pPr>
              <a:defRPr sz="1571"/>
            </a:lvl3pPr>
            <a:lvl4pPr>
              <a:defRPr sz="1257"/>
            </a:lvl4pPr>
            <a:lvl5pPr>
              <a:defRPr sz="1257"/>
            </a:lvl5pPr>
            <a:lvl6pPr>
              <a:defRPr sz="1257"/>
            </a:lvl6pPr>
            <a:lvl7pPr>
              <a:defRPr sz="1257"/>
            </a:lvl7pPr>
            <a:lvl8pPr>
              <a:defRPr sz="1257"/>
            </a:lvl8pPr>
            <a:lvl9pPr>
              <a:defRPr sz="1257"/>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96005" y="1193926"/>
            <a:ext cx="2605636" cy="3902704"/>
          </a:xfrm>
        </p:spPr>
        <p:txBody>
          <a:bodyPr/>
          <a:lstStyle>
            <a:lvl1pPr marL="0" indent="0">
              <a:buNone/>
              <a:defRPr sz="943"/>
            </a:lvl1pPr>
            <a:lvl2pPr marL="292394" indent="0">
              <a:buNone/>
              <a:defRPr sz="733"/>
            </a:lvl2pPr>
            <a:lvl3pPr marL="584789" indent="0">
              <a:buNone/>
              <a:defRPr sz="628"/>
            </a:lvl3pPr>
            <a:lvl4pPr marL="877184" indent="0">
              <a:buNone/>
              <a:defRPr sz="524"/>
            </a:lvl4pPr>
            <a:lvl5pPr marL="1169578" indent="0">
              <a:buNone/>
              <a:defRPr sz="524"/>
            </a:lvl5pPr>
            <a:lvl6pPr marL="1461972" indent="0">
              <a:buNone/>
              <a:defRPr sz="524"/>
            </a:lvl6pPr>
            <a:lvl7pPr marL="1754367" indent="0">
              <a:buNone/>
              <a:defRPr sz="524"/>
            </a:lvl7pPr>
            <a:lvl8pPr marL="2046761" indent="0">
              <a:buNone/>
              <a:defRPr sz="524"/>
            </a:lvl8pPr>
            <a:lvl9pPr marL="2339155" indent="0">
              <a:buNone/>
              <a:defRPr sz="524"/>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15A39D0-8A89-48B0-8984-B7671F1945C1}" type="datetimeFigureOut">
              <a:rPr lang="fr-FR" smtClean="0"/>
              <a:pPr/>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790275-3080-4372-9298-7144BF91FCFC}" type="slidenum">
              <a:rPr lang="fr-FR" smtClean="0"/>
              <a:pPr/>
              <a:t>‹N°›</a:t>
            </a:fld>
            <a:endParaRPr lang="fr-FR"/>
          </a:p>
        </p:txBody>
      </p:sp>
    </p:spTree>
    <p:extLst>
      <p:ext uri="{BB962C8B-B14F-4D97-AF65-F5344CB8AC3E}">
        <p14:creationId xmlns:p14="http://schemas.microsoft.com/office/powerpoint/2010/main" val="46032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52383" y="3993834"/>
            <a:ext cx="4752023" cy="471494"/>
          </a:xfrm>
        </p:spPr>
        <p:txBody>
          <a:bodyPr anchor="b"/>
          <a:lstStyle>
            <a:lvl1pPr algn="l">
              <a:defRPr sz="1257" b="1"/>
            </a:lvl1pPr>
          </a:lstStyle>
          <a:p>
            <a:r>
              <a:rPr lang="fr-FR" smtClean="0"/>
              <a:t>Modifiez le style du titre</a:t>
            </a:r>
            <a:endParaRPr lang="fr-FR"/>
          </a:p>
        </p:txBody>
      </p:sp>
      <p:sp>
        <p:nvSpPr>
          <p:cNvPr id="3" name="Espace réservé pour une image  2"/>
          <p:cNvSpPr>
            <a:spLocks noGrp="1"/>
          </p:cNvSpPr>
          <p:nvPr>
            <p:ph type="pic" idx="1"/>
          </p:nvPr>
        </p:nvSpPr>
        <p:spPr>
          <a:xfrm>
            <a:off x="1552383" y="509795"/>
            <a:ext cx="4752023" cy="3423285"/>
          </a:xfrm>
        </p:spPr>
        <p:txBody>
          <a:bodyPr/>
          <a:lstStyle>
            <a:lvl1pPr marL="0" indent="0">
              <a:buNone/>
              <a:defRPr sz="1990"/>
            </a:lvl1pPr>
            <a:lvl2pPr marL="292394" indent="0">
              <a:buNone/>
              <a:defRPr sz="1885"/>
            </a:lvl2pPr>
            <a:lvl3pPr marL="584789" indent="0">
              <a:buNone/>
              <a:defRPr sz="1571"/>
            </a:lvl3pPr>
            <a:lvl4pPr marL="877184" indent="0">
              <a:buNone/>
              <a:defRPr sz="1257"/>
            </a:lvl4pPr>
            <a:lvl5pPr marL="1169578" indent="0">
              <a:buNone/>
              <a:defRPr sz="1257"/>
            </a:lvl5pPr>
            <a:lvl6pPr marL="1461972" indent="0">
              <a:buNone/>
              <a:defRPr sz="1257"/>
            </a:lvl6pPr>
            <a:lvl7pPr marL="1754367" indent="0">
              <a:buNone/>
              <a:defRPr sz="1257"/>
            </a:lvl7pPr>
            <a:lvl8pPr marL="2046761" indent="0">
              <a:buNone/>
              <a:defRPr sz="1257"/>
            </a:lvl8pPr>
            <a:lvl9pPr marL="2339155" indent="0">
              <a:buNone/>
              <a:defRPr sz="1257"/>
            </a:lvl9pPr>
          </a:lstStyle>
          <a:p>
            <a:endParaRPr lang="fr-FR"/>
          </a:p>
        </p:txBody>
      </p:sp>
      <p:sp>
        <p:nvSpPr>
          <p:cNvPr id="4" name="Espace réservé du texte 3"/>
          <p:cNvSpPr>
            <a:spLocks noGrp="1"/>
          </p:cNvSpPr>
          <p:nvPr>
            <p:ph type="body" sz="half" idx="2"/>
          </p:nvPr>
        </p:nvSpPr>
        <p:spPr>
          <a:xfrm>
            <a:off x="1552383" y="4465330"/>
            <a:ext cx="4752023" cy="669602"/>
          </a:xfrm>
        </p:spPr>
        <p:txBody>
          <a:bodyPr/>
          <a:lstStyle>
            <a:lvl1pPr marL="0" indent="0">
              <a:buNone/>
              <a:defRPr sz="943"/>
            </a:lvl1pPr>
            <a:lvl2pPr marL="292394" indent="0">
              <a:buNone/>
              <a:defRPr sz="733"/>
            </a:lvl2pPr>
            <a:lvl3pPr marL="584789" indent="0">
              <a:buNone/>
              <a:defRPr sz="628"/>
            </a:lvl3pPr>
            <a:lvl4pPr marL="877184" indent="0">
              <a:buNone/>
              <a:defRPr sz="524"/>
            </a:lvl4pPr>
            <a:lvl5pPr marL="1169578" indent="0">
              <a:buNone/>
              <a:defRPr sz="524"/>
            </a:lvl5pPr>
            <a:lvl6pPr marL="1461972" indent="0">
              <a:buNone/>
              <a:defRPr sz="524"/>
            </a:lvl6pPr>
            <a:lvl7pPr marL="1754367" indent="0">
              <a:buNone/>
              <a:defRPr sz="524"/>
            </a:lvl7pPr>
            <a:lvl8pPr marL="2046761" indent="0">
              <a:buNone/>
              <a:defRPr sz="524"/>
            </a:lvl8pPr>
            <a:lvl9pPr marL="2339155" indent="0">
              <a:buNone/>
              <a:defRPr sz="524"/>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15A39D0-8A89-48B0-8984-B7671F1945C1}" type="datetimeFigureOut">
              <a:rPr lang="fr-FR" smtClean="0"/>
              <a:pPr/>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790275-3080-4372-9298-7144BF91FCFC}" type="slidenum">
              <a:rPr lang="fr-FR" smtClean="0"/>
              <a:pPr/>
              <a:t>‹N°›</a:t>
            </a:fld>
            <a:endParaRPr lang="fr-FR"/>
          </a:p>
        </p:txBody>
      </p:sp>
    </p:spTree>
    <p:extLst>
      <p:ext uri="{BB962C8B-B14F-4D97-AF65-F5344CB8AC3E}">
        <p14:creationId xmlns:p14="http://schemas.microsoft.com/office/powerpoint/2010/main" val="56725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6005" y="228485"/>
            <a:ext cx="7128035" cy="950913"/>
          </a:xfrm>
          <a:prstGeom prst="rect">
            <a:avLst/>
          </a:prstGeom>
        </p:spPr>
        <p:txBody>
          <a:bodyPr vert="horz" lIns="55832" tIns="27916" rIns="55832" bIns="27916"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396005" y="1331280"/>
            <a:ext cx="7128035" cy="3765350"/>
          </a:xfrm>
          <a:prstGeom prst="rect">
            <a:avLst/>
          </a:prstGeom>
        </p:spPr>
        <p:txBody>
          <a:bodyPr vert="horz" lIns="55832" tIns="27916" rIns="55832" bIns="27916"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96008" y="5288132"/>
            <a:ext cx="1848009" cy="303765"/>
          </a:xfrm>
          <a:prstGeom prst="rect">
            <a:avLst/>
          </a:prstGeom>
        </p:spPr>
        <p:txBody>
          <a:bodyPr vert="horz" lIns="55832" tIns="27916" rIns="55832" bIns="27916" rtlCol="0" anchor="ctr"/>
          <a:lstStyle>
            <a:lvl1pPr algn="l">
              <a:defRPr sz="733">
                <a:solidFill>
                  <a:schemeClr val="tx1">
                    <a:tint val="75000"/>
                  </a:schemeClr>
                </a:solidFill>
              </a:defRPr>
            </a:lvl1pPr>
          </a:lstStyle>
          <a:p>
            <a:fld id="{415A39D0-8A89-48B0-8984-B7671F1945C1}" type="datetimeFigureOut">
              <a:rPr lang="fr-FR" smtClean="0"/>
              <a:pPr/>
              <a:t>15/11/2016</a:t>
            </a:fld>
            <a:endParaRPr lang="fr-FR"/>
          </a:p>
        </p:txBody>
      </p:sp>
      <p:sp>
        <p:nvSpPr>
          <p:cNvPr id="5" name="Espace réservé du pied de page 4"/>
          <p:cNvSpPr>
            <a:spLocks noGrp="1"/>
          </p:cNvSpPr>
          <p:nvPr>
            <p:ph type="ftr" sz="quarter" idx="3"/>
          </p:nvPr>
        </p:nvSpPr>
        <p:spPr>
          <a:xfrm>
            <a:off x="2706017" y="5288132"/>
            <a:ext cx="2508011" cy="303765"/>
          </a:xfrm>
          <a:prstGeom prst="rect">
            <a:avLst/>
          </a:prstGeom>
        </p:spPr>
        <p:txBody>
          <a:bodyPr vert="horz" lIns="55832" tIns="27916" rIns="55832" bIns="27916" rtlCol="0" anchor="ctr"/>
          <a:lstStyle>
            <a:lvl1pPr algn="ctr">
              <a:defRPr sz="73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676032" y="5288132"/>
            <a:ext cx="1848009" cy="303765"/>
          </a:xfrm>
          <a:prstGeom prst="rect">
            <a:avLst/>
          </a:prstGeom>
        </p:spPr>
        <p:txBody>
          <a:bodyPr vert="horz" lIns="55832" tIns="27916" rIns="55832" bIns="27916" rtlCol="0" anchor="ctr"/>
          <a:lstStyle>
            <a:lvl1pPr algn="r">
              <a:defRPr sz="733">
                <a:solidFill>
                  <a:schemeClr val="tx1">
                    <a:tint val="75000"/>
                  </a:schemeClr>
                </a:solidFill>
              </a:defRPr>
            </a:lvl1pPr>
          </a:lstStyle>
          <a:p>
            <a:fld id="{5C790275-3080-4372-9298-7144BF91FCFC}" type="slidenum">
              <a:rPr lang="fr-FR" smtClean="0"/>
              <a:pPr/>
              <a:t>‹N°›</a:t>
            </a:fld>
            <a:endParaRPr lang="fr-FR"/>
          </a:p>
        </p:txBody>
      </p:sp>
    </p:spTree>
    <p:extLst>
      <p:ext uri="{BB962C8B-B14F-4D97-AF65-F5344CB8AC3E}">
        <p14:creationId xmlns:p14="http://schemas.microsoft.com/office/powerpoint/2010/main" val="287048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789" rtl="0" eaLnBrk="1" latinLnBrk="0" hangingPunct="1">
        <a:spcBef>
          <a:spcPct val="0"/>
        </a:spcBef>
        <a:buNone/>
        <a:defRPr sz="2828" kern="1200">
          <a:solidFill>
            <a:schemeClr val="tx1"/>
          </a:solidFill>
          <a:latin typeface="+mj-lt"/>
          <a:ea typeface="+mj-ea"/>
          <a:cs typeface="+mj-cs"/>
        </a:defRPr>
      </a:lvl1pPr>
    </p:titleStyle>
    <p:bodyStyle>
      <a:lvl1pPr marL="219296" indent="-219296" algn="l" defTabSz="584789" rtl="0" eaLnBrk="1" latinLnBrk="0" hangingPunct="1">
        <a:spcBef>
          <a:spcPct val="20000"/>
        </a:spcBef>
        <a:buFont typeface="Arial" panose="020B0604020202020204" pitchFamily="34" charset="0"/>
        <a:buChar char="•"/>
        <a:defRPr sz="1990" kern="1200">
          <a:solidFill>
            <a:schemeClr val="tx1"/>
          </a:solidFill>
          <a:latin typeface="+mn-lt"/>
          <a:ea typeface="+mn-ea"/>
          <a:cs typeface="+mn-cs"/>
        </a:defRPr>
      </a:lvl1pPr>
      <a:lvl2pPr marL="475141" indent="-182747" algn="l" defTabSz="584789" rtl="0" eaLnBrk="1" latinLnBrk="0" hangingPunct="1">
        <a:spcBef>
          <a:spcPct val="20000"/>
        </a:spcBef>
        <a:buFont typeface="Arial" panose="020B0604020202020204" pitchFamily="34" charset="0"/>
        <a:buChar char="–"/>
        <a:defRPr sz="1885" kern="1200">
          <a:solidFill>
            <a:schemeClr val="tx1"/>
          </a:solidFill>
          <a:latin typeface="+mn-lt"/>
          <a:ea typeface="+mn-ea"/>
          <a:cs typeface="+mn-cs"/>
        </a:defRPr>
      </a:lvl2pPr>
      <a:lvl3pPr marL="730987" indent="-146197" algn="l" defTabSz="584789" rtl="0" eaLnBrk="1" latinLnBrk="0" hangingPunct="1">
        <a:spcBef>
          <a:spcPct val="20000"/>
        </a:spcBef>
        <a:buFont typeface="Arial" panose="020B0604020202020204" pitchFamily="34" charset="0"/>
        <a:buChar char="•"/>
        <a:defRPr sz="1571" kern="1200">
          <a:solidFill>
            <a:schemeClr val="tx1"/>
          </a:solidFill>
          <a:latin typeface="+mn-lt"/>
          <a:ea typeface="+mn-ea"/>
          <a:cs typeface="+mn-cs"/>
        </a:defRPr>
      </a:lvl3pPr>
      <a:lvl4pPr marL="1023381" indent="-146197" algn="l" defTabSz="584789" rtl="0" eaLnBrk="1" latinLnBrk="0" hangingPunct="1">
        <a:spcBef>
          <a:spcPct val="20000"/>
        </a:spcBef>
        <a:buFont typeface="Arial" panose="020B0604020202020204" pitchFamily="34" charset="0"/>
        <a:buChar char="–"/>
        <a:defRPr sz="1257" kern="1200">
          <a:solidFill>
            <a:schemeClr val="tx1"/>
          </a:solidFill>
          <a:latin typeface="+mn-lt"/>
          <a:ea typeface="+mn-ea"/>
          <a:cs typeface="+mn-cs"/>
        </a:defRPr>
      </a:lvl4pPr>
      <a:lvl5pPr marL="1315775" indent="-146197" algn="l" defTabSz="584789" rtl="0" eaLnBrk="1" latinLnBrk="0" hangingPunct="1">
        <a:spcBef>
          <a:spcPct val="20000"/>
        </a:spcBef>
        <a:buFont typeface="Arial" panose="020B0604020202020204" pitchFamily="34" charset="0"/>
        <a:buChar char="»"/>
        <a:defRPr sz="1257" kern="1200">
          <a:solidFill>
            <a:schemeClr val="tx1"/>
          </a:solidFill>
          <a:latin typeface="+mn-lt"/>
          <a:ea typeface="+mn-ea"/>
          <a:cs typeface="+mn-cs"/>
        </a:defRPr>
      </a:lvl5pPr>
      <a:lvl6pPr marL="1608170" indent="-146197" algn="l" defTabSz="584789" rtl="0" eaLnBrk="1" latinLnBrk="0" hangingPunct="1">
        <a:spcBef>
          <a:spcPct val="20000"/>
        </a:spcBef>
        <a:buFont typeface="Arial" panose="020B0604020202020204" pitchFamily="34" charset="0"/>
        <a:buChar char="•"/>
        <a:defRPr sz="1257" kern="1200">
          <a:solidFill>
            <a:schemeClr val="tx1"/>
          </a:solidFill>
          <a:latin typeface="+mn-lt"/>
          <a:ea typeface="+mn-ea"/>
          <a:cs typeface="+mn-cs"/>
        </a:defRPr>
      </a:lvl6pPr>
      <a:lvl7pPr marL="1900565" indent="-146197" algn="l" defTabSz="584789" rtl="0" eaLnBrk="1" latinLnBrk="0" hangingPunct="1">
        <a:spcBef>
          <a:spcPct val="20000"/>
        </a:spcBef>
        <a:buFont typeface="Arial" panose="020B0604020202020204" pitchFamily="34" charset="0"/>
        <a:buChar char="•"/>
        <a:defRPr sz="1257" kern="1200">
          <a:solidFill>
            <a:schemeClr val="tx1"/>
          </a:solidFill>
          <a:latin typeface="+mn-lt"/>
          <a:ea typeface="+mn-ea"/>
          <a:cs typeface="+mn-cs"/>
        </a:defRPr>
      </a:lvl7pPr>
      <a:lvl8pPr marL="2192959" indent="-146197" algn="l" defTabSz="584789" rtl="0" eaLnBrk="1" latinLnBrk="0" hangingPunct="1">
        <a:spcBef>
          <a:spcPct val="20000"/>
        </a:spcBef>
        <a:buFont typeface="Arial" panose="020B0604020202020204" pitchFamily="34" charset="0"/>
        <a:buChar char="•"/>
        <a:defRPr sz="1257" kern="1200">
          <a:solidFill>
            <a:schemeClr val="tx1"/>
          </a:solidFill>
          <a:latin typeface="+mn-lt"/>
          <a:ea typeface="+mn-ea"/>
          <a:cs typeface="+mn-cs"/>
        </a:defRPr>
      </a:lvl8pPr>
      <a:lvl9pPr marL="2485353" indent="-146197" algn="l" defTabSz="584789" rtl="0" eaLnBrk="1" latinLnBrk="0" hangingPunct="1">
        <a:spcBef>
          <a:spcPct val="20000"/>
        </a:spcBef>
        <a:buFont typeface="Arial" panose="020B0604020202020204" pitchFamily="34" charset="0"/>
        <a:buChar char="•"/>
        <a:defRPr sz="1257" kern="1200">
          <a:solidFill>
            <a:schemeClr val="tx1"/>
          </a:solidFill>
          <a:latin typeface="+mn-lt"/>
          <a:ea typeface="+mn-ea"/>
          <a:cs typeface="+mn-cs"/>
        </a:defRPr>
      </a:lvl9pPr>
    </p:bodyStyle>
    <p:otherStyle>
      <a:defPPr>
        <a:defRPr lang="fr-FR"/>
      </a:defPPr>
      <a:lvl1pPr marL="0" algn="l" defTabSz="584789" rtl="0" eaLnBrk="1" latinLnBrk="0" hangingPunct="1">
        <a:defRPr sz="1257" kern="1200">
          <a:solidFill>
            <a:schemeClr val="tx1"/>
          </a:solidFill>
          <a:latin typeface="+mn-lt"/>
          <a:ea typeface="+mn-ea"/>
          <a:cs typeface="+mn-cs"/>
        </a:defRPr>
      </a:lvl1pPr>
      <a:lvl2pPr marL="292394" algn="l" defTabSz="584789" rtl="0" eaLnBrk="1" latinLnBrk="0" hangingPunct="1">
        <a:defRPr sz="1257" kern="1200">
          <a:solidFill>
            <a:schemeClr val="tx1"/>
          </a:solidFill>
          <a:latin typeface="+mn-lt"/>
          <a:ea typeface="+mn-ea"/>
          <a:cs typeface="+mn-cs"/>
        </a:defRPr>
      </a:lvl2pPr>
      <a:lvl3pPr marL="584789" algn="l" defTabSz="584789" rtl="0" eaLnBrk="1" latinLnBrk="0" hangingPunct="1">
        <a:defRPr sz="1257" kern="1200">
          <a:solidFill>
            <a:schemeClr val="tx1"/>
          </a:solidFill>
          <a:latin typeface="+mn-lt"/>
          <a:ea typeface="+mn-ea"/>
          <a:cs typeface="+mn-cs"/>
        </a:defRPr>
      </a:lvl3pPr>
      <a:lvl4pPr marL="877184" algn="l" defTabSz="584789" rtl="0" eaLnBrk="1" latinLnBrk="0" hangingPunct="1">
        <a:defRPr sz="1257" kern="1200">
          <a:solidFill>
            <a:schemeClr val="tx1"/>
          </a:solidFill>
          <a:latin typeface="+mn-lt"/>
          <a:ea typeface="+mn-ea"/>
          <a:cs typeface="+mn-cs"/>
        </a:defRPr>
      </a:lvl4pPr>
      <a:lvl5pPr marL="1169578" algn="l" defTabSz="584789" rtl="0" eaLnBrk="1" latinLnBrk="0" hangingPunct="1">
        <a:defRPr sz="1257" kern="1200">
          <a:solidFill>
            <a:schemeClr val="tx1"/>
          </a:solidFill>
          <a:latin typeface="+mn-lt"/>
          <a:ea typeface="+mn-ea"/>
          <a:cs typeface="+mn-cs"/>
        </a:defRPr>
      </a:lvl5pPr>
      <a:lvl6pPr marL="1461972" algn="l" defTabSz="584789" rtl="0" eaLnBrk="1" latinLnBrk="0" hangingPunct="1">
        <a:defRPr sz="1257" kern="1200">
          <a:solidFill>
            <a:schemeClr val="tx1"/>
          </a:solidFill>
          <a:latin typeface="+mn-lt"/>
          <a:ea typeface="+mn-ea"/>
          <a:cs typeface="+mn-cs"/>
        </a:defRPr>
      </a:lvl6pPr>
      <a:lvl7pPr marL="1754367" algn="l" defTabSz="584789" rtl="0" eaLnBrk="1" latinLnBrk="0" hangingPunct="1">
        <a:defRPr sz="1257" kern="1200">
          <a:solidFill>
            <a:schemeClr val="tx1"/>
          </a:solidFill>
          <a:latin typeface="+mn-lt"/>
          <a:ea typeface="+mn-ea"/>
          <a:cs typeface="+mn-cs"/>
        </a:defRPr>
      </a:lvl7pPr>
      <a:lvl8pPr marL="2046761" algn="l" defTabSz="584789" rtl="0" eaLnBrk="1" latinLnBrk="0" hangingPunct="1">
        <a:defRPr sz="1257" kern="1200">
          <a:solidFill>
            <a:schemeClr val="tx1"/>
          </a:solidFill>
          <a:latin typeface="+mn-lt"/>
          <a:ea typeface="+mn-ea"/>
          <a:cs typeface="+mn-cs"/>
        </a:defRPr>
      </a:lvl8pPr>
      <a:lvl9pPr marL="2339155" algn="l" defTabSz="584789" rtl="0" eaLnBrk="1" latinLnBrk="0" hangingPunct="1">
        <a:defRPr sz="12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ophrokhepri.f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www.linstantbreak.com/book-online"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mailto:contact@sophrokhepri.fr"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005" y="188441"/>
            <a:ext cx="7128035" cy="950913"/>
          </a:xfrm>
        </p:spPr>
        <p:txBody>
          <a:bodyPr/>
          <a:lstStyle/>
          <a:p>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sz="1600" dirty="0" smtClean="0"/>
              <a:t>SOMMAIRE</a:t>
            </a:r>
          </a:p>
          <a:p>
            <a:pPr marL="0" indent="0">
              <a:buNone/>
            </a:pPr>
            <a:endParaRPr lang="fr-FR" sz="1600" dirty="0" smtClean="0"/>
          </a:p>
          <a:p>
            <a:r>
              <a:rPr lang="fr-FR" sz="1600" dirty="0"/>
              <a:t>L</a:t>
            </a:r>
            <a:r>
              <a:rPr lang="fr-FR" sz="1600" dirty="0" smtClean="0"/>
              <a:t>e marché du bien-être et des médecines douces</a:t>
            </a:r>
          </a:p>
          <a:p>
            <a:r>
              <a:rPr lang="fr-FR" sz="1600" dirty="0" smtClean="0"/>
              <a:t>La reconnaissance des métiers de ce secteur</a:t>
            </a:r>
          </a:p>
          <a:p>
            <a:r>
              <a:rPr lang="fr-FR" sz="1600" dirty="0" smtClean="0"/>
              <a:t>La société </a:t>
            </a:r>
            <a:r>
              <a:rPr lang="fr-FR" sz="1600" dirty="0" err="1" smtClean="0"/>
              <a:t>SophroKhepri</a:t>
            </a:r>
            <a:r>
              <a:rPr lang="fr-FR" sz="1600" dirty="0" smtClean="0"/>
              <a:t>  </a:t>
            </a:r>
            <a:r>
              <a:rPr lang="fr-FR" sz="1600" dirty="0" smtClean="0">
                <a:hlinkClick r:id="rId2"/>
              </a:rPr>
              <a:t>www.sophrokhepri.fr</a:t>
            </a:r>
            <a:endParaRPr lang="fr-FR" sz="1600" dirty="0" smtClean="0"/>
          </a:p>
          <a:p>
            <a:pPr lvl="1"/>
            <a:r>
              <a:rPr lang="fr-FR" sz="1600" dirty="0" smtClean="0"/>
              <a:t>Un Centre de santé et de mieux-être : </a:t>
            </a:r>
            <a:r>
              <a:rPr lang="fr-FR" sz="1600" dirty="0" err="1" smtClean="0"/>
              <a:t>Khepri</a:t>
            </a:r>
            <a:r>
              <a:rPr lang="fr-FR" sz="1600" dirty="0" smtClean="0"/>
              <a:t> Santé</a:t>
            </a:r>
          </a:p>
          <a:p>
            <a:pPr lvl="1"/>
            <a:r>
              <a:rPr lang="fr-FR" sz="1600" dirty="0" smtClean="0"/>
              <a:t>Une plateforme de mise en relation : </a:t>
            </a:r>
            <a:r>
              <a:rPr lang="fr-FR" sz="1600" dirty="0" err="1" smtClean="0"/>
              <a:t>Khepri</a:t>
            </a:r>
            <a:r>
              <a:rPr lang="fr-FR" sz="1600" dirty="0" smtClean="0"/>
              <a:t> thérapie</a:t>
            </a:r>
          </a:p>
          <a:p>
            <a:r>
              <a:rPr lang="fr-FR" sz="1600" dirty="0" smtClean="0"/>
              <a:t>Notre développement par la démarche </a:t>
            </a:r>
            <a:r>
              <a:rPr lang="fr-FR" sz="1600" dirty="0"/>
              <a:t>«Innovation </a:t>
            </a:r>
            <a:r>
              <a:rPr lang="fr-FR" sz="1600" dirty="0" err="1"/>
              <a:t>Expe</a:t>
            </a:r>
            <a:r>
              <a:rPr lang="fr-FR" sz="1600" dirty="0"/>
              <a:t>» </a:t>
            </a:r>
          </a:p>
          <a:p>
            <a:r>
              <a:rPr lang="fr-FR" sz="1600" dirty="0" smtClean="0"/>
              <a:t>L’opportunité pour les collectivités dans le cadre de la Santé et Qualité de Vie au Travail au travers de cette expérience</a:t>
            </a:r>
          </a:p>
          <a:p>
            <a:r>
              <a:rPr lang="fr-FR" sz="1600" dirty="0" smtClean="0"/>
              <a:t>Notre offre de services dans un cadre sécurisé</a:t>
            </a:r>
          </a:p>
          <a:p>
            <a:r>
              <a:rPr lang="fr-FR" sz="1600" dirty="0" smtClean="0"/>
              <a:t>Notre vitrine pédagogique : l’Instant Break</a:t>
            </a:r>
          </a:p>
          <a:p>
            <a:r>
              <a:rPr lang="fr-FR" sz="1600" dirty="0" smtClean="0"/>
              <a:t>Quels autres services pouvons-nous proposer en terme d’accompagnement du changement et avec quelles méthodes? </a:t>
            </a:r>
          </a:p>
          <a:p>
            <a:endParaRPr lang="fr-FR" dirty="0"/>
          </a:p>
        </p:txBody>
      </p:sp>
      <p:sp>
        <p:nvSpPr>
          <p:cNvPr id="4" name="Rectangle 3"/>
          <p:cNvSpPr/>
          <p:nvPr/>
        </p:nvSpPr>
        <p:spPr>
          <a:xfrm>
            <a:off x="0" y="0"/>
            <a:ext cx="7920038" cy="1144775"/>
          </a:xfrm>
          <a:prstGeom prst="rect">
            <a:avLst/>
          </a:prstGeom>
          <a:solidFill>
            <a:srgbClr val="008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logoSophroKhepriV5Hde-calquesfdbleu.png"/>
          <p:cNvPicPr>
            <a:picLocks noChangeAspect="1"/>
          </p:cNvPicPr>
          <p:nvPr/>
        </p:nvPicPr>
        <p:blipFill>
          <a:blip r:embed="rId3" cstate="print"/>
          <a:stretch>
            <a:fillRect/>
          </a:stretch>
        </p:blipFill>
        <p:spPr>
          <a:xfrm>
            <a:off x="214988" y="205002"/>
            <a:ext cx="2570669" cy="925667"/>
          </a:xfrm>
          <a:prstGeom prst="rect">
            <a:avLst/>
          </a:prstGeom>
        </p:spPr>
      </p:pic>
      <p:sp>
        <p:nvSpPr>
          <p:cNvPr id="6" name="ZoneTexte 5"/>
          <p:cNvSpPr txBox="1"/>
          <p:nvPr/>
        </p:nvSpPr>
        <p:spPr>
          <a:xfrm>
            <a:off x="2669212" y="260449"/>
            <a:ext cx="5244259" cy="646331"/>
          </a:xfrm>
          <a:prstGeom prst="rect">
            <a:avLst/>
          </a:prstGeom>
          <a:noFill/>
        </p:spPr>
        <p:txBody>
          <a:bodyPr wrap="square" rtlCol="0">
            <a:spAutoFit/>
          </a:bodyPr>
          <a:lstStyle/>
          <a:p>
            <a:pPr algn="ctr">
              <a:lnSpc>
                <a:spcPct val="150000"/>
              </a:lnSpc>
            </a:pPr>
            <a:r>
              <a:rPr lang="fr-FR" sz="2400" b="1" dirty="0">
                <a:solidFill>
                  <a:schemeClr val="bg1"/>
                </a:solidFill>
              </a:rPr>
              <a:t>www.sophrokhepri.fr</a:t>
            </a:r>
          </a:p>
        </p:txBody>
      </p:sp>
    </p:spTree>
    <p:extLst>
      <p:ext uri="{BB962C8B-B14F-4D97-AF65-F5344CB8AC3E}">
        <p14:creationId xmlns:p14="http://schemas.microsoft.com/office/powerpoint/2010/main" val="296582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627" y="1123959"/>
            <a:ext cx="7128792" cy="3600986"/>
          </a:xfrm>
          <a:prstGeom prst="rect">
            <a:avLst/>
          </a:prstGeom>
        </p:spPr>
        <p:txBody>
          <a:bodyPr wrap="square">
            <a:spAutoFit/>
          </a:bodyPr>
          <a:lstStyle/>
          <a:p>
            <a:r>
              <a:rPr lang="fr-FR" dirty="0"/>
              <a:t>« Expérimentation in situ et in vivo de projets innovants en Île-de-France »</a:t>
            </a:r>
          </a:p>
          <a:p>
            <a:r>
              <a:rPr lang="fr-FR" dirty="0"/>
              <a:t> </a:t>
            </a:r>
          </a:p>
          <a:p>
            <a:r>
              <a:rPr lang="fr-FR" dirty="0"/>
              <a:t> </a:t>
            </a:r>
          </a:p>
          <a:p>
            <a:r>
              <a:rPr lang="fr-FR" dirty="0" smtClean="0"/>
              <a:t>Une réelle opportunité pour la ville d’accompagner </a:t>
            </a:r>
            <a:r>
              <a:rPr lang="fr-FR" dirty="0"/>
              <a:t>l’expérimentation de l’entreprise </a:t>
            </a:r>
            <a:r>
              <a:rPr lang="fr-FR" b="1" dirty="0" err="1"/>
              <a:t>SophroKhepri</a:t>
            </a:r>
            <a:r>
              <a:rPr lang="fr-FR" dirty="0"/>
              <a:t> pour le déploiement d’une solution </a:t>
            </a:r>
            <a:r>
              <a:rPr lang="fr-FR" dirty="0" smtClean="0"/>
              <a:t>innovante</a:t>
            </a:r>
            <a:r>
              <a:rPr lang="fr-FR" b="1" dirty="0" smtClean="0"/>
              <a:t>.</a:t>
            </a:r>
            <a:endParaRPr lang="fr-FR" dirty="0"/>
          </a:p>
          <a:p>
            <a:r>
              <a:rPr lang="fr-FR" dirty="0"/>
              <a:t> </a:t>
            </a:r>
          </a:p>
          <a:p>
            <a:r>
              <a:rPr lang="fr-FR" dirty="0"/>
              <a:t>L’intérêt se situe à double titre : </a:t>
            </a:r>
          </a:p>
          <a:p>
            <a:r>
              <a:rPr lang="fr-FR" dirty="0"/>
              <a:t> </a:t>
            </a:r>
          </a:p>
          <a:p>
            <a:r>
              <a:rPr lang="fr-FR" dirty="0"/>
              <a:t>●     En tant que territoire d’expérimentation, il s’agit de tester une nouvelle technologie à forte valeur ajoutée dans les domaines des nouvelles technologies de l’information et de la communication, notamment sur les problématiques de santé et de mieux être des riverains et des salariés ; </a:t>
            </a:r>
          </a:p>
          <a:p>
            <a:r>
              <a:rPr lang="fr-FR" dirty="0"/>
              <a:t>●     Pour </a:t>
            </a:r>
            <a:r>
              <a:rPr lang="fr-FR" dirty="0" err="1"/>
              <a:t>SophroKhepri</a:t>
            </a:r>
            <a:r>
              <a:rPr lang="fr-FR" dirty="0"/>
              <a:t>, il s’agit de tester les aspects techniques de l’administration de sa solution, et ses résultats dans le cadre d’une démarche mise en place par des institutions publiques.</a:t>
            </a:r>
          </a:p>
          <a:p>
            <a:r>
              <a:rPr lang="fr-FR" dirty="0"/>
              <a:t> </a:t>
            </a:r>
          </a:p>
          <a:p>
            <a:r>
              <a:rPr lang="fr-FR" dirty="0"/>
              <a:t>Les démarches nécessaires au déploiement sur site de ce projet d’expérimentation ne seront mises en œuvre que si </a:t>
            </a:r>
            <a:r>
              <a:rPr lang="fr-FR" dirty="0" err="1"/>
              <a:t>SophroKhepri</a:t>
            </a:r>
            <a:r>
              <a:rPr lang="fr-FR" dirty="0"/>
              <a:t> est sélectionnée dans le cadre de l’appel à manifestation d’intérêts cité en objet. </a:t>
            </a:r>
          </a:p>
          <a:p>
            <a:r>
              <a:rPr lang="fr-FR" dirty="0"/>
              <a:t> </a:t>
            </a:r>
          </a:p>
          <a:p>
            <a:r>
              <a:rPr lang="fr-FR" dirty="0"/>
              <a:t>En espérant que le territoire de la collectivité puisse permettre à notre jeune entreprise de pouvoir développer son activité, d’autant que cette dernière est implantée sur votre  territoire.</a:t>
            </a:r>
          </a:p>
        </p:txBody>
      </p:sp>
    </p:spTree>
    <p:extLst>
      <p:ext uri="{BB962C8B-B14F-4D97-AF65-F5344CB8AC3E}">
        <p14:creationId xmlns:p14="http://schemas.microsoft.com/office/powerpoint/2010/main" val="47700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627" y="938138"/>
            <a:ext cx="7200800" cy="1200329"/>
          </a:xfrm>
          <a:prstGeom prst="rect">
            <a:avLst/>
          </a:prstGeom>
        </p:spPr>
        <p:txBody>
          <a:bodyPr wrap="square">
            <a:spAutoFit/>
          </a:bodyPr>
          <a:lstStyle/>
          <a:p>
            <a:r>
              <a:rPr lang="fr-FR" b="1" dirty="0" smtClean="0"/>
              <a:t>Règlementation : Santé et Qualité de Vie au Travail :</a:t>
            </a:r>
            <a:endParaRPr lang="fr-FR" b="1" dirty="0"/>
          </a:p>
          <a:p>
            <a:r>
              <a:rPr lang="fr-FR" dirty="0"/>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a:t>
            </a:r>
            <a:r>
              <a:rPr lang="fr-FR" dirty="0" smtClean="0"/>
              <a:t>œuvre </a:t>
            </a:r>
            <a:r>
              <a:rPr lang="fr-FR" dirty="0"/>
              <a:t>du plan national d'action pour la prévention des risques psychosociaux dans les trois versants de la fonction publique. Plus d’information en suivant ce lien : http://www.fonction-publique.gouv.fr/. </a:t>
            </a:r>
          </a:p>
        </p:txBody>
      </p:sp>
      <p:sp>
        <p:nvSpPr>
          <p:cNvPr id="3" name="Rectangle 2"/>
          <p:cNvSpPr/>
          <p:nvPr/>
        </p:nvSpPr>
        <p:spPr>
          <a:xfrm>
            <a:off x="431627" y="2204665"/>
            <a:ext cx="7056784" cy="1015663"/>
          </a:xfrm>
          <a:prstGeom prst="rect">
            <a:avLst/>
          </a:prstGeom>
        </p:spPr>
        <p:txBody>
          <a:bodyPr wrap="square">
            <a:spAutoFit/>
          </a:bodyPr>
          <a:lstStyle/>
          <a:p>
            <a:r>
              <a:rPr lang="fr-FR" dirty="0"/>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p:txBody>
      </p:sp>
      <p:sp>
        <p:nvSpPr>
          <p:cNvPr id="4" name="Rectangle 3"/>
          <p:cNvSpPr/>
          <p:nvPr/>
        </p:nvSpPr>
        <p:spPr>
          <a:xfrm>
            <a:off x="431627" y="476473"/>
            <a:ext cx="7200800" cy="461665"/>
          </a:xfrm>
          <a:prstGeom prst="rect">
            <a:avLst/>
          </a:prstGeom>
        </p:spPr>
        <p:txBody>
          <a:bodyPr wrap="square">
            <a:spAutoFit/>
          </a:bodyPr>
          <a:lstStyle/>
          <a:p>
            <a:r>
              <a:rPr lang="fr-FR" b="1" dirty="0" smtClean="0"/>
              <a:t>Notre offre pour les collectivités au regard de la réglementation SQVT</a:t>
            </a:r>
          </a:p>
          <a:p>
            <a:endParaRPr lang="fr-FR" b="1" dirty="0"/>
          </a:p>
        </p:txBody>
      </p:sp>
    </p:spTree>
    <p:extLst>
      <p:ext uri="{BB962C8B-B14F-4D97-AF65-F5344CB8AC3E}">
        <p14:creationId xmlns:p14="http://schemas.microsoft.com/office/powerpoint/2010/main" val="424831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855" y="980529"/>
            <a:ext cx="7128792" cy="3600986"/>
          </a:xfrm>
          <a:prstGeom prst="rect">
            <a:avLst/>
          </a:prstGeom>
        </p:spPr>
        <p:txBody>
          <a:bodyPr wrap="square">
            <a:spAutoFit/>
          </a:bodyPr>
          <a:lstStyle/>
          <a:p>
            <a:r>
              <a:rPr lang="fr-FR" b="1" dirty="0"/>
              <a:t>Définition des risques psychosociaux</a:t>
            </a:r>
          </a:p>
          <a:p>
            <a:endParaRPr lang="fr-FR" dirty="0" smtClean="0"/>
          </a:p>
          <a:p>
            <a:r>
              <a:rPr lang="fr-FR" b="1" dirty="0" smtClean="0"/>
              <a:t>Les </a:t>
            </a:r>
            <a:r>
              <a:rPr lang="fr-FR" b="1" dirty="0"/>
              <a:t>différentes formes de risques psychosociaux</a:t>
            </a:r>
          </a:p>
          <a:p>
            <a:endParaRPr lang="fr-FR" dirty="0" smtClean="0"/>
          </a:p>
          <a:p>
            <a:r>
              <a:rPr lang="fr-FR" b="1" dirty="0" smtClean="0"/>
              <a:t>Les </a:t>
            </a:r>
            <a:r>
              <a:rPr lang="fr-FR" b="1" dirty="0"/>
              <a:t>risques psychosociaux, c’est quoi ? Qu’entend-on par “risques psychosociaux” ? </a:t>
            </a:r>
            <a:endParaRPr lang="fr-FR" b="1" dirty="0" smtClean="0"/>
          </a:p>
          <a:p>
            <a:r>
              <a:rPr lang="fr-FR" dirty="0" smtClean="0"/>
              <a:t>Ce </a:t>
            </a:r>
            <a:r>
              <a:rPr lang="fr-FR" dirty="0"/>
              <a:t>terme de risques psychosociaux n’est que très peu connu, c’est pourquoi nous allons commencer par donner quelques définitions, afin de mieux l’appréhender.</a:t>
            </a:r>
          </a:p>
          <a:p>
            <a:endParaRPr lang="fr-FR" dirty="0" smtClean="0"/>
          </a:p>
          <a:p>
            <a:r>
              <a:rPr lang="fr-FR" dirty="0" smtClean="0"/>
              <a:t>Selon </a:t>
            </a:r>
            <a:r>
              <a:rPr lang="fr-FR" dirty="0"/>
              <a:t>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dirty="0"/>
            </a:br>
            <a:r>
              <a:rPr lang="fr-FR" dirty="0"/>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r>
              <a:rPr lang="fr-FR" dirty="0"/>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dirty="0"/>
            </a:br>
            <a:r>
              <a:rPr lang="fr-FR" dirty="0"/>
              <a:t>En général, on assimile souvent les risques psychosociaux au stress. Seulement, il faudra bien garder à l’esprit que le stress n’est qu’une fraction de ce qu’englobe réellement ce terme de risques psychosociaux.</a:t>
            </a:r>
          </a:p>
        </p:txBody>
      </p:sp>
    </p:spTree>
    <p:extLst>
      <p:ext uri="{BB962C8B-B14F-4D97-AF65-F5344CB8AC3E}">
        <p14:creationId xmlns:p14="http://schemas.microsoft.com/office/powerpoint/2010/main" val="269615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635" y="1052245"/>
            <a:ext cx="7128792" cy="3600986"/>
          </a:xfrm>
          <a:prstGeom prst="rect">
            <a:avLst/>
          </a:prstGeom>
        </p:spPr>
        <p:txBody>
          <a:bodyPr wrap="square">
            <a:spAutoFit/>
          </a:bodyPr>
          <a:lstStyle/>
          <a:p>
            <a:r>
              <a:rPr lang="fr-FR" b="1" dirty="0"/>
              <a:t>Chiffres sur la Qualité de Vie au </a:t>
            </a:r>
            <a:r>
              <a:rPr lang="fr-FR" b="1" dirty="0" smtClean="0"/>
              <a:t>Travail selon </a:t>
            </a:r>
            <a:r>
              <a:rPr lang="fr-FR" b="1" dirty="0"/>
              <a:t>les résultats de l’enquête 2013 de </a:t>
            </a:r>
            <a:r>
              <a:rPr lang="fr-FR" b="1" dirty="0" smtClean="0"/>
              <a:t>l’ANACT:</a:t>
            </a:r>
          </a:p>
          <a:p>
            <a:r>
              <a:rPr lang="fr-FR" i="1" dirty="0" smtClean="0"/>
              <a:t>(L'Agence </a:t>
            </a:r>
            <a:r>
              <a:rPr lang="fr-FR" i="1" dirty="0"/>
              <a:t>nationale pour l'amélioration des conditions de travail (</a:t>
            </a:r>
            <a:r>
              <a:rPr lang="fr-FR" b="1" i="1" dirty="0"/>
              <a:t>ANACT</a:t>
            </a:r>
            <a:r>
              <a:rPr lang="fr-FR" i="1" dirty="0"/>
              <a:t>) est un établissement public à caractère administratif français créé en 1973, et placé sous la tutelle du ministère du Travail, de l'Emploi et de la Santé</a:t>
            </a:r>
            <a:r>
              <a:rPr lang="fr-FR" i="1" dirty="0" smtClean="0"/>
              <a:t>.)</a:t>
            </a:r>
            <a:endParaRPr lang="fr-FR" b="1" i="1" dirty="0" smtClean="0"/>
          </a:p>
          <a:p>
            <a:endParaRPr lang="fr-FR" dirty="0"/>
          </a:p>
          <a:p>
            <a:r>
              <a:rPr lang="fr-FR" b="1" dirty="0"/>
              <a:t>58% des salariés pensent que leurs conditions de travail se sont dégradées depuis 5 ans</a:t>
            </a:r>
            <a:endParaRPr lang="fr-FR" dirty="0"/>
          </a:p>
          <a:p>
            <a:r>
              <a:rPr lang="fr-FR" b="1" dirty="0"/>
              <a:t>64%</a:t>
            </a:r>
            <a:r>
              <a:rPr lang="fr-FR" dirty="0"/>
              <a:t> considèrent que la QVT est basée sur le respect</a:t>
            </a:r>
          </a:p>
          <a:p>
            <a:r>
              <a:rPr lang="fr-FR" b="1" dirty="0"/>
              <a:t>58%</a:t>
            </a:r>
            <a:r>
              <a:rPr lang="fr-FR" dirty="0"/>
              <a:t> Reconnaissance</a:t>
            </a:r>
          </a:p>
          <a:p>
            <a:r>
              <a:rPr lang="fr-FR" b="1" dirty="0"/>
              <a:t>46%</a:t>
            </a:r>
            <a:r>
              <a:rPr lang="fr-FR" dirty="0"/>
              <a:t> Épanouissement</a:t>
            </a:r>
          </a:p>
          <a:p>
            <a:r>
              <a:rPr lang="fr-FR" b="1" dirty="0"/>
              <a:t>61%</a:t>
            </a:r>
            <a:r>
              <a:rPr lang="fr-FR" dirty="0"/>
              <a:t> Conciliation vie privée et vie professionnelle et convivialité au travail</a:t>
            </a:r>
          </a:p>
          <a:p>
            <a:r>
              <a:rPr lang="fr-FR" b="1" dirty="0"/>
              <a:t>59%</a:t>
            </a:r>
            <a:r>
              <a:rPr lang="fr-FR" dirty="0"/>
              <a:t> pour une politique de prévention contre les risques psychosociaux</a:t>
            </a:r>
          </a:p>
          <a:p>
            <a:r>
              <a:rPr lang="fr-FR" b="1" dirty="0"/>
              <a:t>20%</a:t>
            </a:r>
            <a:r>
              <a:rPr lang="fr-FR" dirty="0"/>
              <a:t> ont confiance aux représentants du personnel</a:t>
            </a:r>
          </a:p>
          <a:p>
            <a:r>
              <a:rPr lang="fr-FR" b="1" dirty="0"/>
              <a:t>49%</a:t>
            </a:r>
            <a:r>
              <a:rPr lang="fr-FR" dirty="0"/>
              <a:t> des salariés attendent des IRP des actions concrètes</a:t>
            </a:r>
          </a:p>
          <a:p>
            <a:endParaRPr lang="fr-FR" dirty="0" smtClean="0"/>
          </a:p>
          <a:p>
            <a:r>
              <a:rPr lang="fr-FR" b="1" dirty="0" smtClean="0"/>
              <a:t>Enjeux </a:t>
            </a:r>
            <a:r>
              <a:rPr lang="fr-FR" b="1" dirty="0"/>
              <a:t>de la Qualité de Vie au travail </a:t>
            </a:r>
          </a:p>
          <a:p>
            <a:r>
              <a:rPr lang="fr-FR" dirty="0"/>
              <a:t>Concilier de bonnes conditions de travail et la performance </a:t>
            </a:r>
            <a:r>
              <a:rPr lang="fr-FR" dirty="0" smtClean="0"/>
              <a:t>de la collectivité pour </a:t>
            </a:r>
            <a:r>
              <a:rPr lang="fr-FR" dirty="0"/>
              <a:t>plus de </a:t>
            </a:r>
            <a:r>
              <a:rPr lang="fr-FR" dirty="0" smtClean="0"/>
              <a:t>compétitivité au regard des économies de budget</a:t>
            </a:r>
            <a:endParaRPr lang="fr-FR" dirty="0"/>
          </a:p>
          <a:p>
            <a:r>
              <a:rPr lang="fr-FR" dirty="0"/>
              <a:t>La qualité de vie ne concerne plus seulement la santé physique et mentale mais un ensemble de facteurs liés au travail et à l’environnement d’un individu.</a:t>
            </a:r>
          </a:p>
        </p:txBody>
      </p:sp>
    </p:spTree>
    <p:extLst>
      <p:ext uri="{BB962C8B-B14F-4D97-AF65-F5344CB8AC3E}">
        <p14:creationId xmlns:p14="http://schemas.microsoft.com/office/powerpoint/2010/main" val="309769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627" y="476473"/>
            <a:ext cx="7200800" cy="2492990"/>
          </a:xfrm>
          <a:prstGeom prst="rect">
            <a:avLst/>
          </a:prstGeom>
        </p:spPr>
        <p:txBody>
          <a:bodyPr wrap="square">
            <a:spAutoFit/>
          </a:bodyPr>
          <a:lstStyle/>
          <a:p>
            <a:r>
              <a:rPr lang="fr-FR" b="1" dirty="0" smtClean="0"/>
              <a:t>Notre offre pour les collectivités</a:t>
            </a:r>
          </a:p>
          <a:p>
            <a:endParaRPr lang="fr-FR" b="1" dirty="0"/>
          </a:p>
          <a:p>
            <a:r>
              <a:rPr lang="fr-FR" dirty="0" smtClean="0"/>
              <a:t>Plusieurs personnes de mon équipe sont habituées à travailler dans la fonction publique pour toutes les réponses à apporter sur le plan managérial.</a:t>
            </a:r>
          </a:p>
          <a:p>
            <a:endParaRPr lang="fr-FR" dirty="0"/>
          </a:p>
          <a:p>
            <a:r>
              <a:rPr lang="fr-FR" dirty="0" smtClean="0"/>
              <a:t>En terme d’expérience, nous avons mis au point </a:t>
            </a:r>
            <a:r>
              <a:rPr lang="fr-FR" b="1" dirty="0" smtClean="0"/>
              <a:t>l’Instant Break</a:t>
            </a:r>
            <a:r>
              <a:rPr lang="fr-FR" dirty="0" smtClean="0"/>
              <a:t>. </a:t>
            </a:r>
          </a:p>
          <a:p>
            <a:r>
              <a:rPr lang="fr-FR" b="1" dirty="0" smtClean="0"/>
              <a:t>L’Instant Break </a:t>
            </a:r>
            <a:r>
              <a:rPr lang="fr-FR" dirty="0" smtClean="0"/>
              <a:t>est notre vitrine pédagogique dont l’objectif est de porter à la connaissance des collectivités et des entreprises  les pratiques liées au cœur de métier de la société </a:t>
            </a:r>
            <a:r>
              <a:rPr lang="fr-FR" dirty="0" err="1" smtClean="0"/>
              <a:t>SophroKhepri</a:t>
            </a:r>
            <a:r>
              <a:rPr lang="fr-FR" dirty="0" smtClean="0"/>
              <a:t>. Nous organisons ainsi des séances découvertes permettant à chacun de s’approprier des techniques d’autogestion du stress.</a:t>
            </a:r>
          </a:p>
          <a:p>
            <a:endParaRPr lang="fr-FR" dirty="0"/>
          </a:p>
          <a:p>
            <a:r>
              <a:rPr lang="fr-FR" dirty="0" smtClean="0"/>
              <a:t>Pour les collectivités nous proposons des packs qui peuvent être animés aussi sur le lieux de travail en fonction des besoins, des disponibilités et d’un lieu adapté pour sa mise en place.</a:t>
            </a:r>
          </a:p>
          <a:p>
            <a:endParaRPr lang="fr-FR" b="1" dirty="0"/>
          </a:p>
        </p:txBody>
      </p:sp>
    </p:spTree>
    <p:extLst>
      <p:ext uri="{BB962C8B-B14F-4D97-AF65-F5344CB8AC3E}">
        <p14:creationId xmlns:p14="http://schemas.microsoft.com/office/powerpoint/2010/main" val="159287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8783" y="248686"/>
            <a:ext cx="7542471" cy="5284692"/>
          </a:xfrm>
          <a:prstGeom prst="rect">
            <a:avLst/>
          </a:prstGeom>
          <a:ln w="19050">
            <a:solidFill>
              <a:srgbClr val="92D050"/>
            </a:solidFill>
          </a:ln>
        </p:spPr>
        <p:style>
          <a:lnRef idx="2">
            <a:schemeClr val="accent6"/>
          </a:lnRef>
          <a:fillRef idx="1">
            <a:schemeClr val="lt1"/>
          </a:fillRef>
          <a:effectRef idx="0">
            <a:schemeClr val="accent6"/>
          </a:effectRef>
          <a:fontRef idx="minor">
            <a:schemeClr val="dk1"/>
          </a:fontRef>
        </p:style>
        <p:txBody>
          <a:bodyPr lIns="96387" tIns="48193" rIns="96387" bIns="48193" rtlCol="0" anchor="ctr"/>
          <a:lstStyle/>
          <a:p>
            <a:pPr algn="ctr"/>
            <a:endParaRPr lang="fr-FR"/>
          </a:p>
        </p:txBody>
      </p:sp>
      <p:sp>
        <p:nvSpPr>
          <p:cNvPr id="9" name="Rectangle 8"/>
          <p:cNvSpPr/>
          <p:nvPr/>
        </p:nvSpPr>
        <p:spPr>
          <a:xfrm>
            <a:off x="2" y="-1472"/>
            <a:ext cx="7920038" cy="92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387" tIns="48193" rIns="96387" bIns="48193" rtlCol="0" anchor="ctr"/>
          <a:lstStyle/>
          <a:p>
            <a:pPr algn="ctr"/>
            <a:endParaRPr lang="fr-FR"/>
          </a:p>
        </p:txBody>
      </p:sp>
      <p:sp>
        <p:nvSpPr>
          <p:cNvPr id="3" name="ZoneTexte 2"/>
          <p:cNvSpPr txBox="1"/>
          <p:nvPr/>
        </p:nvSpPr>
        <p:spPr>
          <a:xfrm>
            <a:off x="3432046" y="1738959"/>
            <a:ext cx="3922085" cy="466659"/>
          </a:xfrm>
          <a:prstGeom prst="rect">
            <a:avLst/>
          </a:prstGeom>
          <a:ln w="28575">
            <a:solidFill>
              <a:srgbClr val="92D050"/>
            </a:solidFill>
          </a:ln>
        </p:spPr>
        <p:txBody>
          <a:bodyPr wrap="square" lIns="96387" tIns="48193" rIns="96387" bIns="48193" rtlCol="0">
            <a:spAutoFit/>
          </a:bodyPr>
          <a:lstStyle/>
          <a:p>
            <a:pPr algn="ctr"/>
            <a:r>
              <a:rPr lang="fr-FR" dirty="0">
                <a:solidFill>
                  <a:srgbClr val="000000"/>
                </a:solidFill>
                <a:cs typeface="Arial"/>
              </a:rPr>
              <a:t>O</a:t>
            </a:r>
            <a:r>
              <a:rPr lang="fr-FR" dirty="0" smtClean="0">
                <a:solidFill>
                  <a:srgbClr val="000000"/>
                </a:solidFill>
                <a:cs typeface="Arial"/>
              </a:rPr>
              <a:t>ffrez-vous un break bien-être à votre pause déjeuner</a:t>
            </a:r>
            <a:endParaRPr lang="fr-FR" dirty="0">
              <a:cs typeface="Arial"/>
            </a:endParaRPr>
          </a:p>
          <a:p>
            <a:pPr algn="ctr"/>
            <a:r>
              <a:rPr lang="fr-FR" b="1" dirty="0">
                <a:cs typeface="Century Gothic"/>
              </a:rPr>
              <a:t>3</a:t>
            </a:r>
            <a:r>
              <a:rPr lang="fr-FR" b="1" dirty="0" smtClean="0">
                <a:cs typeface="Century Gothic"/>
              </a:rPr>
              <a:t> ateliers au </a:t>
            </a:r>
            <a:r>
              <a:rPr lang="fr-FR" b="1" dirty="0">
                <a:cs typeface="Century Gothic"/>
              </a:rPr>
              <a:t>choix </a:t>
            </a:r>
            <a:r>
              <a:rPr lang="fr-FR" b="1" dirty="0" smtClean="0">
                <a:cs typeface="Century Gothic"/>
              </a:rPr>
              <a:t>dont 1 atelier collectif</a:t>
            </a:r>
          </a:p>
        </p:txBody>
      </p:sp>
      <p:pic>
        <p:nvPicPr>
          <p:cNvPr id="17" name="Picture 2" descr="C:\Users\Dell\Dropbox\Sophrokhépri\Marketing et Communication\Entreprises\Instant Break\54840a_d1f95b77ad5045cc84caa0bc0119ace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891"/>
          <a:stretch/>
        </p:blipFill>
        <p:spPr bwMode="auto">
          <a:xfrm>
            <a:off x="415057" y="1"/>
            <a:ext cx="1734768" cy="1007491"/>
          </a:xfrm>
          <a:prstGeom prst="rect">
            <a:avLst/>
          </a:prstGeom>
          <a:solidFill>
            <a:schemeClr val="bg1"/>
          </a:solidFill>
        </p:spPr>
      </p:pic>
      <p:pic>
        <p:nvPicPr>
          <p:cNvPr id="4" name="Image 3"/>
          <p:cNvPicPr>
            <a:picLocks noChangeAspect="1"/>
          </p:cNvPicPr>
          <p:nvPr/>
        </p:nvPicPr>
        <p:blipFill>
          <a:blip r:embed="rId4"/>
          <a:stretch>
            <a:fillRect/>
          </a:stretch>
        </p:blipFill>
        <p:spPr>
          <a:xfrm>
            <a:off x="5543937" y="125901"/>
            <a:ext cx="2197294" cy="712456"/>
          </a:xfrm>
          <a:prstGeom prst="rect">
            <a:avLst/>
          </a:prstGeom>
          <a:solidFill>
            <a:schemeClr val="bg1"/>
          </a:solidFill>
        </p:spPr>
      </p:pic>
      <p:sp>
        <p:nvSpPr>
          <p:cNvPr id="7" name="ZoneTexte 6"/>
          <p:cNvSpPr txBox="1"/>
          <p:nvPr/>
        </p:nvSpPr>
        <p:spPr>
          <a:xfrm>
            <a:off x="3054922" y="962715"/>
            <a:ext cx="4676332" cy="621983"/>
          </a:xfrm>
          <a:prstGeom prst="rect">
            <a:avLst/>
          </a:prstGeom>
          <a:noFill/>
        </p:spPr>
        <p:txBody>
          <a:bodyPr wrap="square" lIns="96387" tIns="48193" rIns="96387" bIns="48193" rtlCol="0" anchor="t">
            <a:spAutoFit/>
          </a:bodyPr>
          <a:lstStyle/>
          <a:p>
            <a:pPr algn="ctr"/>
            <a:r>
              <a:rPr lang="fr-FR" sz="1700" b="1" dirty="0">
                <a:cs typeface="Arial"/>
              </a:rPr>
              <a:t>Prochain Instant Break </a:t>
            </a:r>
          </a:p>
          <a:p>
            <a:pPr algn="ctr"/>
            <a:r>
              <a:rPr lang="fr-FR" sz="1700" b="1" dirty="0">
                <a:cs typeface="Arial"/>
              </a:rPr>
              <a:t>Jeudi 24 Novembre 2016 de 11 h 30 à 15 h 30</a:t>
            </a:r>
          </a:p>
        </p:txBody>
      </p:sp>
      <p:sp>
        <p:nvSpPr>
          <p:cNvPr id="16" name="ZoneTexte 15"/>
          <p:cNvSpPr txBox="1"/>
          <p:nvPr/>
        </p:nvSpPr>
        <p:spPr>
          <a:xfrm>
            <a:off x="901342" y="4078173"/>
            <a:ext cx="6839108" cy="835991"/>
          </a:xfrm>
          <a:prstGeom prst="rect">
            <a:avLst/>
          </a:prstGeom>
          <a:noFill/>
        </p:spPr>
        <p:txBody>
          <a:bodyPr wrap="square" lIns="96387" tIns="48193" rIns="96387" bIns="48193" rtlCol="0" anchor="t">
            <a:spAutoFit/>
          </a:bodyPr>
          <a:lstStyle/>
          <a:p>
            <a:pPr algn="ctr"/>
            <a:r>
              <a:rPr lang="fr-FR" b="1" dirty="0" smtClean="0">
                <a:cs typeface="Century Gothic"/>
              </a:rPr>
              <a:t> </a:t>
            </a:r>
            <a:r>
              <a:rPr lang="fr-FR" dirty="0" smtClean="0">
                <a:cs typeface="Trebuchet MS"/>
              </a:rPr>
              <a:t>Places </a:t>
            </a:r>
            <a:r>
              <a:rPr lang="fr-FR" dirty="0">
                <a:cs typeface="Trebuchet MS"/>
              </a:rPr>
              <a:t>limitées – Réservation obligatoire</a:t>
            </a:r>
          </a:p>
          <a:p>
            <a:pPr algn="ctr"/>
            <a:r>
              <a:rPr lang="fr-FR" b="1" dirty="0">
                <a:cs typeface="Lobster Two"/>
              </a:rPr>
              <a:t>Tarif</a:t>
            </a:r>
            <a:r>
              <a:rPr lang="fr-FR" dirty="0">
                <a:cs typeface="Lobster Two"/>
              </a:rPr>
              <a:t> : 1</a:t>
            </a:r>
            <a:r>
              <a:rPr lang="fr-FR" dirty="0" smtClean="0">
                <a:cs typeface="Lobster Two"/>
              </a:rPr>
              <a:t>0 € par atelier (inscription à 3 ateliers maximum par personne)</a:t>
            </a:r>
          </a:p>
          <a:p>
            <a:pPr algn="ctr"/>
            <a:r>
              <a:rPr lang="fr-FR" b="1" dirty="0" smtClean="0">
                <a:cs typeface="Century Gothic"/>
              </a:rPr>
              <a:t>Tous les détails et paiement </a:t>
            </a:r>
            <a:r>
              <a:rPr lang="fr-FR" b="1" dirty="0">
                <a:cs typeface="Century Gothic"/>
              </a:rPr>
              <a:t>en </a:t>
            </a:r>
            <a:r>
              <a:rPr lang="fr-FR" b="1" dirty="0" smtClean="0">
                <a:cs typeface="Century Gothic"/>
              </a:rPr>
              <a:t>ligne sur </a:t>
            </a:r>
            <a:r>
              <a:rPr lang="fr-FR" b="1" dirty="0">
                <a:cs typeface="Century Gothic"/>
                <a:hlinkClick r:id="rId5"/>
              </a:rPr>
              <a:t>http://</a:t>
            </a:r>
            <a:r>
              <a:rPr lang="fr-FR" b="1" dirty="0" smtClean="0">
                <a:cs typeface="Century Gothic"/>
                <a:hlinkClick r:id="rId5"/>
              </a:rPr>
              <a:t>www.linstantbreak.com/book-online</a:t>
            </a:r>
            <a:endParaRPr lang="fr-FR" b="1" dirty="0" smtClean="0">
              <a:cs typeface="Century Gothic"/>
            </a:endParaRPr>
          </a:p>
          <a:p>
            <a:pPr algn="ctr"/>
            <a:r>
              <a:rPr lang="fr-FR" b="1" dirty="0" smtClean="0">
                <a:cs typeface="Century Gothic"/>
              </a:rPr>
              <a:t>Pour </a:t>
            </a:r>
            <a:r>
              <a:rPr lang="fr-FR" b="1" dirty="0">
                <a:cs typeface="Century Gothic"/>
              </a:rPr>
              <a:t>plus d’informations </a:t>
            </a:r>
            <a:r>
              <a:rPr lang="fr-FR" dirty="0" smtClean="0">
                <a:cs typeface="Arial"/>
              </a:rPr>
              <a:t>appelez </a:t>
            </a:r>
            <a:r>
              <a:rPr lang="fr-FR" dirty="0">
                <a:cs typeface="Arial"/>
              </a:rPr>
              <a:t>Betty </a:t>
            </a:r>
            <a:r>
              <a:rPr lang="fr-FR" dirty="0" smtClean="0">
                <a:cs typeface="Arial"/>
              </a:rPr>
              <a:t>d’Alchimie Divine </a:t>
            </a:r>
            <a:r>
              <a:rPr lang="fr-FR" b="1" dirty="0">
                <a:cs typeface="Trebuchet MS"/>
              </a:rPr>
              <a:t>07 55 79 22 </a:t>
            </a:r>
            <a:r>
              <a:rPr lang="fr-FR" b="1" dirty="0" smtClean="0">
                <a:cs typeface="Trebuchet MS"/>
              </a:rPr>
              <a:t>34</a:t>
            </a:r>
            <a:endParaRPr lang="fr-FR" b="1" dirty="0">
              <a:cs typeface="Trebuchet MS"/>
            </a:endParaRPr>
          </a:p>
        </p:txBody>
      </p:sp>
      <p:sp>
        <p:nvSpPr>
          <p:cNvPr id="14" name="ZoneTexte 13"/>
          <p:cNvSpPr txBox="1"/>
          <p:nvPr/>
        </p:nvSpPr>
        <p:spPr>
          <a:xfrm>
            <a:off x="188782" y="2702803"/>
            <a:ext cx="5355156" cy="959102"/>
          </a:xfrm>
          <a:prstGeom prst="rect">
            <a:avLst/>
          </a:prstGeom>
          <a:noFill/>
        </p:spPr>
        <p:txBody>
          <a:bodyPr wrap="square" lIns="96387" tIns="48193" rIns="96387" bIns="48193" rtlCol="0">
            <a:spAutoFit/>
          </a:bodyPr>
          <a:lstStyle/>
          <a:p>
            <a:pPr algn="ctr"/>
            <a:r>
              <a:rPr lang="fr-FR" dirty="0" smtClean="0">
                <a:cs typeface="Arial" panose="020B0604020202020204" pitchFamily="34" charset="0"/>
              </a:rPr>
              <a:t>Faites votre « Instant Break » parmi les pratiques proposées ce jour-là :</a:t>
            </a:r>
          </a:p>
          <a:p>
            <a:pPr algn="ctr"/>
            <a:r>
              <a:rPr lang="fr-FR" dirty="0">
                <a:cs typeface="Arial" panose="020B0604020202020204" pitchFamily="34" charset="0"/>
              </a:rPr>
              <a:t>(massages assis, étiopathie, sophrologie, Access Bars, automassage  en groupe)</a:t>
            </a:r>
          </a:p>
          <a:p>
            <a:pPr algn="ctr"/>
            <a:endParaRPr lang="fr-FR" sz="800" dirty="0">
              <a:cs typeface="Arial" panose="020B0604020202020204" pitchFamily="34" charset="0"/>
            </a:endParaRPr>
          </a:p>
          <a:p>
            <a:pPr algn="ctr"/>
            <a:r>
              <a:rPr lang="fr-FR" b="1" dirty="0">
                <a:cs typeface="Arial"/>
              </a:rPr>
              <a:t>D</a:t>
            </a:r>
            <a:r>
              <a:rPr lang="fr-FR" b="1" dirty="0" smtClean="0">
                <a:cs typeface="Arial"/>
              </a:rPr>
              <a:t>écouvrez</a:t>
            </a:r>
            <a:r>
              <a:rPr lang="fr-FR" b="1" dirty="0">
                <a:cs typeface="Arial"/>
              </a:rPr>
              <a:t>, grâce à ce temps de pause </a:t>
            </a:r>
            <a:endParaRPr lang="fr-FR" b="1" dirty="0" smtClean="0">
              <a:cs typeface="Arial"/>
            </a:endParaRPr>
          </a:p>
          <a:p>
            <a:pPr algn="ctr"/>
            <a:r>
              <a:rPr lang="fr-FR" b="1" dirty="0" smtClean="0">
                <a:cs typeface="Arial"/>
              </a:rPr>
              <a:t>des</a:t>
            </a:r>
            <a:r>
              <a:rPr lang="fr-FR" dirty="0" smtClean="0">
                <a:cs typeface="Arial"/>
              </a:rPr>
              <a:t> </a:t>
            </a:r>
            <a:r>
              <a:rPr lang="fr-FR" b="1" dirty="0">
                <a:cs typeface="Arial"/>
              </a:rPr>
              <a:t>méthodes</a:t>
            </a:r>
            <a:r>
              <a:rPr lang="fr-FR" dirty="0">
                <a:cs typeface="Arial"/>
              </a:rPr>
              <a:t> </a:t>
            </a:r>
            <a:r>
              <a:rPr lang="fr-FR" b="1" dirty="0" smtClean="0">
                <a:cs typeface="Arial"/>
              </a:rPr>
              <a:t>à vous approprier</a:t>
            </a:r>
            <a:r>
              <a:rPr lang="fr-FR" b="1" dirty="0">
                <a:cs typeface="Arial"/>
              </a:rPr>
              <a:t> pour décompresser </a:t>
            </a:r>
          </a:p>
        </p:txBody>
      </p:sp>
      <p:pic>
        <p:nvPicPr>
          <p:cNvPr id="19" name="Picture 2" descr="C:\Users\Dell\Dropbox\stagiaires\Huixin\Cocooning Day\logo Alchimie-Divin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956" y="4154763"/>
            <a:ext cx="837622" cy="759057"/>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188783" y="5051451"/>
            <a:ext cx="7542471" cy="466659"/>
          </a:xfrm>
          <a:prstGeom prst="rect">
            <a:avLst/>
          </a:prstGeom>
          <a:noFill/>
        </p:spPr>
        <p:txBody>
          <a:bodyPr wrap="square" lIns="96387" tIns="48193" rIns="96387" bIns="48193" rtlCol="0" anchor="t">
            <a:spAutoFit/>
          </a:bodyPr>
          <a:lstStyle/>
          <a:p>
            <a:pPr algn="ctr"/>
            <a:r>
              <a:rPr lang="fr-FR" b="1" dirty="0">
                <a:cs typeface="Trebuchet MS"/>
              </a:rPr>
              <a:t>Lieu : Centre </a:t>
            </a:r>
            <a:r>
              <a:rPr lang="fr-FR" b="1" dirty="0" err="1">
                <a:cs typeface="Trebuchet MS"/>
              </a:rPr>
              <a:t>Sophrokhepri</a:t>
            </a:r>
            <a:endParaRPr lang="fr-FR" b="1" dirty="0">
              <a:cs typeface="Trebuchet MS"/>
            </a:endParaRPr>
          </a:p>
          <a:p>
            <a:pPr algn="ctr"/>
            <a:r>
              <a:rPr lang="fr-FR" dirty="0">
                <a:cs typeface="Trebuchet MS"/>
              </a:rPr>
              <a:t>188, Grande Rue Charles de Gaulle - 94130 Nogent-sur-Marne </a:t>
            </a:r>
            <a:r>
              <a:rPr lang="fr-FR" sz="1100" i="1" dirty="0">
                <a:cs typeface="Trebuchet MS"/>
              </a:rPr>
              <a:t>(face gare RER E Nogent-Le-Perreux)</a:t>
            </a:r>
            <a:r>
              <a:rPr lang="fr-FR" sz="1100" dirty="0">
                <a:cs typeface="Lobster Two"/>
              </a:rPr>
              <a:t> </a:t>
            </a:r>
          </a:p>
        </p:txBody>
      </p:sp>
      <p:pic>
        <p:nvPicPr>
          <p:cNvPr id="22" name="Image 21" descr="\\Freebox\Disque dur\evelyne\Sophrologie\facebook\sophro depositphotos\3821065_xxs.jpg"/>
          <p:cNvPicPr/>
          <p:nvPr/>
        </p:nvPicPr>
        <p:blipFill>
          <a:blip r:embed="rId7" cstate="print"/>
          <a:srcRect/>
          <a:stretch>
            <a:fillRect/>
          </a:stretch>
        </p:blipFill>
        <p:spPr bwMode="auto">
          <a:xfrm>
            <a:off x="784231" y="1091173"/>
            <a:ext cx="2254791" cy="1489266"/>
          </a:xfrm>
          <a:prstGeom prst="rect">
            <a:avLst/>
          </a:prstGeom>
          <a:noFill/>
          <a:ln w="9525">
            <a:noFill/>
            <a:miter lim="800000"/>
            <a:headEnd/>
            <a:tailEnd/>
          </a:ln>
        </p:spPr>
      </p:pic>
      <p:pic>
        <p:nvPicPr>
          <p:cNvPr id="23" name="Image 22" descr="\\Freebox\Disque dur\evelyne\Sophrologie\facebook\sophro depositphotos\Depositphotos_7634051_xs.jpg"/>
          <p:cNvPicPr/>
          <p:nvPr/>
        </p:nvPicPr>
        <p:blipFill>
          <a:blip r:embed="rId8" cstate="print"/>
          <a:srcRect/>
          <a:stretch>
            <a:fillRect/>
          </a:stretch>
        </p:blipFill>
        <p:spPr bwMode="auto">
          <a:xfrm>
            <a:off x="5470877" y="2522448"/>
            <a:ext cx="2184953" cy="1479135"/>
          </a:xfrm>
          <a:prstGeom prst="rect">
            <a:avLst/>
          </a:prstGeom>
          <a:noFill/>
          <a:ln w="9525">
            <a:noFill/>
            <a:miter lim="800000"/>
            <a:headEnd/>
            <a:tailEnd/>
          </a:ln>
        </p:spPr>
      </p:pic>
      <p:sp>
        <p:nvSpPr>
          <p:cNvPr id="2" name="ZoneTexte 1"/>
          <p:cNvSpPr txBox="1"/>
          <p:nvPr/>
        </p:nvSpPr>
        <p:spPr>
          <a:xfrm rot="16200000">
            <a:off x="-719859" y="4437485"/>
            <a:ext cx="2036507" cy="266604"/>
          </a:xfrm>
          <a:prstGeom prst="rect">
            <a:avLst/>
          </a:prstGeom>
          <a:noFill/>
        </p:spPr>
        <p:txBody>
          <a:bodyPr wrap="none" lIns="96387" tIns="48193" rIns="96387" bIns="48193" rtlCol="0">
            <a:spAutoFit/>
          </a:bodyPr>
          <a:lstStyle/>
          <a:p>
            <a:r>
              <a:rPr lang="fr-FR" sz="1100" dirty="0"/>
              <a:t>Ne pas jeter sur la voie publique</a:t>
            </a:r>
          </a:p>
        </p:txBody>
      </p:sp>
    </p:spTree>
    <p:extLst>
      <p:ext uri="{BB962C8B-B14F-4D97-AF65-F5344CB8AC3E}">
        <p14:creationId xmlns:p14="http://schemas.microsoft.com/office/powerpoint/2010/main" val="2431350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07"/>
          <p:cNvSpPr txBox="1">
            <a:spLocks noChangeArrowheads="1"/>
          </p:cNvSpPr>
          <p:nvPr/>
        </p:nvSpPr>
        <p:spPr bwMode="auto">
          <a:xfrm>
            <a:off x="198316" y="3625000"/>
            <a:ext cx="1890713" cy="459024"/>
          </a:xfrm>
          <a:prstGeom prst="rect">
            <a:avLst/>
          </a:prstGeom>
          <a:solidFill>
            <a:srgbClr val="0085B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9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FontTx/>
              <a:buNone/>
            </a:pPr>
            <a:endParaRPr lang="fr-FR" altLang="fr-FR" sz="1200" b="1">
              <a:solidFill>
                <a:schemeClr val="bg1"/>
              </a:solidFill>
            </a:endParaRPr>
          </a:p>
          <a:p>
            <a:pPr algn="ctr" eaLnBrk="1" hangingPunct="1">
              <a:spcBef>
                <a:spcPct val="0"/>
              </a:spcBef>
              <a:buFontTx/>
              <a:buNone/>
            </a:pPr>
            <a:endParaRPr lang="fr-FR" altLang="fr-FR" sz="1200" b="1">
              <a:solidFill>
                <a:schemeClr val="bg1"/>
              </a:solidFill>
            </a:endParaRPr>
          </a:p>
        </p:txBody>
      </p:sp>
      <p:sp>
        <p:nvSpPr>
          <p:cNvPr id="6" name="ZoneTexte 53"/>
          <p:cNvSpPr txBox="1">
            <a:spLocks noChangeArrowheads="1"/>
          </p:cNvSpPr>
          <p:nvPr/>
        </p:nvSpPr>
        <p:spPr bwMode="auto">
          <a:xfrm>
            <a:off x="396753" y="3623422"/>
            <a:ext cx="1733550" cy="4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9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FontTx/>
              <a:buNone/>
            </a:pPr>
            <a:r>
              <a:rPr lang="fr-FR" altLang="fr-FR" sz="1200" b="1">
                <a:solidFill>
                  <a:schemeClr val="bg1"/>
                </a:solidFill>
              </a:rPr>
              <a:t>Discrétion et confidentialité assurées</a:t>
            </a:r>
          </a:p>
        </p:txBody>
      </p:sp>
      <p:sp>
        <p:nvSpPr>
          <p:cNvPr id="8" name="Rectangle 7"/>
          <p:cNvSpPr/>
          <p:nvPr/>
        </p:nvSpPr>
        <p:spPr>
          <a:xfrm>
            <a:off x="1" y="0"/>
            <a:ext cx="7921625" cy="1149929"/>
          </a:xfrm>
          <a:prstGeom prst="rect">
            <a:avLst/>
          </a:prstGeom>
          <a:solidFill>
            <a:srgbClr val="0085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80322" fontAlgn="auto">
              <a:spcBef>
                <a:spcPts val="0"/>
              </a:spcBef>
              <a:spcAft>
                <a:spcPts val="0"/>
              </a:spcAft>
              <a:defRPr/>
            </a:pPr>
            <a:endParaRPr lang="fr-FR"/>
          </a:p>
        </p:txBody>
      </p:sp>
      <p:sp>
        <p:nvSpPr>
          <p:cNvPr id="9" name="Titre 1"/>
          <p:cNvSpPr txBox="1">
            <a:spLocks/>
          </p:cNvSpPr>
          <p:nvPr/>
        </p:nvSpPr>
        <p:spPr bwMode="auto">
          <a:xfrm>
            <a:off x="3209925" y="96524"/>
            <a:ext cx="3695842" cy="93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75" tIns="22887" rIns="45775" bIns="22887"/>
          <a:lstStyle>
            <a:lvl1pPr defTabSz="11144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1114425" eaLnBrk="0" hangingPunct="0">
              <a:spcBef>
                <a:spcPct val="20000"/>
              </a:spcBef>
              <a:buFont typeface="Arial" panose="020B0604020202020204" pitchFamily="34" charset="0"/>
              <a:buChar char="–"/>
              <a:defRPr sz="1900">
                <a:solidFill>
                  <a:schemeClr val="tx1"/>
                </a:solidFill>
                <a:latin typeface="Calibri" panose="020F0502020204030204" pitchFamily="34" charset="0"/>
              </a:defRPr>
            </a:lvl2pPr>
            <a:lvl3pPr marL="1143000" indent="-228600" defTabSz="1114425"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1114425"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1114425"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1114425"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1114425"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1114425"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1114425"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FontTx/>
              <a:buNone/>
            </a:pPr>
            <a:r>
              <a:rPr lang="fr-FR" altLang="fr-FR" b="1" dirty="0">
                <a:solidFill>
                  <a:schemeClr val="bg1"/>
                </a:solidFill>
              </a:rPr>
              <a:t>Centre Santé </a:t>
            </a:r>
            <a:r>
              <a:rPr lang="fr-FR" altLang="fr-FR" sz="2400" b="1" dirty="0">
                <a:solidFill>
                  <a:schemeClr val="bg1"/>
                </a:solidFill>
              </a:rPr>
              <a:t>Paramédical</a:t>
            </a:r>
            <a:r>
              <a:rPr lang="fr-FR" altLang="fr-FR" b="1" dirty="0">
                <a:solidFill>
                  <a:schemeClr val="bg1"/>
                </a:solidFill>
              </a:rPr>
              <a:t> </a:t>
            </a:r>
          </a:p>
          <a:p>
            <a:pPr algn="ctr" eaLnBrk="1" hangingPunct="1">
              <a:spcBef>
                <a:spcPct val="0"/>
              </a:spcBef>
              <a:buFontTx/>
              <a:buNone/>
            </a:pPr>
            <a:r>
              <a:rPr lang="fr-FR" altLang="fr-FR" sz="1600" b="1" dirty="0">
                <a:solidFill>
                  <a:schemeClr val="bg1"/>
                </a:solidFill>
              </a:rPr>
              <a:t>Thérapies complémentaires </a:t>
            </a:r>
          </a:p>
          <a:p>
            <a:pPr algn="ctr" eaLnBrk="1" hangingPunct="1">
              <a:spcBef>
                <a:spcPct val="0"/>
              </a:spcBef>
              <a:buFontTx/>
              <a:buNone/>
            </a:pPr>
            <a:r>
              <a:rPr lang="fr-FR" altLang="fr-FR" sz="1600" b="1" dirty="0">
                <a:solidFill>
                  <a:schemeClr val="bg1"/>
                </a:solidFill>
              </a:rPr>
              <a:t>Soutien psychologique</a:t>
            </a:r>
          </a:p>
          <a:p>
            <a:pPr algn="ctr" eaLnBrk="1" hangingPunct="1">
              <a:spcBef>
                <a:spcPct val="0"/>
              </a:spcBef>
              <a:buFontTx/>
              <a:buNone/>
            </a:pPr>
            <a:endParaRPr lang="fr-FR" altLang="fr-FR" b="1" dirty="0">
              <a:solidFill>
                <a:schemeClr val="bg1"/>
              </a:solidFill>
            </a:endParaRPr>
          </a:p>
        </p:txBody>
      </p:sp>
      <p:pic>
        <p:nvPicPr>
          <p:cNvPr id="11" name="Image 73" descr="logoSophroKhepriV5Hde-calquesfdbleu.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1" y="36455"/>
            <a:ext cx="2570163" cy="91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bwMode="auto">
          <a:xfrm>
            <a:off x="-1587" y="5122516"/>
            <a:ext cx="7921625" cy="1896081"/>
          </a:xfrm>
          <a:prstGeom prst="rect">
            <a:avLst/>
          </a:prstGeom>
          <a:noFill/>
          <a:ln>
            <a:noFill/>
          </a:ln>
        </p:spPr>
        <p:txBody>
          <a:bodyPr wrap="square">
            <a:spAutoFit/>
          </a:bodyPr>
          <a:lstStyle/>
          <a:p>
            <a:pPr algn="ctr" defTabSz="580322" fontAlgn="auto">
              <a:spcBef>
                <a:spcPts val="0"/>
              </a:spcBef>
              <a:spcAft>
                <a:spcPts val="0"/>
              </a:spcAft>
              <a:defRPr/>
            </a:pPr>
            <a:r>
              <a:rPr lang="fr-FR" sz="1800" dirty="0" smtClean="0">
                <a:solidFill>
                  <a:schemeClr val="bg2">
                    <a:lumMod val="10000"/>
                  </a:schemeClr>
                </a:solidFill>
              </a:rPr>
              <a:t>Addictions Phobies – Dépression, </a:t>
            </a:r>
            <a:r>
              <a:rPr lang="fr-FR" sz="1800" dirty="0" err="1" smtClean="0">
                <a:solidFill>
                  <a:schemeClr val="bg2">
                    <a:lumMod val="10000"/>
                  </a:schemeClr>
                </a:solidFill>
              </a:rPr>
              <a:t>Burn</a:t>
            </a:r>
            <a:r>
              <a:rPr lang="fr-FR" sz="1800" dirty="0" smtClean="0">
                <a:solidFill>
                  <a:schemeClr val="bg2">
                    <a:lumMod val="10000"/>
                  </a:schemeClr>
                </a:solidFill>
              </a:rPr>
              <a:t> out, Stress post-traumatique</a:t>
            </a:r>
            <a:endParaRPr lang="fr-FR" sz="1800" dirty="0">
              <a:solidFill>
                <a:schemeClr val="bg2">
                  <a:lumMod val="10000"/>
                </a:schemeClr>
              </a:solidFill>
            </a:endParaRPr>
          </a:p>
          <a:p>
            <a:pPr algn="ctr" defTabSz="580322" fontAlgn="auto">
              <a:spcBef>
                <a:spcPts val="0"/>
              </a:spcBef>
              <a:spcAft>
                <a:spcPts val="0"/>
              </a:spcAft>
              <a:defRPr/>
            </a:pPr>
            <a:r>
              <a:rPr lang="fr-FR" sz="1800" dirty="0" smtClean="0">
                <a:solidFill>
                  <a:schemeClr val="bg2">
                    <a:lumMod val="10000"/>
                  </a:schemeClr>
                </a:solidFill>
              </a:rPr>
              <a:t>Douleurs chroniques, Pathologies invalidantes, Oncologie, Acouphènes</a:t>
            </a:r>
          </a:p>
          <a:p>
            <a:pPr algn="ctr"/>
            <a:r>
              <a:rPr lang="fr-FR" altLang="fr-FR" sz="1800" dirty="0" smtClean="0"/>
              <a:t>Maternité, Parentalité - </a:t>
            </a:r>
            <a:r>
              <a:rPr lang="fr-FR" sz="1800" dirty="0">
                <a:solidFill>
                  <a:schemeClr val="bg2">
                    <a:lumMod val="10000"/>
                  </a:schemeClr>
                </a:solidFill>
              </a:rPr>
              <a:t>Précocité </a:t>
            </a:r>
            <a:r>
              <a:rPr lang="fr-FR" sz="1800" dirty="0" smtClean="0">
                <a:solidFill>
                  <a:schemeClr val="bg2">
                    <a:lumMod val="10000"/>
                  </a:schemeClr>
                </a:solidFill>
              </a:rPr>
              <a:t>Intellectuelle, </a:t>
            </a:r>
            <a:r>
              <a:rPr lang="fr-FR" sz="1800" dirty="0" err="1" smtClean="0">
                <a:solidFill>
                  <a:schemeClr val="bg2">
                    <a:lumMod val="10000"/>
                  </a:schemeClr>
                </a:solidFill>
              </a:rPr>
              <a:t>Surdouance</a:t>
            </a:r>
            <a:r>
              <a:rPr lang="fr-FR" sz="1800" dirty="0" smtClean="0">
                <a:solidFill>
                  <a:schemeClr val="bg2">
                    <a:lumMod val="10000"/>
                  </a:schemeClr>
                </a:solidFill>
              </a:rPr>
              <a:t>, TDA-H </a:t>
            </a:r>
          </a:p>
          <a:p>
            <a:pPr algn="ctr"/>
            <a:r>
              <a:rPr lang="fr-FR" sz="1800" dirty="0" smtClean="0">
                <a:solidFill>
                  <a:schemeClr val="bg2">
                    <a:lumMod val="10000"/>
                  </a:schemeClr>
                </a:solidFill>
              </a:rPr>
              <a:t>Difficultés scolaires – Sommeil, Mal </a:t>
            </a:r>
            <a:r>
              <a:rPr lang="fr-FR" sz="1800" dirty="0">
                <a:solidFill>
                  <a:schemeClr val="bg2">
                    <a:lumMod val="10000"/>
                  </a:schemeClr>
                </a:solidFill>
              </a:rPr>
              <a:t>être au </a:t>
            </a:r>
            <a:r>
              <a:rPr lang="fr-FR" sz="1800" dirty="0" smtClean="0">
                <a:solidFill>
                  <a:schemeClr val="bg2">
                    <a:lumMod val="10000"/>
                  </a:schemeClr>
                </a:solidFill>
              </a:rPr>
              <a:t>travail, Harcèlement </a:t>
            </a:r>
          </a:p>
          <a:p>
            <a:pPr algn="ctr"/>
            <a:r>
              <a:rPr lang="fr-FR" sz="1800" dirty="0" smtClean="0">
                <a:solidFill>
                  <a:schemeClr val="bg2">
                    <a:lumMod val="10000"/>
                  </a:schemeClr>
                </a:solidFill>
              </a:rPr>
              <a:t>Surcharge </a:t>
            </a:r>
            <a:r>
              <a:rPr lang="fr-FR" sz="1800" dirty="0">
                <a:solidFill>
                  <a:schemeClr val="bg2">
                    <a:lumMod val="10000"/>
                  </a:schemeClr>
                </a:solidFill>
              </a:rPr>
              <a:t>pondérale Troubles </a:t>
            </a:r>
            <a:r>
              <a:rPr lang="fr-FR" sz="1800" dirty="0" smtClean="0"/>
              <a:t>alimentaires – </a:t>
            </a:r>
            <a:r>
              <a:rPr lang="fr-FR" altLang="fr-FR" sz="1800" dirty="0" smtClean="0"/>
              <a:t>Coaching</a:t>
            </a:r>
          </a:p>
          <a:p>
            <a:pPr algn="ctr"/>
            <a:r>
              <a:rPr lang="fr-FR" altLang="fr-FR" sz="1800" dirty="0" smtClean="0"/>
              <a:t>Orientation  scolaire, Evaluation, Bilan de compétences professionnel</a:t>
            </a:r>
          </a:p>
          <a:p>
            <a:pPr algn="ctr"/>
            <a:endParaRPr lang="fr-FR" altLang="fr-FR" sz="1000" dirty="0" smtClean="0"/>
          </a:p>
        </p:txBody>
      </p:sp>
      <p:pic>
        <p:nvPicPr>
          <p:cNvPr id="25" name="Picture 5" descr="C:\Users\Dell\Dropbox\Sophrokhépri\PHOTOS du Centre\Photo B-Design\Biotiful Design--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7000"/>
                    </a14:imgEffect>
                    <a14:imgEffect>
                      <a14:brightnessContrast bright="3000" contrast="29000"/>
                    </a14:imgEffect>
                  </a14:imgLayer>
                </a14:imgProps>
              </a:ext>
              <a:ext uri="{28A0092B-C50C-407E-A947-70E740481C1C}">
                <a14:useLocalDpi xmlns:a14="http://schemas.microsoft.com/office/drawing/2010/main" val="0"/>
              </a:ext>
            </a:extLst>
          </a:blip>
          <a:srcRect t="17389" b="5474"/>
          <a:stretch/>
        </p:blipFill>
        <p:spPr bwMode="auto">
          <a:xfrm>
            <a:off x="-19589" y="1171902"/>
            <a:ext cx="7921625" cy="39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89" y="1167190"/>
            <a:ext cx="7921625" cy="39181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²</a:t>
            </a:r>
            <a:endParaRPr lang="fr-FR" dirty="0"/>
          </a:p>
        </p:txBody>
      </p:sp>
      <p:sp>
        <p:nvSpPr>
          <p:cNvPr id="22" name="ZoneTexte 21"/>
          <p:cNvSpPr txBox="1"/>
          <p:nvPr/>
        </p:nvSpPr>
        <p:spPr>
          <a:xfrm>
            <a:off x="353435" y="1321943"/>
            <a:ext cx="7224870" cy="3354765"/>
          </a:xfrm>
          <a:prstGeom prst="rect">
            <a:avLst/>
          </a:prstGeom>
          <a:noFill/>
        </p:spPr>
        <p:txBody>
          <a:bodyPr wrap="square">
            <a:spAutoFit/>
          </a:bodyPr>
          <a:lstStyle/>
          <a:p>
            <a:pPr algn="just" defTabSz="580322" fontAlgn="auto">
              <a:spcBef>
                <a:spcPts val="600"/>
              </a:spcBef>
              <a:spcAft>
                <a:spcPts val="0"/>
              </a:spcAft>
              <a:defRPr/>
            </a:pPr>
            <a:r>
              <a:rPr lang="fr-FR" sz="2400" b="1" dirty="0">
                <a:solidFill>
                  <a:srgbClr val="0085B0"/>
                </a:solidFill>
                <a:latin typeface="+mn-lt"/>
                <a:cs typeface="+mn-cs"/>
              </a:rPr>
              <a:t>Dans le cadre de la Santé et la Qualité de Vie au Travail (SQVT</a:t>
            </a:r>
            <a:r>
              <a:rPr lang="fr-FR" sz="2400" b="1" dirty="0" smtClean="0">
                <a:solidFill>
                  <a:srgbClr val="0085B0"/>
                </a:solidFill>
                <a:latin typeface="+mn-lt"/>
                <a:cs typeface="+mn-cs"/>
              </a:rPr>
              <a:t>)</a:t>
            </a:r>
            <a:endParaRPr lang="fr-FR" sz="2400" b="1" dirty="0">
              <a:latin typeface="+mn-lt"/>
              <a:cs typeface="+mn-cs"/>
            </a:endParaRPr>
          </a:p>
          <a:p>
            <a:pPr marL="171450" indent="-171450" algn="just" defTabSz="580322" fontAlgn="auto">
              <a:spcBef>
                <a:spcPts val="600"/>
              </a:spcBef>
              <a:spcAft>
                <a:spcPts val="0"/>
              </a:spcAft>
              <a:buFontTx/>
              <a:buChar char="-"/>
              <a:defRPr/>
            </a:pPr>
            <a:r>
              <a:rPr lang="fr-FR" sz="1800" b="1" dirty="0">
                <a:solidFill>
                  <a:srgbClr val="0085B0"/>
                </a:solidFill>
                <a:latin typeface="+mn-lt"/>
                <a:cs typeface="+mn-cs"/>
              </a:rPr>
              <a:t>ECOUTE :</a:t>
            </a:r>
            <a:r>
              <a:rPr lang="fr-FR" sz="1800" dirty="0">
                <a:latin typeface="+mn-lt"/>
                <a:cs typeface="+mn-cs"/>
              </a:rPr>
              <a:t> avec accompagnement global et ciblé en toute confidentialité,</a:t>
            </a:r>
          </a:p>
          <a:p>
            <a:pPr marL="171450" indent="-171450" algn="just" defTabSz="580322" fontAlgn="auto">
              <a:spcBef>
                <a:spcPts val="600"/>
              </a:spcBef>
              <a:spcAft>
                <a:spcPts val="0"/>
              </a:spcAft>
              <a:buFontTx/>
              <a:buChar char="-"/>
              <a:defRPr/>
            </a:pPr>
            <a:r>
              <a:rPr lang="fr-FR" sz="1800" b="1" dirty="0">
                <a:solidFill>
                  <a:srgbClr val="0085B0"/>
                </a:solidFill>
                <a:latin typeface="+mn-lt"/>
                <a:cs typeface="+mn-cs"/>
              </a:rPr>
              <a:t>PEDAGOGIE :</a:t>
            </a:r>
            <a:r>
              <a:rPr lang="fr-FR" sz="1800" dirty="0">
                <a:latin typeface="+mn-lt"/>
                <a:cs typeface="+mn-cs"/>
              </a:rPr>
              <a:t> Apprendre des moyens simples pour travailler mieux en prenant soin de soi avec des experts en QVT,</a:t>
            </a:r>
          </a:p>
          <a:p>
            <a:pPr marL="171450" indent="-171450" algn="just" defTabSz="580322" fontAlgn="auto">
              <a:spcBef>
                <a:spcPts val="600"/>
              </a:spcBef>
              <a:spcAft>
                <a:spcPts val="0"/>
              </a:spcAft>
              <a:buFontTx/>
              <a:buChar char="-"/>
              <a:defRPr/>
            </a:pPr>
            <a:r>
              <a:rPr lang="fr-FR" sz="1800" b="1" dirty="0">
                <a:solidFill>
                  <a:srgbClr val="0085B0"/>
                </a:solidFill>
                <a:latin typeface="+mn-lt"/>
                <a:cs typeface="+mn-cs"/>
              </a:rPr>
              <a:t>PREVENTION :</a:t>
            </a:r>
            <a:r>
              <a:rPr lang="fr-FR" sz="1800" dirty="0">
                <a:latin typeface="+mn-lt"/>
                <a:cs typeface="+mn-cs"/>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171450" indent="-171450" algn="just" defTabSz="580322" fontAlgn="auto">
              <a:spcBef>
                <a:spcPts val="600"/>
              </a:spcBef>
              <a:spcAft>
                <a:spcPts val="0"/>
              </a:spcAft>
              <a:buFontTx/>
              <a:buChar char="-"/>
              <a:defRPr/>
            </a:pPr>
            <a:r>
              <a:rPr lang="fr-FR" sz="1800" b="1" dirty="0" smtClean="0">
                <a:solidFill>
                  <a:srgbClr val="0085B0"/>
                </a:solidFill>
              </a:rPr>
              <a:t>REMISE EN SELLE</a:t>
            </a:r>
            <a:r>
              <a:rPr lang="fr-FR" sz="1800" b="1" dirty="0" smtClean="0">
                <a:solidFill>
                  <a:srgbClr val="0085B0"/>
                </a:solidFill>
                <a:latin typeface="+mn-lt"/>
                <a:cs typeface="+mn-cs"/>
              </a:rPr>
              <a:t> </a:t>
            </a:r>
            <a:r>
              <a:rPr lang="fr-FR" sz="1800" b="1" dirty="0">
                <a:solidFill>
                  <a:srgbClr val="0085B0"/>
                </a:solidFill>
                <a:latin typeface="+mn-lt"/>
                <a:cs typeface="+mn-cs"/>
              </a:rPr>
              <a:t>:</a:t>
            </a:r>
            <a:r>
              <a:rPr lang="fr-FR" sz="1800" dirty="0">
                <a:latin typeface="+mn-lt"/>
                <a:cs typeface="+mn-cs"/>
              </a:rPr>
              <a:t> Après </a:t>
            </a:r>
            <a:r>
              <a:rPr lang="fr-FR" sz="1800" dirty="0" smtClean="0">
                <a:latin typeface="+mn-lt"/>
                <a:cs typeface="+mn-cs"/>
              </a:rPr>
              <a:t>une longue absence</a:t>
            </a:r>
            <a:endParaRPr lang="fr-FR" sz="1800" dirty="0">
              <a:latin typeface="+mn-lt"/>
              <a:cs typeface="+mn-cs"/>
            </a:endParaRPr>
          </a:p>
        </p:txBody>
      </p:sp>
    </p:spTree>
    <p:extLst>
      <p:ext uri="{BB962C8B-B14F-4D97-AF65-F5344CB8AC3E}">
        <p14:creationId xmlns:p14="http://schemas.microsoft.com/office/powerpoint/2010/main" val="8323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10000" decel="11000" fill="hold" grpId="0" nodeType="withEffect">
                                  <p:stCondLst>
                                    <p:cond delay="1000"/>
                                  </p:stCondLst>
                                  <p:childTnLst>
                                    <p:animMotion origin="layout" path="M 2.20485E-7 4.91844E-6 L -0.00361 -0.21759 " pathEditMode="relative" rAng="0" ptsTypes="AA">
                                      <p:cBhvr>
                                        <p:cTn id="6" dur="14750" fill="hold"/>
                                        <p:tgtEl>
                                          <p:spTgt spid="15"/>
                                        </p:tgtEl>
                                        <p:attrNameLst>
                                          <p:attrName>ppt_x</p:attrName>
                                          <p:attrName>ppt_y</p:attrName>
                                        </p:attrNameLst>
                                      </p:cBhvr>
                                      <p:rCtr x="-180" y="-108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627" y="476473"/>
            <a:ext cx="7200800" cy="4524315"/>
          </a:xfrm>
          <a:prstGeom prst="rect">
            <a:avLst/>
          </a:prstGeom>
        </p:spPr>
        <p:txBody>
          <a:bodyPr wrap="square">
            <a:spAutoFit/>
          </a:bodyPr>
          <a:lstStyle/>
          <a:p>
            <a:r>
              <a:rPr lang="fr-FR" b="1" dirty="0" smtClean="0"/>
              <a:t>Avantages pour une collectivité d’externaliser la mise en place d’une approche SQVT:</a:t>
            </a:r>
          </a:p>
          <a:p>
            <a:endParaRPr lang="fr-FR" b="1" dirty="0"/>
          </a:p>
          <a:p>
            <a:r>
              <a:rPr lang="fr-FR" dirty="0" smtClean="0"/>
              <a:t>Possibilité de respecter efficacement la réglementation en vigueur</a:t>
            </a:r>
          </a:p>
          <a:p>
            <a:r>
              <a:rPr lang="fr-FR" dirty="0"/>
              <a:t>Gain de temps face dans la mise en place face à la complexité des </a:t>
            </a:r>
            <a:r>
              <a:rPr lang="fr-FR" dirty="0" smtClean="0"/>
              <a:t>prestations</a:t>
            </a:r>
          </a:p>
          <a:p>
            <a:r>
              <a:rPr lang="fr-FR" dirty="0" smtClean="0"/>
              <a:t>Déontologie</a:t>
            </a:r>
          </a:p>
          <a:p>
            <a:r>
              <a:rPr lang="fr-FR" dirty="0" smtClean="0"/>
              <a:t>Respect de la confidentialité</a:t>
            </a:r>
          </a:p>
          <a:p>
            <a:r>
              <a:rPr lang="fr-FR" dirty="0" smtClean="0"/>
              <a:t>S’appuyer sur un savoir-faire, </a:t>
            </a:r>
          </a:p>
          <a:p>
            <a:r>
              <a:rPr lang="fr-FR" dirty="0" smtClean="0"/>
              <a:t>Plus économique de passer par des experts</a:t>
            </a:r>
          </a:p>
          <a:p>
            <a:r>
              <a:rPr lang="fr-FR" dirty="0" smtClean="0"/>
              <a:t>Atteindre un meilleur taux d’engagement (baisse % absentéisme)</a:t>
            </a:r>
          </a:p>
          <a:p>
            <a:endParaRPr lang="fr-FR" dirty="0"/>
          </a:p>
          <a:p>
            <a:r>
              <a:rPr lang="fr-FR" b="1" cap="all" dirty="0"/>
              <a:t>Autres INTÉRÊTS POUR nos </a:t>
            </a:r>
            <a:r>
              <a:rPr lang="fr-FR" b="1" cap="all" dirty="0" smtClean="0"/>
              <a:t>clients </a:t>
            </a:r>
            <a:r>
              <a:rPr lang="fr-FR" b="1" cap="all" dirty="0"/>
              <a:t>: collectivités ou </a:t>
            </a:r>
            <a:r>
              <a:rPr lang="fr-FR" b="1" cap="all" dirty="0" smtClean="0"/>
              <a:t>Entreprises</a:t>
            </a:r>
            <a:endParaRPr lang="fr-FR" b="1" cap="all" dirty="0"/>
          </a:p>
          <a:p>
            <a:r>
              <a:rPr lang="fr-FR" dirty="0"/>
              <a:t>Les acteurs de la RSE estiment qu’une démarche RSE favorise la performance globale de l’entreprise notamment par :</a:t>
            </a:r>
          </a:p>
          <a:p>
            <a:r>
              <a:rPr lang="fr-FR" dirty="0"/>
              <a:t>Une anticipation et maîtrise des risques</a:t>
            </a:r>
          </a:p>
          <a:p>
            <a:r>
              <a:rPr lang="fr-FR" dirty="0"/>
              <a:t>Un regard nouveau porté sur l’activité d’une structure favorisant l’innovation et la différenciation auprès du Ministère</a:t>
            </a:r>
          </a:p>
          <a:p>
            <a:r>
              <a:rPr lang="fr-FR" dirty="0"/>
              <a:t>La motivation, l’implication et la fidélisation des salariés</a:t>
            </a:r>
          </a:p>
          <a:p>
            <a:r>
              <a:rPr lang="fr-FR" dirty="0"/>
              <a:t>L’accès à des marchés responsables (publics ou privés) qui sélectionnent les entreprises et ou les produits sur des critères dits ESG (Environnement, Social (dont société), Gouvernance)</a:t>
            </a:r>
          </a:p>
          <a:p>
            <a:r>
              <a:rPr lang="fr-FR" dirty="0"/>
              <a:t>Le développement d’un capital confiance bénéfique à l’image et à sa valeur immatérielle</a:t>
            </a:r>
          </a:p>
          <a:p>
            <a:r>
              <a:rPr lang="fr-FR" dirty="0"/>
              <a:t>La fiabilisation des relations et des partenariats basés sur des valeurs</a:t>
            </a:r>
          </a:p>
          <a:p>
            <a:r>
              <a:rPr lang="fr-FR" dirty="0"/>
              <a:t>L’accès privilégié à des financements de la part d’organismes publics ou </a:t>
            </a:r>
            <a:r>
              <a:rPr lang="fr-FR" dirty="0" smtClean="0"/>
              <a:t>privés</a:t>
            </a:r>
          </a:p>
          <a:p>
            <a:endParaRPr lang="fr-FR" dirty="0" smtClean="0"/>
          </a:p>
          <a:p>
            <a:endParaRPr lang="fr-FR" b="1" dirty="0"/>
          </a:p>
        </p:txBody>
      </p:sp>
    </p:spTree>
    <p:extLst>
      <p:ext uri="{BB962C8B-B14F-4D97-AF65-F5344CB8AC3E}">
        <p14:creationId xmlns:p14="http://schemas.microsoft.com/office/powerpoint/2010/main" val="3210842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9619" y="548481"/>
            <a:ext cx="7200800" cy="2677656"/>
          </a:xfrm>
          <a:prstGeom prst="rect">
            <a:avLst/>
          </a:prstGeom>
          <a:noFill/>
        </p:spPr>
        <p:txBody>
          <a:bodyPr wrap="square" rtlCol="0">
            <a:spAutoFit/>
          </a:bodyPr>
          <a:lstStyle/>
          <a:p>
            <a:r>
              <a:rPr lang="fr-FR" b="1" dirty="0"/>
              <a:t>Quels services pouvons-nous proposer aux collectivités ?</a:t>
            </a:r>
          </a:p>
          <a:p>
            <a:endParaRPr lang="fr-FR" dirty="0"/>
          </a:p>
          <a:p>
            <a:r>
              <a:rPr lang="fr-FR" dirty="0"/>
              <a:t>Permet la mise en place d’un système de prise en charge des besoins des collaborateurs sans qu’ils aient à parler en interne dans leur environnement professionnel de leurs difficultés.</a:t>
            </a:r>
          </a:p>
          <a:p>
            <a:r>
              <a:rPr lang="fr-FR" dirty="0"/>
              <a:t>Ils ont juste à utiliser un code remis par leur employer, leur permettant de s’identifier auprès de nos services pour avoir accès à notre offre d’accompagnement. </a:t>
            </a:r>
          </a:p>
          <a:p>
            <a:r>
              <a:rPr lang="fr-FR" dirty="0"/>
              <a:t>Préalablement, l’employeur choisi un forfait prépayé englobant tout type d’accompagnement bien-être.</a:t>
            </a:r>
          </a:p>
          <a:p>
            <a:r>
              <a:rPr lang="fr-FR" dirty="0"/>
              <a:t>Ainsi, les salariés peuvent choisir dans notre offre divers type d’accompagnements sans que l’employeur puisse connaître les motifs de consultations du plus grave lié ou pas à son contexte professionnel pouvant être un facteur de démotivation et de baisse de productivité.</a:t>
            </a:r>
          </a:p>
          <a:p>
            <a:r>
              <a:rPr lang="fr-FR" dirty="0"/>
              <a:t>Par exemple : bien gérer son divorce, dépression, harcèlement ou </a:t>
            </a:r>
            <a:r>
              <a:rPr lang="fr-FR" dirty="0" err="1"/>
              <a:t>burn</a:t>
            </a:r>
            <a:r>
              <a:rPr lang="fr-FR" dirty="0"/>
              <a:t> out, coaching pour son adolescent en situation difficile… préparation pour se remettre en selle après une longue absence ou juste prendre soin de lui en venant profiter  des pratiques corporelles pour son confort et rester en forme…</a:t>
            </a:r>
          </a:p>
          <a:p>
            <a:endParaRPr lang="fr-FR" dirty="0"/>
          </a:p>
        </p:txBody>
      </p:sp>
    </p:spTree>
    <p:extLst>
      <p:ext uri="{BB962C8B-B14F-4D97-AF65-F5344CB8AC3E}">
        <p14:creationId xmlns:p14="http://schemas.microsoft.com/office/powerpoint/2010/main" val="59267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3635" y="476473"/>
            <a:ext cx="6912767" cy="4524315"/>
          </a:xfrm>
          <a:prstGeom prst="rect">
            <a:avLst/>
          </a:prstGeom>
          <a:noFill/>
        </p:spPr>
        <p:txBody>
          <a:bodyPr wrap="square" rtlCol="0">
            <a:spAutoFit/>
          </a:bodyPr>
          <a:lstStyle/>
          <a:p>
            <a:r>
              <a:rPr lang="fr-FR" b="1" dirty="0"/>
              <a:t>Quel(s) produit(s) / service(s) notre entreprise </a:t>
            </a:r>
            <a:r>
              <a:rPr lang="fr-FR" b="1" dirty="0" smtClean="0"/>
              <a:t>propose</a:t>
            </a:r>
            <a:endParaRPr lang="fr-FR" dirty="0"/>
          </a:p>
          <a:p>
            <a:r>
              <a:rPr lang="fr-FR" b="1" dirty="0"/>
              <a:t>Notre service consiste à concevoir des outils en terme de : </a:t>
            </a:r>
            <a:endParaRPr lang="fr-FR" dirty="0"/>
          </a:p>
          <a:p>
            <a:r>
              <a:rPr lang="fr-FR" dirty="0"/>
              <a:t> Ingénierie et animation de formations : formation à la gestion des émotions, confiance en soi, comment être mieux au travail, formation managériale, préparation à la retraite… </a:t>
            </a:r>
          </a:p>
          <a:p>
            <a:r>
              <a:rPr lang="fr-FR" dirty="0"/>
              <a:t> Formation en inter ou en intra avec une ingénierie personnalisée en fonction des besoins exprimés : </a:t>
            </a:r>
          </a:p>
          <a:p>
            <a:r>
              <a:rPr lang="fr-FR" dirty="0"/>
              <a:t> Soutien psychologique : entretien individuel ou session collective pour mieux vivre des évènements difficiles </a:t>
            </a:r>
          </a:p>
          <a:p>
            <a:r>
              <a:rPr lang="fr-FR" dirty="0"/>
              <a:t> Echanges de pratiques : échanger autour de son métier, de ses pratiques professionnelles pour donner du sens, s’enrichir grâce à l’effet miroir, la possibilité de donner et recevoir. </a:t>
            </a:r>
          </a:p>
          <a:p>
            <a:r>
              <a:rPr lang="fr-FR" dirty="0"/>
              <a:t> Groupes d’expression : favoriser la prise de parole, créer des moments d’expression pour rompre l’isolement, les rumeurs, les incompréhensions </a:t>
            </a:r>
          </a:p>
          <a:p>
            <a:r>
              <a:rPr lang="fr-FR" dirty="0"/>
              <a:t> Evènement, séminaire autour d’une question d’entreprise : OST/Forum Ouvert, Coaching. </a:t>
            </a:r>
            <a:endParaRPr lang="fr-FR" dirty="0" smtClean="0"/>
          </a:p>
          <a:p>
            <a:endParaRPr lang="fr-FR" dirty="0"/>
          </a:p>
          <a:p>
            <a:r>
              <a:rPr lang="fr-FR" b="1" dirty="0"/>
              <a:t>Quels sont les avantages compétitifs de n</a:t>
            </a:r>
            <a:r>
              <a:rPr lang="fr-FR" b="1" dirty="0" smtClean="0"/>
              <a:t>os services </a:t>
            </a:r>
            <a:r>
              <a:rPr lang="fr-FR" b="1" dirty="0"/>
              <a:t>? </a:t>
            </a:r>
            <a:endParaRPr lang="fr-FR" dirty="0"/>
          </a:p>
          <a:p>
            <a:r>
              <a:rPr lang="fr-FR" dirty="0"/>
              <a:t>La valeur ajoutée pour </a:t>
            </a:r>
            <a:r>
              <a:rPr lang="fr-FR" dirty="0" smtClean="0"/>
              <a:t>les collectivités </a:t>
            </a:r>
            <a:r>
              <a:rPr lang="fr-FR" dirty="0"/>
              <a:t>et les bénéfices </a:t>
            </a:r>
            <a:r>
              <a:rPr lang="fr-FR" dirty="0" smtClean="0"/>
              <a:t>qu'elles pourront </a:t>
            </a:r>
            <a:r>
              <a:rPr lang="fr-FR" dirty="0"/>
              <a:t>tirer de l'usage </a:t>
            </a:r>
            <a:r>
              <a:rPr lang="fr-FR" dirty="0" smtClean="0"/>
              <a:t>des méthodes pour </a:t>
            </a:r>
            <a:r>
              <a:rPr lang="fr-FR" dirty="0"/>
              <a:t>améliorer le quotidien passe par la réalisation de certaines actions qui s'insèrent directement dans la relation sociale de l'entreprise. </a:t>
            </a:r>
          </a:p>
          <a:p>
            <a:r>
              <a:rPr lang="fr-FR" b="1" dirty="0"/>
              <a:t>Notre démarche d'accompagnement du changement est donc une technologie sociale innovante intégrant </a:t>
            </a:r>
            <a:r>
              <a:rPr lang="fr-FR" b="1" dirty="0" smtClean="0"/>
              <a:t>4 </a:t>
            </a:r>
            <a:r>
              <a:rPr lang="fr-FR" b="1" dirty="0"/>
              <a:t>éléments : </a:t>
            </a:r>
            <a:endParaRPr lang="fr-FR" dirty="0"/>
          </a:p>
          <a:p>
            <a:r>
              <a:rPr lang="fr-FR" dirty="0"/>
              <a:t> </a:t>
            </a:r>
            <a:r>
              <a:rPr lang="fr-FR" b="1" dirty="0" smtClean="0"/>
              <a:t>Les méthodes </a:t>
            </a:r>
            <a:r>
              <a:rPr lang="fr-FR" dirty="0" smtClean="0"/>
              <a:t>: </a:t>
            </a:r>
            <a:r>
              <a:rPr lang="fr-FR" dirty="0"/>
              <a:t>technique à médiation corporelle impliquant le corps comme transmetteur, vise à rétablir l’unité et l'équilibre soma-psyché en débarrassant l'individu de ses troubles divers. P</a:t>
            </a:r>
            <a:r>
              <a:rPr lang="fr-FR" dirty="0" smtClean="0"/>
              <a:t>leinement </a:t>
            </a:r>
            <a:r>
              <a:rPr lang="fr-FR" dirty="0"/>
              <a:t>intégrée au processus de changement, </a:t>
            </a:r>
            <a:r>
              <a:rPr lang="fr-FR" dirty="0" smtClean="0"/>
              <a:t>elle permet </a:t>
            </a:r>
            <a:r>
              <a:rPr lang="fr-FR" dirty="0"/>
              <a:t>une interprétation analytique plus profonde des sensations vécues tant corporelles qu’affectives. </a:t>
            </a:r>
          </a:p>
          <a:p>
            <a:endParaRPr lang="fr-FR" dirty="0"/>
          </a:p>
        </p:txBody>
      </p:sp>
    </p:spTree>
    <p:extLst>
      <p:ext uri="{BB962C8B-B14F-4D97-AF65-F5344CB8AC3E}">
        <p14:creationId xmlns:p14="http://schemas.microsoft.com/office/powerpoint/2010/main" val="185759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590" y="980529"/>
            <a:ext cx="7200800" cy="4339650"/>
          </a:xfrm>
          <a:prstGeom prst="rect">
            <a:avLst/>
          </a:prstGeom>
        </p:spPr>
        <p:txBody>
          <a:bodyPr wrap="square">
            <a:spAutoFit/>
          </a:bodyPr>
          <a:lstStyle/>
          <a:p>
            <a:r>
              <a:rPr lang="fr-FR" b="1" dirty="0"/>
              <a:t>Evolution de ce </a:t>
            </a:r>
            <a:r>
              <a:rPr lang="fr-FR" b="1" dirty="0" smtClean="0"/>
              <a:t>Marché du bien-être et des médecines douces : Evolution</a:t>
            </a:r>
            <a:endParaRPr lang="fr-FR" dirty="0"/>
          </a:p>
          <a:p>
            <a:r>
              <a:rPr lang="fr-FR" b="1" dirty="0"/>
              <a:t>Les entreprises </a:t>
            </a:r>
            <a:r>
              <a:rPr lang="fr-FR" dirty="0"/>
              <a:t>sont depuis peu soumises à l'obligation de remplir le Document Unique concernant les risques professionnels. </a:t>
            </a:r>
          </a:p>
          <a:p>
            <a:r>
              <a:rPr lang="fr-FR" dirty="0"/>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r>
              <a:rPr lang="fr-FR" dirty="0"/>
              <a:t>Donc, le nombre d'entreprises en demande de nos services va augmenter compte tenu des pressions légales. </a:t>
            </a:r>
          </a:p>
          <a:p>
            <a:r>
              <a:rPr lang="fr-FR" dirty="0"/>
              <a:t>La recherche du bien-être et de l’harmonie représente une tendance profonde de notre société. </a:t>
            </a:r>
            <a:endParaRPr lang="fr-FR" dirty="0" smtClean="0"/>
          </a:p>
          <a:p>
            <a:r>
              <a:rPr lang="fr-FR" b="1" dirty="0" smtClean="0"/>
              <a:t>Deux </a:t>
            </a:r>
            <a:r>
              <a:rPr lang="fr-FR" b="1" dirty="0"/>
              <a:t>raisons principales à cela : </a:t>
            </a:r>
            <a:r>
              <a:rPr lang="fr-FR" dirty="0"/>
              <a:t>le vieillissement de la population et le stress véritable fléau du monde occidental d’après l’OMS (Organisation Mondiale de la Santé) et selon une étude de l’APCE faite en 2008. Pour le combattre, on note la percée en Occident –et plus particulièrement en France qui comble son retard en Europe- de nombreuses approches globales du corps au moyen de techniques, méthodes au carrefour de la psychologie, de la science et de la philosophie. Au-delà d’un effet de mode, il s’agit d’une tendance plus profonde et irréversible. </a:t>
            </a:r>
          </a:p>
          <a:p>
            <a:r>
              <a:rPr lang="fr-FR" dirty="0"/>
              <a:t>Toujours selon l’OMS, 42 % des Français ont recours aux médecines parallèles, douces ou alternatives ; 75 % ont déjà eu recours dans leur vie aux médecines douces (qu’il s’agisse d’acupuncture, d’hypnose ou de relaxation). Ces dernières prenant de plus en plus une place reconnue dans le parcours des futurs médecins viennent renforcer cette évolution. </a:t>
            </a:r>
          </a:p>
          <a:p>
            <a:r>
              <a:rPr lang="fr-FR" dirty="0"/>
              <a:t>L’OMS favorise depuis peu l’intégration des médecines non conventionnelles dans les systèmes de santé publique (cf. rapport de l’OMS de 2002). </a:t>
            </a:r>
          </a:p>
          <a:p>
            <a:r>
              <a:rPr lang="fr-FR" dirty="0"/>
              <a:t>A titre indicatif le marché du bien-être et de la beauté confondu représente 10 milliards en France et 50 milliards en Europe, face à un marché déstructuré avec des indépendants qui ne sont pas forcément entrepreneurs et pas consolidé, donc une vraie opportunité pour s’implanter. </a:t>
            </a:r>
          </a:p>
        </p:txBody>
      </p:sp>
    </p:spTree>
    <p:extLst>
      <p:ext uri="{BB962C8B-B14F-4D97-AF65-F5344CB8AC3E}">
        <p14:creationId xmlns:p14="http://schemas.microsoft.com/office/powerpoint/2010/main" val="4154855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9620" y="476473"/>
            <a:ext cx="7200800" cy="4708981"/>
          </a:xfrm>
          <a:prstGeom prst="rect">
            <a:avLst/>
          </a:prstGeom>
          <a:noFill/>
        </p:spPr>
        <p:txBody>
          <a:bodyPr wrap="square" rtlCol="0">
            <a:spAutoFit/>
          </a:bodyPr>
          <a:lstStyle/>
          <a:p>
            <a:r>
              <a:rPr lang="fr-FR" dirty="0"/>
              <a:t> </a:t>
            </a:r>
            <a:r>
              <a:rPr lang="fr-FR" b="1" dirty="0"/>
              <a:t>Les neurosciences : </a:t>
            </a:r>
            <a:r>
              <a:rPr lang="fr-FR" dirty="0"/>
              <a:t>Approche neurocognitive et comportementale </a:t>
            </a:r>
            <a:r>
              <a:rPr lang="fr-FR" dirty="0" err="1"/>
              <a:t>biosystémique</a:t>
            </a:r>
            <a:r>
              <a:rPr lang="fr-FR" dirty="0"/>
              <a:t> a pour objectif de rétablir la connexion entre pensée, émotions et comportements qui sont les éléments qui fondent le système humain. En rétablissant cette connexion, pensées - sensations - actions, il est possible de réactiver la complexité du cycle émotif, dont l’altération est à l’origine de troubles ou de conflits internes et/ou avec les autres. L'individu se voit lui aussi comme un système, fait de corps, d’esprit et d’émotion, inscrit dans des systèmes sociaux et relationnels. </a:t>
            </a:r>
          </a:p>
          <a:p>
            <a:endParaRPr lang="fr-FR" dirty="0"/>
          </a:p>
          <a:p>
            <a:r>
              <a:rPr lang="fr-FR" dirty="0"/>
              <a:t> </a:t>
            </a:r>
            <a:r>
              <a:rPr lang="fr-FR" b="1" dirty="0"/>
              <a:t>L' Open </a:t>
            </a:r>
            <a:r>
              <a:rPr lang="fr-FR" b="1" dirty="0" err="1"/>
              <a:t>Space</a:t>
            </a:r>
            <a:r>
              <a:rPr lang="fr-FR" b="1" dirty="0"/>
              <a:t> </a:t>
            </a:r>
            <a:r>
              <a:rPr lang="fr-FR" b="1" dirty="0" err="1"/>
              <a:t>Technoly</a:t>
            </a:r>
            <a:r>
              <a:rPr lang="fr-FR" b="1" dirty="0"/>
              <a:t> (OST) ou Forum Ouvert : </a:t>
            </a:r>
            <a:r>
              <a:rPr lang="fr-FR" dirty="0"/>
              <a:t>démarche de communication participative dynamique qui permet des rencontres de groupes inspirantes et efficaces de 5 à plusieurs centaines de participants et qui se déroulent en quelques heures ou quelques jours. Employée avec succès dans tous types d’organisations, cette méthode maximise le potentiel d’un groupe à la recherche de solutions créatives, dans une atmosphère à la fois stimulante et détendue. Elle favorise la mobilisation et la responsabilisation de chacun, renforce la collaboration et mène à une performance organisationnelle accrue. </a:t>
            </a:r>
          </a:p>
          <a:p>
            <a:r>
              <a:rPr lang="fr-FR" dirty="0"/>
              <a:t> </a:t>
            </a:r>
            <a:r>
              <a:rPr lang="fr-FR" b="1" dirty="0"/>
              <a:t>L'</a:t>
            </a:r>
            <a:r>
              <a:rPr lang="fr-FR" b="1" dirty="0" err="1"/>
              <a:t>holoptisme</a:t>
            </a:r>
            <a:r>
              <a:rPr lang="fr-FR" b="1" dirty="0"/>
              <a:t> : </a:t>
            </a:r>
            <a:r>
              <a:rPr lang="fr-FR" dirty="0"/>
              <a:t>approche organisationnelle qui permet à tout participant de percevoir en temps réel les manifestations des autres membres du groupe ainsi que celle provenant du niveau supérieur. Chacun a une représentation du groupe et de lui-même en tant que sujet dans le groupe et la considère de façon légitime. C'est ce qui porte l'intelligence collective. </a:t>
            </a:r>
            <a:endParaRPr lang="fr-FR" dirty="0" smtClean="0"/>
          </a:p>
          <a:p>
            <a:endParaRPr lang="fr-FR" dirty="0"/>
          </a:p>
          <a:p>
            <a:r>
              <a:rPr lang="fr-FR" b="1" dirty="0"/>
              <a:t>Comment notre offre s'insère-t-elle dans la vie de nos clients ? </a:t>
            </a:r>
            <a:endParaRPr lang="fr-FR" dirty="0"/>
          </a:p>
          <a:p>
            <a:r>
              <a:rPr lang="fr-FR" dirty="0"/>
              <a:t>Dans la vie des clients, </a:t>
            </a:r>
            <a:r>
              <a:rPr lang="fr-FR" b="1" dirty="0" smtClean="0"/>
              <a:t>nos techniques </a:t>
            </a:r>
            <a:r>
              <a:rPr lang="fr-FR" dirty="0" smtClean="0"/>
              <a:t>aides </a:t>
            </a:r>
            <a:r>
              <a:rPr lang="fr-FR" dirty="0"/>
              <a:t>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a:p>
            <a:endParaRPr lang="fr-FR" dirty="0"/>
          </a:p>
        </p:txBody>
      </p:sp>
    </p:spTree>
    <p:extLst>
      <p:ext uri="{BB962C8B-B14F-4D97-AF65-F5344CB8AC3E}">
        <p14:creationId xmlns:p14="http://schemas.microsoft.com/office/powerpoint/2010/main" val="372731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3636" y="476473"/>
            <a:ext cx="6984776" cy="4708981"/>
          </a:xfrm>
          <a:prstGeom prst="rect">
            <a:avLst/>
          </a:prstGeom>
          <a:noFill/>
        </p:spPr>
        <p:txBody>
          <a:bodyPr wrap="square" rtlCol="0">
            <a:spAutoFit/>
          </a:bodyPr>
          <a:lstStyle/>
          <a:p>
            <a:r>
              <a:rPr lang="fr-FR" b="1" dirty="0"/>
              <a:t>Ensemble de la méthode englobant : </a:t>
            </a:r>
            <a:endParaRPr lang="fr-FR" b="1" dirty="0" smtClean="0"/>
          </a:p>
          <a:p>
            <a:endParaRPr lang="fr-FR" dirty="0"/>
          </a:p>
          <a:p>
            <a:r>
              <a:rPr lang="fr-FR" dirty="0"/>
              <a:t> </a:t>
            </a:r>
            <a:r>
              <a:rPr lang="fr-FR" b="1" dirty="0"/>
              <a:t>Les neurosciences </a:t>
            </a:r>
            <a:r>
              <a:rPr lang="fr-FR" dirty="0"/>
              <a:t>permettent d’apporter un contenu pédagogique et didactique ; permettent des apports théoriques importants au niveau de la prévention des risques psychosociaux, notamment pour la gestion du stress au travail. </a:t>
            </a:r>
          </a:p>
          <a:p>
            <a:endParaRPr lang="fr-FR" dirty="0"/>
          </a:p>
          <a:p>
            <a:r>
              <a:rPr lang="fr-FR" dirty="0"/>
              <a:t> </a:t>
            </a:r>
            <a:r>
              <a:rPr lang="fr-FR" b="1" dirty="0"/>
              <a:t>Le Forum Ouvert est une méthode particulièrement efficace pour : </a:t>
            </a:r>
            <a:endParaRPr lang="fr-FR" dirty="0"/>
          </a:p>
          <a:p>
            <a:r>
              <a:rPr lang="fr-FR" dirty="0"/>
              <a:t> Accélérer le changement, les consultations et les planifications </a:t>
            </a:r>
          </a:p>
          <a:p>
            <a:r>
              <a:rPr lang="fr-FR" dirty="0"/>
              <a:t>stratégiques ; </a:t>
            </a:r>
          </a:p>
          <a:p>
            <a:r>
              <a:rPr lang="fr-FR" dirty="0"/>
              <a:t> Développer de nouvelles idées, des produits, des politiques et des programmes ; </a:t>
            </a:r>
          </a:p>
          <a:p>
            <a:r>
              <a:rPr lang="fr-FR" dirty="0"/>
              <a:t> Renforcer la mobilisation et la créativité autour de projets ou de travaux de recherche ; </a:t>
            </a:r>
          </a:p>
          <a:p>
            <a:r>
              <a:rPr lang="fr-FR" dirty="0"/>
              <a:t> Stimuler les échanges lors de conférences ou de toute rencontre, importante pour les participants. </a:t>
            </a:r>
          </a:p>
          <a:p>
            <a:endParaRPr lang="fr-FR" dirty="0"/>
          </a:p>
          <a:p>
            <a:r>
              <a:rPr lang="fr-FR" dirty="0"/>
              <a:t> </a:t>
            </a:r>
            <a:r>
              <a:rPr lang="fr-FR" b="1" dirty="0"/>
              <a:t>Les démarches collaboratives sont fondées sur quatre hypothèses implicites : </a:t>
            </a:r>
            <a:endParaRPr lang="fr-FR" dirty="0"/>
          </a:p>
          <a:p>
            <a:r>
              <a:rPr lang="fr-FR" dirty="0"/>
              <a:t> Les idées des uns et des autres sont d'une valeur égale, </a:t>
            </a:r>
          </a:p>
          <a:p>
            <a:r>
              <a:rPr lang="fr-FR" dirty="0"/>
              <a:t> la spontanéité est meilleur guide que la planification, </a:t>
            </a:r>
          </a:p>
          <a:p>
            <a:r>
              <a:rPr lang="fr-FR" dirty="0"/>
              <a:t> chacun s'exprime en tant que personne et non à partir de son rôle social ou hiérarchique, </a:t>
            </a:r>
          </a:p>
          <a:p>
            <a:r>
              <a:rPr lang="fr-FR" dirty="0"/>
              <a:t> un groupe est capable de s'autoréguler. </a:t>
            </a:r>
          </a:p>
          <a:p>
            <a:endParaRPr lang="fr-FR" dirty="0"/>
          </a:p>
          <a:p>
            <a:r>
              <a:rPr lang="fr-FR" dirty="0"/>
              <a:t>En effet, les participants témoignent souvent que ce sont précisément ces aspects là qu'ils apprécient le plus, car ils le trouvent rarement dans leur cadre professionnel. L'approche collaborative favorise la liberté d'expression et la libre circulation des idées. </a:t>
            </a:r>
          </a:p>
          <a:p>
            <a:r>
              <a:rPr lang="fr-FR" dirty="0"/>
              <a:t>Parce qu'elle intègre les théories de plusieurs techniques, concepts et outils de communication variés, qui, reliés ensemble et utilisés de façon cohérente, ont des effets démultipliés, cette articulation entre différentes tendances permet d'ouvrir le champ des </a:t>
            </a:r>
            <a:r>
              <a:rPr lang="fr-FR" dirty="0" smtClean="0"/>
              <a:t>connaissances</a:t>
            </a:r>
            <a:r>
              <a:rPr lang="fr-FR" dirty="0"/>
              <a:t> </a:t>
            </a:r>
            <a:r>
              <a:rPr lang="fr-FR" dirty="0" smtClean="0"/>
              <a:t>et d’accompagnement efficacement le changement.</a:t>
            </a:r>
            <a:endParaRPr lang="fr-FR" dirty="0"/>
          </a:p>
        </p:txBody>
      </p:sp>
    </p:spTree>
    <p:extLst>
      <p:ext uri="{BB962C8B-B14F-4D97-AF65-F5344CB8AC3E}">
        <p14:creationId xmlns:p14="http://schemas.microsoft.com/office/powerpoint/2010/main" val="98205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627" y="575771"/>
            <a:ext cx="7200800" cy="2492990"/>
          </a:xfrm>
          <a:prstGeom prst="rect">
            <a:avLst/>
          </a:prstGeom>
        </p:spPr>
        <p:txBody>
          <a:bodyPr wrap="square">
            <a:spAutoFit/>
          </a:bodyPr>
          <a:lstStyle/>
          <a:p>
            <a:pPr fontAlgn="base"/>
            <a:r>
              <a:rPr lang="fr-FR" dirty="0"/>
              <a:t>Investissant toujours plus de nouveaux territoires, le marché du bien-être englobe désormais une très large variété d’activités comme le coaching, les cosmétiques (soins beauté et anti-âge), le fitness, la remise en forme, la relaxation, le massage, les spas, la thalassothérapie, les médecines dites douces, la diététique, les produits bio, les compléments alimentaires, le tourisme bien-être</a:t>
            </a:r>
            <a:r>
              <a:rPr lang="fr-FR" dirty="0" smtClean="0"/>
              <a:t>…</a:t>
            </a:r>
            <a:endParaRPr lang="fr-FR" dirty="0"/>
          </a:p>
          <a:p>
            <a:pPr fontAlgn="base"/>
            <a:r>
              <a:rPr lang="fr-FR" dirty="0"/>
              <a:t>En France, l’étendue du marché du bien-être peut se résumer en 3 chiffres </a:t>
            </a:r>
            <a:r>
              <a:rPr lang="fr-FR" dirty="0" smtClean="0"/>
              <a:t>:</a:t>
            </a:r>
            <a:endParaRPr lang="fr-FR" dirty="0"/>
          </a:p>
          <a:p>
            <a:pPr fontAlgn="base"/>
            <a:r>
              <a:rPr lang="fr-FR" dirty="0"/>
              <a:t>288 465 </a:t>
            </a:r>
            <a:r>
              <a:rPr lang="fr-FR" dirty="0" smtClean="0"/>
              <a:t>entreprises</a:t>
            </a:r>
            <a:endParaRPr lang="fr-FR" dirty="0"/>
          </a:p>
          <a:p>
            <a:pPr fontAlgn="base"/>
            <a:r>
              <a:rPr lang="fr-FR" dirty="0"/>
              <a:t>542 846 </a:t>
            </a:r>
            <a:r>
              <a:rPr lang="fr-FR" dirty="0" smtClean="0"/>
              <a:t>salariés</a:t>
            </a:r>
            <a:endParaRPr lang="fr-FR" dirty="0"/>
          </a:p>
          <a:p>
            <a:pPr fontAlgn="base"/>
            <a:r>
              <a:rPr lang="fr-FR" dirty="0"/>
              <a:t>37,5 milliards d’euro de chiffre </a:t>
            </a:r>
            <a:r>
              <a:rPr lang="fr-FR" dirty="0" smtClean="0"/>
              <a:t>d’affaires</a:t>
            </a:r>
            <a:endParaRPr lang="fr-FR" dirty="0"/>
          </a:p>
          <a:p>
            <a:pPr fontAlgn="base"/>
            <a:r>
              <a:rPr lang="fr-FR" dirty="0"/>
              <a:t>(Source Insee, références en fin d’article</a:t>
            </a:r>
            <a:r>
              <a:rPr lang="fr-FR" dirty="0" smtClean="0"/>
              <a:t>)</a:t>
            </a:r>
            <a:endParaRPr lang="fr-FR" dirty="0"/>
          </a:p>
          <a:p>
            <a:pPr fontAlgn="base"/>
            <a:r>
              <a:rPr lang="fr-FR" dirty="0"/>
              <a:t>Ces chiffres ne sont pas anodins, car ils signifient qu’en France l’industrie du bien-être pèse plus lourd que l’industrie de la mode et du luxe (35 milliards d’euro) ou que l’industrie aéronautique et spatiale (32.1 milliards d’euro</a:t>
            </a:r>
            <a:r>
              <a:rPr lang="fr-FR" dirty="0" smtClean="0"/>
              <a:t>). Ou </a:t>
            </a:r>
            <a:r>
              <a:rPr lang="fr-FR" dirty="0"/>
              <a:t>encore que l’industrie du bien-être est équivalent en termes de chiffre d’affaires à l’industrie pharmaceutique (40,6 milliards d’euro).</a:t>
            </a:r>
          </a:p>
        </p:txBody>
      </p:sp>
      <p:sp>
        <p:nvSpPr>
          <p:cNvPr id="3" name="Rectangle 2"/>
          <p:cNvSpPr/>
          <p:nvPr/>
        </p:nvSpPr>
        <p:spPr>
          <a:xfrm>
            <a:off x="474584" y="3140769"/>
            <a:ext cx="7344816" cy="1754326"/>
          </a:xfrm>
          <a:prstGeom prst="rect">
            <a:avLst/>
          </a:prstGeom>
        </p:spPr>
        <p:txBody>
          <a:bodyPr wrap="square">
            <a:spAutoFit/>
          </a:bodyPr>
          <a:lstStyle/>
          <a:p>
            <a:pPr fontAlgn="base"/>
            <a:r>
              <a:rPr lang="fr-FR" dirty="0"/>
              <a:t>Au point qu’un Français sur deux (45 %) affirme avoir entrepris au moins une action destinée à accroître son niveau de bien-être corporel dans les 6 derniers mois et qu’un Français sur trois (36%) déclare consulter régulièrement des articles ou des livres traitant du bien-être</a:t>
            </a:r>
            <a:r>
              <a:rPr lang="fr-FR" dirty="0" smtClean="0"/>
              <a:t>.</a:t>
            </a:r>
            <a:endParaRPr lang="fr-FR" dirty="0"/>
          </a:p>
          <a:p>
            <a:pPr fontAlgn="base"/>
            <a:r>
              <a:rPr lang="fr-FR" dirty="0"/>
              <a:t>Un Français sur quatre a déjà consulté un professionnel (26%) ou a consommé des compléments alimentaires spécifiques (23</a:t>
            </a:r>
            <a:r>
              <a:rPr lang="fr-FR" dirty="0" smtClean="0"/>
              <a:t>%).</a:t>
            </a:r>
            <a:endParaRPr lang="fr-FR" dirty="0"/>
          </a:p>
          <a:p>
            <a:pPr fontAlgn="base"/>
            <a:r>
              <a:rPr lang="fr-FR" dirty="0"/>
              <a:t>Enfin, plus d’un Français sur dix pratique des activités de relaxation comme le yoga, la méditation ou la sophrologie (13</a:t>
            </a:r>
            <a:r>
              <a:rPr lang="fr-FR" dirty="0" smtClean="0"/>
              <a:t>%).</a:t>
            </a:r>
            <a:endParaRPr lang="fr-FR" dirty="0"/>
          </a:p>
          <a:p>
            <a:pPr fontAlgn="base"/>
            <a:r>
              <a:rPr lang="fr-FR" dirty="0"/>
              <a:t>Le sondage « Les Français, la forme et le bien-être » (Ipsos – </a:t>
            </a:r>
            <a:r>
              <a:rPr lang="fr-FR" dirty="0" err="1"/>
              <a:t>Form’Expo</a:t>
            </a:r>
            <a:r>
              <a:rPr lang="fr-FR" dirty="0"/>
              <a:t>, janvier 2008) ayant lui montré que 61% des Français s’adonnent à un sport, soit 6 points de plus que trois ans auparavant.</a:t>
            </a:r>
          </a:p>
        </p:txBody>
      </p:sp>
    </p:spTree>
    <p:extLst>
      <p:ext uri="{BB962C8B-B14F-4D97-AF65-F5344CB8AC3E}">
        <p14:creationId xmlns:p14="http://schemas.microsoft.com/office/powerpoint/2010/main" val="166357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141" y="2420689"/>
            <a:ext cx="7128792" cy="2308324"/>
          </a:xfrm>
          <a:prstGeom prst="rect">
            <a:avLst/>
          </a:prstGeom>
        </p:spPr>
        <p:txBody>
          <a:bodyPr wrap="square">
            <a:spAutoFit/>
          </a:bodyPr>
          <a:lstStyle/>
          <a:p>
            <a:pPr fontAlgn="base"/>
            <a:r>
              <a:rPr lang="fr-FR" b="1" dirty="0" smtClean="0"/>
              <a:t>Sources </a:t>
            </a:r>
            <a:r>
              <a:rPr lang="fr-FR" b="1" dirty="0"/>
              <a:t>et méthodes</a:t>
            </a:r>
            <a:endParaRPr lang="fr-FR" dirty="0"/>
          </a:p>
          <a:p>
            <a:pPr fontAlgn="base"/>
            <a:r>
              <a:rPr lang="fr-FR" dirty="0"/>
              <a:t> </a:t>
            </a:r>
          </a:p>
          <a:p>
            <a:pPr fontAlgn="base"/>
            <a:r>
              <a:rPr lang="fr-FR" dirty="0"/>
              <a:t>Le marché du bien-être en chiffres (source INSEE, enquête ESA)</a:t>
            </a:r>
          </a:p>
          <a:p>
            <a:pPr fontAlgn="base"/>
            <a:r>
              <a:rPr lang="fr-FR" dirty="0"/>
              <a:t>Les chiffres indiqués précédemment sont obtenus en considérant le marché du bien-être comme englobant, le marché des médecines douces, le marché de l’esthétique-cosmétique, des spa, de la thalassothérapie, du massage, de la coiffure, de la remise en forme et du fitness, le marché de la formation dans les domaines du bien-être et du développement personnel, le marché de la rééducation (chiropraxie et ostéopathie), le marché de l’édition de livres santé, bien-être et développement personnel, du marché de la diététique, du marché du bio, du marché du coaching et du marché du conseil en image (ou marché du relooking).</a:t>
            </a:r>
          </a:p>
          <a:p>
            <a:pPr fontAlgn="base"/>
            <a:r>
              <a:rPr lang="fr-FR" dirty="0"/>
              <a:t> </a:t>
            </a:r>
          </a:p>
          <a:p>
            <a:pPr fontAlgn="base"/>
            <a:r>
              <a:rPr lang="fr-FR" dirty="0"/>
              <a:t>Par manque d’information ces chiffres n’incluent pas les marchés de la sexologie et de la psychologie qui rentrent potentiellement dans la définition du marché du bien-être.</a:t>
            </a:r>
          </a:p>
        </p:txBody>
      </p:sp>
      <p:sp>
        <p:nvSpPr>
          <p:cNvPr id="3" name="Rectangle 2"/>
          <p:cNvSpPr/>
          <p:nvPr/>
        </p:nvSpPr>
        <p:spPr>
          <a:xfrm>
            <a:off x="386141" y="548481"/>
            <a:ext cx="7318294" cy="1200329"/>
          </a:xfrm>
          <a:prstGeom prst="rect">
            <a:avLst/>
          </a:prstGeom>
        </p:spPr>
        <p:txBody>
          <a:bodyPr wrap="square">
            <a:spAutoFit/>
          </a:bodyPr>
          <a:lstStyle/>
          <a:p>
            <a:r>
              <a:rPr lang="fr-FR" dirty="0"/>
              <a:t>Mais nous constatons aujourd’hui, dans une société de plus en plus soumise au stress, que le Bien-être ne constitue pas seulement un simple moment de détente mais une véritable démarche de prise en charge de son propre équilibre physique et moral. Il existe, pour cela, de nombreux outils au travers de solutions naturelles (naturopathie, médecines douces, aromathérapie, techniques manuelles, etc…).</a:t>
            </a:r>
          </a:p>
          <a:p>
            <a:r>
              <a:rPr lang="fr-FR" dirty="0"/>
              <a:t>Le bien-être, c’est améliorer sa qualité de vie et prendre soin de sa santé. C’est également le droit, pour la personne malade, de mieux vivre sa maladie au travers d’une écoute et d’un accompagnement adapté.</a:t>
            </a:r>
          </a:p>
        </p:txBody>
      </p:sp>
    </p:spTree>
    <p:extLst>
      <p:ext uri="{BB962C8B-B14F-4D97-AF65-F5344CB8AC3E}">
        <p14:creationId xmlns:p14="http://schemas.microsoft.com/office/powerpoint/2010/main" val="5776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627" y="764505"/>
            <a:ext cx="6984776" cy="2123658"/>
          </a:xfrm>
          <a:prstGeom prst="rect">
            <a:avLst/>
          </a:prstGeom>
        </p:spPr>
        <p:txBody>
          <a:bodyPr wrap="square">
            <a:spAutoFit/>
          </a:bodyPr>
          <a:lstStyle/>
          <a:p>
            <a:pPr lvl="2"/>
            <a:r>
              <a:rPr lang="fr-FR" dirty="0" smtClean="0"/>
              <a:t>Qualité des professionnels dans notre domaine :</a:t>
            </a:r>
          </a:p>
          <a:p>
            <a:pPr lvl="2"/>
            <a:endParaRPr lang="fr-FR" dirty="0" smtClean="0"/>
          </a:p>
          <a:p>
            <a:pPr lvl="2"/>
            <a:r>
              <a:rPr lang="fr-FR" dirty="0" smtClean="0"/>
              <a:t>Métiers RNCP : </a:t>
            </a:r>
            <a:r>
              <a:rPr lang="fr-FR" dirty="0"/>
              <a:t>Répertoire national des certifications </a:t>
            </a:r>
            <a:r>
              <a:rPr lang="fr-FR" dirty="0" smtClean="0"/>
              <a:t>professionnelles</a:t>
            </a:r>
            <a:endParaRPr lang="fr-FR" dirty="0"/>
          </a:p>
          <a:p>
            <a:pPr lvl="2"/>
            <a:endParaRPr lang="fr-FR" dirty="0"/>
          </a:p>
          <a:p>
            <a:pPr lvl="2"/>
            <a:r>
              <a:rPr lang="fr-FR" dirty="0" smtClean="0"/>
              <a:t>Code </a:t>
            </a:r>
            <a:r>
              <a:rPr lang="fr-FR" dirty="0"/>
              <a:t>métier ROME référencé par Pôle Emploi (code K1103) depuis juin </a:t>
            </a:r>
            <a:r>
              <a:rPr lang="fr-FR" dirty="0" smtClean="0"/>
              <a:t>2016 dont le libellé est :</a:t>
            </a:r>
          </a:p>
          <a:p>
            <a:pPr lvl="2"/>
            <a:r>
              <a:rPr lang="fr-FR" b="1" dirty="0"/>
              <a:t>Développement personnel et bien-être de la </a:t>
            </a:r>
            <a:r>
              <a:rPr lang="fr-FR" b="1" dirty="0" smtClean="0"/>
              <a:t>personne</a:t>
            </a:r>
          </a:p>
          <a:p>
            <a:pPr lvl="2"/>
            <a:endParaRPr lang="fr-FR" b="1" dirty="0"/>
          </a:p>
          <a:p>
            <a:pPr lvl="2"/>
            <a:r>
              <a:rPr lang="fr-FR" b="1" dirty="0" smtClean="0"/>
              <a:t>Exemple : un étiopathe fait 6 ans d’étude et fait autant d’anatomie qu’un médecin</a:t>
            </a:r>
          </a:p>
          <a:p>
            <a:pPr lvl="2"/>
            <a:endParaRPr lang="fr-FR" b="1" dirty="0"/>
          </a:p>
          <a:p>
            <a:pPr lvl="2"/>
            <a:r>
              <a:rPr lang="fr-FR" dirty="0"/>
              <a:t>L’OMS favorise depuis peu l’intégration des médecines non conventionnelles dans les systèmes de santé publique (cf. rapport de l’OMS de 2002). </a:t>
            </a:r>
          </a:p>
        </p:txBody>
      </p:sp>
    </p:spTree>
    <p:extLst>
      <p:ext uri="{BB962C8B-B14F-4D97-AF65-F5344CB8AC3E}">
        <p14:creationId xmlns:p14="http://schemas.microsoft.com/office/powerpoint/2010/main" val="144760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descr="C:\Users\Dell\Dropbox\Sophrokhépri\PHOTOS du Centre\Photo B-Design\Biotiful Design--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4071" y="954831"/>
            <a:ext cx="1785967" cy="3614878"/>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p:cNvSpPr/>
          <p:nvPr/>
        </p:nvSpPr>
        <p:spPr>
          <a:xfrm>
            <a:off x="-1" y="5259092"/>
            <a:ext cx="7920039" cy="447525"/>
          </a:xfrm>
          <a:prstGeom prst="rect">
            <a:avLst/>
          </a:prstGeom>
          <a:solidFill>
            <a:srgbClr val="0085B0"/>
          </a:solidFill>
          <a:ln>
            <a:noFill/>
          </a:ln>
        </p:spPr>
        <p:style>
          <a:lnRef idx="2">
            <a:schemeClr val="accent1">
              <a:shade val="50000"/>
            </a:schemeClr>
          </a:lnRef>
          <a:fillRef idx="1">
            <a:schemeClr val="accent1"/>
          </a:fillRef>
          <a:effectRef idx="0">
            <a:schemeClr val="accent1"/>
          </a:effectRef>
          <a:fontRef idx="minor">
            <a:schemeClr val="lt1"/>
          </a:fontRef>
        </p:style>
        <p:txBody>
          <a:bodyPr lIns="98316" tIns="49158" rIns="98316" bIns="49158" rtlCol="0" anchor="ctr"/>
          <a:lstStyle/>
          <a:p>
            <a:pPr algn="ctr"/>
            <a:endParaRPr lang="fr-FR" sz="1000"/>
          </a:p>
        </p:txBody>
      </p:sp>
      <p:sp>
        <p:nvSpPr>
          <p:cNvPr id="74" name="Rectangle 73"/>
          <p:cNvSpPr/>
          <p:nvPr/>
        </p:nvSpPr>
        <p:spPr>
          <a:xfrm>
            <a:off x="0" y="-1438"/>
            <a:ext cx="7920038" cy="956268"/>
          </a:xfrm>
          <a:prstGeom prst="rect">
            <a:avLst/>
          </a:prstGeom>
          <a:solidFill>
            <a:srgbClr val="0085B0"/>
          </a:solidFill>
          <a:ln>
            <a:noFill/>
          </a:ln>
        </p:spPr>
        <p:style>
          <a:lnRef idx="2">
            <a:schemeClr val="accent1">
              <a:shade val="50000"/>
            </a:schemeClr>
          </a:lnRef>
          <a:fillRef idx="1">
            <a:schemeClr val="accent1"/>
          </a:fillRef>
          <a:effectRef idx="0">
            <a:schemeClr val="accent1"/>
          </a:effectRef>
          <a:fontRef idx="minor">
            <a:schemeClr val="lt1"/>
          </a:fontRef>
        </p:style>
        <p:txBody>
          <a:bodyPr lIns="98316" tIns="49158" rIns="98316" bIns="49158" rtlCol="0" anchor="ctr"/>
          <a:lstStyle/>
          <a:p>
            <a:pPr algn="ctr"/>
            <a:endParaRPr lang="fr-FR" sz="1000"/>
          </a:p>
        </p:txBody>
      </p:sp>
      <p:pic>
        <p:nvPicPr>
          <p:cNvPr id="78" name="Image 77" descr="logoSophroKhepriV5Hde-calquesfdbleu.png"/>
          <p:cNvPicPr>
            <a:picLocks noChangeAspect="1"/>
          </p:cNvPicPr>
          <p:nvPr/>
        </p:nvPicPr>
        <p:blipFill rotWithShape="1">
          <a:blip r:embed="rId3" cstate="print"/>
          <a:srcRect t="7522" b="6365"/>
          <a:stretch/>
        </p:blipFill>
        <p:spPr>
          <a:xfrm>
            <a:off x="289322" y="40629"/>
            <a:ext cx="2551597" cy="884012"/>
          </a:xfrm>
          <a:prstGeom prst="rect">
            <a:avLst/>
          </a:prstGeom>
        </p:spPr>
      </p:pic>
      <p:sp>
        <p:nvSpPr>
          <p:cNvPr id="82" name="Titre 1"/>
          <p:cNvSpPr txBox="1">
            <a:spLocks/>
          </p:cNvSpPr>
          <p:nvPr/>
        </p:nvSpPr>
        <p:spPr>
          <a:xfrm>
            <a:off x="3077028" y="1033139"/>
            <a:ext cx="3038611" cy="2894818"/>
          </a:xfrm>
          <a:prstGeom prst="rect">
            <a:avLst/>
          </a:prstGeom>
          <a:noFill/>
        </p:spPr>
        <p:txBody>
          <a:bodyPr lIns="42850" tIns="21424" rIns="42850" bIns="21424">
            <a:noAutofit/>
          </a:bodyPr>
          <a:lstStyle>
            <a:lvl1pPr algn="ctr" defTabSz="1115310" rtl="0" eaLnBrk="1" latinLnBrk="0" hangingPunct="1">
              <a:spcBef>
                <a:spcPct val="0"/>
              </a:spcBef>
              <a:buNone/>
              <a:defRPr sz="5400" kern="1200">
                <a:solidFill>
                  <a:schemeClr val="tx1"/>
                </a:solidFill>
                <a:latin typeface="+mj-lt"/>
                <a:ea typeface="+mj-ea"/>
                <a:cs typeface="+mj-cs"/>
              </a:defRPr>
            </a:lvl1pPr>
          </a:lstStyle>
          <a:p>
            <a:r>
              <a:rPr lang="fr-FR" sz="1900" b="1" dirty="0">
                <a:solidFill>
                  <a:srgbClr val="0085B0"/>
                </a:solidFill>
              </a:rPr>
              <a:t>Centre Paramédical </a:t>
            </a:r>
          </a:p>
          <a:p>
            <a:r>
              <a:rPr lang="fr-FR" sz="1300" b="1" dirty="0">
                <a:solidFill>
                  <a:srgbClr val="0085B0"/>
                </a:solidFill>
              </a:rPr>
              <a:t>De Thérapies complémentaires </a:t>
            </a:r>
          </a:p>
          <a:p>
            <a:r>
              <a:rPr lang="fr-FR" sz="1300" b="1" dirty="0">
                <a:solidFill>
                  <a:srgbClr val="0085B0"/>
                </a:solidFill>
              </a:rPr>
              <a:t>Et Soutien psychologique</a:t>
            </a:r>
          </a:p>
          <a:p>
            <a:endParaRPr lang="fr-FR" sz="900" b="1" dirty="0">
              <a:solidFill>
                <a:srgbClr val="0085B0"/>
              </a:solidFill>
            </a:endParaRPr>
          </a:p>
          <a:p>
            <a:endParaRPr lang="fr-FR" sz="900" b="1" dirty="0">
              <a:solidFill>
                <a:srgbClr val="0085B0"/>
              </a:solidFill>
            </a:endParaRPr>
          </a:p>
          <a:p>
            <a:r>
              <a:rPr lang="fr-FR" sz="1300" b="1" dirty="0">
                <a:solidFill>
                  <a:srgbClr val="0085B0"/>
                </a:solidFill>
              </a:rPr>
              <a:t>Développement personnel</a:t>
            </a:r>
          </a:p>
          <a:p>
            <a:r>
              <a:rPr lang="fr-FR" sz="1300" b="1" dirty="0">
                <a:solidFill>
                  <a:srgbClr val="0085B0"/>
                </a:solidFill>
              </a:rPr>
              <a:t>Et mieux être de la personne</a:t>
            </a:r>
            <a:endParaRPr lang="fr-FR" sz="900" b="1" dirty="0">
              <a:solidFill>
                <a:srgbClr val="0085B0"/>
              </a:solidFill>
            </a:endParaRPr>
          </a:p>
          <a:p>
            <a:endParaRPr lang="fr-FR" sz="900" b="1" dirty="0">
              <a:solidFill>
                <a:srgbClr val="0085B0"/>
              </a:solidFill>
            </a:endParaRPr>
          </a:p>
          <a:p>
            <a:endParaRPr lang="fr-FR" sz="900" b="1" dirty="0">
              <a:solidFill>
                <a:srgbClr val="0085B0"/>
              </a:solidFill>
            </a:endParaRPr>
          </a:p>
          <a:p>
            <a:r>
              <a:rPr lang="fr-FR" sz="1300" b="1" dirty="0">
                <a:solidFill>
                  <a:srgbClr val="0085B0"/>
                </a:solidFill>
              </a:rPr>
              <a:t>Prendre rendez-vous </a:t>
            </a:r>
          </a:p>
          <a:p>
            <a:r>
              <a:rPr lang="fr-FR" sz="1300" b="1" dirty="0">
                <a:solidFill>
                  <a:srgbClr val="0085B0"/>
                </a:solidFill>
              </a:rPr>
              <a:t>avec nos spécialistes</a:t>
            </a:r>
            <a:br>
              <a:rPr lang="fr-FR" sz="1300" b="1" dirty="0">
                <a:solidFill>
                  <a:srgbClr val="0085B0"/>
                </a:solidFill>
              </a:rPr>
            </a:br>
            <a:endParaRPr lang="fr-FR" sz="400" b="1" dirty="0">
              <a:solidFill>
                <a:srgbClr val="0085B0"/>
              </a:solidFill>
            </a:endParaRPr>
          </a:p>
          <a:p>
            <a:r>
              <a:rPr lang="fr-FR" sz="1300" b="1" dirty="0">
                <a:solidFill>
                  <a:srgbClr val="0085B0"/>
                </a:solidFill>
              </a:rPr>
              <a:t>09 73 67 35 45</a:t>
            </a:r>
          </a:p>
          <a:p>
            <a:r>
              <a:rPr lang="fr-FR" sz="1300" b="1" dirty="0">
                <a:solidFill>
                  <a:srgbClr val="0085B0"/>
                </a:solidFill>
              </a:rPr>
              <a:t>06 60 47 71 64</a:t>
            </a:r>
          </a:p>
          <a:p>
            <a:r>
              <a:rPr lang="fr-FR" sz="1300" b="1" dirty="0">
                <a:solidFill>
                  <a:srgbClr val="0085B0"/>
                </a:solidFill>
              </a:rPr>
              <a:t>www.rdv.sophrokhepri.fr</a:t>
            </a:r>
          </a:p>
          <a:p>
            <a:endParaRPr lang="fr-FR" sz="1300" b="1" dirty="0">
              <a:solidFill>
                <a:srgbClr val="0085B0"/>
              </a:solidFill>
            </a:endParaRPr>
          </a:p>
          <a:p>
            <a:endParaRPr lang="fr-FR" sz="1300" b="1" dirty="0">
              <a:solidFill>
                <a:srgbClr val="0085B0"/>
              </a:solidFill>
            </a:endParaRPr>
          </a:p>
          <a:p>
            <a:endParaRPr lang="fr-FR" sz="1300" b="1" dirty="0">
              <a:solidFill>
                <a:srgbClr val="0085B0"/>
              </a:solidFill>
            </a:endParaRPr>
          </a:p>
          <a:p>
            <a:endParaRPr lang="fr-FR" sz="1500" b="1" dirty="0">
              <a:solidFill>
                <a:srgbClr val="0085B0"/>
              </a:solidFill>
            </a:endParaRPr>
          </a:p>
        </p:txBody>
      </p:sp>
      <p:sp>
        <p:nvSpPr>
          <p:cNvPr id="83" name="Rectangle 82"/>
          <p:cNvSpPr/>
          <p:nvPr/>
        </p:nvSpPr>
        <p:spPr>
          <a:xfrm>
            <a:off x="6129780" y="3942985"/>
            <a:ext cx="1790258" cy="626723"/>
          </a:xfrm>
          <a:prstGeom prst="rect">
            <a:avLst/>
          </a:prstGeom>
          <a:solidFill>
            <a:srgbClr val="EEEC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316" tIns="49158" rIns="98316" bIns="49158" rtlCol="0" anchor="ctr"/>
          <a:lstStyle/>
          <a:p>
            <a:pPr algn="ctr"/>
            <a:endParaRPr lang="fr-FR" sz="1000" dirty="0"/>
          </a:p>
        </p:txBody>
      </p:sp>
      <p:sp>
        <p:nvSpPr>
          <p:cNvPr id="84" name="ZoneTexte 83"/>
          <p:cNvSpPr txBox="1"/>
          <p:nvPr/>
        </p:nvSpPr>
        <p:spPr>
          <a:xfrm>
            <a:off x="6141978" y="3952453"/>
            <a:ext cx="1751315" cy="253164"/>
          </a:xfrm>
          <a:prstGeom prst="rect">
            <a:avLst/>
          </a:prstGeom>
          <a:noFill/>
        </p:spPr>
        <p:txBody>
          <a:bodyPr wrap="square" lIns="98316" tIns="49158" rIns="98316" bIns="49158" rtlCol="0">
            <a:spAutoFit/>
          </a:bodyPr>
          <a:lstStyle/>
          <a:p>
            <a:pPr algn="ctr"/>
            <a:r>
              <a:rPr lang="fr-FR" sz="1000" dirty="0"/>
              <a:t>Edition </a:t>
            </a:r>
            <a:r>
              <a:rPr lang="fr-FR" sz="1000" b="1" dirty="0"/>
              <a:t>2016/2017</a:t>
            </a:r>
          </a:p>
        </p:txBody>
      </p:sp>
      <p:sp>
        <p:nvSpPr>
          <p:cNvPr id="85" name="ZoneTexte 84"/>
          <p:cNvSpPr txBox="1"/>
          <p:nvPr/>
        </p:nvSpPr>
        <p:spPr>
          <a:xfrm>
            <a:off x="6142486" y="4018712"/>
            <a:ext cx="1766112" cy="499386"/>
          </a:xfrm>
          <a:prstGeom prst="rect">
            <a:avLst/>
          </a:prstGeom>
          <a:noFill/>
        </p:spPr>
        <p:txBody>
          <a:bodyPr wrap="square" lIns="98316" tIns="49158" rIns="98316" bIns="49158" rtlCol="0">
            <a:spAutoFit/>
          </a:bodyPr>
          <a:lstStyle/>
          <a:p>
            <a:pPr algn="ctr">
              <a:lnSpc>
                <a:spcPct val="150000"/>
              </a:lnSpc>
            </a:pPr>
            <a:r>
              <a:rPr lang="fr-FR" sz="1300" b="1" dirty="0">
                <a:latin typeface="Times New Roman" panose="02020603050405020304" pitchFamily="18" charset="0"/>
                <a:cs typeface="Times New Roman" panose="02020603050405020304" pitchFamily="18" charset="0"/>
              </a:rPr>
              <a:t>Paru au </a:t>
            </a:r>
          </a:p>
          <a:p>
            <a:pPr algn="ctr">
              <a:lnSpc>
                <a:spcPct val="50000"/>
              </a:lnSpc>
            </a:pPr>
            <a:r>
              <a:rPr lang="fr-FR" sz="1300" b="1" dirty="0">
                <a:latin typeface="Times New Roman" panose="02020603050405020304" pitchFamily="18" charset="0"/>
                <a:cs typeface="Times New Roman" panose="02020603050405020304" pitchFamily="18" charset="0"/>
              </a:rPr>
              <a:t>Guide des hôpitaux</a:t>
            </a:r>
          </a:p>
        </p:txBody>
      </p:sp>
      <p:pic>
        <p:nvPicPr>
          <p:cNvPr id="87" name="Picture 3" descr="C:\Users\Dell\Dropbox\stagiaires\ANNONCE Septembre2016\logo cheque san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777" y="4669829"/>
            <a:ext cx="721604" cy="517932"/>
          </a:xfrm>
          <a:prstGeom prst="rect">
            <a:avLst/>
          </a:prstGeom>
          <a:noFill/>
          <a:extLst>
            <a:ext uri="{909E8E84-426E-40DD-AFC4-6F175D3DCCD1}">
              <a14:hiddenFill xmlns:a14="http://schemas.microsoft.com/office/drawing/2010/main">
                <a:solidFill>
                  <a:srgbClr val="FFFFFF"/>
                </a:solidFill>
              </a14:hiddenFill>
            </a:ext>
          </a:extLst>
        </p:spPr>
      </p:pic>
      <p:sp>
        <p:nvSpPr>
          <p:cNvPr id="95" name="Espace réservé du contenu 2"/>
          <p:cNvSpPr txBox="1">
            <a:spLocks/>
          </p:cNvSpPr>
          <p:nvPr/>
        </p:nvSpPr>
        <p:spPr>
          <a:xfrm>
            <a:off x="3080629" y="4142208"/>
            <a:ext cx="3043873" cy="1113049"/>
          </a:xfrm>
          <a:prstGeom prst="rect">
            <a:avLst/>
          </a:prstGeom>
          <a:noFill/>
          <a:ln>
            <a:noFill/>
          </a:ln>
        </p:spPr>
        <p:txBody>
          <a:bodyPr lIns="74930" tIns="37465" rIns="74930" bIns="37465" numCol="1">
            <a:noAutofit/>
          </a:bodyPr>
          <a:lstStyle>
            <a:lvl1pPr marL="239173" indent="-239173" algn="l" defTabSz="63779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8208" indent="-199311" algn="l" defTabSz="6377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797243" indent="-159449" algn="l" defTabSz="63779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16140"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35037"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53934"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2831"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1728"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0625"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lgn="ctr" defTabSz="522630">
              <a:buNone/>
            </a:pPr>
            <a:r>
              <a:rPr lang="fr-FR" sz="1100" b="1" dirty="0">
                <a:solidFill>
                  <a:srgbClr val="0085B0"/>
                </a:solidFill>
              </a:rPr>
              <a:t>Coaching</a:t>
            </a:r>
          </a:p>
          <a:p>
            <a:pPr marL="0" indent="0" algn="ctr" defTabSz="522630">
              <a:buNone/>
            </a:pPr>
            <a:r>
              <a:rPr lang="fr-FR" sz="1100" b="1" dirty="0">
                <a:solidFill>
                  <a:srgbClr val="0085B0"/>
                </a:solidFill>
              </a:rPr>
              <a:t>Orientation  scolaire</a:t>
            </a:r>
          </a:p>
          <a:p>
            <a:pPr marL="0" indent="0" algn="ctr" defTabSz="522630">
              <a:buNone/>
            </a:pPr>
            <a:r>
              <a:rPr lang="fr-FR" sz="1100" b="1" dirty="0">
                <a:solidFill>
                  <a:srgbClr val="0085B0"/>
                </a:solidFill>
              </a:rPr>
              <a:t>Evaluation psychologique</a:t>
            </a:r>
          </a:p>
          <a:p>
            <a:pPr marL="0" indent="0" algn="ctr" defTabSz="522630">
              <a:buNone/>
            </a:pPr>
            <a:r>
              <a:rPr lang="fr-FR" sz="1100" b="1" dirty="0">
                <a:solidFill>
                  <a:srgbClr val="0085B0"/>
                </a:solidFill>
              </a:rPr>
              <a:t>Bilan de compétences professionnel</a:t>
            </a:r>
          </a:p>
        </p:txBody>
      </p:sp>
      <p:sp>
        <p:nvSpPr>
          <p:cNvPr id="86" name="ZoneTexte 85"/>
          <p:cNvSpPr txBox="1"/>
          <p:nvPr/>
        </p:nvSpPr>
        <p:spPr>
          <a:xfrm>
            <a:off x="2636931" y="39419"/>
            <a:ext cx="5205346" cy="607107"/>
          </a:xfrm>
          <a:prstGeom prst="rect">
            <a:avLst/>
          </a:prstGeom>
          <a:noFill/>
        </p:spPr>
        <p:txBody>
          <a:bodyPr wrap="square" lIns="98316" tIns="49158" rIns="98316" bIns="49158" rtlCol="0">
            <a:spAutoFit/>
          </a:bodyPr>
          <a:lstStyle/>
          <a:p>
            <a:pPr algn="ctr">
              <a:lnSpc>
                <a:spcPct val="150000"/>
              </a:lnSpc>
            </a:pPr>
            <a:r>
              <a:rPr lang="fr-FR" sz="2200" b="1" dirty="0">
                <a:solidFill>
                  <a:schemeClr val="bg1"/>
                </a:solidFill>
              </a:rPr>
              <a:t>www.sophrokhepri.fr</a:t>
            </a:r>
          </a:p>
        </p:txBody>
      </p:sp>
      <p:sp>
        <p:nvSpPr>
          <p:cNvPr id="47" name="ZoneTexte 46"/>
          <p:cNvSpPr txBox="1"/>
          <p:nvPr/>
        </p:nvSpPr>
        <p:spPr>
          <a:xfrm>
            <a:off x="9215" y="3467556"/>
            <a:ext cx="3038610" cy="1445799"/>
          </a:xfrm>
          <a:prstGeom prst="rect">
            <a:avLst/>
          </a:prstGeom>
          <a:noFill/>
          <a:ln>
            <a:noFill/>
          </a:ln>
        </p:spPr>
        <p:txBody>
          <a:bodyPr wrap="square" lIns="98316" tIns="49158" rIns="98316" bIns="49158" rtlCol="0">
            <a:spAutoFit/>
          </a:bodyPr>
          <a:lstStyle/>
          <a:p>
            <a:pPr algn="ctr">
              <a:lnSpc>
                <a:spcPts val="1505"/>
              </a:lnSpc>
            </a:pPr>
            <a:r>
              <a:rPr lang="fr-FR" sz="1000" dirty="0"/>
              <a:t>Aromathérapie, Chiropraxie, Coaching, EFT, EMDR, Etiopathie, Gestalt, </a:t>
            </a:r>
            <a:r>
              <a:rPr lang="fr-FR" sz="1000" dirty="0" err="1"/>
              <a:t>Hirudothérapie</a:t>
            </a:r>
            <a:r>
              <a:rPr lang="fr-FR" sz="1000" dirty="0"/>
              <a:t>, Hypnose, Iridologie, Kinésiologie,  Massages, Méditation, Naturopathie, Ostéopathie, Phytothérapie, </a:t>
            </a:r>
            <a:br>
              <a:rPr lang="fr-FR" sz="1000" dirty="0"/>
            </a:br>
            <a:r>
              <a:rPr lang="fr-FR" sz="1000" dirty="0"/>
              <a:t>Pédicure-Podologie, Psychothérapie, Réflexologie plantaire, Remédiation cognitive, Sophrologie, Tests d’évaluation psychologiques…</a:t>
            </a:r>
          </a:p>
        </p:txBody>
      </p:sp>
      <p:cxnSp>
        <p:nvCxnSpPr>
          <p:cNvPr id="54" name="Connecteur droit 53"/>
          <p:cNvCxnSpPr/>
          <p:nvPr/>
        </p:nvCxnSpPr>
        <p:spPr>
          <a:xfrm flipH="1" flipV="1">
            <a:off x="6129781" y="952732"/>
            <a:ext cx="14382" cy="4306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3660772" y="1919676"/>
            <a:ext cx="1853387" cy="0"/>
          </a:xfrm>
          <a:prstGeom prst="line">
            <a:avLst/>
          </a:prstGeom>
          <a:ln>
            <a:solidFill>
              <a:srgbClr val="0085B0"/>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3660772" y="2628450"/>
            <a:ext cx="1853387" cy="0"/>
          </a:xfrm>
          <a:prstGeom prst="line">
            <a:avLst/>
          </a:prstGeom>
          <a:ln>
            <a:solidFill>
              <a:srgbClr val="0085B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H="1" flipV="1">
            <a:off x="3047447" y="952732"/>
            <a:ext cx="14382" cy="4306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3660772" y="4060204"/>
            <a:ext cx="1853387" cy="0"/>
          </a:xfrm>
          <a:prstGeom prst="line">
            <a:avLst/>
          </a:prstGeom>
          <a:ln>
            <a:solidFill>
              <a:srgbClr val="0085B0"/>
            </a:solidFill>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0" y="5351158"/>
            <a:ext cx="7904733" cy="583493"/>
          </a:xfrm>
          <a:prstGeom prst="rect">
            <a:avLst/>
          </a:prstGeom>
          <a:noFill/>
        </p:spPr>
        <p:txBody>
          <a:bodyPr wrap="square" lIns="74930" tIns="37465" rIns="74930" bIns="37465" rtlCol="0">
            <a:spAutoFit/>
          </a:bodyPr>
          <a:lstStyle/>
          <a:p>
            <a:pPr algn="ctr"/>
            <a:r>
              <a:rPr lang="fr-FR" sz="1100" b="1" dirty="0" err="1">
                <a:solidFill>
                  <a:schemeClr val="bg1"/>
                </a:solidFill>
              </a:rPr>
              <a:t>SophroKhepri</a:t>
            </a:r>
            <a:r>
              <a:rPr lang="fr-FR" sz="1100" b="1" dirty="0">
                <a:solidFill>
                  <a:schemeClr val="bg1"/>
                </a:solidFill>
              </a:rPr>
              <a:t> - 188 Grande Rue Charles de Gaulle -  94130 Nogent-sur-Marne (face Gare RER E Nogent le Perreux) - contact@sophrokhepri.fr</a:t>
            </a:r>
            <a:endParaRPr lang="fr-FR" sz="1100" b="1" dirty="0">
              <a:solidFill>
                <a:schemeClr val="bg1"/>
              </a:solidFill>
              <a:hlinkClick r:id="rId5"/>
            </a:endParaRPr>
          </a:p>
          <a:p>
            <a:pPr algn="ctr"/>
            <a:r>
              <a:rPr lang="fr-FR" sz="1100" b="1" u="sng" dirty="0">
                <a:solidFill>
                  <a:schemeClr val="bg1"/>
                </a:solidFill>
              </a:rPr>
              <a:t> </a:t>
            </a:r>
            <a:endParaRPr lang="fr-FR" sz="1100" dirty="0">
              <a:solidFill>
                <a:schemeClr val="bg1"/>
              </a:solidFill>
            </a:endParaRPr>
          </a:p>
        </p:txBody>
      </p:sp>
      <p:pic>
        <p:nvPicPr>
          <p:cNvPr id="21" name="Picture 4" descr="C:\Users\Dell\Dropbox\Sophrokhépri\PHOTOS du Centre\Photo B-Design\Biotiful Design--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7" y="954496"/>
            <a:ext cx="3059742" cy="221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74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619" y="764505"/>
            <a:ext cx="7128792" cy="4339650"/>
          </a:xfrm>
          <a:prstGeom prst="rect">
            <a:avLst/>
          </a:prstGeom>
        </p:spPr>
        <p:txBody>
          <a:bodyPr wrap="square">
            <a:spAutoFit/>
          </a:bodyPr>
          <a:lstStyle/>
          <a:p>
            <a:r>
              <a:rPr lang="fr-FR" b="1" dirty="0" smtClean="0"/>
              <a:t>La Plateforme </a:t>
            </a:r>
            <a:r>
              <a:rPr lang="fr-FR" b="1" dirty="0" err="1" smtClean="0"/>
              <a:t>Khepri</a:t>
            </a:r>
            <a:r>
              <a:rPr lang="fr-FR" b="1" dirty="0" smtClean="0"/>
              <a:t> </a:t>
            </a:r>
            <a:r>
              <a:rPr lang="fr-FR" b="1" dirty="0" err="1" smtClean="0"/>
              <a:t>therapie</a:t>
            </a:r>
            <a:r>
              <a:rPr lang="fr-FR" b="1" dirty="0" smtClean="0"/>
              <a:t> : un système </a:t>
            </a:r>
            <a:r>
              <a:rPr lang="fr-FR" b="1" dirty="0"/>
              <a:t>expert</a:t>
            </a:r>
          </a:p>
          <a:p>
            <a:r>
              <a:rPr lang="fr-FR" dirty="0"/>
              <a:t>Le cœur de ce système réside dans des algorithmes et moyens pour mettre en relation le bon thérapeute en fonction du patient et de sa pathologie.</a:t>
            </a:r>
          </a:p>
          <a:p>
            <a:r>
              <a:rPr lang="fr-FR" dirty="0"/>
              <a:t>Un système de qualification très complexe calcule l'adéquation entre </a:t>
            </a:r>
            <a:r>
              <a:rPr lang="fr-FR" dirty="0" smtClean="0"/>
              <a:t>Thérapeute </a:t>
            </a:r>
            <a:r>
              <a:rPr lang="fr-FR" dirty="0"/>
              <a:t>et chaque patient pour chaque type de patient et chaque type de thérapie.</a:t>
            </a:r>
          </a:p>
          <a:p>
            <a:r>
              <a:rPr lang="fr-FR" dirty="0"/>
              <a:t>- Pour le patient, le résultat est de guider le patient  vers le </a:t>
            </a:r>
            <a:r>
              <a:rPr lang="fr-FR" dirty="0" smtClean="0"/>
              <a:t>thérapeute le mieux adapté pour </a:t>
            </a:r>
            <a:r>
              <a:rPr lang="fr-FR" dirty="0"/>
              <a:t>son cas.</a:t>
            </a:r>
          </a:p>
          <a:p>
            <a:r>
              <a:rPr lang="fr-FR" dirty="0"/>
              <a:t>- Pour le Thérapeute, le résultat est de lui proposer des consultations uniquement avec des patients qu'il saura traiter au </a:t>
            </a:r>
            <a:r>
              <a:rPr lang="fr-FR" dirty="0" smtClean="0"/>
              <a:t>mieux car c’est son domaine de prédilection.</a:t>
            </a:r>
            <a:endParaRPr lang="fr-FR" dirty="0"/>
          </a:p>
          <a:p>
            <a:r>
              <a:rPr lang="fr-FR" dirty="0" smtClean="0"/>
              <a:t>Par </a:t>
            </a:r>
            <a:r>
              <a:rPr lang="fr-FR" dirty="0"/>
              <a:t>exemple si un adolescent a des problèmes d'obésité, les thérapeutes affichés en premier seront ceux qui traitent particulièrement ce type de patients avec cette pathologie.</a:t>
            </a:r>
          </a:p>
          <a:p>
            <a:r>
              <a:rPr lang="fr-FR" dirty="0"/>
              <a:t>Lors de sa recherche de thérapeute plutôt que de demander au patient un type de </a:t>
            </a:r>
            <a:r>
              <a:rPr lang="fr-FR" dirty="0" smtClean="0"/>
              <a:t>thérapie </a:t>
            </a:r>
            <a:r>
              <a:rPr lang="fr-FR" dirty="0"/>
              <a:t>dont il ignore bien souvent </a:t>
            </a:r>
            <a:r>
              <a:rPr lang="fr-FR" dirty="0" smtClean="0"/>
              <a:t>les bénéfices,</a:t>
            </a:r>
            <a:endParaRPr lang="fr-FR" dirty="0"/>
          </a:p>
          <a:p>
            <a:r>
              <a:rPr lang="fr-FR" dirty="0" smtClean="0"/>
              <a:t>Nous </a:t>
            </a:r>
            <a:r>
              <a:rPr lang="fr-FR" dirty="0"/>
              <a:t>préférons lui demander de </a:t>
            </a:r>
            <a:r>
              <a:rPr lang="fr-FR" dirty="0" smtClean="0"/>
              <a:t>décrire </a:t>
            </a:r>
            <a:r>
              <a:rPr lang="fr-FR" dirty="0"/>
              <a:t>un minimum </a:t>
            </a:r>
            <a:r>
              <a:rPr lang="fr-FR" dirty="0" smtClean="0"/>
              <a:t>son motif de consultation (par </a:t>
            </a:r>
            <a:r>
              <a:rPr lang="fr-FR" dirty="0"/>
              <a:t>ex adolescent) et de décrire sa pathologie (par ex obésité)</a:t>
            </a:r>
          </a:p>
          <a:p>
            <a:r>
              <a:rPr lang="fr-FR" dirty="0" smtClean="0"/>
              <a:t>Une </a:t>
            </a:r>
            <a:r>
              <a:rPr lang="fr-FR" dirty="0"/>
              <a:t>courte liste de </a:t>
            </a:r>
            <a:r>
              <a:rPr lang="fr-FR" dirty="0" smtClean="0"/>
              <a:t>thérapeutes </a:t>
            </a:r>
            <a:r>
              <a:rPr lang="fr-FR" dirty="0"/>
              <a:t>lui sera </a:t>
            </a:r>
            <a:r>
              <a:rPr lang="fr-FR" dirty="0" smtClean="0"/>
              <a:t>présentée </a:t>
            </a:r>
            <a:r>
              <a:rPr lang="fr-FR" dirty="0"/>
              <a:t>triée en commençant par le meilleur en ce domaine.</a:t>
            </a:r>
          </a:p>
          <a:p>
            <a:r>
              <a:rPr lang="fr-FR" dirty="0" smtClean="0"/>
              <a:t>Ce </a:t>
            </a:r>
            <a:r>
              <a:rPr lang="fr-FR" dirty="0"/>
              <a:t>système place au premier plan l'adéquation du patient , </a:t>
            </a:r>
            <a:r>
              <a:rPr lang="fr-FR" dirty="0" smtClean="0"/>
              <a:t>les </a:t>
            </a:r>
            <a:r>
              <a:rPr lang="fr-FR" dirty="0"/>
              <a:t>caractéristiques </a:t>
            </a:r>
            <a:r>
              <a:rPr lang="fr-FR" dirty="0" smtClean="0"/>
              <a:t>de son besoin, en </a:t>
            </a:r>
            <a:r>
              <a:rPr lang="fr-FR" dirty="0"/>
              <a:t>phase avec le Thérapeute et ses </a:t>
            </a:r>
            <a:r>
              <a:rPr lang="fr-FR" dirty="0" smtClean="0"/>
              <a:t>spécialisations.</a:t>
            </a:r>
            <a:endParaRPr lang="fr-FR" dirty="0"/>
          </a:p>
          <a:p>
            <a:r>
              <a:rPr lang="fr-FR" dirty="0"/>
              <a:t>Quel </a:t>
            </a:r>
            <a:r>
              <a:rPr lang="fr-FR" dirty="0" smtClean="0"/>
              <a:t>usagé, </a:t>
            </a:r>
            <a:r>
              <a:rPr lang="fr-FR" dirty="0"/>
              <a:t>bien souvent </a:t>
            </a:r>
            <a:r>
              <a:rPr lang="fr-FR" dirty="0" smtClean="0"/>
              <a:t>néophyte  dans le domaine des médecines douces </a:t>
            </a:r>
            <a:r>
              <a:rPr lang="fr-FR" dirty="0"/>
              <a:t>peut </a:t>
            </a:r>
            <a:r>
              <a:rPr lang="fr-FR" dirty="0" smtClean="0"/>
              <a:t>savoir quelle </a:t>
            </a:r>
            <a:r>
              <a:rPr lang="fr-FR" dirty="0"/>
              <a:t>spécialisation peut traiter au mieux son cas.</a:t>
            </a:r>
          </a:p>
          <a:p>
            <a:r>
              <a:rPr lang="fr-FR" dirty="0"/>
              <a:t>L'équipe sera toujours joignable pour guider ces patients si besoin.</a:t>
            </a:r>
          </a:p>
          <a:p>
            <a:endParaRPr lang="fr-FR" dirty="0"/>
          </a:p>
          <a:p>
            <a:r>
              <a:rPr lang="fr-FR" dirty="0"/>
              <a:t>Ce </a:t>
            </a:r>
            <a:r>
              <a:rPr lang="fr-FR" dirty="0" smtClean="0"/>
              <a:t>système </a:t>
            </a:r>
            <a:r>
              <a:rPr lang="fr-FR" dirty="0"/>
              <a:t>de mise en relation</a:t>
            </a:r>
            <a:r>
              <a:rPr lang="fr-FR" dirty="0" smtClean="0"/>
              <a:t>, </a:t>
            </a:r>
            <a:r>
              <a:rPr lang="fr-FR" dirty="0"/>
              <a:t>unique dans le milieu </a:t>
            </a:r>
            <a:r>
              <a:rPr lang="fr-FR" dirty="0" smtClean="0"/>
              <a:t>de la santé et du mieux-être, </a:t>
            </a:r>
            <a:r>
              <a:rPr lang="fr-FR" dirty="0"/>
              <a:t>est notre atout majeur nous démarquant de tout ce qui a pu se faire jusque là.</a:t>
            </a:r>
          </a:p>
        </p:txBody>
      </p:sp>
    </p:spTree>
    <p:extLst>
      <p:ext uri="{BB962C8B-B14F-4D97-AF65-F5344CB8AC3E}">
        <p14:creationId xmlns:p14="http://schemas.microsoft.com/office/powerpoint/2010/main" val="3300548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437" y="836513"/>
            <a:ext cx="7272808" cy="4339650"/>
          </a:xfrm>
          <a:prstGeom prst="rect">
            <a:avLst/>
          </a:prstGeom>
        </p:spPr>
        <p:txBody>
          <a:bodyPr wrap="square">
            <a:spAutoFit/>
          </a:bodyPr>
          <a:lstStyle/>
          <a:p>
            <a:r>
              <a:rPr lang="fr-FR" b="1" dirty="0" smtClean="0"/>
              <a:t>Le concept : La </a:t>
            </a:r>
            <a:r>
              <a:rPr lang="fr-FR" b="1" dirty="0" err="1"/>
              <a:t>visiothérapie</a:t>
            </a:r>
            <a:r>
              <a:rPr lang="fr-FR" b="1" dirty="0"/>
              <a:t> pourquoi?</a:t>
            </a:r>
          </a:p>
          <a:p>
            <a:r>
              <a:rPr lang="fr-FR" dirty="0"/>
              <a:t>Beaucoup de patients n'ont pas accès à </a:t>
            </a:r>
            <a:r>
              <a:rPr lang="fr-FR" dirty="0" smtClean="0"/>
              <a:t>l’accompagnement qu’il souhaiterait pour </a:t>
            </a:r>
            <a:r>
              <a:rPr lang="fr-FR" dirty="0"/>
              <a:t>diverse raisons parfois insoupçonnables.</a:t>
            </a:r>
          </a:p>
          <a:p>
            <a:r>
              <a:rPr lang="fr-FR" dirty="0"/>
              <a:t>Trouvez ci-dessous quelques causes qui empêchent certaines personnes de recourir à </a:t>
            </a:r>
            <a:r>
              <a:rPr lang="fr-FR" dirty="0" smtClean="0"/>
              <a:t>nos services.</a:t>
            </a:r>
            <a:endParaRPr lang="fr-FR" dirty="0"/>
          </a:p>
          <a:p>
            <a:r>
              <a:rPr lang="fr-FR" b="1" dirty="0"/>
              <a:t>Éloignement physique</a:t>
            </a:r>
          </a:p>
          <a:p>
            <a:pPr lvl="1"/>
            <a:r>
              <a:rPr lang="fr-FR" dirty="0"/>
              <a:t>Les déserts médicaux sont une réalité en France et de part le monde.</a:t>
            </a:r>
          </a:p>
          <a:p>
            <a:pPr lvl="1"/>
            <a:r>
              <a:rPr lang="fr-FR" dirty="0"/>
              <a:t>Les expatriés et leur famille qui se trouvent dans un pays où l'on ne parle pas leur langue, de culture si différente</a:t>
            </a:r>
            <a:br>
              <a:rPr lang="fr-FR" dirty="0"/>
            </a:br>
            <a:r>
              <a:rPr lang="fr-FR" i="1" dirty="0"/>
              <a:t>Où iriez vous consulter en tant qu'expatrié dans une lointaine province chinoise?</a:t>
            </a:r>
            <a:endParaRPr lang="fr-FR" dirty="0"/>
          </a:p>
          <a:p>
            <a:pPr lvl="1"/>
            <a:r>
              <a:rPr lang="fr-FR" dirty="0"/>
              <a:t>Les handicapés dont le déplacement est souvent compliqué ou mobilise un proche.</a:t>
            </a:r>
          </a:p>
          <a:p>
            <a:pPr lvl="1"/>
            <a:r>
              <a:rPr lang="fr-FR" dirty="0"/>
              <a:t>Problèmes de transports, temps de trajet qui double ou triple parfois le temps de </a:t>
            </a:r>
            <a:r>
              <a:rPr lang="fr-FR" dirty="0" smtClean="0"/>
              <a:t>consultation en Ile de France comme en province</a:t>
            </a:r>
            <a:endParaRPr lang="fr-FR" dirty="0"/>
          </a:p>
          <a:p>
            <a:r>
              <a:rPr lang="fr-FR" b="1" dirty="0"/>
              <a:t>Timidité,</a:t>
            </a:r>
          </a:p>
          <a:p>
            <a:pPr lvl="1"/>
            <a:r>
              <a:rPr lang="fr-FR" dirty="0"/>
              <a:t>Faire la démarche d'aller "consulter" est souvent un pas difficile </a:t>
            </a:r>
            <a:r>
              <a:rPr lang="fr-FR" dirty="0" smtClean="0"/>
              <a:t>à </a:t>
            </a:r>
            <a:r>
              <a:rPr lang="fr-FR" dirty="0"/>
              <a:t>franchir pour bon nombre de personnes.</a:t>
            </a:r>
            <a:br>
              <a:rPr lang="fr-FR" dirty="0"/>
            </a:br>
            <a:r>
              <a:rPr lang="fr-FR" dirty="0"/>
              <a:t>La </a:t>
            </a:r>
            <a:r>
              <a:rPr lang="fr-FR" dirty="0" err="1"/>
              <a:t>visio</a:t>
            </a:r>
            <a:r>
              <a:rPr lang="fr-FR" dirty="0"/>
              <a:t>-thérapie </a:t>
            </a:r>
            <a:r>
              <a:rPr lang="fr-FR" dirty="0" smtClean="0"/>
              <a:t>apporte </a:t>
            </a:r>
            <a:r>
              <a:rPr lang="fr-FR" dirty="0"/>
              <a:t>une distance et une certain sentiment de confidentialité à ces personnes</a:t>
            </a:r>
          </a:p>
          <a:p>
            <a:r>
              <a:rPr lang="fr-FR" b="1" dirty="0"/>
              <a:t>Confidentialité</a:t>
            </a:r>
          </a:p>
          <a:p>
            <a:pPr lvl="1"/>
            <a:r>
              <a:rPr lang="fr-FR" dirty="0"/>
              <a:t>Certaines personnes ne veulent pas que leurs proches sachent qu'elles vont consulter.</a:t>
            </a:r>
          </a:p>
          <a:p>
            <a:pPr lvl="1"/>
            <a:r>
              <a:rPr lang="fr-FR" dirty="0"/>
              <a:t>Pire, parfois coincées voir recluses, elles ne peuvent consulter car elles n'ont pas "l'autorisation" de leur milieu familial</a:t>
            </a:r>
          </a:p>
          <a:p>
            <a:pPr lvl="1"/>
            <a:r>
              <a:rPr lang="fr-FR" dirty="0"/>
              <a:t>Difficile par exemple de consulter un sexologue sans avoir </a:t>
            </a:r>
            <a:r>
              <a:rPr lang="fr-FR" dirty="0" smtClean="0"/>
              <a:t>à </a:t>
            </a:r>
            <a:r>
              <a:rPr lang="fr-FR" dirty="0"/>
              <a:t>se justifier auprès de son conjoint.</a:t>
            </a:r>
          </a:p>
          <a:p>
            <a:r>
              <a:rPr lang="fr-FR" b="1" dirty="0"/>
              <a:t>Manque de temps ou obligation de rester chez soi</a:t>
            </a:r>
          </a:p>
          <a:p>
            <a:pPr lvl="1"/>
            <a:r>
              <a:rPr lang="fr-FR" dirty="0"/>
              <a:t>Pas facile pour une mère au foyer d'avoir du temps libre en dehors de chez elle aux heures classiques de consultations.</a:t>
            </a:r>
          </a:p>
        </p:txBody>
      </p:sp>
    </p:spTree>
    <p:extLst>
      <p:ext uri="{BB962C8B-B14F-4D97-AF65-F5344CB8AC3E}">
        <p14:creationId xmlns:p14="http://schemas.microsoft.com/office/powerpoint/2010/main" val="118680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643" y="548481"/>
            <a:ext cx="7056784" cy="1938992"/>
          </a:xfrm>
          <a:prstGeom prst="rect">
            <a:avLst/>
          </a:prstGeom>
        </p:spPr>
        <p:txBody>
          <a:bodyPr wrap="square">
            <a:spAutoFit/>
          </a:bodyPr>
          <a:lstStyle/>
          <a:p>
            <a:r>
              <a:rPr lang="fr-FR" b="1" dirty="0" smtClean="0"/>
              <a:t>Sécurité de nos systèmes :</a:t>
            </a:r>
          </a:p>
          <a:p>
            <a:endParaRPr lang="fr-FR" b="1" dirty="0"/>
          </a:p>
          <a:p>
            <a:r>
              <a:rPr lang="fr-FR" dirty="0" smtClean="0"/>
              <a:t>Sécurisation des données</a:t>
            </a:r>
          </a:p>
          <a:p>
            <a:r>
              <a:rPr lang="fr-FR" dirty="0" smtClean="0"/>
              <a:t>Stockage des informations chez OVH : leader de l’hébergement en France</a:t>
            </a:r>
          </a:p>
          <a:p>
            <a:r>
              <a:rPr lang="fr-FR" dirty="0" smtClean="0"/>
              <a:t>Système de vision conférence propriétaire qui permet la confidentialité des échanges, la stabilité de la qualité de l’image et du son.</a:t>
            </a:r>
          </a:p>
          <a:p>
            <a:r>
              <a:rPr lang="fr-FR" dirty="0" smtClean="0"/>
              <a:t> </a:t>
            </a:r>
          </a:p>
          <a:p>
            <a:endParaRPr lang="fr-FR" dirty="0" smtClean="0"/>
          </a:p>
          <a:p>
            <a:endParaRPr lang="fr-FR" b="1" dirty="0"/>
          </a:p>
          <a:p>
            <a:endParaRPr lang="fr-FR" dirty="0"/>
          </a:p>
        </p:txBody>
      </p:sp>
    </p:spTree>
    <p:extLst>
      <p:ext uri="{BB962C8B-B14F-4D97-AF65-F5344CB8AC3E}">
        <p14:creationId xmlns:p14="http://schemas.microsoft.com/office/powerpoint/2010/main" val="14194697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16090</TotalTime>
  <Words>3377</Words>
  <Application>Microsoft Office PowerPoint</Application>
  <PresentationFormat>Personnalisé</PresentationFormat>
  <Paragraphs>262</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247</cp:revision>
  <cp:lastPrinted>2016-07-20T07:02:21Z</cp:lastPrinted>
  <dcterms:created xsi:type="dcterms:W3CDTF">2015-06-22T10:33:01Z</dcterms:created>
  <dcterms:modified xsi:type="dcterms:W3CDTF">2016-11-15T14:25:06Z</dcterms:modified>
</cp:coreProperties>
</file>