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60" r:id="rId4"/>
    <p:sldId id="261" r:id="rId5"/>
    <p:sldId id="269" r:id="rId6"/>
    <p:sldId id="270" r:id="rId7"/>
    <p:sldId id="262" r:id="rId8"/>
    <p:sldId id="263" r:id="rId9"/>
    <p:sldId id="264" r:id="rId10"/>
    <p:sldId id="271" r:id="rId11"/>
    <p:sldId id="265" r:id="rId12"/>
    <p:sldId id="273" r:id="rId13"/>
    <p:sldId id="272" r:id="rId14"/>
    <p:sldId id="274" r:id="rId15"/>
    <p:sldId id="275" r:id="rId16"/>
    <p:sldId id="266" r:id="rId17"/>
    <p:sldId id="267" r:id="rId18"/>
    <p:sldId id="268" r:id="rId19"/>
  </p:sldIdLst>
  <p:sldSz cx="7920038" cy="5705475"/>
  <p:notesSz cx="10594975" cy="7462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2" y="84"/>
      </p:cViewPr>
      <p:guideLst>
        <p:guide orient="horz" pos="1797"/>
        <p:guide pos="2495"/>
      </p:guideLst>
    </p:cSldViewPr>
  </p:slid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591049" cy="37306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6000750" y="0"/>
            <a:ext cx="4591049" cy="37306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1058862" y="3544887"/>
            <a:ext cx="8477250" cy="335756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7088188"/>
            <a:ext cx="4591049" cy="373061"/>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6000750" y="7088188"/>
            <a:ext cx="4591049" cy="37306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75847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dirty="0" smtClean="0"/>
              <a:t>Le socle de l’offre</a:t>
            </a:r>
            <a:endParaRPr dirty="0"/>
          </a:p>
        </p:txBody>
      </p:sp>
      <p:sp>
        <p:nvSpPr>
          <p:cNvPr id="200" name="Shape 200"/>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a:solidFill>
                  <a:srgbClr val="FF0000"/>
                </a:solidFill>
              </a:rPr>
              <a:t>La partie expérimentation peut apparaître en dernier avec des propositions précises: personnel communal, intercommunal, maisons de retraites, personnels d’entreprises du territoire</a:t>
            </a:r>
          </a:p>
        </p:txBody>
      </p:sp>
      <p:sp>
        <p:nvSpPr>
          <p:cNvPr id="155" name="Shape 155"/>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a:solidFill>
                  <a:srgbClr val="FF0000"/>
                </a:solidFill>
              </a:rPr>
              <a:t>A faire apparaitre dans la proposition </a:t>
            </a:r>
          </a:p>
        </p:txBody>
      </p:sp>
      <p:sp>
        <p:nvSpPr>
          <p:cNvPr id="213" name="Shape 213"/>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a:solidFill>
                  <a:srgbClr val="FF0000"/>
                </a:solidFill>
              </a:rPr>
              <a:t>Trop long</a:t>
            </a:r>
          </a:p>
        </p:txBody>
      </p:sp>
      <p:sp>
        <p:nvSpPr>
          <p:cNvPr id="223" name="Shape 223"/>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a:solidFill>
                  <a:srgbClr val="FF0000"/>
                </a:solidFill>
              </a:rPr>
              <a:t>a la fin  ou en annexe</a:t>
            </a:r>
          </a:p>
        </p:txBody>
      </p:sp>
      <p:sp>
        <p:nvSpPr>
          <p:cNvPr id="160" name="Shape 160"/>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dirty="0" smtClean="0"/>
              <a:t>Annexe</a:t>
            </a:r>
            <a:endParaRPr dirty="0"/>
          </a:p>
        </p:txBody>
      </p:sp>
      <p:sp>
        <p:nvSpPr>
          <p:cNvPr id="167" name="Shape 167"/>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dirty="0" smtClean="0"/>
              <a:t>Annexe</a:t>
            </a:r>
            <a:endParaRPr dirty="0"/>
          </a:p>
        </p:txBody>
      </p:sp>
      <p:sp>
        <p:nvSpPr>
          <p:cNvPr id="172" name="Shape 172"/>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dirty="0">
                <a:solidFill>
                  <a:srgbClr val="FF0000"/>
                </a:solidFill>
              </a:rPr>
              <a:t>Manque une transition: </a:t>
            </a:r>
            <a:r>
              <a:rPr lang="fr-FR" dirty="0" err="1">
                <a:solidFill>
                  <a:srgbClr val="FF0000"/>
                </a:solidFill>
              </a:rPr>
              <a:t>Sophrokkhepri</a:t>
            </a:r>
            <a:r>
              <a:rPr lang="fr-FR" dirty="0">
                <a:solidFill>
                  <a:srgbClr val="FF0000"/>
                </a:solidFill>
              </a:rPr>
              <a:t>: centre de santé paramédicale innovante a quelques pas d’ici…...dont l’action s’inscrit dans le marché décrit plus haut </a:t>
            </a:r>
          </a:p>
        </p:txBody>
      </p:sp>
      <p:sp>
        <p:nvSpPr>
          <p:cNvPr id="112" name="Shape 112"/>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solidFill>
                  <a:srgbClr val="FF0000"/>
                </a:solidFill>
              </a:rPr>
              <a:t>Sophrokhepri</a:t>
            </a:r>
            <a:r>
              <a:rPr lang="fr-FR" dirty="0" smtClean="0">
                <a:solidFill>
                  <a:srgbClr val="FF0000"/>
                </a:solidFill>
              </a:rPr>
              <a:t>: centre de santé paramédicale innovante à</a:t>
            </a:r>
            <a:r>
              <a:rPr lang="fr-FR" baseline="0" dirty="0" smtClean="0">
                <a:solidFill>
                  <a:srgbClr val="FF0000"/>
                </a:solidFill>
              </a:rPr>
              <a:t> Nogent, à</a:t>
            </a:r>
            <a:r>
              <a:rPr lang="fr-FR" dirty="0" smtClean="0">
                <a:solidFill>
                  <a:srgbClr val="FF0000"/>
                </a:solidFill>
              </a:rPr>
              <a:t> quelques pas d’ici,</a:t>
            </a:r>
            <a:r>
              <a:rPr lang="fr-FR" baseline="0" dirty="0" smtClean="0">
                <a:solidFill>
                  <a:srgbClr val="FF0000"/>
                </a:solidFill>
              </a:rPr>
              <a:t> </a:t>
            </a:r>
            <a:r>
              <a:rPr lang="fr-FR" dirty="0" smtClean="0">
                <a:solidFill>
                  <a:srgbClr val="FF0000"/>
                </a:solidFill>
              </a:rPr>
              <a:t>dont l’action s’inscrit dans le marché décrit plus haut.</a:t>
            </a:r>
            <a:r>
              <a:rPr lang="fr-FR" baseline="0" dirty="0" smtClean="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FF0000"/>
              </a:solidFill>
            </a:endParaRPr>
          </a:p>
          <a:p>
            <a:pPr lvl="0">
              <a:spcBef>
                <a:spcPts val="0"/>
              </a:spcBef>
              <a:buNone/>
            </a:pPr>
            <a:endParaRPr dirty="0"/>
          </a:p>
        </p:txBody>
      </p:sp>
      <p:sp>
        <p:nvSpPr>
          <p:cNvPr id="117" name="Shape 117"/>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a:solidFill>
                  <a:srgbClr val="FF0000"/>
                </a:solidFill>
              </a:rPr>
              <a:t>cela doit apparaître plus haut, dans la presentation de SOPHROKHEPRI</a:t>
            </a:r>
          </a:p>
        </p:txBody>
      </p:sp>
      <p:sp>
        <p:nvSpPr>
          <p:cNvPr id="177" name="Shape 177"/>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549650" y="933450"/>
            <a:ext cx="3495675" cy="25193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1058862" y="3544887"/>
            <a:ext cx="8477250" cy="33575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6000750" y="7088188"/>
            <a:ext cx="4591049" cy="37306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r>
              <a:rPr lang="fr-FR" dirty="0">
                <a:solidFill>
                  <a:srgbClr val="FF0000"/>
                </a:solidFill>
              </a:rPr>
              <a:t>-La plateforme doit arriver logiquement </a:t>
            </a:r>
            <a:r>
              <a:rPr lang="fr-FR" dirty="0" smtClean="0">
                <a:solidFill>
                  <a:srgbClr val="FF0000"/>
                </a:solidFill>
              </a:rPr>
              <a:t>après </a:t>
            </a:r>
            <a:r>
              <a:rPr lang="fr-FR" dirty="0">
                <a:solidFill>
                  <a:srgbClr val="FF0000"/>
                </a:solidFill>
              </a:rPr>
              <a:t>une </a:t>
            </a:r>
            <a:r>
              <a:rPr lang="fr-FR" dirty="0" smtClean="0">
                <a:solidFill>
                  <a:srgbClr val="FF0000"/>
                </a:solidFill>
              </a:rPr>
              <a:t>présentation </a:t>
            </a:r>
            <a:r>
              <a:rPr lang="fr-FR" dirty="0">
                <a:solidFill>
                  <a:srgbClr val="FF0000"/>
                </a:solidFill>
              </a:rPr>
              <a:t>de </a:t>
            </a:r>
            <a:r>
              <a:rPr lang="fr-FR" dirty="0" err="1" smtClean="0">
                <a:solidFill>
                  <a:srgbClr val="FF0000"/>
                </a:solidFill>
              </a:rPr>
              <a:t>Sophrokhepri</a:t>
            </a:r>
            <a:r>
              <a:rPr lang="fr-FR" dirty="0" smtClean="0">
                <a:solidFill>
                  <a:srgbClr val="FF0000"/>
                </a:solidFill>
              </a:rPr>
              <a:t>.</a:t>
            </a:r>
            <a:endParaRPr lang="fr-FR" dirty="0">
              <a:solidFill>
                <a:srgbClr val="FF0000"/>
              </a:solidFill>
            </a:endParaRPr>
          </a:p>
          <a:p>
            <a:pPr lvl="0">
              <a:spcBef>
                <a:spcPts val="0"/>
              </a:spcBef>
              <a:buNone/>
            </a:pPr>
            <a:r>
              <a:rPr lang="fr-FR" dirty="0">
                <a:solidFill>
                  <a:srgbClr val="FF0000"/>
                </a:solidFill>
              </a:rPr>
              <a:t>- Pourquoi ne pas prendre un exemple de salarié en </a:t>
            </a:r>
            <a:r>
              <a:rPr lang="fr-FR" dirty="0" err="1">
                <a:solidFill>
                  <a:srgbClr val="FF0000"/>
                </a:solidFill>
              </a:rPr>
              <a:t>burn</a:t>
            </a:r>
            <a:r>
              <a:rPr lang="fr-FR" dirty="0">
                <a:solidFill>
                  <a:srgbClr val="FF0000"/>
                </a:solidFill>
              </a:rPr>
              <a:t> out </a:t>
            </a:r>
            <a:r>
              <a:rPr lang="fr-FR" dirty="0" err="1">
                <a:solidFill>
                  <a:srgbClr val="FF0000"/>
                </a:solidFill>
              </a:rPr>
              <a:t>plutot</a:t>
            </a:r>
            <a:r>
              <a:rPr lang="fr-FR" dirty="0">
                <a:solidFill>
                  <a:srgbClr val="FF0000"/>
                </a:solidFill>
              </a:rPr>
              <a:t> qu’un adolescent obèse? Cela serait peut </a:t>
            </a:r>
            <a:r>
              <a:rPr lang="fr-FR" dirty="0">
                <a:solidFill>
                  <a:srgbClr val="FF0000"/>
                </a:solidFill>
              </a:rPr>
              <a:t>ê</a:t>
            </a:r>
            <a:r>
              <a:rPr lang="fr-FR" dirty="0" smtClean="0">
                <a:solidFill>
                  <a:srgbClr val="FF0000"/>
                </a:solidFill>
              </a:rPr>
              <a:t>tre </a:t>
            </a:r>
            <a:r>
              <a:rPr lang="fr-FR" dirty="0">
                <a:solidFill>
                  <a:srgbClr val="FF0000"/>
                </a:solidFill>
              </a:rPr>
              <a:t>plus en adéquation avec la proposition</a:t>
            </a:r>
          </a:p>
          <a:p>
            <a:pPr lvl="0">
              <a:spcBef>
                <a:spcPts val="0"/>
              </a:spcBef>
              <a:buNone/>
            </a:pPr>
            <a:endParaRPr dirty="0">
              <a:solidFill>
                <a:srgbClr val="FF0000"/>
              </a:solidFill>
            </a:endParaRPr>
          </a:p>
          <a:p>
            <a:pPr lvl="0">
              <a:spcBef>
                <a:spcPts val="0"/>
              </a:spcBef>
              <a:buNone/>
            </a:pPr>
            <a:endParaRPr dirty="0">
              <a:solidFill>
                <a:srgbClr val="FF0000"/>
              </a:solidFill>
            </a:endParaRPr>
          </a:p>
        </p:txBody>
      </p:sp>
      <p:sp>
        <p:nvSpPr>
          <p:cNvPr id="140" name="Shape 140"/>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1058862" y="3544887"/>
            <a:ext cx="8477250" cy="3357562"/>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3357563" y="560388"/>
            <a:ext cx="3879850" cy="27971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396005" y="1331279"/>
            <a:ext cx="7128034" cy="3765350"/>
          </a:xfrm>
          <a:prstGeom prst="rect">
            <a:avLst/>
          </a:prstGeom>
          <a:noFill/>
          <a:ln>
            <a:noFill/>
          </a:ln>
        </p:spPr>
        <p:txBody>
          <a:bodyPr lIns="91425" tIns="91425" rIns="91425" bIns="91425" anchor="t" anchorCtr="0"/>
          <a:lstStyle>
            <a:lvl1pPr marL="219295" marR="0" lvl="0" indent="-92930" algn="l" rtl="0">
              <a:spcBef>
                <a:spcPts val="398"/>
              </a:spcBef>
              <a:buClr>
                <a:schemeClr val="dk1"/>
              </a:buClr>
              <a:buSzPct val="99500"/>
              <a:buFont typeface="Arial"/>
              <a:buChar char="•"/>
              <a:defRPr sz="1990" b="0" i="0" u="none" strike="noStrike" cap="none">
                <a:solidFill>
                  <a:schemeClr val="dk1"/>
                </a:solidFill>
                <a:latin typeface="Calibri"/>
                <a:ea typeface="Calibri"/>
                <a:cs typeface="Calibri"/>
                <a:sym typeface="Calibri"/>
              </a:defRPr>
            </a:lvl1pPr>
            <a:lvl2pPr marL="475141" marR="0" lvl="1" indent="-63343"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2pPr>
            <a:lvl3pPr marL="730987" marR="0" lvl="2" indent="-47028"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b="0" i="0" u="none" strike="noStrike" cap="none">
                <a:solidFill>
                  <a:srgbClr val="888888"/>
                </a:solidFill>
                <a:latin typeface="Calibri"/>
                <a:ea typeface="Calibri"/>
                <a:cs typeface="Calibri"/>
                <a:sym typeface="Calibri"/>
              </a:rPr>
              <a:t>‹N°›</a:t>
            </a:fld>
            <a:endParaRPr lang="fr-FR" sz="73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077347" y="-350062"/>
            <a:ext cx="3765350" cy="7128034"/>
          </a:xfrm>
          <a:prstGeom prst="rect">
            <a:avLst/>
          </a:prstGeom>
          <a:noFill/>
          <a:ln>
            <a:noFill/>
          </a:ln>
        </p:spPr>
        <p:txBody>
          <a:bodyPr lIns="91425" tIns="91425" rIns="91425" bIns="91425" anchor="t" anchorCtr="0"/>
          <a:lstStyle>
            <a:lvl1pPr marL="219295" marR="0" lvl="0" indent="-92930" algn="l" rtl="0">
              <a:spcBef>
                <a:spcPts val="398"/>
              </a:spcBef>
              <a:buClr>
                <a:schemeClr val="dk1"/>
              </a:buClr>
              <a:buSzPct val="99500"/>
              <a:buFont typeface="Arial"/>
              <a:buChar char="•"/>
              <a:defRPr sz="1990" b="0" i="0" u="none" strike="noStrike" cap="none">
                <a:solidFill>
                  <a:schemeClr val="dk1"/>
                </a:solidFill>
                <a:latin typeface="Calibri"/>
                <a:ea typeface="Calibri"/>
                <a:cs typeface="Calibri"/>
                <a:sym typeface="Calibri"/>
              </a:defRPr>
            </a:lvl1pPr>
            <a:lvl2pPr marL="475141" marR="0" lvl="1" indent="-63343"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2pPr>
            <a:lvl3pPr marL="730987" marR="0" lvl="2" indent="-47028"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207804" y="661659"/>
            <a:ext cx="2555576" cy="1472632"/>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194474" y="-747033"/>
            <a:ext cx="2555576" cy="4290018"/>
          </a:xfrm>
          <a:prstGeom prst="rect">
            <a:avLst/>
          </a:prstGeom>
          <a:noFill/>
          <a:ln>
            <a:noFill/>
          </a:ln>
        </p:spPr>
        <p:txBody>
          <a:bodyPr lIns="91425" tIns="91425" rIns="91425" bIns="91425" anchor="t" anchorCtr="0"/>
          <a:lstStyle>
            <a:lvl1pPr marL="219295" marR="0" lvl="0" indent="-92930" algn="l" rtl="0">
              <a:spcBef>
                <a:spcPts val="398"/>
              </a:spcBef>
              <a:buClr>
                <a:schemeClr val="dk1"/>
              </a:buClr>
              <a:buSzPct val="99500"/>
              <a:buFont typeface="Arial"/>
              <a:buChar char="•"/>
              <a:defRPr sz="1990" b="0" i="0" u="none" strike="noStrike" cap="none">
                <a:solidFill>
                  <a:schemeClr val="dk1"/>
                </a:solidFill>
                <a:latin typeface="Calibri"/>
                <a:ea typeface="Calibri"/>
                <a:cs typeface="Calibri"/>
                <a:sym typeface="Calibri"/>
              </a:defRPr>
            </a:lvl1pPr>
            <a:lvl2pPr marL="475141" marR="0" lvl="1" indent="-63343"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2pPr>
            <a:lvl3pPr marL="730987" marR="0" lvl="2" indent="-47028"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b="0" i="0" u="none" strike="noStrike" cap="none">
                <a:solidFill>
                  <a:srgbClr val="888888"/>
                </a:solidFill>
                <a:latin typeface="Calibri"/>
                <a:ea typeface="Calibri"/>
                <a:cs typeface="Calibri"/>
                <a:sym typeface="Calibri"/>
              </a:rPr>
              <a:t>‹N°›</a:t>
            </a:fld>
            <a:endParaRPr lang="fr-FR" sz="73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594006" y="1772398"/>
            <a:ext cx="6732033" cy="122297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1188009" y="3233104"/>
            <a:ext cx="5544025" cy="1458065"/>
          </a:xfrm>
          <a:prstGeom prst="rect">
            <a:avLst/>
          </a:prstGeom>
          <a:noFill/>
          <a:ln>
            <a:noFill/>
          </a:ln>
        </p:spPr>
        <p:txBody>
          <a:bodyPr lIns="91425" tIns="91425" rIns="91425" bIns="91425" anchor="t" anchorCtr="0"/>
          <a:lstStyle>
            <a:lvl1pPr marL="0" marR="0" lvl="0" indent="0" algn="ctr" rtl="0">
              <a:spcBef>
                <a:spcPts val="398"/>
              </a:spcBef>
              <a:buClr>
                <a:srgbClr val="888888"/>
              </a:buClr>
              <a:buFont typeface="Arial"/>
              <a:buNone/>
              <a:defRPr sz="1990" b="0" i="0" u="none" strike="noStrike" cap="none">
                <a:solidFill>
                  <a:srgbClr val="888888"/>
                </a:solidFill>
                <a:latin typeface="Calibri"/>
                <a:ea typeface="Calibri"/>
                <a:cs typeface="Calibri"/>
                <a:sym typeface="Calibri"/>
              </a:defRPr>
            </a:lvl1pPr>
            <a:lvl2pPr marL="292394" marR="0" lvl="1" indent="-293" algn="ctr" rtl="0">
              <a:spcBef>
                <a:spcPts val="377"/>
              </a:spcBef>
              <a:buClr>
                <a:srgbClr val="888888"/>
              </a:buClr>
              <a:buFont typeface="Arial"/>
              <a:buNone/>
              <a:defRPr sz="1885" b="0" i="0" u="none" strike="noStrike" cap="none">
                <a:solidFill>
                  <a:srgbClr val="888888"/>
                </a:solidFill>
                <a:latin typeface="Calibri"/>
                <a:ea typeface="Calibri"/>
                <a:cs typeface="Calibri"/>
                <a:sym typeface="Calibri"/>
              </a:defRPr>
            </a:lvl2pPr>
            <a:lvl3pPr marL="584789" marR="0" lvl="2" indent="-589" algn="ctr" rtl="0">
              <a:spcBef>
                <a:spcPts val="314"/>
              </a:spcBef>
              <a:buClr>
                <a:srgbClr val="888888"/>
              </a:buClr>
              <a:buFont typeface="Arial"/>
              <a:buNone/>
              <a:defRPr sz="1571" b="0" i="0" u="none" strike="noStrike" cap="none">
                <a:solidFill>
                  <a:srgbClr val="888888"/>
                </a:solidFill>
                <a:latin typeface="Calibri"/>
                <a:ea typeface="Calibri"/>
                <a:cs typeface="Calibri"/>
                <a:sym typeface="Calibri"/>
              </a:defRPr>
            </a:lvl3pPr>
            <a:lvl4pPr marL="877183" marR="0" lvl="3" indent="-883"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4pPr>
            <a:lvl5pPr marL="1169578" marR="0" lvl="4" indent="-1178"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5pPr>
            <a:lvl6pPr marL="1461972" marR="0" lvl="5" indent="-1472"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6pPr>
            <a:lvl7pPr marL="1754367" marR="0" lvl="6" indent="-1766"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7pPr>
            <a:lvl8pPr marL="2046760" marR="0" lvl="7" indent="-2060"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8pPr>
            <a:lvl9pPr marL="2339155" marR="0" lvl="8" indent="-2355" algn="ctr"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5631" y="3666298"/>
            <a:ext cx="6732033" cy="113317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2619"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5631" y="2418225"/>
            <a:ext cx="6732033" cy="1248071"/>
          </a:xfrm>
          <a:prstGeom prst="rect">
            <a:avLst/>
          </a:prstGeom>
          <a:noFill/>
          <a:ln>
            <a:noFill/>
          </a:ln>
        </p:spPr>
        <p:txBody>
          <a:bodyPr lIns="91425" tIns="91425" rIns="91425" bIns="91425" anchor="b" anchorCtr="0"/>
          <a:lstStyle>
            <a:lvl1pPr marL="0" marR="0" lvl="0" indent="0" algn="l"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1pPr>
            <a:lvl2pPr marL="292394" marR="0" lvl="1" indent="-293" algn="l" rtl="0">
              <a:spcBef>
                <a:spcPts val="251"/>
              </a:spcBef>
              <a:buClr>
                <a:srgbClr val="888888"/>
              </a:buClr>
              <a:buFont typeface="Arial"/>
              <a:buNone/>
              <a:defRPr sz="1257" b="0" i="0" u="none" strike="noStrike" cap="none">
                <a:solidFill>
                  <a:srgbClr val="888888"/>
                </a:solidFill>
                <a:latin typeface="Calibri"/>
                <a:ea typeface="Calibri"/>
                <a:cs typeface="Calibri"/>
                <a:sym typeface="Calibri"/>
              </a:defRPr>
            </a:lvl2pPr>
            <a:lvl3pPr marL="584789" marR="0" lvl="2" indent="-589" algn="l" rtl="0">
              <a:spcBef>
                <a:spcPts val="209"/>
              </a:spcBef>
              <a:buClr>
                <a:srgbClr val="888888"/>
              </a:buClr>
              <a:buFont typeface="Arial"/>
              <a:buNone/>
              <a:defRPr sz="1047" b="0" i="0" u="none" strike="noStrike" cap="none">
                <a:solidFill>
                  <a:srgbClr val="888888"/>
                </a:solidFill>
                <a:latin typeface="Calibri"/>
                <a:ea typeface="Calibri"/>
                <a:cs typeface="Calibri"/>
                <a:sym typeface="Calibri"/>
              </a:defRPr>
            </a:lvl3pPr>
            <a:lvl4pPr marL="877183" marR="0" lvl="3" indent="-883"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4pPr>
            <a:lvl5pPr marL="1169578" marR="0" lvl="4" indent="-1178"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5pPr>
            <a:lvl6pPr marL="1461972" marR="0" lvl="5" indent="-1472"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6pPr>
            <a:lvl7pPr marL="1754367" marR="0" lvl="6" indent="-1766"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7pPr>
            <a:lvl8pPr marL="2046760" marR="0" lvl="7" indent="-2060"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8pPr>
            <a:lvl9pPr marL="2339155" marR="0" lvl="8" indent="-2355" algn="l" rtl="0">
              <a:spcBef>
                <a:spcPts val="189"/>
              </a:spcBef>
              <a:buClr>
                <a:srgbClr val="888888"/>
              </a:buClr>
              <a:buFont typeface="Arial"/>
              <a:buNone/>
              <a:defRPr sz="943"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327258" y="698656"/>
            <a:ext cx="2880640" cy="1977105"/>
          </a:xfrm>
          <a:prstGeom prst="rect">
            <a:avLst/>
          </a:prstGeom>
          <a:noFill/>
          <a:ln>
            <a:noFill/>
          </a:ln>
        </p:spPr>
        <p:txBody>
          <a:bodyPr lIns="91425" tIns="91425" rIns="91425" bIns="91425" anchor="t" anchorCtr="0"/>
          <a:lstStyle>
            <a:lvl1pPr marL="219295" marR="0" lvl="0" indent="-99598"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1pPr>
            <a:lvl2pPr marL="475141" marR="0" lvl="1" indent="-83282"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2pPr>
            <a:lvl3pPr marL="730987" marR="0" lvl="2" indent="-66967"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3339892" y="698656"/>
            <a:ext cx="2882014" cy="1977105"/>
          </a:xfrm>
          <a:prstGeom prst="rect">
            <a:avLst/>
          </a:prstGeom>
          <a:noFill/>
          <a:ln>
            <a:noFill/>
          </a:ln>
        </p:spPr>
        <p:txBody>
          <a:bodyPr lIns="91425" tIns="91425" rIns="91425" bIns="91425" anchor="t" anchorCtr="0"/>
          <a:lstStyle>
            <a:lvl1pPr marL="219295" marR="0" lvl="0" indent="-99598"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1pPr>
            <a:lvl2pPr marL="475141" marR="0" lvl="1" indent="-83282"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2pPr>
            <a:lvl3pPr marL="730987" marR="0" lvl="2" indent="-66967"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396007" y="1277130"/>
            <a:ext cx="3499389" cy="532245"/>
          </a:xfrm>
          <a:prstGeom prst="rect">
            <a:avLst/>
          </a:prstGeom>
          <a:noFill/>
          <a:ln>
            <a:noFill/>
          </a:ln>
        </p:spPr>
        <p:txBody>
          <a:bodyPr lIns="91425" tIns="91425" rIns="91425" bIns="91425" anchor="b" anchorCtr="0"/>
          <a:lstStyle>
            <a:lvl1pPr marL="0" marR="0" lvl="0" indent="0" algn="l" rtl="0">
              <a:spcBef>
                <a:spcPts val="314"/>
              </a:spcBef>
              <a:buClr>
                <a:schemeClr val="dk1"/>
              </a:buClr>
              <a:buFont typeface="Arial"/>
              <a:buNone/>
              <a:defRPr sz="1571" b="1" i="0" u="none" strike="noStrike" cap="none">
                <a:solidFill>
                  <a:schemeClr val="dk1"/>
                </a:solidFill>
                <a:latin typeface="Calibri"/>
                <a:ea typeface="Calibri"/>
                <a:cs typeface="Calibri"/>
                <a:sym typeface="Calibri"/>
              </a:defRPr>
            </a:lvl1pPr>
            <a:lvl2pPr marL="292394" marR="0" lvl="1" indent="-293" algn="l" rtl="0">
              <a:spcBef>
                <a:spcPts val="251"/>
              </a:spcBef>
              <a:buClr>
                <a:schemeClr val="dk1"/>
              </a:buClr>
              <a:buFont typeface="Arial"/>
              <a:buNone/>
              <a:defRPr sz="1257" b="1" i="0" u="none" strike="noStrike" cap="none">
                <a:solidFill>
                  <a:schemeClr val="dk1"/>
                </a:solidFill>
                <a:latin typeface="Calibri"/>
                <a:ea typeface="Calibri"/>
                <a:cs typeface="Calibri"/>
                <a:sym typeface="Calibri"/>
              </a:defRPr>
            </a:lvl2pPr>
            <a:lvl3pPr marL="584789" marR="0" lvl="2" indent="-589" algn="l" rtl="0">
              <a:spcBef>
                <a:spcPts val="251"/>
              </a:spcBef>
              <a:buClr>
                <a:schemeClr val="dk1"/>
              </a:buClr>
              <a:buFont typeface="Arial"/>
              <a:buNone/>
              <a:defRPr sz="1257" b="1" i="0" u="none" strike="noStrike" cap="none">
                <a:solidFill>
                  <a:schemeClr val="dk1"/>
                </a:solidFill>
                <a:latin typeface="Calibri"/>
                <a:ea typeface="Calibri"/>
                <a:cs typeface="Calibri"/>
                <a:sym typeface="Calibri"/>
              </a:defRPr>
            </a:lvl3pPr>
            <a:lvl4pPr marL="877183" marR="0" lvl="3" indent="-883"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4pPr>
            <a:lvl5pPr marL="1169578" marR="0" lvl="4" indent="-1178"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5pPr>
            <a:lvl6pPr marL="1461972" marR="0" lvl="5" indent="-1472"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6pPr>
            <a:lvl7pPr marL="1754367" marR="0" lvl="6" indent="-1766"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7pPr>
            <a:lvl8pPr marL="2046760" marR="0" lvl="7" indent="-2060"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8pPr>
            <a:lvl9pPr marL="2339155" marR="0" lvl="8" indent="-2355"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396007" y="1809375"/>
            <a:ext cx="3499389" cy="3287250"/>
          </a:xfrm>
          <a:prstGeom prst="rect">
            <a:avLst/>
          </a:prstGeom>
          <a:noFill/>
          <a:ln>
            <a:noFill/>
          </a:ln>
        </p:spPr>
        <p:txBody>
          <a:bodyPr lIns="91425" tIns="91425" rIns="91425" bIns="91425" anchor="t" anchorCtr="0"/>
          <a:lstStyle>
            <a:lvl1pPr marL="219295" marR="0" lvl="0" indent="-119537"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1pPr>
            <a:lvl2pPr marL="475141" marR="0" lvl="1" indent="-10322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2pPr>
            <a:lvl3pPr marL="730987" marR="0" lvl="2" indent="-66967"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3pPr>
            <a:lvl4pPr marL="1023381" marR="0" lvl="3" indent="-80596"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4pPr>
            <a:lvl5pPr marL="1315775" marR="0" lvl="4" indent="-80890"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5pPr>
            <a:lvl6pPr marL="1608170" marR="0" lvl="5" indent="-81185"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6pPr>
            <a:lvl7pPr marL="1900565" marR="0" lvl="6" indent="-81480"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7pPr>
            <a:lvl8pPr marL="2192959" marR="0" lvl="7" indent="-81774"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8pPr>
            <a:lvl9pPr marL="2485353" marR="0" lvl="8" indent="-82068"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023274" y="1277130"/>
            <a:ext cx="3500764" cy="532245"/>
          </a:xfrm>
          <a:prstGeom prst="rect">
            <a:avLst/>
          </a:prstGeom>
          <a:noFill/>
          <a:ln>
            <a:noFill/>
          </a:ln>
        </p:spPr>
        <p:txBody>
          <a:bodyPr lIns="91425" tIns="91425" rIns="91425" bIns="91425" anchor="b" anchorCtr="0"/>
          <a:lstStyle>
            <a:lvl1pPr marL="0" marR="0" lvl="0" indent="0" algn="l" rtl="0">
              <a:spcBef>
                <a:spcPts val="314"/>
              </a:spcBef>
              <a:buClr>
                <a:schemeClr val="dk1"/>
              </a:buClr>
              <a:buFont typeface="Arial"/>
              <a:buNone/>
              <a:defRPr sz="1571" b="1" i="0" u="none" strike="noStrike" cap="none">
                <a:solidFill>
                  <a:schemeClr val="dk1"/>
                </a:solidFill>
                <a:latin typeface="Calibri"/>
                <a:ea typeface="Calibri"/>
                <a:cs typeface="Calibri"/>
                <a:sym typeface="Calibri"/>
              </a:defRPr>
            </a:lvl1pPr>
            <a:lvl2pPr marL="292394" marR="0" lvl="1" indent="-293" algn="l" rtl="0">
              <a:spcBef>
                <a:spcPts val="251"/>
              </a:spcBef>
              <a:buClr>
                <a:schemeClr val="dk1"/>
              </a:buClr>
              <a:buFont typeface="Arial"/>
              <a:buNone/>
              <a:defRPr sz="1257" b="1" i="0" u="none" strike="noStrike" cap="none">
                <a:solidFill>
                  <a:schemeClr val="dk1"/>
                </a:solidFill>
                <a:latin typeface="Calibri"/>
                <a:ea typeface="Calibri"/>
                <a:cs typeface="Calibri"/>
                <a:sym typeface="Calibri"/>
              </a:defRPr>
            </a:lvl2pPr>
            <a:lvl3pPr marL="584789" marR="0" lvl="2" indent="-589" algn="l" rtl="0">
              <a:spcBef>
                <a:spcPts val="251"/>
              </a:spcBef>
              <a:buClr>
                <a:schemeClr val="dk1"/>
              </a:buClr>
              <a:buFont typeface="Arial"/>
              <a:buNone/>
              <a:defRPr sz="1257" b="1" i="0" u="none" strike="noStrike" cap="none">
                <a:solidFill>
                  <a:schemeClr val="dk1"/>
                </a:solidFill>
                <a:latin typeface="Calibri"/>
                <a:ea typeface="Calibri"/>
                <a:cs typeface="Calibri"/>
                <a:sym typeface="Calibri"/>
              </a:defRPr>
            </a:lvl3pPr>
            <a:lvl4pPr marL="877183" marR="0" lvl="3" indent="-883"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4pPr>
            <a:lvl5pPr marL="1169578" marR="0" lvl="4" indent="-1178"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5pPr>
            <a:lvl6pPr marL="1461972" marR="0" lvl="5" indent="-1472"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6pPr>
            <a:lvl7pPr marL="1754367" marR="0" lvl="6" indent="-1766"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7pPr>
            <a:lvl8pPr marL="2046760" marR="0" lvl="7" indent="-2060"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8pPr>
            <a:lvl9pPr marL="2339155" marR="0" lvl="8" indent="-2355" algn="l" rtl="0">
              <a:spcBef>
                <a:spcPts val="209"/>
              </a:spcBef>
              <a:buClr>
                <a:schemeClr val="dk1"/>
              </a:buClr>
              <a:buFont typeface="Arial"/>
              <a:buNone/>
              <a:defRPr sz="104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023274" y="1809375"/>
            <a:ext cx="3500764" cy="3287250"/>
          </a:xfrm>
          <a:prstGeom prst="rect">
            <a:avLst/>
          </a:prstGeom>
          <a:noFill/>
          <a:ln>
            <a:noFill/>
          </a:ln>
        </p:spPr>
        <p:txBody>
          <a:bodyPr lIns="91425" tIns="91425" rIns="91425" bIns="91425" anchor="t" anchorCtr="0"/>
          <a:lstStyle>
            <a:lvl1pPr marL="219295" marR="0" lvl="0" indent="-119537"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1pPr>
            <a:lvl2pPr marL="475141" marR="0" lvl="1" indent="-10322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2pPr>
            <a:lvl3pPr marL="730987" marR="0" lvl="2" indent="-66967"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3pPr>
            <a:lvl4pPr marL="1023381" marR="0" lvl="3" indent="-80596"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4pPr>
            <a:lvl5pPr marL="1315775" marR="0" lvl="4" indent="-80890"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5pPr>
            <a:lvl6pPr marL="1608170" marR="0" lvl="5" indent="-81185"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6pPr>
            <a:lvl7pPr marL="1900565" marR="0" lvl="6" indent="-81480"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7pPr>
            <a:lvl8pPr marL="2192959" marR="0" lvl="7" indent="-81774"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8pPr>
            <a:lvl9pPr marL="2485353" marR="0" lvl="8" indent="-82068" algn="l" rtl="0">
              <a:spcBef>
                <a:spcPts val="209"/>
              </a:spcBef>
              <a:buClr>
                <a:schemeClr val="dk1"/>
              </a:buClr>
              <a:buSzPct val="104700"/>
              <a:buFont typeface="Arial"/>
              <a:buChar char="•"/>
              <a:defRPr sz="1047"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96006" y="227162"/>
            <a:ext cx="2605637" cy="96676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257"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096516" y="227162"/>
            <a:ext cx="4427520" cy="4869463"/>
          </a:xfrm>
          <a:prstGeom prst="rect">
            <a:avLst/>
          </a:prstGeom>
          <a:noFill/>
          <a:ln>
            <a:noFill/>
          </a:ln>
        </p:spPr>
        <p:txBody>
          <a:bodyPr lIns="91425" tIns="91425" rIns="91425" bIns="91425" anchor="t" anchorCtr="0"/>
          <a:lstStyle>
            <a:lvl1pPr marL="219295" marR="0" lvl="0" indent="-92930" algn="l" rtl="0">
              <a:spcBef>
                <a:spcPts val="398"/>
              </a:spcBef>
              <a:buClr>
                <a:schemeClr val="dk1"/>
              </a:buClr>
              <a:buSzPct val="99500"/>
              <a:buFont typeface="Arial"/>
              <a:buChar char="•"/>
              <a:defRPr sz="1990" b="0" i="0" u="none" strike="noStrike" cap="none">
                <a:solidFill>
                  <a:schemeClr val="dk1"/>
                </a:solidFill>
                <a:latin typeface="Calibri"/>
                <a:ea typeface="Calibri"/>
                <a:cs typeface="Calibri"/>
                <a:sym typeface="Calibri"/>
              </a:defRPr>
            </a:lvl1pPr>
            <a:lvl2pPr marL="475141" marR="0" lvl="1" indent="-63343"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2pPr>
            <a:lvl3pPr marL="730987" marR="0" lvl="2" indent="-47028"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396006" y="1193926"/>
            <a:ext cx="2605637" cy="3902703"/>
          </a:xfrm>
          <a:prstGeom prst="rect">
            <a:avLst/>
          </a:prstGeom>
          <a:noFill/>
          <a:ln>
            <a:noFill/>
          </a:ln>
        </p:spPr>
        <p:txBody>
          <a:bodyPr lIns="91425" tIns="91425" rIns="91425" bIns="91425" anchor="t" anchorCtr="0"/>
          <a:lstStyle>
            <a:lvl1pPr marL="0" marR="0" lvl="0" indent="0" algn="l" rtl="0">
              <a:spcBef>
                <a:spcPts val="189"/>
              </a:spcBef>
              <a:buClr>
                <a:schemeClr val="dk1"/>
              </a:buClr>
              <a:buFont typeface="Arial"/>
              <a:buNone/>
              <a:defRPr sz="943" b="0" i="0" u="none" strike="noStrike" cap="none">
                <a:solidFill>
                  <a:schemeClr val="dk1"/>
                </a:solidFill>
                <a:latin typeface="Calibri"/>
                <a:ea typeface="Calibri"/>
                <a:cs typeface="Calibri"/>
                <a:sym typeface="Calibri"/>
              </a:defRPr>
            </a:lvl1pPr>
            <a:lvl2pPr marL="292394" marR="0" lvl="1" indent="-293" algn="l" rtl="0">
              <a:spcBef>
                <a:spcPts val="147"/>
              </a:spcBef>
              <a:buClr>
                <a:schemeClr val="dk1"/>
              </a:buClr>
              <a:buFont typeface="Arial"/>
              <a:buNone/>
              <a:defRPr sz="733" b="0" i="0" u="none" strike="noStrike" cap="none">
                <a:solidFill>
                  <a:schemeClr val="dk1"/>
                </a:solidFill>
                <a:latin typeface="Calibri"/>
                <a:ea typeface="Calibri"/>
                <a:cs typeface="Calibri"/>
                <a:sym typeface="Calibri"/>
              </a:defRPr>
            </a:lvl2pPr>
            <a:lvl3pPr marL="584789" marR="0" lvl="2" indent="-589" algn="l" rtl="0">
              <a:spcBef>
                <a:spcPts val="126"/>
              </a:spcBef>
              <a:buClr>
                <a:schemeClr val="dk1"/>
              </a:buClr>
              <a:buFont typeface="Arial"/>
              <a:buNone/>
              <a:defRPr sz="628" b="0" i="0" u="none" strike="noStrike" cap="none">
                <a:solidFill>
                  <a:schemeClr val="dk1"/>
                </a:solidFill>
                <a:latin typeface="Calibri"/>
                <a:ea typeface="Calibri"/>
                <a:cs typeface="Calibri"/>
                <a:sym typeface="Calibri"/>
              </a:defRPr>
            </a:lvl3pPr>
            <a:lvl4pPr marL="877183" marR="0" lvl="3" indent="-883"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4pPr>
            <a:lvl5pPr marL="1169578" marR="0" lvl="4" indent="-1178"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5pPr>
            <a:lvl6pPr marL="1461972" marR="0" lvl="5" indent="-1472"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6pPr>
            <a:lvl7pPr marL="1754367" marR="0" lvl="6" indent="-1766"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7pPr>
            <a:lvl8pPr marL="2046760" marR="0" lvl="7" indent="-2060"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8pPr>
            <a:lvl9pPr marL="2339155" marR="0" lvl="8" indent="-2355"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552383" y="3993834"/>
            <a:ext cx="4752021" cy="47149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257"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552383" y="509796"/>
            <a:ext cx="4752021" cy="3423285"/>
          </a:xfrm>
          <a:prstGeom prst="rect">
            <a:avLst/>
          </a:prstGeom>
          <a:noFill/>
          <a:ln>
            <a:noFill/>
          </a:ln>
        </p:spPr>
        <p:txBody>
          <a:bodyPr lIns="91425" tIns="91425" rIns="91425" bIns="91425" anchor="t" anchorCtr="0"/>
          <a:lstStyle>
            <a:lvl1pPr marL="0" marR="0" lvl="0" indent="0" algn="l" rtl="0">
              <a:spcBef>
                <a:spcPts val="398"/>
              </a:spcBef>
              <a:buClr>
                <a:schemeClr val="dk1"/>
              </a:buClr>
              <a:buFont typeface="Arial"/>
              <a:buNone/>
              <a:defRPr sz="1990" b="0" i="0" u="none" strike="noStrike" cap="none">
                <a:solidFill>
                  <a:schemeClr val="dk1"/>
                </a:solidFill>
                <a:latin typeface="Calibri"/>
                <a:ea typeface="Calibri"/>
                <a:cs typeface="Calibri"/>
                <a:sym typeface="Calibri"/>
              </a:defRPr>
            </a:lvl1pPr>
            <a:lvl2pPr marL="292394" marR="0" lvl="1" indent="-293" algn="l" rtl="0">
              <a:spcBef>
                <a:spcPts val="377"/>
              </a:spcBef>
              <a:buClr>
                <a:schemeClr val="dk1"/>
              </a:buClr>
              <a:buFont typeface="Arial"/>
              <a:buNone/>
              <a:defRPr sz="1885" b="0" i="0" u="none" strike="noStrike" cap="none">
                <a:solidFill>
                  <a:schemeClr val="dk1"/>
                </a:solidFill>
                <a:latin typeface="Calibri"/>
                <a:ea typeface="Calibri"/>
                <a:cs typeface="Calibri"/>
                <a:sym typeface="Calibri"/>
              </a:defRPr>
            </a:lvl2pPr>
            <a:lvl3pPr marL="584789" marR="0" lvl="2" indent="-589" algn="l" rtl="0">
              <a:spcBef>
                <a:spcPts val="314"/>
              </a:spcBef>
              <a:buClr>
                <a:schemeClr val="dk1"/>
              </a:buClr>
              <a:buFont typeface="Arial"/>
              <a:buNone/>
              <a:defRPr sz="1571" b="0" i="0" u="none" strike="noStrike" cap="none">
                <a:solidFill>
                  <a:schemeClr val="dk1"/>
                </a:solidFill>
                <a:latin typeface="Calibri"/>
                <a:ea typeface="Calibri"/>
                <a:cs typeface="Calibri"/>
                <a:sym typeface="Calibri"/>
              </a:defRPr>
            </a:lvl3pPr>
            <a:lvl4pPr marL="877183" marR="0" lvl="3" indent="-883"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4pPr>
            <a:lvl5pPr marL="1169578" marR="0" lvl="4" indent="-1178"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5pPr>
            <a:lvl6pPr marL="1461972" marR="0" lvl="5" indent="-1472"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6pPr>
            <a:lvl7pPr marL="1754367" marR="0" lvl="6" indent="-1766"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7pPr>
            <a:lvl8pPr marL="2046760" marR="0" lvl="7" indent="-2060"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8pPr>
            <a:lvl9pPr marL="2339155" marR="0" lvl="8" indent="-2355" algn="l" rtl="0">
              <a:spcBef>
                <a:spcPts val="251"/>
              </a:spcBef>
              <a:buClr>
                <a:schemeClr val="dk1"/>
              </a:buClr>
              <a:buFont typeface="Arial"/>
              <a:buNone/>
              <a:defRPr sz="1257"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552383" y="4465331"/>
            <a:ext cx="4752021" cy="669601"/>
          </a:xfrm>
          <a:prstGeom prst="rect">
            <a:avLst/>
          </a:prstGeom>
          <a:noFill/>
          <a:ln>
            <a:noFill/>
          </a:ln>
        </p:spPr>
        <p:txBody>
          <a:bodyPr lIns="91425" tIns="91425" rIns="91425" bIns="91425" anchor="t" anchorCtr="0"/>
          <a:lstStyle>
            <a:lvl1pPr marL="0" marR="0" lvl="0" indent="0" algn="l" rtl="0">
              <a:spcBef>
                <a:spcPts val="189"/>
              </a:spcBef>
              <a:buClr>
                <a:schemeClr val="dk1"/>
              </a:buClr>
              <a:buFont typeface="Arial"/>
              <a:buNone/>
              <a:defRPr sz="943" b="0" i="0" u="none" strike="noStrike" cap="none">
                <a:solidFill>
                  <a:schemeClr val="dk1"/>
                </a:solidFill>
                <a:latin typeface="Calibri"/>
                <a:ea typeface="Calibri"/>
                <a:cs typeface="Calibri"/>
                <a:sym typeface="Calibri"/>
              </a:defRPr>
            </a:lvl1pPr>
            <a:lvl2pPr marL="292394" marR="0" lvl="1" indent="-293" algn="l" rtl="0">
              <a:spcBef>
                <a:spcPts val="147"/>
              </a:spcBef>
              <a:buClr>
                <a:schemeClr val="dk1"/>
              </a:buClr>
              <a:buFont typeface="Arial"/>
              <a:buNone/>
              <a:defRPr sz="733" b="0" i="0" u="none" strike="noStrike" cap="none">
                <a:solidFill>
                  <a:schemeClr val="dk1"/>
                </a:solidFill>
                <a:latin typeface="Calibri"/>
                <a:ea typeface="Calibri"/>
                <a:cs typeface="Calibri"/>
                <a:sym typeface="Calibri"/>
              </a:defRPr>
            </a:lvl2pPr>
            <a:lvl3pPr marL="584789" marR="0" lvl="2" indent="-589" algn="l" rtl="0">
              <a:spcBef>
                <a:spcPts val="126"/>
              </a:spcBef>
              <a:buClr>
                <a:schemeClr val="dk1"/>
              </a:buClr>
              <a:buFont typeface="Arial"/>
              <a:buNone/>
              <a:defRPr sz="628" b="0" i="0" u="none" strike="noStrike" cap="none">
                <a:solidFill>
                  <a:schemeClr val="dk1"/>
                </a:solidFill>
                <a:latin typeface="Calibri"/>
                <a:ea typeface="Calibri"/>
                <a:cs typeface="Calibri"/>
                <a:sym typeface="Calibri"/>
              </a:defRPr>
            </a:lvl3pPr>
            <a:lvl4pPr marL="877183" marR="0" lvl="3" indent="-883"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4pPr>
            <a:lvl5pPr marL="1169578" marR="0" lvl="4" indent="-1178"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5pPr>
            <a:lvl6pPr marL="1461972" marR="0" lvl="5" indent="-1472"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6pPr>
            <a:lvl7pPr marL="1754367" marR="0" lvl="6" indent="-1766"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7pPr>
            <a:lvl8pPr marL="2046760" marR="0" lvl="7" indent="-2060"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8pPr>
            <a:lvl9pPr marL="2339155" marR="0" lvl="8" indent="-2355" algn="l" rtl="0">
              <a:spcBef>
                <a:spcPts val="105"/>
              </a:spcBef>
              <a:buClr>
                <a:schemeClr val="dk1"/>
              </a:buClr>
              <a:buFont typeface="Arial"/>
              <a:buNone/>
              <a:defRPr sz="524"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a:solidFill>
                  <a:srgbClr val="888888"/>
                </a:solidFill>
                <a:latin typeface="Calibri"/>
                <a:ea typeface="Calibri"/>
                <a:cs typeface="Calibri"/>
                <a:sym typeface="Calibri"/>
              </a:rPr>
              <a:t>‹N°›</a:t>
            </a:fld>
            <a:endParaRPr lang="fr-FR" sz="733">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96005" y="228486"/>
            <a:ext cx="7128034" cy="950913"/>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82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96005" y="1331279"/>
            <a:ext cx="7128034" cy="3765350"/>
          </a:xfrm>
          <a:prstGeom prst="rect">
            <a:avLst/>
          </a:prstGeom>
          <a:noFill/>
          <a:ln>
            <a:noFill/>
          </a:ln>
        </p:spPr>
        <p:txBody>
          <a:bodyPr lIns="91425" tIns="91425" rIns="91425" bIns="91425" anchor="t" anchorCtr="0"/>
          <a:lstStyle>
            <a:lvl1pPr marL="219295" marR="0" lvl="0" indent="-92930" algn="l" rtl="0">
              <a:spcBef>
                <a:spcPts val="398"/>
              </a:spcBef>
              <a:buClr>
                <a:schemeClr val="dk1"/>
              </a:buClr>
              <a:buSzPct val="99500"/>
              <a:buFont typeface="Arial"/>
              <a:buChar char="•"/>
              <a:defRPr sz="1990" b="0" i="0" u="none" strike="noStrike" cap="none">
                <a:solidFill>
                  <a:schemeClr val="dk1"/>
                </a:solidFill>
                <a:latin typeface="Calibri"/>
                <a:ea typeface="Calibri"/>
                <a:cs typeface="Calibri"/>
                <a:sym typeface="Calibri"/>
              </a:defRPr>
            </a:lvl1pPr>
            <a:lvl2pPr marL="475141" marR="0" lvl="1" indent="-63343" algn="l" rtl="0">
              <a:spcBef>
                <a:spcPts val="377"/>
              </a:spcBef>
              <a:buClr>
                <a:schemeClr val="dk1"/>
              </a:buClr>
              <a:buSzPct val="99210"/>
              <a:buFont typeface="Arial"/>
              <a:buChar char="–"/>
              <a:defRPr sz="1885" b="0" i="0" u="none" strike="noStrike" cap="none">
                <a:solidFill>
                  <a:schemeClr val="dk1"/>
                </a:solidFill>
                <a:latin typeface="Calibri"/>
                <a:ea typeface="Calibri"/>
                <a:cs typeface="Calibri"/>
                <a:sym typeface="Calibri"/>
              </a:defRPr>
            </a:lvl2pPr>
            <a:lvl3pPr marL="730987" marR="0" lvl="2" indent="-47028" algn="l" rtl="0">
              <a:spcBef>
                <a:spcPts val="314"/>
              </a:spcBef>
              <a:buClr>
                <a:schemeClr val="dk1"/>
              </a:buClr>
              <a:buSzPct val="98187"/>
              <a:buFont typeface="Arial"/>
              <a:buChar char="•"/>
              <a:defRPr sz="1571" b="0" i="0" u="none" strike="noStrike" cap="none">
                <a:solidFill>
                  <a:schemeClr val="dk1"/>
                </a:solidFill>
                <a:latin typeface="Calibri"/>
                <a:ea typeface="Calibri"/>
                <a:cs typeface="Calibri"/>
                <a:sym typeface="Calibri"/>
              </a:defRPr>
            </a:lvl3pPr>
            <a:lvl4pPr marL="1023381" marR="0" lvl="3" indent="-67261"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4pPr>
            <a:lvl5pPr marL="1315775" marR="0" lvl="4" indent="-6755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5pPr>
            <a:lvl6pPr marL="1608170" marR="0" lvl="5" indent="-67850"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6pPr>
            <a:lvl7pPr marL="1900565" marR="0" lvl="6" indent="-68145"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7pPr>
            <a:lvl8pPr marL="2192959" marR="0" lvl="7" indent="-68439"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8pPr>
            <a:lvl9pPr marL="2485353" marR="0" lvl="8" indent="-68733" algn="l" rtl="0">
              <a:spcBef>
                <a:spcPts val="251"/>
              </a:spcBef>
              <a:buClr>
                <a:schemeClr val="dk1"/>
              </a:buClr>
              <a:buSzPct val="96692"/>
              <a:buFont typeface="Arial"/>
              <a:buChar char="•"/>
              <a:defRPr sz="1257"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396009" y="5288133"/>
            <a:ext cx="1848008" cy="303764"/>
          </a:xfrm>
          <a:prstGeom prst="rect">
            <a:avLst/>
          </a:prstGeom>
          <a:noFill/>
          <a:ln>
            <a:noFill/>
          </a:ln>
        </p:spPr>
        <p:txBody>
          <a:bodyPr lIns="91425" tIns="91425" rIns="91425" bIns="91425" anchor="ctr" anchorCtr="0"/>
          <a:lstStyle>
            <a:lvl1pPr marL="0" marR="0" lvl="0" indent="0" algn="l"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706016" y="5288133"/>
            <a:ext cx="2508010" cy="303764"/>
          </a:xfrm>
          <a:prstGeom prst="rect">
            <a:avLst/>
          </a:prstGeom>
          <a:noFill/>
          <a:ln>
            <a:noFill/>
          </a:ln>
        </p:spPr>
        <p:txBody>
          <a:bodyPr lIns="91425" tIns="91425" rIns="91425" bIns="91425" anchor="ctr" anchorCtr="0"/>
          <a:lstStyle>
            <a:lvl1pPr marL="0" marR="0" lvl="0" indent="0" algn="ctr" rtl="0">
              <a:spcBef>
                <a:spcPts val="0"/>
              </a:spcBef>
              <a:buNone/>
              <a:defRPr sz="733" b="0" i="0" u="none" strike="noStrike" cap="none">
                <a:solidFill>
                  <a:srgbClr val="888888"/>
                </a:solidFill>
                <a:latin typeface="Calibri"/>
                <a:ea typeface="Calibri"/>
                <a:cs typeface="Calibri"/>
                <a:sym typeface="Calibri"/>
              </a:defRPr>
            </a:lvl1pPr>
            <a:lvl2pPr marL="279117" marR="0" lvl="1" indent="-12416" algn="l" rtl="0">
              <a:spcBef>
                <a:spcPts val="0"/>
              </a:spcBef>
              <a:buNone/>
              <a:defRPr sz="1200" b="0" i="0" u="none" strike="noStrike" cap="none">
                <a:solidFill>
                  <a:schemeClr val="dk1"/>
                </a:solidFill>
                <a:latin typeface="Calibri"/>
                <a:ea typeface="Calibri"/>
                <a:cs typeface="Calibri"/>
                <a:sym typeface="Calibri"/>
              </a:defRPr>
            </a:lvl2pPr>
            <a:lvl3pPr marL="558235" marR="0" lvl="2" indent="-12135" algn="l" rtl="0">
              <a:spcBef>
                <a:spcPts val="0"/>
              </a:spcBef>
              <a:buNone/>
              <a:defRPr sz="1200" b="0" i="0" u="none" strike="noStrike" cap="none">
                <a:solidFill>
                  <a:schemeClr val="dk1"/>
                </a:solidFill>
                <a:latin typeface="Calibri"/>
                <a:ea typeface="Calibri"/>
                <a:cs typeface="Calibri"/>
                <a:sym typeface="Calibri"/>
              </a:defRPr>
            </a:lvl3pPr>
            <a:lvl4pPr marL="837352" marR="0" lvl="3" indent="-11852" algn="l" rtl="0">
              <a:spcBef>
                <a:spcPts val="0"/>
              </a:spcBef>
              <a:buNone/>
              <a:defRPr sz="1200" b="0" i="0" u="none" strike="noStrike" cap="none">
                <a:solidFill>
                  <a:schemeClr val="dk1"/>
                </a:solidFill>
                <a:latin typeface="Calibri"/>
                <a:ea typeface="Calibri"/>
                <a:cs typeface="Calibri"/>
                <a:sym typeface="Calibri"/>
              </a:defRPr>
            </a:lvl4pPr>
            <a:lvl5pPr marL="1116470" marR="0" lvl="4" indent="-11570" algn="l" rtl="0">
              <a:spcBef>
                <a:spcPts val="0"/>
              </a:spcBef>
              <a:buNone/>
              <a:defRPr sz="1200" b="0" i="0" u="none" strike="noStrike" cap="none">
                <a:solidFill>
                  <a:schemeClr val="dk1"/>
                </a:solidFill>
                <a:latin typeface="Calibri"/>
                <a:ea typeface="Calibri"/>
                <a:cs typeface="Calibri"/>
                <a:sym typeface="Calibri"/>
              </a:defRPr>
            </a:lvl5pPr>
            <a:lvl6pPr marL="1395588" marR="0" lvl="5" indent="-11287" algn="l" rtl="0">
              <a:spcBef>
                <a:spcPts val="0"/>
              </a:spcBef>
              <a:buNone/>
              <a:defRPr sz="1200" b="0" i="0" u="none" strike="noStrike" cap="none">
                <a:solidFill>
                  <a:schemeClr val="dk1"/>
                </a:solidFill>
                <a:latin typeface="Calibri"/>
                <a:ea typeface="Calibri"/>
                <a:cs typeface="Calibri"/>
                <a:sym typeface="Calibri"/>
              </a:defRPr>
            </a:lvl6pPr>
            <a:lvl7pPr marL="1674705" marR="0" lvl="6" indent="-11004" algn="l" rtl="0">
              <a:spcBef>
                <a:spcPts val="0"/>
              </a:spcBef>
              <a:buNone/>
              <a:defRPr sz="1200" b="0" i="0" u="none" strike="noStrike" cap="none">
                <a:solidFill>
                  <a:schemeClr val="dk1"/>
                </a:solidFill>
                <a:latin typeface="Calibri"/>
                <a:ea typeface="Calibri"/>
                <a:cs typeface="Calibri"/>
                <a:sym typeface="Calibri"/>
              </a:defRPr>
            </a:lvl7pPr>
            <a:lvl8pPr marL="1953823" marR="0" lvl="7" indent="-10722" algn="l" rtl="0">
              <a:spcBef>
                <a:spcPts val="0"/>
              </a:spcBef>
              <a:buNone/>
              <a:defRPr sz="1200" b="0" i="0" u="none" strike="noStrike" cap="none">
                <a:solidFill>
                  <a:schemeClr val="dk1"/>
                </a:solidFill>
                <a:latin typeface="Calibri"/>
                <a:ea typeface="Calibri"/>
                <a:cs typeface="Calibri"/>
                <a:sym typeface="Calibri"/>
              </a:defRPr>
            </a:lvl8pPr>
            <a:lvl9pPr marL="2232941" marR="0" lvl="8" indent="-10441"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5676033" y="5288133"/>
            <a:ext cx="1848008" cy="303764"/>
          </a:xfrm>
          <a:prstGeom prst="rect">
            <a:avLst/>
          </a:prstGeom>
          <a:noFill/>
          <a:ln>
            <a:noFill/>
          </a:ln>
        </p:spPr>
        <p:txBody>
          <a:bodyPr lIns="55825" tIns="27900" rIns="55825" bIns="27900" anchor="ctr" anchorCtr="0">
            <a:noAutofit/>
          </a:bodyPr>
          <a:lstStyle/>
          <a:p>
            <a:pPr marL="0" marR="0" lvl="0" indent="0" algn="r" rtl="0">
              <a:spcBef>
                <a:spcPts val="0"/>
              </a:spcBef>
              <a:buSzPct val="25000"/>
              <a:buNone/>
            </a:pPr>
            <a:fld id="{00000000-1234-1234-1234-123412341234}" type="slidenum">
              <a:rPr lang="fr-FR" sz="733" b="0" i="0" u="none" strike="noStrike" cap="none">
                <a:solidFill>
                  <a:srgbClr val="888888"/>
                </a:solidFill>
                <a:latin typeface="Calibri"/>
                <a:ea typeface="Calibri"/>
                <a:cs typeface="Calibri"/>
                <a:sym typeface="Calibri"/>
              </a:rPr>
              <a:t>‹N°›</a:t>
            </a:fld>
            <a:endParaRPr lang="fr-FR" sz="733"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phrokhepri.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linstantbreak.com/book-online"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96005" y="188442"/>
            <a:ext cx="7128034" cy="950913"/>
          </a:xfrm>
          <a:prstGeom prst="rect">
            <a:avLst/>
          </a:prstGeom>
          <a:noFill/>
          <a:ln>
            <a:noFill/>
          </a:ln>
        </p:spPr>
        <p:txBody>
          <a:bodyPr lIns="55825" tIns="27900" rIns="55825" bIns="27900" anchor="ctr" anchorCtr="0">
            <a:noAutofit/>
          </a:bodyPr>
          <a:lstStyle/>
          <a:p>
            <a:pPr marL="0" marR="0" lvl="0" indent="0" algn="ctr" rtl="0">
              <a:spcBef>
                <a:spcPts val="0"/>
              </a:spcBef>
              <a:buClr>
                <a:schemeClr val="dk1"/>
              </a:buClr>
              <a:buSzPct val="25000"/>
              <a:buFont typeface="Calibri"/>
              <a:buNone/>
            </a:pPr>
            <a:endParaRPr sz="2828" b="0" i="0" u="none" strike="noStrike" cap="none">
              <a:solidFill>
                <a:schemeClr val="dk1"/>
              </a:solidFill>
              <a:latin typeface="Calibri"/>
              <a:ea typeface="Calibri"/>
              <a:cs typeface="Calibri"/>
              <a:sym typeface="Calibri"/>
            </a:endParaRPr>
          </a:p>
        </p:txBody>
      </p:sp>
      <p:sp>
        <p:nvSpPr>
          <p:cNvPr id="89" name="Shape 89"/>
          <p:cNvSpPr txBox="1">
            <a:spLocks noGrp="1"/>
          </p:cNvSpPr>
          <p:nvPr>
            <p:ph type="body" idx="1"/>
          </p:nvPr>
        </p:nvSpPr>
        <p:spPr>
          <a:xfrm>
            <a:off x="396005" y="1331279"/>
            <a:ext cx="7128034" cy="3765350"/>
          </a:xfrm>
          <a:prstGeom prst="rect">
            <a:avLst/>
          </a:prstGeom>
          <a:noFill/>
          <a:ln>
            <a:noFill/>
          </a:ln>
        </p:spPr>
        <p:txBody>
          <a:bodyPr lIns="55825" tIns="27900" rIns="55825" bIns="279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fr-FR" sz="1600" b="0" i="0" u="none" strike="noStrike" cap="none" dirty="0">
                <a:solidFill>
                  <a:schemeClr val="dk1"/>
                </a:solidFill>
                <a:latin typeface="Calibri"/>
                <a:ea typeface="Calibri"/>
                <a:cs typeface="Calibri"/>
                <a:sym typeface="Calibri"/>
              </a:rPr>
              <a:t>SOMMAIRE</a:t>
            </a:r>
          </a:p>
          <a:p>
            <a:pPr marL="0" marR="0" lvl="0" indent="0" algn="l" rtl="0">
              <a:lnSpc>
                <a:spcPct val="90000"/>
              </a:lnSpc>
              <a:spcBef>
                <a:spcPts val="320"/>
              </a:spcBef>
              <a:spcAft>
                <a:spcPts val="0"/>
              </a:spcAft>
              <a:buClr>
                <a:schemeClr val="dk1"/>
              </a:buClr>
              <a:buSzPct val="25000"/>
              <a:buFont typeface="Arial"/>
              <a:buNone/>
            </a:pPr>
            <a:endParaRPr sz="1600" b="0" i="0" u="none" strike="noStrike" cap="none" dirty="0">
              <a:solidFill>
                <a:schemeClr val="dk1"/>
              </a:solidFill>
              <a:latin typeface="Calibri"/>
              <a:ea typeface="Calibri"/>
              <a:cs typeface="Calibri"/>
              <a:sym typeface="Calibri"/>
            </a:endParaRP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Le marché du bien-être et des médecines douces</a:t>
            </a: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La reconnaissance des métiers de ce secteur</a:t>
            </a: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La société </a:t>
            </a:r>
            <a:r>
              <a:rPr lang="fr-FR" sz="1600" b="0" i="0" u="none" strike="noStrike" cap="none" dirty="0" err="1">
                <a:solidFill>
                  <a:schemeClr val="dk1"/>
                </a:solidFill>
                <a:latin typeface="Calibri"/>
                <a:ea typeface="Calibri"/>
                <a:cs typeface="Calibri"/>
                <a:sym typeface="Calibri"/>
              </a:rPr>
              <a:t>SophroKhepri</a:t>
            </a:r>
            <a:r>
              <a:rPr lang="fr-FR" sz="1600" b="0" i="0" u="none" strike="noStrike" cap="none" dirty="0">
                <a:solidFill>
                  <a:schemeClr val="dk1"/>
                </a:solidFill>
                <a:latin typeface="Calibri"/>
                <a:ea typeface="Calibri"/>
                <a:cs typeface="Calibri"/>
                <a:sym typeface="Calibri"/>
              </a:rPr>
              <a:t>  </a:t>
            </a:r>
            <a:r>
              <a:rPr lang="fr-FR" sz="1600" b="0" i="0" u="sng" strike="noStrike" cap="none" dirty="0">
                <a:solidFill>
                  <a:schemeClr val="hlink"/>
                </a:solidFill>
                <a:latin typeface="Calibri"/>
                <a:ea typeface="Calibri"/>
                <a:cs typeface="Calibri"/>
                <a:sym typeface="Calibri"/>
                <a:hlinkClick r:id="rId3"/>
              </a:rPr>
              <a:t>www.sophrokhepri.fr</a:t>
            </a:r>
          </a:p>
          <a:p>
            <a:pPr marL="475141" marR="0" lvl="1" indent="-183041"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Un Centre de santé et de mieux-être : </a:t>
            </a:r>
            <a:r>
              <a:rPr lang="fr-FR" sz="1600" b="0" i="0" u="none" strike="noStrike" cap="none" dirty="0" err="1">
                <a:solidFill>
                  <a:schemeClr val="dk1"/>
                </a:solidFill>
                <a:latin typeface="Calibri"/>
                <a:ea typeface="Calibri"/>
                <a:cs typeface="Calibri"/>
                <a:sym typeface="Calibri"/>
              </a:rPr>
              <a:t>Khepri</a:t>
            </a:r>
            <a:r>
              <a:rPr lang="fr-FR" sz="1600" b="0" i="0" u="none" strike="noStrike" cap="none" dirty="0">
                <a:solidFill>
                  <a:schemeClr val="dk1"/>
                </a:solidFill>
                <a:latin typeface="Calibri"/>
                <a:ea typeface="Calibri"/>
                <a:cs typeface="Calibri"/>
                <a:sym typeface="Calibri"/>
              </a:rPr>
              <a:t> Santé</a:t>
            </a:r>
          </a:p>
          <a:p>
            <a:pPr marL="475141" marR="0" lvl="1" indent="-183041"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Une plateforme de mise en relation : </a:t>
            </a:r>
            <a:r>
              <a:rPr lang="fr-FR" sz="1600" b="0" i="0" u="none" strike="noStrike" cap="none" dirty="0" err="1">
                <a:solidFill>
                  <a:schemeClr val="dk1"/>
                </a:solidFill>
                <a:latin typeface="Calibri"/>
                <a:ea typeface="Calibri"/>
                <a:cs typeface="Calibri"/>
                <a:sym typeface="Calibri"/>
              </a:rPr>
              <a:t>Khepri</a:t>
            </a:r>
            <a:r>
              <a:rPr lang="fr-FR" sz="1600" b="0" i="0" u="none" strike="noStrike" cap="none" dirty="0">
                <a:solidFill>
                  <a:schemeClr val="dk1"/>
                </a:solidFill>
                <a:latin typeface="Calibri"/>
                <a:ea typeface="Calibri"/>
                <a:cs typeface="Calibri"/>
                <a:sym typeface="Calibri"/>
              </a:rPr>
              <a:t> </a:t>
            </a:r>
            <a:r>
              <a:rPr lang="fr-FR" sz="1600" b="0" i="0" u="none" strike="noStrike" cap="none" dirty="0" smtClean="0">
                <a:solidFill>
                  <a:schemeClr val="dk1"/>
                </a:solidFill>
                <a:latin typeface="Calibri"/>
                <a:ea typeface="Calibri"/>
                <a:cs typeface="Calibri"/>
                <a:sym typeface="Calibri"/>
              </a:rPr>
              <a:t>thérapie</a:t>
            </a:r>
          </a:p>
          <a:p>
            <a:pPr lvl="1" indent="-183041">
              <a:lnSpc>
                <a:spcPct val="90000"/>
              </a:lnSpc>
              <a:spcBef>
                <a:spcPts val="320"/>
              </a:spcBef>
              <a:buSzPct val="100000"/>
            </a:pPr>
            <a:r>
              <a:rPr lang="fr-FR" sz="1600" dirty="0"/>
              <a:t>Notre vitrine pédagogique : l’Instant </a:t>
            </a:r>
            <a:r>
              <a:rPr lang="fr-FR" sz="1600" dirty="0" smtClean="0"/>
              <a:t>Break</a:t>
            </a:r>
            <a:endParaRPr lang="fr-FR" sz="1600" b="0" i="0" u="none" strike="noStrike" cap="none" dirty="0">
              <a:solidFill>
                <a:schemeClr val="dk1"/>
              </a:solidFill>
              <a:latin typeface="Calibri"/>
              <a:ea typeface="Calibri"/>
              <a:cs typeface="Calibri"/>
              <a:sym typeface="Calibri"/>
            </a:endParaRP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Notre développement par la démarche «Innovation </a:t>
            </a:r>
            <a:r>
              <a:rPr lang="fr-FR" sz="1600" b="0" i="0" u="none" strike="noStrike" cap="none" dirty="0" err="1">
                <a:solidFill>
                  <a:schemeClr val="dk1"/>
                </a:solidFill>
                <a:latin typeface="Calibri"/>
                <a:ea typeface="Calibri"/>
                <a:cs typeface="Calibri"/>
                <a:sym typeface="Calibri"/>
              </a:rPr>
              <a:t>Expe</a:t>
            </a:r>
            <a:r>
              <a:rPr lang="fr-FR" sz="1600" b="0" i="0" u="none" strike="noStrike" cap="none" dirty="0">
                <a:solidFill>
                  <a:schemeClr val="dk1"/>
                </a:solidFill>
                <a:latin typeface="Calibri"/>
                <a:ea typeface="Calibri"/>
                <a:cs typeface="Calibri"/>
                <a:sym typeface="Calibri"/>
              </a:rPr>
              <a:t>» </a:t>
            </a: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L’opportunité pour les collectivités dans le cadre de la Santé et Qualité de Vie au Travail au travers de cette expérience</a:t>
            </a: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a:solidFill>
                  <a:schemeClr val="dk1"/>
                </a:solidFill>
                <a:latin typeface="Calibri"/>
                <a:ea typeface="Calibri"/>
                <a:cs typeface="Calibri"/>
                <a:sym typeface="Calibri"/>
              </a:rPr>
              <a:t>Notre offre de services dans un cadre sécurisé</a:t>
            </a:r>
          </a:p>
          <a:p>
            <a:pPr marL="219295" marR="0" lvl="0" indent="-219295" algn="l" rtl="0">
              <a:lnSpc>
                <a:spcPct val="90000"/>
              </a:lnSpc>
              <a:spcBef>
                <a:spcPts val="320"/>
              </a:spcBef>
              <a:spcAft>
                <a:spcPts val="0"/>
              </a:spcAft>
              <a:buClr>
                <a:schemeClr val="dk1"/>
              </a:buClr>
              <a:buSzPct val="100000"/>
              <a:buFont typeface="Arial"/>
              <a:buChar char="•"/>
            </a:pPr>
            <a:r>
              <a:rPr lang="fr-FR" sz="1600" b="0" i="0" u="none" strike="noStrike" cap="none" dirty="0" smtClean="0">
                <a:solidFill>
                  <a:schemeClr val="dk1"/>
                </a:solidFill>
                <a:latin typeface="Calibri"/>
                <a:ea typeface="Calibri"/>
                <a:cs typeface="Calibri"/>
                <a:sym typeface="Calibri"/>
              </a:rPr>
              <a:t>Quels </a:t>
            </a:r>
            <a:r>
              <a:rPr lang="fr-FR" sz="1600" b="0" i="0" u="none" strike="noStrike" cap="none" dirty="0">
                <a:solidFill>
                  <a:schemeClr val="dk1"/>
                </a:solidFill>
                <a:latin typeface="Calibri"/>
                <a:ea typeface="Calibri"/>
                <a:cs typeface="Calibri"/>
                <a:sym typeface="Calibri"/>
              </a:rPr>
              <a:t>autres services pouvons-nous proposer en terme d’accompagnement du changement et avec quelles méthodes? </a:t>
            </a:r>
          </a:p>
          <a:p>
            <a:pPr marL="219295" marR="0" lvl="0" indent="-219295" algn="l" rtl="0">
              <a:lnSpc>
                <a:spcPct val="90000"/>
              </a:lnSpc>
              <a:spcBef>
                <a:spcPts val="398"/>
              </a:spcBef>
              <a:buClr>
                <a:schemeClr val="dk1"/>
              </a:buClr>
              <a:buSzPct val="99500"/>
              <a:buFont typeface="Arial"/>
              <a:buNone/>
            </a:pPr>
            <a:endParaRPr sz="1990" b="0" i="0" u="none" strike="noStrike" cap="none" dirty="0">
              <a:solidFill>
                <a:schemeClr val="dk1"/>
              </a:solidFill>
              <a:latin typeface="Calibri"/>
              <a:ea typeface="Calibri"/>
              <a:cs typeface="Calibri"/>
              <a:sym typeface="Calibri"/>
            </a:endParaRPr>
          </a:p>
        </p:txBody>
      </p:sp>
      <p:sp>
        <p:nvSpPr>
          <p:cNvPr id="90" name="Shape 90"/>
          <p:cNvSpPr/>
          <p:nvPr/>
        </p:nvSpPr>
        <p:spPr>
          <a:xfrm>
            <a:off x="1" y="1"/>
            <a:ext cx="7920038" cy="1144775"/>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pic>
        <p:nvPicPr>
          <p:cNvPr id="91" name="Shape 91" descr="logoSophroKhepriV5Hde-calquesfdbleu.png"/>
          <p:cNvPicPr preferRelativeResize="0"/>
          <p:nvPr/>
        </p:nvPicPr>
        <p:blipFill rotWithShape="1">
          <a:blip r:embed="rId4">
            <a:alphaModFix/>
          </a:blip>
          <a:srcRect/>
          <a:stretch/>
        </p:blipFill>
        <p:spPr>
          <a:xfrm>
            <a:off x="214986" y="205002"/>
            <a:ext cx="2570668" cy="925666"/>
          </a:xfrm>
          <a:prstGeom prst="rect">
            <a:avLst/>
          </a:prstGeom>
          <a:noFill/>
          <a:ln>
            <a:noFill/>
          </a:ln>
        </p:spPr>
      </p:pic>
      <p:sp>
        <p:nvSpPr>
          <p:cNvPr id="92" name="Shape 92"/>
          <p:cNvSpPr txBox="1"/>
          <p:nvPr/>
        </p:nvSpPr>
        <p:spPr>
          <a:xfrm>
            <a:off x="2669211" y="260448"/>
            <a:ext cx="5244258"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98316" y="3625001"/>
            <a:ext cx="1890712" cy="459023"/>
          </a:xfrm>
          <a:prstGeom prst="rect">
            <a:avLst/>
          </a:prstGeom>
          <a:solidFill>
            <a:srgbClr val="0085B0"/>
          </a:solidFill>
          <a:ln>
            <a:noFill/>
          </a:ln>
        </p:spPr>
        <p:txBody>
          <a:bodyPr lIns="91425" tIns="45700" rIns="91425" bIns="45700" anchor="t" anchorCtr="0">
            <a:noAutofit/>
          </a:bodyPr>
          <a:lstStyle/>
          <a:p>
            <a:pPr marL="0" marR="0" lvl="0" indent="0" algn="ctr" rtl="0">
              <a:spcBef>
                <a:spcPts val="0"/>
              </a:spcBef>
              <a:spcAft>
                <a:spcPts val="0"/>
              </a:spcAft>
              <a:buClr>
                <a:schemeClr val="dk1"/>
              </a:buClr>
              <a:buFont typeface="Arial"/>
              <a:buNone/>
            </a:pPr>
            <a:endParaRPr sz="1200" b="1">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200" b="1">
              <a:solidFill>
                <a:schemeClr val="lt1"/>
              </a:solidFill>
              <a:latin typeface="Calibri"/>
              <a:ea typeface="Calibri"/>
              <a:cs typeface="Calibri"/>
              <a:sym typeface="Calibri"/>
            </a:endParaRPr>
          </a:p>
        </p:txBody>
      </p:sp>
      <p:sp>
        <p:nvSpPr>
          <p:cNvPr id="203" name="Shape 203"/>
          <p:cNvSpPr txBox="1"/>
          <p:nvPr/>
        </p:nvSpPr>
        <p:spPr>
          <a:xfrm>
            <a:off x="396753" y="3623421"/>
            <a:ext cx="1733549" cy="459024"/>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fr-FR" sz="1200" b="1">
                <a:solidFill>
                  <a:schemeClr val="lt1"/>
                </a:solidFill>
                <a:latin typeface="Calibri"/>
                <a:ea typeface="Calibri"/>
                <a:cs typeface="Calibri"/>
                <a:sym typeface="Calibri"/>
              </a:rPr>
              <a:t>Discrétion et confidentialité assurées</a:t>
            </a:r>
          </a:p>
        </p:txBody>
      </p:sp>
      <p:sp>
        <p:nvSpPr>
          <p:cNvPr id="204" name="Shape 204"/>
          <p:cNvSpPr/>
          <p:nvPr/>
        </p:nvSpPr>
        <p:spPr>
          <a:xfrm>
            <a:off x="0" y="0"/>
            <a:ext cx="7921625" cy="114992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5" name="Shape 205"/>
          <p:cNvSpPr txBox="1"/>
          <p:nvPr/>
        </p:nvSpPr>
        <p:spPr>
          <a:xfrm>
            <a:off x="3209925" y="96523"/>
            <a:ext cx="3695841" cy="939832"/>
          </a:xfrm>
          <a:prstGeom prst="rect">
            <a:avLst/>
          </a:prstGeom>
          <a:noFill/>
          <a:ln>
            <a:noFill/>
          </a:ln>
        </p:spPr>
        <p:txBody>
          <a:bodyPr lIns="45775" tIns="22875" rIns="45775" bIns="22875" anchor="t" anchorCtr="0">
            <a:noAutofit/>
          </a:bodyPr>
          <a:lstStyle/>
          <a:p>
            <a:pPr marL="0" marR="0" lvl="0" indent="0" algn="ctr" rtl="0">
              <a:spcBef>
                <a:spcPts val="0"/>
              </a:spcBef>
              <a:spcAft>
                <a:spcPts val="0"/>
              </a:spcAft>
              <a:buClr>
                <a:schemeClr val="lt1"/>
              </a:buClr>
              <a:buSzPct val="25000"/>
              <a:buFont typeface="Arial"/>
              <a:buNone/>
            </a:pPr>
            <a:r>
              <a:rPr lang="fr-FR" sz="2000" b="1">
                <a:solidFill>
                  <a:schemeClr val="lt1"/>
                </a:solidFill>
                <a:latin typeface="Calibri"/>
                <a:ea typeface="Calibri"/>
                <a:cs typeface="Calibri"/>
                <a:sym typeface="Calibri"/>
              </a:rPr>
              <a:t>Centre Santé </a:t>
            </a:r>
            <a:r>
              <a:rPr lang="fr-FR" sz="2400" b="1">
                <a:solidFill>
                  <a:schemeClr val="lt1"/>
                </a:solidFill>
                <a:latin typeface="Calibri"/>
                <a:ea typeface="Calibri"/>
                <a:cs typeface="Calibri"/>
                <a:sym typeface="Calibri"/>
              </a:rPr>
              <a:t>Paramédical</a:t>
            </a:r>
            <a:r>
              <a:rPr lang="fr-FR" sz="2000" b="1">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600" b="1">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600" b="1">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a:solidFill>
                <a:schemeClr val="lt1"/>
              </a:solidFill>
              <a:latin typeface="Calibri"/>
              <a:ea typeface="Calibri"/>
              <a:cs typeface="Calibri"/>
              <a:sym typeface="Calibri"/>
            </a:endParaRPr>
          </a:p>
        </p:txBody>
      </p:sp>
      <p:pic>
        <p:nvPicPr>
          <p:cNvPr id="206" name="Shape 206" descr="logoSophroKhepriV5Hde-calquesfdbleu.png"/>
          <p:cNvPicPr preferRelativeResize="0"/>
          <p:nvPr/>
        </p:nvPicPr>
        <p:blipFill rotWithShape="1">
          <a:blip r:embed="rId3">
            <a:alphaModFix/>
          </a:blip>
          <a:srcRect/>
          <a:stretch/>
        </p:blipFill>
        <p:spPr>
          <a:xfrm>
            <a:off x="234951" y="36455"/>
            <a:ext cx="2570162" cy="919627"/>
          </a:xfrm>
          <a:prstGeom prst="rect">
            <a:avLst/>
          </a:prstGeom>
          <a:noFill/>
          <a:ln>
            <a:noFill/>
          </a:ln>
        </p:spPr>
      </p:pic>
      <p:sp>
        <p:nvSpPr>
          <p:cNvPr id="207" name="Shape 207"/>
          <p:cNvSpPr txBox="1"/>
          <p:nvPr/>
        </p:nvSpPr>
        <p:spPr>
          <a:xfrm>
            <a:off x="-1587" y="5122516"/>
            <a:ext cx="7921625" cy="189608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fr-FR" sz="1800">
                <a:solidFill>
                  <a:srgbClr val="1D1B10"/>
                </a:solidFill>
                <a:latin typeface="Calibri"/>
                <a:ea typeface="Calibri"/>
                <a:cs typeface="Calibri"/>
                <a:sym typeface="Calibri"/>
              </a:rPr>
              <a:t>Addictions Phobies – Dépression, Burn out, Stress post-traumatique</a:t>
            </a:r>
          </a:p>
          <a:p>
            <a:pPr marL="0" marR="0" lvl="0" indent="0" algn="ctr" rtl="0">
              <a:spcBef>
                <a:spcPts val="0"/>
              </a:spcBef>
              <a:spcAft>
                <a:spcPts val="0"/>
              </a:spcAft>
              <a:buSzPct val="25000"/>
              <a:buNone/>
            </a:pPr>
            <a:r>
              <a:rPr lang="fr-FR" sz="180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sz="1800">
                <a:solidFill>
                  <a:schemeClr val="dk1"/>
                </a:solidFill>
                <a:latin typeface="Calibri"/>
                <a:ea typeface="Calibri"/>
                <a:cs typeface="Calibri"/>
                <a:sym typeface="Calibri"/>
              </a:rPr>
              <a:t>Maternité, Parentalité - </a:t>
            </a:r>
            <a:r>
              <a:rPr lang="fr-FR" sz="1800">
                <a:solidFill>
                  <a:srgbClr val="1D1B10"/>
                </a:solidFill>
                <a:latin typeface="Calibri"/>
                <a:ea typeface="Calibri"/>
                <a:cs typeface="Calibri"/>
                <a:sym typeface="Calibri"/>
              </a:rPr>
              <a:t>Précocité Intellectuelle, Surdouance, TDA-H </a:t>
            </a:r>
          </a:p>
          <a:p>
            <a:pPr marL="0" marR="0" lvl="0" indent="0" algn="ctr" rtl="0">
              <a:spcBef>
                <a:spcPts val="0"/>
              </a:spcBef>
              <a:buSzPct val="25000"/>
              <a:buNone/>
            </a:pPr>
            <a:r>
              <a:rPr lang="fr-FR" sz="1800">
                <a:solidFill>
                  <a:srgbClr val="1D1B10"/>
                </a:solidFill>
                <a:latin typeface="Calibri"/>
                <a:ea typeface="Calibri"/>
                <a:cs typeface="Calibri"/>
                <a:sym typeface="Calibri"/>
              </a:rPr>
              <a:t>Difficultés scolaires – Sommeil, Mal être au travail, Harcèlement </a:t>
            </a:r>
          </a:p>
          <a:p>
            <a:pPr marL="0" marR="0" lvl="0" indent="0" algn="ctr" rtl="0">
              <a:spcBef>
                <a:spcPts val="0"/>
              </a:spcBef>
              <a:buSzPct val="25000"/>
              <a:buNone/>
            </a:pPr>
            <a:r>
              <a:rPr lang="fr-FR" sz="1800">
                <a:solidFill>
                  <a:srgbClr val="1D1B10"/>
                </a:solidFill>
                <a:latin typeface="Calibri"/>
                <a:ea typeface="Calibri"/>
                <a:cs typeface="Calibri"/>
                <a:sym typeface="Calibri"/>
              </a:rPr>
              <a:t>Surcharge pondérale Troubles </a:t>
            </a:r>
            <a:r>
              <a:rPr lang="fr-FR" sz="1800">
                <a:solidFill>
                  <a:schemeClr val="dk1"/>
                </a:solidFill>
                <a:latin typeface="Calibri"/>
                <a:ea typeface="Calibri"/>
                <a:cs typeface="Calibri"/>
                <a:sym typeface="Calibri"/>
              </a:rPr>
              <a:t>alimentaires – Coaching</a:t>
            </a:r>
          </a:p>
          <a:p>
            <a:pPr marL="0" marR="0" lvl="0" indent="0" algn="ctr" rtl="0">
              <a:spcBef>
                <a:spcPts val="0"/>
              </a:spcBef>
              <a:buSzPct val="25000"/>
              <a:buNone/>
            </a:pPr>
            <a:r>
              <a:rPr lang="fr-FR" sz="180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000">
              <a:solidFill>
                <a:schemeClr val="dk1"/>
              </a:solidFill>
              <a:latin typeface="Calibri"/>
              <a:ea typeface="Calibri"/>
              <a:cs typeface="Calibri"/>
              <a:sym typeface="Calibri"/>
            </a:endParaRPr>
          </a:p>
        </p:txBody>
      </p:sp>
      <p:pic>
        <p:nvPicPr>
          <p:cNvPr id="208" name="Shape 208" descr="C:\Users\Dell\Dropbox\Sophrokhépri\PHOTOS du Centre\Photo B-Design\Biotiful Design--2.jpg"/>
          <p:cNvPicPr preferRelativeResize="0"/>
          <p:nvPr/>
        </p:nvPicPr>
        <p:blipFill rotWithShape="1">
          <a:blip r:embed="rId4">
            <a:alphaModFix/>
          </a:blip>
          <a:srcRect t="17389" b="5473"/>
          <a:stretch/>
        </p:blipFill>
        <p:spPr>
          <a:xfrm>
            <a:off x="-19588" y="1171902"/>
            <a:ext cx="7921625" cy="3913463"/>
          </a:xfrm>
          <a:prstGeom prst="rect">
            <a:avLst/>
          </a:prstGeom>
          <a:noFill/>
          <a:ln>
            <a:noFill/>
          </a:ln>
        </p:spPr>
      </p:pic>
      <p:sp>
        <p:nvSpPr>
          <p:cNvPr id="209" name="Shape 209"/>
          <p:cNvSpPr/>
          <p:nvPr/>
        </p:nvSpPr>
        <p:spPr>
          <a:xfrm>
            <a:off x="-19588" y="1167191"/>
            <a:ext cx="7921625" cy="3918174"/>
          </a:xfrm>
          <a:prstGeom prst="rect">
            <a:avLst/>
          </a:prstGeom>
          <a:solidFill>
            <a:schemeClr val="lt1">
              <a:alpha val="86666"/>
            </a:schemeClr>
          </a:solidFill>
          <a:ln>
            <a:noFill/>
          </a:ln>
        </p:spPr>
        <p:txBody>
          <a:bodyPr lIns="91425" tIns="45700" rIns="91425" bIns="45700" anchor="ctr" anchorCtr="0">
            <a:noAutofit/>
          </a:bodyPr>
          <a:lstStyle/>
          <a:p>
            <a:pPr marL="0" marR="0" lvl="0" indent="0" algn="ctr" rtl="0">
              <a:spcBef>
                <a:spcPts val="0"/>
              </a:spcBef>
              <a:buSzPct val="25000"/>
              <a:buNone/>
            </a:pPr>
            <a:r>
              <a:rPr lang="fr-FR" sz="1200">
                <a:solidFill>
                  <a:schemeClr val="lt1"/>
                </a:solidFill>
                <a:latin typeface="Calibri"/>
                <a:ea typeface="Calibri"/>
                <a:cs typeface="Calibri"/>
                <a:sym typeface="Calibri"/>
              </a:rPr>
              <a:t>²</a:t>
            </a:r>
          </a:p>
        </p:txBody>
      </p:sp>
      <p:sp>
        <p:nvSpPr>
          <p:cNvPr id="210" name="Shape 210"/>
          <p:cNvSpPr txBox="1"/>
          <p:nvPr/>
        </p:nvSpPr>
        <p:spPr>
          <a:xfrm>
            <a:off x="353435" y="1321943"/>
            <a:ext cx="7224869" cy="3354765"/>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fr-FR" sz="2400" b="1">
                <a:solidFill>
                  <a:srgbClr val="0085B0"/>
                </a:solidFill>
                <a:latin typeface="Calibri"/>
                <a:ea typeface="Calibri"/>
                <a:cs typeface="Calibri"/>
                <a:sym typeface="Calibri"/>
              </a:rPr>
              <a:t>Dans le cadre de la Santé et la Qualité de Vie au Travail (SQVT)</a:t>
            </a:r>
          </a:p>
          <a:p>
            <a:pPr marL="171450" marR="0" lvl="0" indent="-171450" algn="just" rtl="0">
              <a:spcBef>
                <a:spcPts val="600"/>
              </a:spcBef>
              <a:spcAft>
                <a:spcPts val="0"/>
              </a:spcAft>
              <a:buClr>
                <a:srgbClr val="0085B0"/>
              </a:buClr>
              <a:buSzPct val="100000"/>
              <a:buFont typeface="Calibri"/>
              <a:buChar char="-"/>
            </a:pPr>
            <a:r>
              <a:rPr lang="fr-FR" sz="1800" b="1">
                <a:solidFill>
                  <a:srgbClr val="0085B0"/>
                </a:solidFill>
                <a:latin typeface="Calibri"/>
                <a:ea typeface="Calibri"/>
                <a:cs typeface="Calibri"/>
                <a:sym typeface="Calibri"/>
              </a:rPr>
              <a:t>ECOUTE :</a:t>
            </a:r>
            <a:r>
              <a:rPr lang="fr-FR" sz="1800">
                <a:solidFill>
                  <a:schemeClr val="dk1"/>
                </a:solidFill>
                <a:latin typeface="Calibri"/>
                <a:ea typeface="Calibri"/>
                <a:cs typeface="Calibri"/>
                <a:sym typeface="Calibri"/>
              </a:rPr>
              <a:t> avec accompagnement global et ciblé en toute confidentialité,</a:t>
            </a:r>
          </a:p>
          <a:p>
            <a:pPr marL="171450" marR="0" lvl="0" indent="-171450" algn="just" rtl="0">
              <a:spcBef>
                <a:spcPts val="600"/>
              </a:spcBef>
              <a:spcAft>
                <a:spcPts val="0"/>
              </a:spcAft>
              <a:buClr>
                <a:srgbClr val="0085B0"/>
              </a:buClr>
              <a:buSzPct val="100000"/>
              <a:buFont typeface="Calibri"/>
              <a:buChar char="-"/>
            </a:pPr>
            <a:r>
              <a:rPr lang="fr-FR" sz="1800" b="1">
                <a:solidFill>
                  <a:srgbClr val="0085B0"/>
                </a:solidFill>
                <a:latin typeface="Calibri"/>
                <a:ea typeface="Calibri"/>
                <a:cs typeface="Calibri"/>
                <a:sym typeface="Calibri"/>
              </a:rPr>
              <a:t>PEDAGOGIE :</a:t>
            </a:r>
            <a:r>
              <a:rPr lang="fr-FR" sz="1800">
                <a:solidFill>
                  <a:schemeClr val="dk1"/>
                </a:solidFill>
                <a:latin typeface="Calibri"/>
                <a:ea typeface="Calibri"/>
                <a:cs typeface="Calibri"/>
                <a:sym typeface="Calibri"/>
              </a:rPr>
              <a:t> Apprendre des moyens simples pour travailler mieux en prenant soin de soi avec des experts en QVT,</a:t>
            </a:r>
          </a:p>
          <a:p>
            <a:pPr marL="171450" marR="0" lvl="0" indent="-171450" algn="just" rtl="0">
              <a:spcBef>
                <a:spcPts val="600"/>
              </a:spcBef>
              <a:spcAft>
                <a:spcPts val="0"/>
              </a:spcAft>
              <a:buClr>
                <a:srgbClr val="0085B0"/>
              </a:buClr>
              <a:buSzPct val="100000"/>
              <a:buFont typeface="Calibri"/>
              <a:buChar char="-"/>
            </a:pPr>
            <a:r>
              <a:rPr lang="fr-FR" sz="1800" b="1">
                <a:solidFill>
                  <a:srgbClr val="0085B0"/>
                </a:solidFill>
                <a:latin typeface="Calibri"/>
                <a:ea typeface="Calibri"/>
                <a:cs typeface="Calibri"/>
                <a:sym typeface="Calibri"/>
              </a:rPr>
              <a:t>PREVENTION :</a:t>
            </a:r>
            <a:r>
              <a:rPr lang="fr-FR" sz="180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171450" marR="0" lvl="0" indent="-171450" algn="just" rtl="0">
              <a:spcBef>
                <a:spcPts val="600"/>
              </a:spcBef>
              <a:spcAft>
                <a:spcPts val="0"/>
              </a:spcAft>
              <a:buClr>
                <a:srgbClr val="0085B0"/>
              </a:buClr>
              <a:buSzPct val="100000"/>
              <a:buFont typeface="Calibri"/>
              <a:buChar char="-"/>
            </a:pPr>
            <a:r>
              <a:rPr lang="fr-FR" sz="1800" b="1">
                <a:solidFill>
                  <a:srgbClr val="0085B0"/>
                </a:solidFill>
                <a:latin typeface="Calibri"/>
                <a:ea typeface="Calibri"/>
                <a:cs typeface="Calibri"/>
                <a:sym typeface="Calibri"/>
              </a:rPr>
              <a:t>REMISE EN SELLE :</a:t>
            </a:r>
            <a:r>
              <a:rPr lang="fr-FR" sz="1800">
                <a:solidFill>
                  <a:schemeClr val="dk1"/>
                </a:solidFill>
                <a:latin typeface="Calibri"/>
                <a:ea typeface="Calibri"/>
                <a:cs typeface="Calibri"/>
                <a:sym typeface="Calibri"/>
              </a:rPr>
              <a:t> Après une longue absence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459627" y="1245333"/>
            <a:ext cx="7128900" cy="3600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dirty="0">
                <a:solidFill>
                  <a:schemeClr val="dk1"/>
                </a:solidFill>
                <a:latin typeface="Calibri"/>
                <a:ea typeface="Calibri"/>
                <a:cs typeface="Calibri"/>
                <a:sym typeface="Calibri"/>
              </a:rPr>
              <a:t>« Expérimentation in situ et in vivo de projets innovants en Île-de-France »</a:t>
            </a:r>
          </a:p>
          <a:p>
            <a:pPr marL="0" marR="0" lvl="0" indent="0" algn="l" rtl="0">
              <a:spcBef>
                <a:spcPts val="0"/>
              </a:spcBef>
              <a:buSzPct val="25000"/>
              <a:buNone/>
            </a:pPr>
            <a:r>
              <a:rPr lang="fr-FR" sz="1200" dirty="0">
                <a:solidFill>
                  <a:schemeClr val="dk1"/>
                </a:solidFill>
                <a:latin typeface="Calibri"/>
                <a:ea typeface="Calibri"/>
                <a:cs typeface="Calibri"/>
                <a:sym typeface="Calibri"/>
              </a:rPr>
              <a:t> </a:t>
            </a:r>
          </a:p>
          <a:p>
            <a:pPr marL="0" marR="0" lvl="0" indent="0" algn="l" rtl="0">
              <a:spcBef>
                <a:spcPts val="0"/>
              </a:spcBef>
              <a:buSzPct val="25000"/>
              <a:buNone/>
            </a:pPr>
            <a:r>
              <a:rPr lang="fr-FR" sz="1200" dirty="0">
                <a:solidFill>
                  <a:schemeClr val="dk1"/>
                </a:solidFill>
                <a:latin typeface="Calibri"/>
                <a:ea typeface="Calibri"/>
                <a:cs typeface="Calibri"/>
                <a:sym typeface="Calibri"/>
              </a:rPr>
              <a:t> </a:t>
            </a:r>
          </a:p>
          <a:p>
            <a:pPr marL="0" marR="0" lvl="0" indent="0" algn="l" rtl="0">
              <a:spcBef>
                <a:spcPts val="0"/>
              </a:spcBef>
              <a:buSzPct val="25000"/>
              <a:buNone/>
            </a:pPr>
            <a:r>
              <a:rPr lang="fr-FR" sz="1200" dirty="0">
                <a:solidFill>
                  <a:schemeClr val="dk1"/>
                </a:solidFill>
                <a:latin typeface="Calibri"/>
                <a:ea typeface="Calibri"/>
                <a:cs typeface="Calibri"/>
                <a:sym typeface="Calibri"/>
              </a:rPr>
              <a:t>Une réelle opportunité pour la ville d’accompagner l’expérimentation de l’entreprise </a:t>
            </a:r>
            <a:r>
              <a:rPr lang="fr-FR" sz="1200" b="1" dirty="0" err="1">
                <a:solidFill>
                  <a:schemeClr val="dk1"/>
                </a:solidFill>
                <a:latin typeface="Calibri"/>
                <a:ea typeface="Calibri"/>
                <a:cs typeface="Calibri"/>
                <a:sym typeface="Calibri"/>
              </a:rPr>
              <a:t>SophroKhepri</a:t>
            </a:r>
            <a:r>
              <a:rPr lang="fr-FR" sz="1200" dirty="0">
                <a:solidFill>
                  <a:schemeClr val="dk1"/>
                </a:solidFill>
                <a:latin typeface="Calibri"/>
                <a:ea typeface="Calibri"/>
                <a:cs typeface="Calibri"/>
                <a:sym typeface="Calibri"/>
              </a:rPr>
              <a:t> pour le déploiement d’une solution innovante</a:t>
            </a:r>
            <a:r>
              <a:rPr lang="fr-FR" sz="1200" b="1" dirty="0">
                <a:solidFill>
                  <a:schemeClr val="dk1"/>
                </a:solidFill>
                <a:latin typeface="Calibri"/>
                <a:ea typeface="Calibri"/>
                <a:cs typeface="Calibri"/>
                <a:sym typeface="Calibri"/>
              </a:rPr>
              <a:t>.</a:t>
            </a:r>
          </a:p>
          <a:p>
            <a:pPr marL="0" marR="0" lvl="0" indent="0" algn="l" rtl="0">
              <a:spcBef>
                <a:spcPts val="0"/>
              </a:spcBef>
              <a:buSzPct val="25000"/>
              <a:buNone/>
            </a:pPr>
            <a:r>
              <a:rPr lang="fr-FR" sz="1200" dirty="0">
                <a:solidFill>
                  <a:schemeClr val="dk1"/>
                </a:solidFill>
                <a:latin typeface="Calibri"/>
                <a:ea typeface="Calibri"/>
                <a:cs typeface="Calibri"/>
                <a:sym typeface="Calibri"/>
              </a:rPr>
              <a:t> </a:t>
            </a:r>
          </a:p>
          <a:p>
            <a:pPr marL="0" marR="0" lvl="0" indent="0" algn="l" rtl="0">
              <a:spcBef>
                <a:spcPts val="0"/>
              </a:spcBef>
              <a:buSzPct val="25000"/>
              <a:buNone/>
            </a:pPr>
            <a:r>
              <a:rPr lang="fr-FR" sz="1200" dirty="0">
                <a:solidFill>
                  <a:schemeClr val="dk1"/>
                </a:solidFill>
                <a:latin typeface="Calibri"/>
                <a:ea typeface="Calibri"/>
                <a:cs typeface="Calibri"/>
                <a:sym typeface="Calibri"/>
              </a:rPr>
              <a:t>L’intérêt se situe à double titre : </a:t>
            </a:r>
          </a:p>
          <a:p>
            <a:pPr marL="0" marR="0" lvl="0" indent="0" algn="l" rtl="0">
              <a:spcBef>
                <a:spcPts val="0"/>
              </a:spcBef>
              <a:buSzPct val="25000"/>
              <a:buNone/>
            </a:pPr>
            <a:r>
              <a:rPr lang="fr-FR" sz="1200" dirty="0">
                <a:solidFill>
                  <a:schemeClr val="dk1"/>
                </a:solidFill>
                <a:latin typeface="Calibri"/>
                <a:ea typeface="Calibri"/>
                <a:cs typeface="Calibri"/>
                <a:sym typeface="Calibri"/>
              </a:rPr>
              <a:t> </a:t>
            </a:r>
          </a:p>
          <a:p>
            <a:pPr marL="0" marR="0" lvl="0" indent="0" algn="l" rtl="0">
              <a:spcBef>
                <a:spcPts val="0"/>
              </a:spcBef>
              <a:buSzPct val="25000"/>
              <a:buNone/>
            </a:pPr>
            <a:r>
              <a:rPr lang="fr-FR" sz="1200" dirty="0">
                <a:solidFill>
                  <a:schemeClr val="dk1"/>
                </a:solidFill>
                <a:latin typeface="Calibri"/>
                <a:ea typeface="Calibri"/>
                <a:cs typeface="Calibri"/>
                <a:sym typeface="Calibri"/>
              </a:rPr>
              <a:t>●     En tant que territoire d’expérimentation, il s’agit de tester </a:t>
            </a:r>
            <a:r>
              <a:rPr lang="fr-FR" sz="1200" dirty="0">
                <a:solidFill>
                  <a:schemeClr val="tx1"/>
                </a:solidFill>
                <a:latin typeface="Calibri"/>
                <a:ea typeface="Calibri"/>
                <a:cs typeface="Calibri"/>
                <a:sym typeface="Calibri"/>
              </a:rPr>
              <a:t>sans aucun engagement financier une nouvelle technologie à forte valeur ajoutée dans les domaines de l’information et de la communication, notamment sur les problématiques de santé et de mieux être des riverains et des salariés du territoire</a:t>
            </a:r>
          </a:p>
          <a:p>
            <a:pPr marL="0" marR="0" lvl="0" indent="0" algn="l" rtl="0">
              <a:spcBef>
                <a:spcPts val="0"/>
              </a:spcBef>
              <a:buSzPct val="25000"/>
              <a:buNone/>
            </a:pPr>
            <a:r>
              <a:rPr lang="fr-FR" sz="1200" dirty="0">
                <a:solidFill>
                  <a:schemeClr val="tx1"/>
                </a:solidFill>
                <a:latin typeface="Calibri"/>
                <a:ea typeface="Calibri"/>
                <a:cs typeface="Calibri"/>
                <a:sym typeface="Calibri"/>
              </a:rPr>
              <a:t>●     Pour </a:t>
            </a:r>
            <a:r>
              <a:rPr lang="fr-FR" sz="1200" dirty="0" err="1">
                <a:solidFill>
                  <a:schemeClr val="tx1"/>
                </a:solidFill>
                <a:latin typeface="Calibri"/>
                <a:ea typeface="Calibri"/>
                <a:cs typeface="Calibri"/>
                <a:sym typeface="Calibri"/>
              </a:rPr>
              <a:t>SophroKhepri</a:t>
            </a:r>
            <a:r>
              <a:rPr lang="fr-FR" sz="1200" dirty="0">
                <a:solidFill>
                  <a:schemeClr val="tx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0" marR="0" lvl="0" indent="0" algn="l" rtl="0">
              <a:spcBef>
                <a:spcPts val="0"/>
              </a:spcBef>
              <a:buSzPct val="25000"/>
              <a:buNone/>
            </a:pPr>
            <a:r>
              <a:rPr lang="fr-FR" sz="1200" dirty="0">
                <a:solidFill>
                  <a:schemeClr val="tx1"/>
                </a:solidFill>
                <a:latin typeface="Calibri"/>
                <a:ea typeface="Calibri"/>
                <a:cs typeface="Calibri"/>
                <a:sym typeface="Calibri"/>
              </a:rPr>
              <a:t> </a:t>
            </a:r>
          </a:p>
          <a:p>
            <a:pPr marL="0" marR="0" lvl="0" indent="0" algn="l" rtl="0">
              <a:spcBef>
                <a:spcPts val="0"/>
              </a:spcBef>
              <a:buSzPct val="25000"/>
              <a:buNone/>
            </a:pPr>
            <a:r>
              <a:rPr lang="fr-FR" sz="1200" dirty="0">
                <a:solidFill>
                  <a:schemeClr val="tx1"/>
                </a:solidFill>
                <a:latin typeface="Calibri"/>
                <a:ea typeface="Calibri"/>
                <a:cs typeface="Calibri"/>
                <a:sym typeface="Calibri"/>
              </a:rPr>
              <a:t>L'expérimentation est </a:t>
            </a:r>
            <a:r>
              <a:rPr lang="fr-FR" sz="1200" dirty="0" smtClean="0">
                <a:solidFill>
                  <a:schemeClr val="tx1"/>
                </a:solidFill>
                <a:latin typeface="Calibri"/>
                <a:ea typeface="Calibri"/>
                <a:cs typeface="Calibri"/>
                <a:sym typeface="Calibri"/>
              </a:rPr>
              <a:t>financée </a:t>
            </a:r>
            <a:r>
              <a:rPr lang="fr-FR" sz="1200" dirty="0">
                <a:solidFill>
                  <a:schemeClr val="tx1"/>
                </a:solidFill>
                <a:latin typeface="Calibri"/>
                <a:ea typeface="Calibri"/>
                <a:cs typeface="Calibri"/>
                <a:sym typeface="Calibri"/>
              </a:rPr>
              <a:t>par la région si le dossier est retenu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359619" y="548481"/>
            <a:ext cx="7200799" cy="2677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Quels services pouvons-nous proposer aux collectivités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smtClean="0">
                <a:solidFill>
                  <a:schemeClr val="dk1"/>
                </a:solidFill>
                <a:latin typeface="Calibri"/>
                <a:ea typeface="Calibri"/>
                <a:cs typeface="Calibri"/>
                <a:sym typeface="Calibri"/>
              </a:rPr>
              <a:t>Par l’intermédiaire de notre plateforme, notre </a:t>
            </a:r>
            <a:r>
              <a:rPr lang="fr-FR" sz="1200" dirty="0" smtClean="0">
                <a:solidFill>
                  <a:schemeClr val="dk1"/>
                </a:solidFill>
                <a:latin typeface="Calibri"/>
                <a:ea typeface="Calibri"/>
                <a:cs typeface="Calibri"/>
                <a:sym typeface="Calibri"/>
              </a:rPr>
              <a:t>système permet un accompagnement des </a:t>
            </a:r>
            <a:r>
              <a:rPr lang="fr-FR" sz="1200" dirty="0">
                <a:solidFill>
                  <a:schemeClr val="dk1"/>
                </a:solidFill>
                <a:latin typeface="Calibri"/>
                <a:ea typeface="Calibri"/>
                <a:cs typeface="Calibri"/>
                <a:sym typeface="Calibri"/>
              </a:rPr>
              <a:t>besoins des collaborateurs sans qu’ils aient à parler en interne dans leur environnement professionnel de leurs difficultés.</a:t>
            </a:r>
          </a:p>
          <a:p>
            <a:pPr marL="0" marR="0" lvl="0" indent="0" algn="l" rtl="0">
              <a:spcBef>
                <a:spcPts val="0"/>
              </a:spcBef>
              <a:buSzPct val="25000"/>
              <a:buNone/>
            </a:pPr>
            <a:r>
              <a:rPr lang="fr-FR" sz="1200" dirty="0">
                <a:solidFill>
                  <a:schemeClr val="dk1"/>
                </a:solidFill>
                <a:latin typeface="Calibri"/>
                <a:ea typeface="Calibri"/>
                <a:cs typeface="Calibri"/>
                <a:sym typeface="Calibri"/>
              </a:rPr>
              <a:t>Ils </a:t>
            </a:r>
            <a:r>
              <a:rPr lang="fr-FR" sz="1200" dirty="0" smtClean="0">
                <a:solidFill>
                  <a:schemeClr val="dk1"/>
                </a:solidFill>
                <a:latin typeface="Calibri"/>
                <a:ea typeface="Calibri"/>
                <a:cs typeface="Calibri"/>
                <a:sym typeface="Calibri"/>
              </a:rPr>
              <a:t>leur faut ont utiliser </a:t>
            </a:r>
            <a:r>
              <a:rPr lang="fr-FR" sz="1200" dirty="0">
                <a:solidFill>
                  <a:schemeClr val="dk1"/>
                </a:solidFill>
                <a:latin typeface="Calibri"/>
                <a:ea typeface="Calibri"/>
                <a:cs typeface="Calibri"/>
                <a:sym typeface="Calibri"/>
              </a:rPr>
              <a:t>un code remis par leur employer, </a:t>
            </a:r>
            <a:r>
              <a:rPr lang="fr-FR" sz="1200" dirty="0" smtClean="0">
                <a:solidFill>
                  <a:schemeClr val="dk1"/>
                </a:solidFill>
                <a:latin typeface="Calibri"/>
                <a:ea typeface="Calibri"/>
                <a:cs typeface="Calibri"/>
                <a:sym typeface="Calibri"/>
              </a:rPr>
              <a:t>pour s’identifier sur la plateforme et ainsi avoir </a:t>
            </a:r>
            <a:r>
              <a:rPr lang="fr-FR" sz="1200" dirty="0">
                <a:solidFill>
                  <a:schemeClr val="dk1"/>
                </a:solidFill>
                <a:latin typeface="Calibri"/>
                <a:ea typeface="Calibri"/>
                <a:cs typeface="Calibri"/>
                <a:sym typeface="Calibri"/>
              </a:rPr>
              <a:t>accès </a:t>
            </a:r>
            <a:r>
              <a:rPr lang="fr-FR" sz="1200" dirty="0" smtClean="0">
                <a:solidFill>
                  <a:schemeClr val="dk1"/>
                </a:solidFill>
                <a:latin typeface="Calibri"/>
                <a:ea typeface="Calibri"/>
                <a:cs typeface="Calibri"/>
                <a:sym typeface="Calibri"/>
              </a:rPr>
              <a:t>aux divers types </a:t>
            </a:r>
            <a:r>
              <a:rPr lang="fr-FR" sz="1200" dirty="0">
                <a:solidFill>
                  <a:schemeClr val="dk1"/>
                </a:solidFill>
                <a:latin typeface="Calibri"/>
                <a:ea typeface="Calibri"/>
                <a:cs typeface="Calibri"/>
                <a:sym typeface="Calibri"/>
              </a:rPr>
              <a:t>d’accompagnement. </a:t>
            </a:r>
          </a:p>
          <a:p>
            <a:pPr marL="0" marR="0" lvl="0" indent="0" algn="l" rtl="0">
              <a:spcBef>
                <a:spcPts val="0"/>
              </a:spcBef>
              <a:buSzPct val="25000"/>
              <a:buNone/>
            </a:pPr>
            <a:endParaRPr lang="fr-FR" sz="1200" dirty="0" smtClean="0">
              <a:solidFill>
                <a:schemeClr val="dk1"/>
              </a:solidFill>
              <a:latin typeface="Calibri"/>
              <a:ea typeface="Calibri"/>
              <a:cs typeface="Calibri"/>
              <a:sym typeface="Calibri"/>
            </a:endParaRPr>
          </a:p>
          <a:p>
            <a:pPr marL="0" marR="0" lvl="0" indent="0" algn="l" rtl="0">
              <a:spcBef>
                <a:spcPts val="0"/>
              </a:spcBef>
              <a:buSzPct val="25000"/>
              <a:buNone/>
            </a:pPr>
            <a:r>
              <a:rPr lang="fr-FR" sz="1200" dirty="0" smtClean="0">
                <a:solidFill>
                  <a:schemeClr val="dk1"/>
                </a:solidFill>
                <a:latin typeface="Calibri"/>
                <a:ea typeface="Calibri"/>
                <a:cs typeface="Calibri"/>
                <a:sym typeface="Calibri"/>
              </a:rPr>
              <a:t>Préalablement</a:t>
            </a:r>
            <a:r>
              <a:rPr lang="fr-FR" sz="1200" dirty="0">
                <a:solidFill>
                  <a:schemeClr val="dk1"/>
                </a:solidFill>
                <a:latin typeface="Calibri"/>
                <a:ea typeface="Calibri"/>
                <a:cs typeface="Calibri"/>
                <a:sym typeface="Calibri"/>
              </a:rPr>
              <a:t>, l’employeur choisi un forfait prépayé englobant </a:t>
            </a:r>
            <a:r>
              <a:rPr lang="fr-FR" sz="1200" dirty="0" smtClean="0">
                <a:solidFill>
                  <a:schemeClr val="dk1"/>
                </a:solidFill>
                <a:latin typeface="Calibri"/>
                <a:ea typeface="Calibri"/>
                <a:cs typeface="Calibri"/>
                <a:sym typeface="Calibri"/>
              </a:rPr>
              <a:t>les différents types </a:t>
            </a:r>
            <a:r>
              <a:rPr lang="fr-FR" sz="1200" dirty="0">
                <a:solidFill>
                  <a:schemeClr val="dk1"/>
                </a:solidFill>
                <a:latin typeface="Calibri"/>
                <a:ea typeface="Calibri"/>
                <a:cs typeface="Calibri"/>
                <a:sym typeface="Calibri"/>
              </a:rPr>
              <a:t>d’accompagnement </a:t>
            </a:r>
            <a:r>
              <a:rPr lang="fr-FR" sz="1200" dirty="0" smtClean="0">
                <a:solidFill>
                  <a:schemeClr val="dk1"/>
                </a:solidFill>
                <a:latin typeface="Calibri"/>
                <a:ea typeface="Calibri"/>
                <a:cs typeface="Calibri"/>
                <a:sym typeface="Calibri"/>
              </a:rPr>
              <a:t>bien-être,  présélectionnés dans le cadre de leur dispositif SQVT.</a:t>
            </a:r>
            <a:endParaRPr lang="fr-F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a:solidFill>
                  <a:schemeClr val="dk1"/>
                </a:solidFill>
                <a:latin typeface="Calibri"/>
                <a:ea typeface="Calibri"/>
                <a:cs typeface="Calibri"/>
                <a:sym typeface="Calibri"/>
              </a:rPr>
              <a:t>Ainsi, les salariés peuvent </a:t>
            </a:r>
            <a:r>
              <a:rPr lang="fr-FR" sz="1200" dirty="0" smtClean="0">
                <a:solidFill>
                  <a:schemeClr val="dk1"/>
                </a:solidFill>
                <a:latin typeface="Calibri"/>
                <a:ea typeface="Calibri"/>
                <a:cs typeface="Calibri"/>
                <a:sym typeface="Calibri"/>
              </a:rPr>
              <a:t>être guidés sans </a:t>
            </a:r>
            <a:r>
              <a:rPr lang="fr-FR" sz="1200" dirty="0">
                <a:solidFill>
                  <a:schemeClr val="dk1"/>
                </a:solidFill>
                <a:latin typeface="Calibri"/>
                <a:ea typeface="Calibri"/>
                <a:cs typeface="Calibri"/>
                <a:sym typeface="Calibri"/>
              </a:rPr>
              <a:t>que l’employeur puisse connaître les motifs de consultations du plus grave lié ou pas à son contexte professionnel pouvant être un facteur de démotivation et de baisse de productivité.</a:t>
            </a:r>
          </a:p>
          <a:p>
            <a:pPr marL="0" marR="0" lvl="0" indent="0" algn="l" rtl="0">
              <a:spcBef>
                <a:spcPts val="0"/>
              </a:spcBef>
              <a:buSzPct val="25000"/>
              <a:buNone/>
            </a:pPr>
            <a:r>
              <a:rPr lang="fr-FR" sz="1200" dirty="0">
                <a:solidFill>
                  <a:schemeClr val="dk1"/>
                </a:solidFill>
                <a:latin typeface="Calibri"/>
                <a:ea typeface="Calibri"/>
                <a:cs typeface="Calibri"/>
                <a:sym typeface="Calibri"/>
              </a:rPr>
              <a:t>Par exemple : bien gérer son divorce, dépression, harcèlement ou </a:t>
            </a:r>
            <a:r>
              <a:rPr lang="fr-FR" sz="1200" dirty="0" err="1">
                <a:solidFill>
                  <a:schemeClr val="dk1"/>
                </a:solidFill>
                <a:latin typeface="Calibri"/>
                <a:ea typeface="Calibri"/>
                <a:cs typeface="Calibri"/>
                <a:sym typeface="Calibri"/>
              </a:rPr>
              <a:t>burn</a:t>
            </a:r>
            <a:r>
              <a:rPr lang="fr-FR" sz="1200" dirty="0">
                <a:solidFill>
                  <a:schemeClr val="dk1"/>
                </a:solidFill>
                <a:latin typeface="Calibri"/>
                <a:ea typeface="Calibri"/>
                <a:cs typeface="Calibri"/>
                <a:sym typeface="Calibri"/>
              </a:rPr>
              <a:t>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None/>
            </a:pPr>
            <a:endParaRPr sz="12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p:nvPr/>
        </p:nvSpPr>
        <p:spPr>
          <a:xfrm>
            <a:off x="431628" y="476472"/>
            <a:ext cx="7200799"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buNone/>
            </a:pPr>
            <a:endParaRPr sz="1200" b="1"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buSzPct val="25000"/>
              <a:buNone/>
            </a:pPr>
            <a:r>
              <a:rPr lang="fr-FR" sz="1200" dirty="0">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buSzPct val="25000"/>
              <a:buNone/>
            </a:pPr>
            <a:r>
              <a:rPr lang="fr-FR" sz="1200" dirty="0">
                <a:solidFill>
                  <a:schemeClr val="dk1"/>
                </a:solidFill>
                <a:latin typeface="Calibri"/>
                <a:ea typeface="Calibri"/>
                <a:cs typeface="Calibri"/>
                <a:sym typeface="Calibri"/>
              </a:rPr>
              <a:t>Déontologie</a:t>
            </a:r>
          </a:p>
          <a:p>
            <a:pPr marL="0" marR="0" lvl="0" indent="0" algn="l" rtl="0">
              <a:spcBef>
                <a:spcPts val="0"/>
              </a:spcBef>
              <a:buSzPct val="25000"/>
              <a:buNone/>
            </a:pPr>
            <a:r>
              <a:rPr lang="fr-FR" sz="1200" dirty="0">
                <a:solidFill>
                  <a:schemeClr val="dk1"/>
                </a:solidFill>
                <a:latin typeface="Calibri"/>
                <a:ea typeface="Calibri"/>
                <a:cs typeface="Calibri"/>
                <a:sym typeface="Calibri"/>
              </a:rPr>
              <a:t>Respect de la confidentialité</a:t>
            </a:r>
          </a:p>
          <a:p>
            <a:pPr marL="0" marR="0" lvl="0" indent="0" algn="l" rtl="0">
              <a:spcBef>
                <a:spcPts val="0"/>
              </a:spcBef>
              <a:buSzPct val="25000"/>
              <a:buNone/>
            </a:pPr>
            <a:r>
              <a:rPr lang="fr-FR" sz="1200" dirty="0">
                <a:solidFill>
                  <a:schemeClr val="dk1"/>
                </a:solidFill>
                <a:latin typeface="Calibri"/>
                <a:ea typeface="Calibri"/>
                <a:cs typeface="Calibri"/>
                <a:sym typeface="Calibri"/>
              </a:rPr>
              <a:t>S’appuyer sur un savoir-faire, </a:t>
            </a:r>
          </a:p>
          <a:p>
            <a:pPr marL="0" marR="0" lvl="0" indent="0" algn="l" rtl="0">
              <a:spcBef>
                <a:spcPts val="0"/>
              </a:spcBef>
              <a:buSzPct val="25000"/>
              <a:buNone/>
            </a:pPr>
            <a:r>
              <a:rPr lang="fr-FR" sz="1200" dirty="0">
                <a:solidFill>
                  <a:schemeClr val="dk1"/>
                </a:solidFill>
                <a:latin typeface="Calibri"/>
                <a:ea typeface="Calibri"/>
                <a:cs typeface="Calibri"/>
                <a:sym typeface="Calibri"/>
              </a:rPr>
              <a:t>Plus économique de passer par des experts</a:t>
            </a:r>
          </a:p>
          <a:p>
            <a:pPr marL="0" marR="0" lvl="0" indent="0" algn="l" rtl="0">
              <a:spcBef>
                <a:spcPts val="0"/>
              </a:spcBef>
              <a:buSzPct val="25000"/>
              <a:buNone/>
            </a:pPr>
            <a:r>
              <a:rPr lang="fr-FR" sz="1200" dirty="0">
                <a:solidFill>
                  <a:schemeClr val="dk1"/>
                </a:solidFill>
                <a:latin typeface="Calibri"/>
                <a:ea typeface="Calibri"/>
                <a:cs typeface="Calibri"/>
                <a:sym typeface="Calibri"/>
              </a:rPr>
              <a:t>Atteindre un meilleur taux d’engagement (baisse % absentéisme)</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cap="none" dirty="0">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buSzPct val="25000"/>
              <a:buNone/>
            </a:pPr>
            <a:r>
              <a:rPr lang="fr-FR" sz="1200" dirty="0">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buSzPct val="25000"/>
              <a:buNone/>
            </a:pPr>
            <a:r>
              <a:rPr lang="fr-FR" sz="1200" dirty="0">
                <a:solidFill>
                  <a:schemeClr val="dk1"/>
                </a:solidFill>
                <a:latin typeface="Calibri"/>
                <a:ea typeface="Calibri"/>
                <a:cs typeface="Calibri"/>
                <a:sym typeface="Calibri"/>
              </a:rPr>
              <a:t>Une anticipation et maîtrise des risques</a:t>
            </a:r>
          </a:p>
          <a:p>
            <a:pPr marL="0" marR="0" lvl="0" indent="0" algn="l" rtl="0">
              <a:spcBef>
                <a:spcPts val="0"/>
              </a:spcBef>
              <a:buSzPct val="25000"/>
              <a:buNone/>
            </a:pPr>
            <a:r>
              <a:rPr lang="fr-FR" sz="1200" dirty="0">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buSzPct val="25000"/>
              <a:buNone/>
            </a:pPr>
            <a:r>
              <a:rPr lang="fr-FR" sz="1200" dirty="0">
                <a:solidFill>
                  <a:schemeClr val="dk1"/>
                </a:solidFill>
                <a:latin typeface="Calibri"/>
                <a:ea typeface="Calibri"/>
                <a:cs typeface="Calibri"/>
                <a:sym typeface="Calibri"/>
              </a:rPr>
              <a:t>La motivation, l’implication et la fidélisation des salariés</a:t>
            </a:r>
          </a:p>
          <a:p>
            <a:pPr marL="0" marR="0" lvl="0" indent="0" algn="l" rtl="0">
              <a:spcBef>
                <a:spcPts val="0"/>
              </a:spcBef>
              <a:buSzPct val="25000"/>
              <a:buNone/>
            </a:pPr>
            <a:r>
              <a:rPr lang="fr-FR" sz="1200" dirty="0">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buSzPct val="25000"/>
              <a:buNone/>
            </a:pPr>
            <a:r>
              <a:rPr lang="fr-FR" sz="1200" dirty="0">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buSzPct val="25000"/>
              <a:buNone/>
            </a:pPr>
            <a:r>
              <a:rPr lang="fr-FR" sz="1200" dirty="0">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SzPct val="25000"/>
              <a:buNone/>
            </a:pPr>
            <a:r>
              <a:rPr lang="fr-FR" sz="1200" dirty="0">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503636" y="476472"/>
            <a:ext cx="6912767"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Quel(s) produit(s) / service(s) notre entreprise propose</a:t>
            </a:r>
          </a:p>
          <a:p>
            <a:pPr marL="0" marR="0" lvl="0" indent="0" algn="l" rtl="0">
              <a:spcBef>
                <a:spcPts val="0"/>
              </a:spcBef>
              <a:buSzPct val="25000"/>
              <a:buNone/>
            </a:pPr>
            <a:r>
              <a:rPr lang="fr-FR" sz="1200" b="1"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buSzPct val="25000"/>
              <a:buNone/>
            </a:pPr>
            <a:r>
              <a:rPr lang="fr-FR" sz="1200"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buSzPct val="25000"/>
              <a:buNone/>
            </a:pPr>
            <a:r>
              <a:rPr lang="fr-FR" sz="1200"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buSzPct val="25000"/>
              <a:buNone/>
            </a:pPr>
            <a:r>
              <a:rPr lang="fr-FR" sz="1200"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buSzPct val="25000"/>
              <a:buNone/>
            </a:pPr>
            <a:r>
              <a:rPr lang="fr-FR" sz="1200"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buSzPct val="25000"/>
              <a:buNone/>
            </a:pPr>
            <a:r>
              <a:rPr lang="fr-FR" sz="1200"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buSzPct val="25000"/>
              <a:buNone/>
            </a:pPr>
            <a:r>
              <a:rPr lang="fr-FR" sz="1200"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dirty="0">
                <a:solidFill>
                  <a:schemeClr val="dk1"/>
                </a:solidFill>
                <a:latin typeface="Calibri"/>
                <a:ea typeface="Calibri"/>
                <a:cs typeface="Calibri"/>
                <a:sym typeface="Calibri"/>
              </a:rPr>
              <a:t>Quels sont les avantages compétitifs de nos services ? </a:t>
            </a:r>
          </a:p>
          <a:p>
            <a:pPr marL="0" marR="0" lvl="0" indent="0" algn="l" rtl="0">
              <a:spcBef>
                <a:spcPts val="0"/>
              </a:spcBef>
              <a:buSzPct val="25000"/>
              <a:buNone/>
            </a:pPr>
            <a:r>
              <a:rPr lang="fr-FR" sz="1200"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buSzPct val="25000"/>
              <a:buNone/>
            </a:pPr>
            <a:r>
              <a:rPr lang="fr-FR" sz="1200" b="1" dirty="0">
                <a:solidFill>
                  <a:schemeClr val="dk1"/>
                </a:solidFill>
                <a:latin typeface="Calibri"/>
                <a:ea typeface="Calibri"/>
                <a:cs typeface="Calibri"/>
                <a:sym typeface="Calibri"/>
              </a:rPr>
              <a:t>Notre démarche d'accompagnement du changement est donc une technologie sociale innovante intégrant </a:t>
            </a:r>
            <a:r>
              <a:rPr lang="fr-FR" sz="1200" b="1" dirty="0" smtClean="0">
                <a:solidFill>
                  <a:schemeClr val="dk1"/>
                </a:solidFill>
                <a:latin typeface="Calibri"/>
                <a:ea typeface="Calibri"/>
                <a:cs typeface="Calibri"/>
                <a:sym typeface="Calibri"/>
              </a:rPr>
              <a:t>4 éléments </a:t>
            </a:r>
            <a:r>
              <a:rPr lang="fr-FR" sz="1200" b="1" dirty="0">
                <a:solidFill>
                  <a:schemeClr val="dk1"/>
                </a:solidFill>
                <a:latin typeface="Calibri"/>
                <a:ea typeface="Calibri"/>
                <a:cs typeface="Calibri"/>
                <a:sym typeface="Calibri"/>
              </a:rPr>
              <a:t>: </a:t>
            </a:r>
          </a:p>
          <a:p>
            <a:pPr marL="0" marR="0" lvl="0" indent="0" algn="l" rtl="0">
              <a:spcBef>
                <a:spcPts val="0"/>
              </a:spcBef>
              <a:buSzPct val="25000"/>
              <a:buNone/>
            </a:pPr>
            <a:r>
              <a:rPr lang="fr-FR" sz="1200" dirty="0">
                <a:solidFill>
                  <a:schemeClr val="dk1"/>
                </a:solidFill>
                <a:latin typeface="Calibri"/>
                <a:ea typeface="Calibri"/>
                <a:cs typeface="Calibri"/>
                <a:sym typeface="Calibri"/>
              </a:rPr>
              <a:t> </a:t>
            </a:r>
            <a:r>
              <a:rPr lang="fr-FR" sz="1200" b="1" dirty="0">
                <a:solidFill>
                  <a:schemeClr val="dk1"/>
                </a:solidFill>
                <a:latin typeface="Calibri"/>
                <a:ea typeface="Calibri"/>
                <a:cs typeface="Calibri"/>
                <a:sym typeface="Calibri"/>
              </a:rPr>
              <a:t>Les méthodes </a:t>
            </a:r>
            <a:r>
              <a:rPr lang="fr-FR" sz="1200" dirty="0">
                <a:solidFill>
                  <a:schemeClr val="dk1"/>
                </a:solidFill>
                <a:latin typeface="Calibri"/>
                <a:ea typeface="Calibri"/>
                <a:cs typeface="Calibri"/>
                <a:sym typeface="Calibri"/>
              </a:rPr>
              <a:t>: technique à médiation corporelle impliquant le corps comme transmetteur, vise à rétablir l’unité et l'équilibre soma-psyché en débarrassant l'individu de ses troubles divers. Pleinement intégrée au processus de changement, elle permet une interprétation analytique plus profonde des sensations vécues tant corporelles qu’affectives. </a:t>
            </a:r>
          </a:p>
          <a:p>
            <a:pPr marL="0" marR="0" lvl="0" indent="0" algn="l" rtl="0">
              <a:spcBef>
                <a:spcPts val="0"/>
              </a:spcBef>
              <a:buNone/>
            </a:pPr>
            <a:endParaRPr sz="12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9621" y="332458"/>
            <a:ext cx="7200800" cy="4708981"/>
          </a:xfrm>
          <a:prstGeom prst="rect">
            <a:avLst/>
          </a:prstGeom>
          <a:noFill/>
        </p:spPr>
        <p:txBody>
          <a:bodyPr wrap="square" rtlCol="0">
            <a:spAutoFit/>
          </a:bodyPr>
          <a:lstStyle/>
          <a:p>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Les neurosciences : </a:t>
            </a:r>
            <a:r>
              <a:rPr lang="fr-FR" sz="1200" dirty="0">
                <a:latin typeface="Calibri" panose="020F0502020204030204" pitchFamily="34" charset="0"/>
                <a:cs typeface="Calibri" panose="020F0502020204030204" pitchFamily="34" charset="0"/>
              </a:rPr>
              <a:t>Approche neurocognitive et comportementale </a:t>
            </a:r>
            <a:r>
              <a:rPr lang="fr-FR" sz="1200" dirty="0" err="1">
                <a:latin typeface="Calibri" panose="020F0502020204030204" pitchFamily="34" charset="0"/>
                <a:cs typeface="Calibri" panose="020F0502020204030204" pitchFamily="34" charset="0"/>
              </a:rPr>
              <a:t>biosystémique</a:t>
            </a:r>
            <a:r>
              <a:rPr lang="fr-FR" sz="1200" dirty="0">
                <a:latin typeface="Calibri" panose="020F0502020204030204" pitchFamily="34" charset="0"/>
                <a:cs typeface="Calibri" panose="020F0502020204030204" pitchFamily="34" charset="0"/>
              </a:rPr>
              <a:t> a pour objectif de rétablir la connexion entre pensée, émotions et comportements qui sont les éléments qui fondent le système humain. En rétablissant cette connexion, pensées - sensations - actions, il est possible de réactiver la complexité du cycle émotif, dont l’altération est à l’origine de troubles ou de conflits internes et/ou avec les autres. L'individu se voit lui aussi comme un système, fait de corps, d’esprit et d’émotion, inscrit dans des systèmes sociaux et relationnels. </a:t>
            </a: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L' Open </a:t>
            </a:r>
            <a:r>
              <a:rPr lang="fr-FR" sz="1200" b="1" dirty="0" err="1">
                <a:latin typeface="Calibri" panose="020F0502020204030204" pitchFamily="34" charset="0"/>
                <a:cs typeface="Calibri" panose="020F0502020204030204" pitchFamily="34" charset="0"/>
              </a:rPr>
              <a:t>Space</a:t>
            </a:r>
            <a:r>
              <a:rPr lang="fr-FR" sz="1200" b="1" dirty="0">
                <a:latin typeface="Calibri" panose="020F0502020204030204" pitchFamily="34" charset="0"/>
                <a:cs typeface="Calibri" panose="020F0502020204030204" pitchFamily="34" charset="0"/>
              </a:rPr>
              <a:t> </a:t>
            </a:r>
            <a:r>
              <a:rPr lang="fr-FR" sz="1200" b="1" dirty="0" err="1">
                <a:latin typeface="Calibri" panose="020F0502020204030204" pitchFamily="34" charset="0"/>
                <a:cs typeface="Calibri" panose="020F0502020204030204" pitchFamily="34" charset="0"/>
              </a:rPr>
              <a:t>Technoly</a:t>
            </a:r>
            <a:r>
              <a:rPr lang="fr-FR" sz="1200" b="1" dirty="0">
                <a:latin typeface="Calibri" panose="020F0502020204030204" pitchFamily="34" charset="0"/>
                <a:cs typeface="Calibri" panose="020F0502020204030204" pitchFamily="34" charset="0"/>
              </a:rPr>
              <a:t> (OST) ou Forum Ouvert : </a:t>
            </a:r>
            <a:r>
              <a:rPr lang="fr-FR" sz="1200" dirty="0">
                <a:latin typeface="Calibri" panose="020F0502020204030204" pitchFamily="34" charset="0"/>
                <a:cs typeface="Calibri" panose="020F0502020204030204" pitchFamily="34" charset="0"/>
              </a:rPr>
              <a:t>démarche de communication participative dynamique qui permet des rencontres de groupes inspirantes et efficaces de 5 à plusieurs centaines de participants et qui se déroulent en quelques heures ou quelques jours. Employée avec succès dans tous types d’organisations, cette méthode maximise le potentiel d’un groupe à la recherche de solutions créatives, dans une atmosphère à la fois stimulante et détendue. Elle favorise la mobilisation et la responsabilisation de chacun, renforce la collaboration et mène à une performance organisationnelle accrue. </a:t>
            </a:r>
          </a:p>
          <a:p>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L'</a:t>
            </a:r>
            <a:r>
              <a:rPr lang="fr-FR" sz="1200" b="1" dirty="0" err="1">
                <a:latin typeface="Calibri" panose="020F0502020204030204" pitchFamily="34" charset="0"/>
                <a:cs typeface="Calibri" panose="020F0502020204030204" pitchFamily="34" charset="0"/>
              </a:rPr>
              <a:t>holoptisme</a:t>
            </a:r>
            <a:r>
              <a:rPr lang="fr-FR" sz="1200" b="1" dirty="0">
                <a:latin typeface="Calibri" panose="020F0502020204030204" pitchFamily="34" charset="0"/>
                <a:cs typeface="Calibri" panose="020F0502020204030204" pitchFamily="34" charset="0"/>
              </a:rPr>
              <a:t> : </a:t>
            </a:r>
            <a:r>
              <a:rPr lang="fr-FR" sz="1200" dirty="0">
                <a:latin typeface="Calibri" panose="020F0502020204030204" pitchFamily="34" charset="0"/>
                <a:cs typeface="Calibri" panose="020F0502020204030204" pitchFamily="34" charset="0"/>
              </a:rPr>
              <a:t>approche organisationnelle qui permet à tout participant de percevoir en temps réel les manifestations des autres membres du groupe ainsi que celle provenant du niveau supérieur. Chacun a une représentation du groupe et de lui-même en tant que sujet dans le groupe et la considère de façon légitime. C'est ce qui porte l'intelligence collective. </a:t>
            </a:r>
            <a:endParaRPr lang="fr-FR" sz="1200" dirty="0" smtClean="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a:p>
            <a:r>
              <a:rPr lang="fr-FR" sz="1200" b="1" dirty="0">
                <a:latin typeface="Calibri" panose="020F0502020204030204" pitchFamily="34" charset="0"/>
                <a:cs typeface="Calibri" panose="020F0502020204030204" pitchFamily="34" charset="0"/>
              </a:rPr>
              <a:t>Comment notre offre s'insère-t-elle dans la vie de nos clients ? </a:t>
            </a:r>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Dans la vie des clients, </a:t>
            </a:r>
            <a:r>
              <a:rPr lang="fr-FR" sz="1200" b="1" dirty="0" smtClean="0">
                <a:latin typeface="Calibri" panose="020F0502020204030204" pitchFamily="34" charset="0"/>
                <a:cs typeface="Calibri" panose="020F0502020204030204" pitchFamily="34" charset="0"/>
              </a:rPr>
              <a:t>nos techniques </a:t>
            </a:r>
            <a:r>
              <a:rPr lang="fr-FR" sz="1200" dirty="0" smtClean="0">
                <a:latin typeface="Calibri" panose="020F0502020204030204" pitchFamily="34" charset="0"/>
                <a:cs typeface="Calibri" panose="020F0502020204030204" pitchFamily="34" charset="0"/>
              </a:rPr>
              <a:t>aides </a:t>
            </a:r>
            <a:r>
              <a:rPr lang="fr-FR" sz="1200" dirty="0">
                <a:latin typeface="Calibri" panose="020F0502020204030204" pitchFamily="34" charset="0"/>
                <a:cs typeface="Calibri" panose="020F0502020204030204" pitchFamily="34" charset="0"/>
              </a:rPr>
              <a:t>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p:txBody>
      </p:sp>
    </p:spTree>
    <p:extLst>
      <p:ext uri="{BB962C8B-B14F-4D97-AF65-F5344CB8AC3E}">
        <p14:creationId xmlns:p14="http://schemas.microsoft.com/office/powerpoint/2010/main" val="123493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431628" y="938138"/>
            <a:ext cx="7200799"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a:solidFill>
                  <a:schemeClr val="dk1"/>
                </a:solidFill>
                <a:latin typeface="Calibri"/>
                <a:ea typeface="Calibri"/>
                <a:cs typeface="Calibri"/>
                <a:sym typeface="Calibri"/>
              </a:rPr>
              <a:t>Règlementation : Santé et Qualité de Vie au Travail :</a:t>
            </a:r>
          </a:p>
          <a:p>
            <a:pPr marL="0" marR="0" lvl="0" indent="0" algn="l" rtl="0">
              <a:spcBef>
                <a:spcPts val="0"/>
              </a:spcBef>
              <a:buSzPct val="25000"/>
              <a:buNone/>
            </a:pPr>
            <a:r>
              <a:rPr lang="fr-FR" sz="1200">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http://www.fonction-publique.gouv.fr/. </a:t>
            </a:r>
          </a:p>
        </p:txBody>
      </p:sp>
      <p:sp>
        <p:nvSpPr>
          <p:cNvPr id="163" name="Shape 163"/>
          <p:cNvSpPr/>
          <p:nvPr/>
        </p:nvSpPr>
        <p:spPr>
          <a:xfrm>
            <a:off x="431628" y="2204665"/>
            <a:ext cx="7056783"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dirty="0">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r>
              <a:rPr lang="fr-FR" sz="1200" dirty="0" smtClean="0">
                <a:solidFill>
                  <a:schemeClr val="dk1"/>
                </a:solidFill>
                <a:latin typeface="Calibri"/>
                <a:ea typeface="Calibri"/>
                <a:cs typeface="Calibri"/>
                <a:sym typeface="Calibri"/>
              </a:rPr>
              <a:t>».</a:t>
            </a:r>
          </a:p>
          <a:p>
            <a:pPr marL="0" marR="0" lvl="0" indent="0" algn="l" rtl="0">
              <a:spcBef>
                <a:spcPts val="0"/>
              </a:spcBef>
              <a:buSzPct val="25000"/>
              <a:buNone/>
            </a:pPr>
            <a:endParaRPr lang="fr-FR" sz="1200" dirty="0">
              <a:solidFill>
                <a:schemeClr val="dk1"/>
              </a:solidFill>
              <a:latin typeface="Calibri"/>
              <a:ea typeface="Calibri"/>
              <a:cs typeface="Calibri"/>
              <a:sym typeface="Calibri"/>
            </a:endParaRPr>
          </a:p>
          <a:p>
            <a:pPr lvl="0">
              <a:buSzPct val="25000"/>
            </a:pPr>
            <a:r>
              <a:rPr lang="fr-FR" sz="1200" b="1" dirty="0">
                <a:solidFill>
                  <a:schemeClr val="dk1"/>
                </a:solidFill>
                <a:latin typeface="Calibri"/>
                <a:ea typeface="Calibri"/>
                <a:cs typeface="Calibri"/>
                <a:sym typeface="Calibri"/>
              </a:rPr>
              <a:t>Les </a:t>
            </a:r>
            <a:r>
              <a:rPr lang="fr-FR" sz="1200" b="1" dirty="0" smtClean="0">
                <a:solidFill>
                  <a:schemeClr val="dk1"/>
                </a:solidFill>
                <a:latin typeface="Calibri"/>
                <a:ea typeface="Calibri"/>
                <a:cs typeface="Calibri"/>
                <a:sym typeface="Calibri"/>
              </a:rPr>
              <a:t>entreprises ou les collectivités </a:t>
            </a:r>
            <a:r>
              <a:rPr lang="fr-FR" sz="1200" dirty="0">
                <a:solidFill>
                  <a:schemeClr val="dk1"/>
                </a:solidFill>
                <a:latin typeface="Calibri"/>
                <a:ea typeface="Calibri"/>
                <a:cs typeface="Calibri"/>
                <a:sym typeface="Calibri"/>
              </a:rPr>
              <a:t>sont depuis peu soumises à l'obligation de remplir le Document Unique concernant les risques professionnels. </a:t>
            </a:r>
          </a:p>
          <a:p>
            <a:pPr lvl="0">
              <a:buSzPct val="25000"/>
            </a:pPr>
            <a:r>
              <a:rPr lang="fr-FR" sz="1200" dirty="0">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lvl="0">
              <a:buSzPct val="25000"/>
            </a:pPr>
            <a:r>
              <a:rPr lang="fr-FR" sz="1200" dirty="0">
                <a:solidFill>
                  <a:schemeClr val="dk1"/>
                </a:solidFill>
                <a:latin typeface="Calibri"/>
                <a:ea typeface="Calibri"/>
                <a:cs typeface="Calibri"/>
                <a:sym typeface="Calibri"/>
              </a:rPr>
              <a:t>Donc, le nombre d'entreprises en demande de nos services va augmenter compte tenu des pressions légales. </a:t>
            </a:r>
          </a:p>
        </p:txBody>
      </p:sp>
      <p:sp>
        <p:nvSpPr>
          <p:cNvPr id="164" name="Shape 164"/>
          <p:cNvSpPr/>
          <p:nvPr/>
        </p:nvSpPr>
        <p:spPr>
          <a:xfrm>
            <a:off x="431628" y="476472"/>
            <a:ext cx="72007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a:solidFill>
                  <a:schemeClr val="dk1"/>
                </a:solidFill>
                <a:latin typeface="Calibri"/>
                <a:ea typeface="Calibri"/>
                <a:cs typeface="Calibri"/>
                <a:sym typeface="Calibri"/>
              </a:rPr>
              <a:t>Notre offre pour les collectivités au regard de la réglementation SQVT</a:t>
            </a:r>
          </a:p>
          <a:p>
            <a:pPr marL="0" marR="0" lvl="0" indent="0" algn="l" rtl="0">
              <a:spcBef>
                <a:spcPts val="0"/>
              </a:spcBef>
              <a:buNone/>
            </a:pPr>
            <a:endParaRPr sz="1200" b="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463204" y="1157954"/>
            <a:ext cx="7128900" cy="3600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Définition des risques psychosociaux</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dirty="0">
                <a:solidFill>
                  <a:schemeClr val="dk1"/>
                </a:solidFill>
                <a:latin typeface="Calibri"/>
                <a:ea typeface="Calibri"/>
                <a:cs typeface="Calibri"/>
                <a:sym typeface="Calibri"/>
              </a:rPr>
              <a:t>Les différentes formes de risques psychosociaux</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dirty="0">
                <a:solidFill>
                  <a:schemeClr val="dk1"/>
                </a:solidFill>
                <a:latin typeface="Calibri"/>
                <a:ea typeface="Calibri"/>
                <a:cs typeface="Calibri"/>
                <a:sym typeface="Calibri"/>
              </a:rPr>
              <a:t>Les risques psychosociaux, c’est quoi ? Qu’entend-on par “risques psychosociaux”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dirty="0">
                <a:solidFill>
                  <a:schemeClr val="dk1"/>
                </a:solidFill>
                <a:latin typeface="Calibri"/>
                <a:ea typeface="Calibri"/>
                <a:cs typeface="Calibri"/>
                <a:sym typeface="Calibri"/>
              </a:rPr>
            </a:br>
            <a:r>
              <a:rPr lang="fr-FR" sz="1200"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SzPct val="25000"/>
              <a:buNone/>
            </a:pPr>
            <a:r>
              <a:rPr lang="fr-FR" sz="1200"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dirty="0">
                <a:solidFill>
                  <a:schemeClr val="dk1"/>
                </a:solidFill>
                <a:latin typeface="Calibri"/>
                <a:ea typeface="Calibri"/>
                <a:cs typeface="Calibri"/>
                <a:sym typeface="Calibri"/>
              </a:rPr>
            </a:br>
            <a:r>
              <a:rPr lang="fr-FR" sz="1200"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503636" y="1052245"/>
            <a:ext cx="7128791" cy="36009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buSzPct val="25000"/>
              <a:buNone/>
            </a:pPr>
            <a:r>
              <a:rPr lang="fr-FR" sz="1200" i="1" dirty="0">
                <a:solidFill>
                  <a:schemeClr val="dk1"/>
                </a:solidFill>
                <a:latin typeface="Calibri"/>
                <a:ea typeface="Calibri"/>
                <a:cs typeface="Calibri"/>
                <a:sym typeface="Calibri"/>
              </a:rPr>
              <a:t>(L'Agence nationale pour l'amélioration des conditions de travail (</a:t>
            </a:r>
            <a:r>
              <a:rPr lang="fr-FR" sz="1200" b="1" i="1" dirty="0">
                <a:solidFill>
                  <a:schemeClr val="dk1"/>
                </a:solidFill>
                <a:latin typeface="Calibri"/>
                <a:ea typeface="Calibri"/>
                <a:cs typeface="Calibri"/>
                <a:sym typeface="Calibri"/>
              </a:rPr>
              <a:t>ANACT</a:t>
            </a:r>
            <a:r>
              <a:rPr lang="fr-FR" sz="1200" i="1"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buNone/>
            </a:pPr>
            <a:endParaRPr dirty="0"/>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b="1" dirty="0">
                <a:solidFill>
                  <a:schemeClr val="dk1"/>
                </a:solidFill>
                <a:latin typeface="Calibri"/>
                <a:ea typeface="Calibri"/>
                <a:cs typeface="Calibri"/>
                <a:sym typeface="Calibri"/>
              </a:rPr>
              <a:t>Enjeux de la Qualité de Vie au travail </a:t>
            </a:r>
          </a:p>
          <a:p>
            <a:pPr marL="0" marR="0" lvl="0" indent="0" algn="l" rtl="0">
              <a:spcBef>
                <a:spcPts val="0"/>
              </a:spcBef>
              <a:buSzPct val="25000"/>
              <a:buNone/>
            </a:pPr>
            <a:r>
              <a:rPr lang="fr-FR" sz="1200" dirty="0">
                <a:solidFill>
                  <a:schemeClr val="dk1"/>
                </a:solidFill>
                <a:latin typeface="Calibri"/>
                <a:ea typeface="Calibri"/>
                <a:cs typeface="Calibri"/>
                <a:sym typeface="Calibri"/>
              </a:rPr>
              <a:t>Concilier de bonnes conditions de travail et la performance </a:t>
            </a:r>
            <a:r>
              <a:rPr lang="fr-FR" sz="1200" dirty="0">
                <a:solidFill>
                  <a:schemeClr val="tx1"/>
                </a:solidFill>
                <a:latin typeface="Calibri"/>
                <a:ea typeface="Calibri"/>
                <a:cs typeface="Calibri"/>
                <a:sym typeface="Calibri"/>
              </a:rPr>
              <a:t>de l’entreprise ou de la collectivité</a:t>
            </a:r>
            <a:r>
              <a:rPr lang="fr-FR" sz="1200" dirty="0">
                <a:solidFill>
                  <a:srgbClr val="FF0000"/>
                </a:solidFill>
                <a:latin typeface="Calibri"/>
                <a:ea typeface="Calibri"/>
                <a:cs typeface="Calibri"/>
                <a:sym typeface="Calibri"/>
              </a:rPr>
              <a:t> </a:t>
            </a:r>
            <a:r>
              <a:rPr lang="fr-FR" sz="1200"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SzPct val="25000"/>
              <a:buNone/>
            </a:pPr>
            <a:r>
              <a:rPr lang="fr-FR" sz="1200"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512964" y="260449"/>
            <a:ext cx="7200900" cy="50405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Un marché en forte évolution qui se structure et gagne en reconnaissance:</a:t>
            </a:r>
          </a:p>
          <a:p>
            <a:pPr marL="0" marR="0" lvl="0" indent="0" algn="l" rtl="0">
              <a:spcBef>
                <a:spcPts val="0"/>
              </a:spcBef>
              <a:buNone/>
            </a:pPr>
            <a:endParaRPr sz="1200" b="1"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smtClean="0">
                <a:solidFill>
                  <a:schemeClr val="dk1"/>
                </a:solidFill>
                <a:latin typeface="Calibri"/>
                <a:ea typeface="Calibri"/>
                <a:cs typeface="Calibri"/>
                <a:sym typeface="Calibri"/>
              </a:rPr>
              <a:t>La </a:t>
            </a:r>
            <a:r>
              <a:rPr lang="fr-FR" sz="1200" dirty="0">
                <a:solidFill>
                  <a:schemeClr val="dk1"/>
                </a:solidFill>
                <a:latin typeface="Calibri"/>
                <a:ea typeface="Calibri"/>
                <a:cs typeface="Calibri"/>
                <a:sym typeface="Calibri"/>
              </a:rPr>
              <a:t>recherche du bien-être et de l’harmonie représente une tendance profonde de notre société. </a:t>
            </a:r>
          </a:p>
          <a:p>
            <a:pPr marL="0" marR="0" lvl="0" indent="0" algn="l" rtl="0">
              <a:spcBef>
                <a:spcPts val="0"/>
              </a:spcBef>
              <a:buSzPct val="25000"/>
              <a:buNone/>
            </a:pPr>
            <a:r>
              <a:rPr lang="fr-FR" sz="1200" b="1" dirty="0">
                <a:solidFill>
                  <a:schemeClr val="dk1"/>
                </a:solidFill>
                <a:latin typeface="Calibri"/>
                <a:ea typeface="Calibri"/>
                <a:cs typeface="Calibri"/>
                <a:sym typeface="Calibri"/>
              </a:rPr>
              <a:t>Deux raisons principales à cela : </a:t>
            </a:r>
            <a:r>
              <a:rPr lang="fr-FR" sz="1200" dirty="0">
                <a:solidFill>
                  <a:schemeClr val="dk1"/>
                </a:solidFill>
                <a:latin typeface="Calibri"/>
                <a:ea typeface="Calibri"/>
                <a:cs typeface="Calibri"/>
                <a:sym typeface="Calibri"/>
              </a:rPr>
              <a:t>le vieillissement de la population et le stress véritable fléau du monde occidental d’après l’OMS (Organisation Mondiale de la Santé) et selon une étude de l’APCE faite en 2008. Pour le combattre, on note la percée en Occident –et plus particulièrement en France qui comble son retard en Europe- de nombreuses approches globales du corps au moyen de techniques, méthodes au carrefour de la psychologie, de la science et de la philosophie. Au-delà d’un effet de mode, il s’agit d’une tendance plus profonde et irréversible. </a:t>
            </a:r>
          </a:p>
          <a:p>
            <a:pPr marL="0" marR="0" lvl="0" indent="0" algn="l" rtl="0">
              <a:spcBef>
                <a:spcPts val="0"/>
              </a:spcBef>
              <a:buSzPct val="25000"/>
              <a:buNone/>
            </a:pPr>
            <a:r>
              <a:rPr lang="fr-FR" sz="1200" dirty="0">
                <a:solidFill>
                  <a:schemeClr val="dk1"/>
                </a:solidFill>
                <a:latin typeface="Calibri"/>
                <a:ea typeface="Calibri"/>
                <a:cs typeface="Calibri"/>
                <a:sym typeface="Calibri"/>
              </a:rPr>
              <a:t>Toujours selon l’OMS, 42 % des Français ont recours aux médecines parallèles, douces ou alternatives ; 75 % ont déjà eu recours dans leur vie aux médecines douces (qu’il s’agisse d’acupuncture, d’hypnose ou de relaxation). Ces dernières prenant de plus en plus une place reconnue dans le parcours des futurs médecins viennent renforcer cette évolution. </a:t>
            </a:r>
          </a:p>
          <a:p>
            <a:pPr marL="0" marR="0" lvl="0" indent="0" algn="l" rtl="0">
              <a:spcBef>
                <a:spcPts val="0"/>
              </a:spcBef>
              <a:buSzPct val="25000"/>
              <a:buNone/>
            </a:pPr>
            <a:r>
              <a:rPr lang="fr-FR" sz="1200" dirty="0">
                <a:solidFill>
                  <a:schemeClr val="dk1"/>
                </a:solidFill>
                <a:latin typeface="Calibri"/>
                <a:ea typeface="Calibri"/>
                <a:cs typeface="Calibri"/>
                <a:sym typeface="Calibri"/>
              </a:rPr>
              <a:t>L’OMS favorise depuis peu l’intégration des médecines non conventionnelles dans les systèmes de santé publique (cf. rapport de l’OMS de 2002). </a:t>
            </a:r>
          </a:p>
          <a:p>
            <a:pPr marL="0" marR="0" lvl="0" indent="0" algn="l" rtl="0">
              <a:spcBef>
                <a:spcPts val="0"/>
              </a:spcBef>
              <a:buSzPct val="25000"/>
              <a:buNone/>
            </a:pPr>
            <a:r>
              <a:rPr lang="fr-FR" sz="1200" dirty="0">
                <a:solidFill>
                  <a:schemeClr val="dk1"/>
                </a:solidFill>
                <a:latin typeface="Calibri"/>
                <a:ea typeface="Calibri"/>
                <a:cs typeface="Calibri"/>
                <a:sym typeface="Calibri"/>
              </a:rPr>
              <a:t>A titre indicatif le marché du bien-être et de la beauté confondu représente 10 milliards en France et 50 milliards en Europe, face à un marché déstructuré avec des indépendants qui ne sont pas forcément entrepreneurs et pas consolidé, donc une vraie opportunité pour s’implanter. </a:t>
            </a:r>
            <a:endParaRPr lang="fr-FR" sz="1200" dirty="0" smtClean="0">
              <a:solidFill>
                <a:schemeClr val="dk1"/>
              </a:solidFill>
              <a:latin typeface="Calibri"/>
              <a:ea typeface="Calibri"/>
              <a:cs typeface="Calibri"/>
              <a:sym typeface="Calibri"/>
            </a:endParaRPr>
          </a:p>
          <a:p>
            <a:pPr>
              <a:buSzPct val="25000"/>
            </a:pPr>
            <a:r>
              <a:rPr lang="fr-FR" sz="1200" dirty="0">
                <a:solidFill>
                  <a:schemeClr val="dk1"/>
                </a:solidFill>
                <a:latin typeface="Calibri"/>
                <a:ea typeface="Calibri"/>
                <a:cs typeface="Calibri"/>
                <a:sym typeface="Calibri"/>
              </a:rPr>
              <a:t>U</a:t>
            </a:r>
            <a:r>
              <a:rPr lang="fr-FR" sz="1200" dirty="0" smtClean="0">
                <a:solidFill>
                  <a:schemeClr val="dk1"/>
                </a:solidFill>
                <a:latin typeface="Calibri"/>
                <a:ea typeface="Calibri"/>
                <a:cs typeface="Calibri"/>
                <a:sym typeface="Calibri"/>
              </a:rPr>
              <a:t>n </a:t>
            </a:r>
            <a:r>
              <a:rPr lang="fr-FR" sz="1200" dirty="0">
                <a:solidFill>
                  <a:schemeClr val="dk1"/>
                </a:solidFill>
                <a:latin typeface="Calibri"/>
                <a:ea typeface="Calibri"/>
                <a:cs typeface="Calibri"/>
                <a:sym typeface="Calibri"/>
              </a:rPr>
              <a:t>Français sur deux (45 %) affirme avoir entrepris au moins une action destinée à accroître son niveau de bien-être corporel dans les 6 derniers mois et qu’un Français sur trois (36%) déclare consulter régulièrement des articles ou des livres traitant du bien-être</a:t>
            </a:r>
            <a:r>
              <a:rPr lang="fr-FR" sz="1200" dirty="0" smtClean="0">
                <a:solidFill>
                  <a:schemeClr val="dk1"/>
                </a:solidFill>
                <a:latin typeface="Calibri"/>
                <a:ea typeface="Calibri"/>
                <a:cs typeface="Calibri"/>
                <a:sym typeface="Calibri"/>
              </a:rPr>
              <a:t>.</a:t>
            </a:r>
          </a:p>
          <a:p>
            <a:pPr lvl="0">
              <a:buSzPct val="25000"/>
            </a:pPr>
            <a:r>
              <a:rPr lang="fr-FR" sz="1200" dirty="0">
                <a:solidFill>
                  <a:schemeClr val="dk1"/>
                </a:solidFill>
                <a:latin typeface="Calibri"/>
                <a:ea typeface="Calibri"/>
                <a:cs typeface="Calibri"/>
                <a:sym typeface="Calibri"/>
              </a:rPr>
              <a:t>Dans une société de plus en plus soumise au stress, le Bien-être ne constitue pas seulement un simple moment de détente mais une véritable démarche de prise en charge de son propre équilibre physique et moral. </a:t>
            </a:r>
          </a:p>
          <a:p>
            <a:pPr lvl="0">
              <a:buSzPct val="25000"/>
            </a:pPr>
            <a:r>
              <a:rPr lang="fr-FR" sz="1200" dirty="0">
                <a:solidFill>
                  <a:schemeClr val="dk1"/>
                </a:solidFill>
                <a:latin typeface="Calibri"/>
                <a:ea typeface="Calibri"/>
                <a:cs typeface="Calibri"/>
                <a:sym typeface="Calibri"/>
              </a:rPr>
              <a:t>Le bien-être, c’est améliorer sa qualité de vie et prendre soin de sa santé. C’est également le droit, pour la personne malade, de mieux vivre sa maladie au travers d’une écoute et d’un accompagnement adapté</a:t>
            </a:r>
            <a:r>
              <a:rPr lang="fr-FR" sz="1200" dirty="0" smtClean="0">
                <a:solidFill>
                  <a:schemeClr val="dk1"/>
                </a:solidFill>
                <a:latin typeface="Calibri"/>
                <a:ea typeface="Calibri"/>
                <a:cs typeface="Calibri"/>
                <a:sym typeface="Calibri"/>
              </a:rPr>
              <a:t>.</a:t>
            </a:r>
          </a:p>
          <a:p>
            <a:pPr lvl="0">
              <a:buSzPct val="25000"/>
            </a:pPr>
            <a:endParaRPr lang="fr-FR" sz="1200" dirty="0">
              <a:solidFill>
                <a:schemeClr val="dk1"/>
              </a:solidFill>
              <a:latin typeface="Calibri"/>
              <a:ea typeface="Calibri"/>
              <a:cs typeface="Calibri"/>
              <a:sym typeface="Calibri"/>
            </a:endParaRPr>
          </a:p>
          <a:p>
            <a:pPr>
              <a:buSzPct val="25000"/>
            </a:pPr>
            <a:r>
              <a:rPr lang="fr-FR" sz="1200" b="1" dirty="0">
                <a:solidFill>
                  <a:schemeClr val="dk1"/>
                </a:solidFill>
                <a:latin typeface="Calibri"/>
                <a:ea typeface="Calibri"/>
                <a:cs typeface="Calibri"/>
                <a:sym typeface="Calibri"/>
              </a:rPr>
              <a:t>Sources : </a:t>
            </a:r>
            <a:r>
              <a:rPr lang="fr-FR" sz="1200" dirty="0">
                <a:solidFill>
                  <a:schemeClr val="dk1"/>
                </a:solidFill>
                <a:latin typeface="Calibri"/>
                <a:ea typeface="Calibri"/>
                <a:cs typeface="Calibri"/>
                <a:sym typeface="Calibri"/>
              </a:rPr>
              <a:t>Le marché du bien-être en chiffres (source INSEE, enquête ESA)</a:t>
            </a:r>
          </a:p>
          <a:p>
            <a:pPr lvl="0">
              <a:buSzPct val="25000"/>
            </a:pPr>
            <a:endParaRPr lang="fr-FR" sz="1200" dirty="0">
              <a:solidFill>
                <a:schemeClr val="dk1"/>
              </a:solidFill>
              <a:latin typeface="Calibri"/>
              <a:ea typeface="Calibri"/>
              <a:cs typeface="Calibri"/>
              <a:sym typeface="Calibri"/>
            </a:endParaRPr>
          </a:p>
          <a:p>
            <a:pPr>
              <a:buSzPct val="25000"/>
            </a:pPr>
            <a:endParaRPr lang="fr-FR" sz="1200" dirty="0">
              <a:solidFill>
                <a:schemeClr val="dk1"/>
              </a:solidFill>
              <a:latin typeface="Calibri"/>
              <a:ea typeface="Calibri"/>
              <a:cs typeface="Calibri"/>
              <a:sym typeface="Calibri"/>
            </a:endParaRPr>
          </a:p>
          <a:p>
            <a:pPr marL="0" marR="0" lvl="0" indent="0" algn="l" rtl="0">
              <a:spcBef>
                <a:spcPts val="0"/>
              </a:spcBef>
              <a:buSzPct val="25000"/>
              <a:buNone/>
            </a:pPr>
            <a:endParaRPr lang="fr-FR" sz="12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431628" y="764505"/>
            <a:ext cx="6984775" cy="2123657"/>
          </a:xfrm>
          <a:prstGeom prst="rect">
            <a:avLst/>
          </a:prstGeom>
          <a:noFill/>
          <a:ln>
            <a:noFill/>
          </a:ln>
        </p:spPr>
        <p:txBody>
          <a:bodyPr lIns="91425" tIns="45700" rIns="91425" bIns="45700" anchor="t" anchorCtr="0">
            <a:noAutofit/>
          </a:bodyPr>
          <a:lstStyle/>
          <a:p>
            <a:pPr marL="558235" lvl="2" indent="-12135">
              <a:buSzPct val="25000"/>
            </a:pPr>
            <a:r>
              <a:rPr lang="fr-FR" sz="1200" b="1" dirty="0">
                <a:solidFill>
                  <a:schemeClr val="dk1"/>
                </a:solidFill>
                <a:latin typeface="Calibri"/>
                <a:ea typeface="Calibri"/>
                <a:cs typeface="Calibri"/>
                <a:sym typeface="Calibri"/>
              </a:rPr>
              <a:t>La reconnaissance des métiers de ce </a:t>
            </a:r>
            <a:r>
              <a:rPr lang="fr-FR" sz="1200" b="1" dirty="0" smtClean="0">
                <a:solidFill>
                  <a:schemeClr val="dk1"/>
                </a:solidFill>
                <a:latin typeface="Calibri"/>
                <a:ea typeface="Calibri"/>
                <a:cs typeface="Calibri"/>
                <a:sym typeface="Calibri"/>
              </a:rPr>
              <a:t>secte</a:t>
            </a:r>
            <a:r>
              <a:rPr lang="fr-FR" sz="1200" dirty="0" smtClean="0">
                <a:solidFill>
                  <a:schemeClr val="dk1"/>
                </a:solidFill>
                <a:latin typeface="Calibri"/>
                <a:ea typeface="Calibri"/>
                <a:cs typeface="Calibri"/>
                <a:sym typeface="Calibri"/>
              </a:rPr>
              <a:t>ur</a:t>
            </a:r>
            <a:endParaRPr lang="fr-FR" sz="1200" b="0" i="0" u="none" strike="noStrike" cap="none" dirty="0" smtClean="0">
              <a:solidFill>
                <a:schemeClr val="dk1"/>
              </a:solidFill>
              <a:latin typeface="Calibri"/>
              <a:ea typeface="Calibri"/>
              <a:cs typeface="Calibri"/>
              <a:sym typeface="Calibri"/>
            </a:endParaRPr>
          </a:p>
          <a:p>
            <a:pPr marL="558235" marR="0" lvl="2" indent="-12135" algn="l" rtl="0">
              <a:spcBef>
                <a:spcPts val="0"/>
              </a:spcBef>
              <a:buSzPct val="25000"/>
              <a:buNone/>
            </a:pPr>
            <a:endParaRPr lang="fr-FR" sz="1200" dirty="0">
              <a:solidFill>
                <a:schemeClr val="dk1"/>
              </a:solidFill>
              <a:latin typeface="Calibri"/>
              <a:ea typeface="Calibri"/>
              <a:cs typeface="Calibri"/>
              <a:sym typeface="Calibri"/>
            </a:endParaRPr>
          </a:p>
          <a:p>
            <a:pPr marL="558235" marR="0" lvl="2" indent="-12135" algn="l" rtl="0">
              <a:spcBef>
                <a:spcPts val="0"/>
              </a:spcBef>
              <a:buSzPct val="25000"/>
              <a:buNone/>
            </a:pPr>
            <a:r>
              <a:rPr lang="fr-FR" sz="1200" b="0" i="0" u="none" strike="noStrike" cap="none" dirty="0" smtClean="0">
                <a:solidFill>
                  <a:schemeClr val="dk1"/>
                </a:solidFill>
                <a:latin typeface="Calibri"/>
                <a:ea typeface="Calibri"/>
                <a:cs typeface="Calibri"/>
                <a:sym typeface="Calibri"/>
              </a:rPr>
              <a:t>Qualité </a:t>
            </a:r>
            <a:r>
              <a:rPr lang="fr-FR" sz="1200" b="0" i="0" u="none" strike="noStrike" cap="none" dirty="0">
                <a:solidFill>
                  <a:schemeClr val="dk1"/>
                </a:solidFill>
                <a:latin typeface="Calibri"/>
                <a:ea typeface="Calibri"/>
                <a:cs typeface="Calibri"/>
                <a:sym typeface="Calibri"/>
              </a:rPr>
              <a:t>des professionnels dans notre domaine :</a:t>
            </a:r>
          </a:p>
          <a:p>
            <a:pPr marL="558235" marR="0" lvl="2" indent="-12135" algn="l" rtl="0">
              <a:spcBef>
                <a:spcPts val="0"/>
              </a:spcBef>
              <a:buNone/>
            </a:pPr>
            <a:endParaRPr sz="1200" b="0" i="0" u="none" strike="noStrike" cap="none" dirty="0">
              <a:solidFill>
                <a:schemeClr val="dk1"/>
              </a:solidFill>
              <a:latin typeface="Calibri"/>
              <a:ea typeface="Calibri"/>
              <a:cs typeface="Calibri"/>
              <a:sym typeface="Calibri"/>
            </a:endParaRPr>
          </a:p>
          <a:p>
            <a:pPr marL="558235" marR="0" lvl="2" indent="-12135" algn="l" rtl="0">
              <a:spcBef>
                <a:spcPts val="0"/>
              </a:spcBef>
              <a:buSzPct val="25000"/>
              <a:buNone/>
            </a:pPr>
            <a:r>
              <a:rPr lang="fr-FR" sz="1200" b="0" i="0" u="none" strike="noStrike" cap="none" dirty="0">
                <a:solidFill>
                  <a:schemeClr val="dk1"/>
                </a:solidFill>
                <a:latin typeface="Calibri"/>
                <a:ea typeface="Calibri"/>
                <a:cs typeface="Calibri"/>
                <a:sym typeface="Calibri"/>
              </a:rPr>
              <a:t>Métiers RNCP : Répertoire national des certifications professionnelles</a:t>
            </a:r>
          </a:p>
          <a:p>
            <a:pPr marL="558235" marR="0" lvl="2" indent="-12135" algn="l" rtl="0">
              <a:spcBef>
                <a:spcPts val="0"/>
              </a:spcBef>
              <a:buNone/>
            </a:pPr>
            <a:endParaRPr sz="1200" b="0" i="0" u="none" strike="noStrike" cap="none" dirty="0">
              <a:solidFill>
                <a:schemeClr val="dk1"/>
              </a:solidFill>
              <a:latin typeface="Calibri"/>
              <a:ea typeface="Calibri"/>
              <a:cs typeface="Calibri"/>
              <a:sym typeface="Calibri"/>
            </a:endParaRPr>
          </a:p>
          <a:p>
            <a:pPr marL="558235" marR="0" lvl="2" indent="-12135" algn="l" rtl="0">
              <a:spcBef>
                <a:spcPts val="0"/>
              </a:spcBef>
              <a:buSzPct val="25000"/>
              <a:buNone/>
            </a:pPr>
            <a:r>
              <a:rPr lang="fr-FR" sz="1200" b="0" i="0" u="none" strike="noStrike" cap="none" dirty="0">
                <a:solidFill>
                  <a:schemeClr val="dk1"/>
                </a:solidFill>
                <a:latin typeface="Calibri"/>
                <a:ea typeface="Calibri"/>
                <a:cs typeface="Calibri"/>
                <a:sym typeface="Calibri"/>
              </a:rPr>
              <a:t>Code métier ROME référencé par Pôle Emploi (code K1103) depuis juin 2016 dont le libellé est :</a:t>
            </a:r>
          </a:p>
          <a:p>
            <a:pPr marL="558235" marR="0" lvl="2" indent="-12135" algn="l" rtl="0">
              <a:spcBef>
                <a:spcPts val="0"/>
              </a:spcBef>
              <a:buSzPct val="25000"/>
              <a:buNone/>
            </a:pPr>
            <a:r>
              <a:rPr lang="fr-FR" sz="1200" b="1" i="0" u="none" strike="noStrike" cap="none" dirty="0">
                <a:solidFill>
                  <a:schemeClr val="dk1"/>
                </a:solidFill>
                <a:latin typeface="Calibri"/>
                <a:ea typeface="Calibri"/>
                <a:cs typeface="Calibri"/>
                <a:sym typeface="Calibri"/>
              </a:rPr>
              <a:t>Développement personnel et bien-être de la personne</a:t>
            </a:r>
          </a:p>
          <a:p>
            <a:pPr marL="558235" marR="0" lvl="2" indent="-12135" algn="l" rtl="0">
              <a:spcBef>
                <a:spcPts val="0"/>
              </a:spcBef>
              <a:buNone/>
            </a:pPr>
            <a:endParaRPr sz="1200" b="1" i="0" u="none" strike="noStrike" cap="none" dirty="0">
              <a:solidFill>
                <a:schemeClr val="dk1"/>
              </a:solidFill>
              <a:latin typeface="Calibri"/>
              <a:ea typeface="Calibri"/>
              <a:cs typeface="Calibri"/>
              <a:sym typeface="Calibri"/>
            </a:endParaRPr>
          </a:p>
          <a:p>
            <a:pPr marL="558235" marR="0" lvl="2" indent="-12135" algn="l" rtl="0">
              <a:spcBef>
                <a:spcPts val="0"/>
              </a:spcBef>
              <a:buSzPct val="25000"/>
              <a:buNone/>
            </a:pPr>
            <a:r>
              <a:rPr lang="fr-FR" sz="1200" b="1" i="0" u="none" strike="noStrike" cap="none" dirty="0">
                <a:solidFill>
                  <a:schemeClr val="dk1"/>
                </a:solidFill>
                <a:latin typeface="Calibri"/>
                <a:ea typeface="Calibri"/>
                <a:cs typeface="Calibri"/>
                <a:sym typeface="Calibri"/>
              </a:rPr>
              <a:t>Exemple : un étiopathe fait 6 ans d’étude et fait autant d’anatomie qu’un médecin</a:t>
            </a:r>
          </a:p>
          <a:p>
            <a:pPr marL="558235" marR="0" lvl="2" indent="-12135" algn="l" rtl="0">
              <a:spcBef>
                <a:spcPts val="0"/>
              </a:spcBef>
              <a:buNone/>
            </a:pPr>
            <a:endParaRPr sz="1200" b="1" i="0" u="none" strike="noStrike" cap="none" dirty="0">
              <a:solidFill>
                <a:schemeClr val="dk1"/>
              </a:solidFill>
              <a:latin typeface="Calibri"/>
              <a:ea typeface="Calibri"/>
              <a:cs typeface="Calibri"/>
              <a:sym typeface="Calibri"/>
            </a:endParaRPr>
          </a:p>
          <a:p>
            <a:pPr marL="558235" marR="0" lvl="2" indent="-12135" algn="l" rtl="0">
              <a:spcBef>
                <a:spcPts val="0"/>
              </a:spcBef>
              <a:buSzPct val="25000"/>
              <a:buNone/>
            </a:pPr>
            <a:r>
              <a:rPr lang="fr-FR" sz="1200" b="0" i="0" u="none" strike="noStrike" cap="none" dirty="0">
                <a:solidFill>
                  <a:schemeClr val="dk1"/>
                </a:solidFill>
                <a:latin typeface="Calibri"/>
                <a:ea typeface="Calibri"/>
                <a:cs typeface="Calibri"/>
                <a:sym typeface="Calibri"/>
              </a:rPr>
              <a:t>L’OMS favorise depuis peu l’intégration des médecines non conventionnelles dans les systèmes de santé publique (cf. rapport de l’OMS de 2002).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descr="C:\Users\Dell\Dropbox\Sophrokhépri\PHOTOS du Centre\Photo B-Design\Biotiful Design--18.jpg"/>
          <p:cNvPicPr preferRelativeResize="0"/>
          <p:nvPr/>
        </p:nvPicPr>
        <p:blipFill rotWithShape="1">
          <a:blip r:embed="rId3">
            <a:alphaModFix/>
          </a:blip>
          <a:srcRect/>
          <a:stretch/>
        </p:blipFill>
        <p:spPr>
          <a:xfrm>
            <a:off x="6134071" y="954830"/>
            <a:ext cx="1785966" cy="3614878"/>
          </a:xfrm>
          <a:prstGeom prst="rect">
            <a:avLst/>
          </a:prstGeom>
          <a:noFill/>
          <a:ln>
            <a:noFill/>
          </a:ln>
        </p:spPr>
      </p:pic>
      <p:pic>
        <p:nvPicPr>
          <p:cNvPr id="120" name="Shape 120" descr="C:\Users\Dell\Dropbox\Sophrokhépri\PHOTOS du Centre\Photo B-Design\Biotiful Design--2.jpg"/>
          <p:cNvPicPr preferRelativeResize="0"/>
          <p:nvPr/>
        </p:nvPicPr>
        <p:blipFill rotWithShape="1">
          <a:blip r:embed="rId4">
            <a:alphaModFix/>
          </a:blip>
          <a:srcRect/>
          <a:stretch/>
        </p:blipFill>
        <p:spPr>
          <a:xfrm>
            <a:off x="1" y="952733"/>
            <a:ext cx="3054638" cy="2293431"/>
          </a:xfrm>
          <a:prstGeom prst="rect">
            <a:avLst/>
          </a:prstGeom>
          <a:noFill/>
          <a:ln>
            <a:noFill/>
          </a:ln>
        </p:spPr>
      </p:pic>
      <p:sp>
        <p:nvSpPr>
          <p:cNvPr id="121" name="Shape 121"/>
          <p:cNvSpPr/>
          <p:nvPr/>
        </p:nvSpPr>
        <p:spPr>
          <a:xfrm>
            <a:off x="1" y="5259093"/>
            <a:ext cx="7920038" cy="447525"/>
          </a:xfrm>
          <a:prstGeom prst="rect">
            <a:avLst/>
          </a:prstGeom>
          <a:solidFill>
            <a:srgbClr val="0085B0"/>
          </a:solidFill>
          <a:ln>
            <a:noFill/>
          </a:ln>
        </p:spPr>
        <p:txBody>
          <a:bodyPr lIns="98300" tIns="49150" rIns="98300" bIns="49150" anchor="ctr" anchorCtr="0">
            <a:noAutofit/>
          </a:bodyPr>
          <a:lstStyle/>
          <a:p>
            <a:pPr marL="0" marR="0" lvl="0" indent="0" algn="ctr" rtl="0">
              <a:spcBef>
                <a:spcPts val="0"/>
              </a:spcBef>
              <a:buNone/>
            </a:pPr>
            <a:endParaRPr sz="1000">
              <a:solidFill>
                <a:schemeClr val="lt1"/>
              </a:solidFill>
              <a:latin typeface="Calibri"/>
              <a:ea typeface="Calibri"/>
              <a:cs typeface="Calibri"/>
              <a:sym typeface="Calibri"/>
            </a:endParaRPr>
          </a:p>
        </p:txBody>
      </p:sp>
      <p:sp>
        <p:nvSpPr>
          <p:cNvPr id="122" name="Shape 122"/>
          <p:cNvSpPr/>
          <p:nvPr/>
        </p:nvSpPr>
        <p:spPr>
          <a:xfrm>
            <a:off x="1" y="-1437"/>
            <a:ext cx="7920038" cy="956268"/>
          </a:xfrm>
          <a:prstGeom prst="rect">
            <a:avLst/>
          </a:prstGeom>
          <a:solidFill>
            <a:srgbClr val="0085B0"/>
          </a:solidFill>
          <a:ln>
            <a:noFill/>
          </a:ln>
        </p:spPr>
        <p:txBody>
          <a:bodyPr lIns="98300" tIns="49150" rIns="98300" bIns="49150" anchor="ctr" anchorCtr="0">
            <a:noAutofit/>
          </a:bodyPr>
          <a:lstStyle/>
          <a:p>
            <a:pPr marL="0" marR="0" lvl="0" indent="0" algn="ctr" rtl="0">
              <a:spcBef>
                <a:spcPts val="0"/>
              </a:spcBef>
              <a:buNone/>
            </a:pPr>
            <a:endParaRPr sz="1000">
              <a:solidFill>
                <a:schemeClr val="lt1"/>
              </a:solidFill>
              <a:latin typeface="Calibri"/>
              <a:ea typeface="Calibri"/>
              <a:cs typeface="Calibri"/>
              <a:sym typeface="Calibri"/>
            </a:endParaRPr>
          </a:p>
        </p:txBody>
      </p:sp>
      <p:pic>
        <p:nvPicPr>
          <p:cNvPr id="123" name="Shape 123" descr="logoSophroKhepriV5Hde-calquesfdbleu.png"/>
          <p:cNvPicPr preferRelativeResize="0"/>
          <p:nvPr/>
        </p:nvPicPr>
        <p:blipFill rotWithShape="1">
          <a:blip r:embed="rId5">
            <a:alphaModFix/>
          </a:blip>
          <a:srcRect t="7522" b="6365"/>
          <a:stretch/>
        </p:blipFill>
        <p:spPr>
          <a:xfrm>
            <a:off x="289322" y="40629"/>
            <a:ext cx="2551597" cy="884012"/>
          </a:xfrm>
          <a:prstGeom prst="rect">
            <a:avLst/>
          </a:prstGeom>
          <a:noFill/>
          <a:ln>
            <a:noFill/>
          </a:ln>
        </p:spPr>
      </p:pic>
      <p:sp>
        <p:nvSpPr>
          <p:cNvPr id="124" name="Shape 124"/>
          <p:cNvSpPr txBox="1"/>
          <p:nvPr/>
        </p:nvSpPr>
        <p:spPr>
          <a:xfrm>
            <a:off x="3077028" y="1033138"/>
            <a:ext cx="3038609"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avec nos spécialistes</a:t>
            </a:r>
            <a:br>
              <a:rPr lang="fr-FR" sz="1300" b="1">
                <a:solidFill>
                  <a:srgbClr val="0085B0"/>
                </a:solidFill>
                <a:latin typeface="Calibri"/>
                <a:ea typeface="Calibri"/>
                <a:cs typeface="Calibri"/>
                <a:sym typeface="Calibri"/>
              </a:rPr>
            </a:br>
            <a:endParaRPr lang="fr-FR" sz="1300" b="1">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a:solidFill>
                <a:srgbClr val="0085B0"/>
              </a:solidFill>
              <a:latin typeface="Calibri"/>
              <a:ea typeface="Calibri"/>
              <a:cs typeface="Calibri"/>
              <a:sym typeface="Calibri"/>
            </a:endParaRPr>
          </a:p>
        </p:txBody>
      </p:sp>
      <p:sp>
        <p:nvSpPr>
          <p:cNvPr id="125" name="Shape 125"/>
          <p:cNvSpPr/>
          <p:nvPr/>
        </p:nvSpPr>
        <p:spPr>
          <a:xfrm>
            <a:off x="6129781" y="3942985"/>
            <a:ext cx="1790257" cy="626722"/>
          </a:xfrm>
          <a:prstGeom prst="rect">
            <a:avLst/>
          </a:prstGeom>
          <a:solidFill>
            <a:srgbClr val="EEECE1">
              <a:alpha val="80000"/>
            </a:srgbClr>
          </a:solidFill>
          <a:ln>
            <a:noFill/>
          </a:ln>
        </p:spPr>
        <p:txBody>
          <a:bodyPr lIns="98300" tIns="49150" rIns="98300" bIns="49150" anchor="ctr" anchorCtr="0">
            <a:noAutofit/>
          </a:bodyPr>
          <a:lstStyle/>
          <a:p>
            <a:pPr marL="0" marR="0" lvl="0" indent="0" algn="ctr" rtl="0">
              <a:spcBef>
                <a:spcPts val="0"/>
              </a:spcBef>
              <a:buNone/>
            </a:pPr>
            <a:endParaRPr sz="1000">
              <a:solidFill>
                <a:schemeClr val="lt1"/>
              </a:solidFill>
              <a:latin typeface="Calibri"/>
              <a:ea typeface="Calibri"/>
              <a:cs typeface="Calibri"/>
              <a:sym typeface="Calibri"/>
            </a:endParaRPr>
          </a:p>
        </p:txBody>
      </p:sp>
      <p:sp>
        <p:nvSpPr>
          <p:cNvPr id="126" name="Shape 126"/>
          <p:cNvSpPr txBox="1"/>
          <p:nvPr/>
        </p:nvSpPr>
        <p:spPr>
          <a:xfrm>
            <a:off x="6141979" y="3952454"/>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a:solidFill>
                  <a:schemeClr val="dk1"/>
                </a:solidFill>
                <a:latin typeface="Calibri"/>
                <a:ea typeface="Calibri"/>
                <a:cs typeface="Calibri"/>
                <a:sym typeface="Calibri"/>
              </a:rPr>
              <a:t>Edition </a:t>
            </a:r>
            <a:r>
              <a:rPr lang="fr-FR" sz="1000" b="1">
                <a:solidFill>
                  <a:schemeClr val="dk1"/>
                </a:solidFill>
                <a:latin typeface="Calibri"/>
                <a:ea typeface="Calibri"/>
                <a:cs typeface="Calibri"/>
                <a:sym typeface="Calibri"/>
              </a:rPr>
              <a:t>2016/2017</a:t>
            </a:r>
          </a:p>
        </p:txBody>
      </p:sp>
      <p:sp>
        <p:nvSpPr>
          <p:cNvPr id="127" name="Shape 127"/>
          <p:cNvSpPr txBox="1"/>
          <p:nvPr/>
        </p:nvSpPr>
        <p:spPr>
          <a:xfrm>
            <a:off x="6142485" y="4018712"/>
            <a:ext cx="1766112"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a:solidFill>
                  <a:schemeClr val="dk1"/>
                </a:solidFill>
                <a:latin typeface="Times New Roman"/>
                <a:ea typeface="Times New Roman"/>
                <a:cs typeface="Times New Roman"/>
                <a:sym typeface="Times New Roman"/>
              </a:rPr>
              <a:t>Guide des hôpitaux</a:t>
            </a:r>
          </a:p>
        </p:txBody>
      </p:sp>
      <p:pic>
        <p:nvPicPr>
          <p:cNvPr id="128" name="Shape 128" descr="C:\Users\Dell\Dropbox\stagiaires\ANNONCE Septembre2016\logo cheque sante.png"/>
          <p:cNvPicPr preferRelativeResize="0"/>
          <p:nvPr/>
        </p:nvPicPr>
        <p:blipFill rotWithShape="1">
          <a:blip r:embed="rId6">
            <a:alphaModFix/>
          </a:blip>
          <a:srcRect/>
          <a:stretch/>
        </p:blipFill>
        <p:spPr>
          <a:xfrm>
            <a:off x="6691778" y="4669828"/>
            <a:ext cx="721603" cy="517932"/>
          </a:xfrm>
          <a:prstGeom prst="rect">
            <a:avLst/>
          </a:prstGeom>
          <a:noFill/>
          <a:ln>
            <a:noFill/>
          </a:ln>
        </p:spPr>
      </p:pic>
      <p:sp>
        <p:nvSpPr>
          <p:cNvPr id="129" name="Shape 129"/>
          <p:cNvSpPr txBox="1"/>
          <p:nvPr/>
        </p:nvSpPr>
        <p:spPr>
          <a:xfrm>
            <a:off x="3080629" y="4142207"/>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100" b="1">
                <a:solidFill>
                  <a:srgbClr val="0085B0"/>
                </a:solidFill>
                <a:latin typeface="Calibri"/>
                <a:ea typeface="Calibri"/>
                <a:cs typeface="Calibri"/>
                <a:sym typeface="Calibri"/>
              </a:rPr>
              <a:t>Coaching</a:t>
            </a:r>
          </a:p>
          <a:p>
            <a:pPr marL="0" marR="0" lvl="0" indent="0" algn="ctr" rtl="0">
              <a:spcBef>
                <a:spcPts val="220"/>
              </a:spcBef>
              <a:spcAft>
                <a:spcPts val="0"/>
              </a:spcAft>
              <a:buClr>
                <a:srgbClr val="0085B0"/>
              </a:buClr>
              <a:buSzPct val="25000"/>
              <a:buFont typeface="Arial"/>
              <a:buNone/>
            </a:pPr>
            <a:r>
              <a:rPr lang="fr-FR" sz="1100" b="1">
                <a:solidFill>
                  <a:srgbClr val="0085B0"/>
                </a:solidFill>
                <a:latin typeface="Calibri"/>
                <a:ea typeface="Calibri"/>
                <a:cs typeface="Calibri"/>
                <a:sym typeface="Calibri"/>
              </a:rPr>
              <a:t>Orientation  scolaire</a:t>
            </a:r>
          </a:p>
          <a:p>
            <a:pPr marL="0" marR="0" lvl="0" indent="0" algn="ctr" rtl="0">
              <a:spcBef>
                <a:spcPts val="220"/>
              </a:spcBef>
              <a:spcAft>
                <a:spcPts val="0"/>
              </a:spcAft>
              <a:buClr>
                <a:srgbClr val="0085B0"/>
              </a:buClr>
              <a:buSzPct val="25000"/>
              <a:buFont typeface="Arial"/>
              <a:buNone/>
            </a:pPr>
            <a:r>
              <a:rPr lang="fr-FR" sz="1100" b="1">
                <a:solidFill>
                  <a:srgbClr val="0085B0"/>
                </a:solidFill>
                <a:latin typeface="Calibri"/>
                <a:ea typeface="Calibri"/>
                <a:cs typeface="Calibri"/>
                <a:sym typeface="Calibri"/>
              </a:rPr>
              <a:t>Evaluation psychologique</a:t>
            </a:r>
          </a:p>
          <a:p>
            <a:pPr marL="0" marR="0" lvl="0" indent="0" algn="ctr" rtl="0">
              <a:spcBef>
                <a:spcPts val="220"/>
              </a:spcBef>
              <a:buClr>
                <a:srgbClr val="0085B0"/>
              </a:buClr>
              <a:buSzPct val="25000"/>
              <a:buFont typeface="Arial"/>
              <a:buNone/>
            </a:pPr>
            <a:r>
              <a:rPr lang="fr-FR" sz="1100" b="1">
                <a:solidFill>
                  <a:srgbClr val="0085B0"/>
                </a:solidFill>
                <a:latin typeface="Calibri"/>
                <a:ea typeface="Calibri"/>
                <a:cs typeface="Calibri"/>
                <a:sym typeface="Calibri"/>
              </a:rPr>
              <a:t>Bilan de compétences professionnel</a:t>
            </a:r>
          </a:p>
        </p:txBody>
      </p:sp>
      <p:sp>
        <p:nvSpPr>
          <p:cNvPr id="130" name="Shape 130"/>
          <p:cNvSpPr txBox="1"/>
          <p:nvPr/>
        </p:nvSpPr>
        <p:spPr>
          <a:xfrm>
            <a:off x="2636933" y="39420"/>
            <a:ext cx="5205344" cy="607107"/>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2200" b="1">
                <a:solidFill>
                  <a:schemeClr val="lt1"/>
                </a:solidFill>
                <a:latin typeface="Calibri"/>
                <a:ea typeface="Calibri"/>
                <a:cs typeface="Calibri"/>
                <a:sym typeface="Calibri"/>
              </a:rPr>
              <a:t>www.sophrokhepri.fr</a:t>
            </a:r>
          </a:p>
        </p:txBody>
      </p:sp>
      <p:sp>
        <p:nvSpPr>
          <p:cNvPr id="131" name="Shape 131"/>
          <p:cNvSpPr txBox="1"/>
          <p:nvPr/>
        </p:nvSpPr>
        <p:spPr>
          <a:xfrm>
            <a:off x="9216" y="3467555"/>
            <a:ext cx="3038609" cy="1445798"/>
          </a:xfrm>
          <a:prstGeom prst="rect">
            <a:avLst/>
          </a:prstGeom>
          <a:noFill/>
          <a:ln>
            <a:noFill/>
          </a:ln>
        </p:spPr>
        <p:txBody>
          <a:bodyPr lIns="98300" tIns="49150" rIns="98300" bIns="49150" anchor="t" anchorCtr="0">
            <a:noAutofit/>
          </a:bodyPr>
          <a:lstStyle/>
          <a:p>
            <a:pPr marL="0" marR="0" lvl="0" indent="0" algn="ctr" rtl="0">
              <a:lnSpc>
                <a:spcPct val="150500"/>
              </a:lnSpc>
              <a:spcBef>
                <a:spcPts val="0"/>
              </a:spcBef>
              <a:buSzPct val="25000"/>
              <a:buNone/>
            </a:pPr>
            <a:r>
              <a:rPr lang="fr-FR" sz="1000">
                <a:solidFill>
                  <a:schemeClr val="dk1"/>
                </a:solidFill>
                <a:latin typeface="Calibri"/>
                <a:ea typeface="Calibri"/>
                <a:cs typeface="Calibri"/>
                <a:sym typeface="Calibri"/>
              </a:rPr>
              <a:t>Aromathérapie, Chiropraxie, Coaching, EFT, EMDR, Etiopathie, Gestalt, Hirudothérapie, Hypnose, Iridologie, Kinésiologie,  Massages, Méditation, Naturopathie, Ostéopathie, Phytothérapie, </a:t>
            </a:r>
            <a:br>
              <a:rPr lang="fr-FR" sz="1000">
                <a:solidFill>
                  <a:schemeClr val="dk1"/>
                </a:solidFill>
                <a:latin typeface="Calibri"/>
                <a:ea typeface="Calibri"/>
                <a:cs typeface="Calibri"/>
                <a:sym typeface="Calibri"/>
              </a:rPr>
            </a:br>
            <a:r>
              <a:rPr lang="fr-FR" sz="100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32" name="Shape 132"/>
          <p:cNvCxnSpPr/>
          <p:nvPr/>
        </p:nvCxnSpPr>
        <p:spPr>
          <a:xfrm rot="10800000">
            <a:off x="6129780" y="952733"/>
            <a:ext cx="14383" cy="4306359"/>
          </a:xfrm>
          <a:prstGeom prst="straightConnector1">
            <a:avLst/>
          </a:prstGeom>
          <a:noFill/>
          <a:ln w="9525" cap="flat" cmpd="sng">
            <a:solidFill>
              <a:srgbClr val="4A7DBA"/>
            </a:solidFill>
            <a:prstDash val="solid"/>
            <a:round/>
            <a:headEnd type="none" w="med" len="med"/>
            <a:tailEnd type="none" w="med" len="med"/>
          </a:ln>
        </p:spPr>
      </p:cxnSp>
      <p:cxnSp>
        <p:nvCxnSpPr>
          <p:cNvPr id="133" name="Shape 133"/>
          <p:cNvCxnSpPr/>
          <p:nvPr/>
        </p:nvCxnSpPr>
        <p:spPr>
          <a:xfrm>
            <a:off x="3660772" y="1919675"/>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34" name="Shape 134"/>
          <p:cNvCxnSpPr/>
          <p:nvPr/>
        </p:nvCxnSpPr>
        <p:spPr>
          <a:xfrm>
            <a:off x="3660772" y="2628450"/>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35" name="Shape 135"/>
          <p:cNvCxnSpPr/>
          <p:nvPr/>
        </p:nvCxnSpPr>
        <p:spPr>
          <a:xfrm rot="10800000">
            <a:off x="3047447" y="952733"/>
            <a:ext cx="14383" cy="4306359"/>
          </a:xfrm>
          <a:prstGeom prst="straightConnector1">
            <a:avLst/>
          </a:prstGeom>
          <a:noFill/>
          <a:ln w="9525" cap="flat" cmpd="sng">
            <a:solidFill>
              <a:srgbClr val="4A7DBA"/>
            </a:solidFill>
            <a:prstDash val="solid"/>
            <a:round/>
            <a:headEnd type="none" w="med" len="med"/>
            <a:tailEnd type="none" w="med" len="med"/>
          </a:ln>
        </p:spPr>
      </p:cxnSp>
      <p:cxnSp>
        <p:nvCxnSpPr>
          <p:cNvPr id="136" name="Shape 136"/>
          <p:cNvCxnSpPr/>
          <p:nvPr/>
        </p:nvCxnSpPr>
        <p:spPr>
          <a:xfrm>
            <a:off x="3660772" y="4060203"/>
            <a:ext cx="1853386" cy="0"/>
          </a:xfrm>
          <a:prstGeom prst="straightConnector1">
            <a:avLst/>
          </a:prstGeom>
          <a:noFill/>
          <a:ln w="9525" cap="flat" cmpd="sng">
            <a:solidFill>
              <a:srgbClr val="0085B0"/>
            </a:solidFill>
            <a:prstDash val="solid"/>
            <a:round/>
            <a:headEnd type="none" w="med" len="med"/>
            <a:tailEnd type="none" w="med" len="med"/>
          </a:ln>
        </p:spPr>
      </p:cxnSp>
      <p:sp>
        <p:nvSpPr>
          <p:cNvPr id="137" name="Shape 137"/>
          <p:cNvSpPr txBox="1"/>
          <p:nvPr/>
        </p:nvSpPr>
        <p:spPr>
          <a:xfrm>
            <a:off x="0" y="5351157"/>
            <a:ext cx="7904734" cy="583492"/>
          </a:xfrm>
          <a:prstGeom prst="rect">
            <a:avLst/>
          </a:prstGeom>
          <a:noFill/>
          <a:ln>
            <a:noFill/>
          </a:ln>
        </p:spPr>
        <p:txBody>
          <a:bodyPr lIns="74925" tIns="37450" rIns="74925" bIns="37450" anchor="t" anchorCtr="0">
            <a:noAutofit/>
          </a:bodyPr>
          <a:lstStyle/>
          <a:p>
            <a:pPr marL="0" marR="0" lvl="0" indent="0" algn="ctr" rtl="0">
              <a:spcBef>
                <a:spcPts val="0"/>
              </a:spcBef>
              <a:buSzPct val="25000"/>
              <a:buNone/>
            </a:pPr>
            <a:r>
              <a:rPr lang="fr-FR" sz="1100" b="1">
                <a:solidFill>
                  <a:schemeClr val="lt1"/>
                </a:solidFill>
                <a:latin typeface="Calibri"/>
                <a:ea typeface="Calibri"/>
                <a:cs typeface="Calibri"/>
                <a:sym typeface="Calibri"/>
              </a:rPr>
              <a:t>SophroKhepri - 188 Grande Rue Charles de Gaulle -  94130 Nogent-sur-Marne (face Gare RER E Nogent le Perreux) - contact@sophrokhepri.fr</a:t>
            </a:r>
          </a:p>
          <a:p>
            <a:pPr marL="0" marR="0" lvl="0" indent="0" algn="ctr" rtl="0">
              <a:spcBef>
                <a:spcPts val="0"/>
              </a:spcBef>
              <a:buSzPct val="25000"/>
              <a:buNone/>
            </a:pPr>
            <a:r>
              <a:rPr lang="fr-FR" sz="1100" b="1" u="sng">
                <a:solidFill>
                  <a:schemeClr val="lt1"/>
                </a:solidFill>
                <a:latin typeface="Calibri"/>
                <a:ea typeface="Calibri"/>
                <a:cs typeface="Calibri"/>
                <a:sym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p:nvPr/>
        </p:nvSpPr>
        <p:spPr>
          <a:xfrm>
            <a:off x="431628" y="476472"/>
            <a:ext cx="7200799" cy="249299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a:solidFill>
                  <a:schemeClr val="dk1"/>
                </a:solidFill>
                <a:latin typeface="Calibri"/>
                <a:ea typeface="Calibri"/>
                <a:cs typeface="Calibri"/>
                <a:sym typeface="Calibri"/>
              </a:rPr>
              <a:t>Notre offre pour les collectivités</a:t>
            </a:r>
          </a:p>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SzPct val="25000"/>
              <a:buNone/>
            </a:pPr>
            <a:r>
              <a:rPr lang="fr-FR" sz="1200">
                <a:solidFill>
                  <a:schemeClr val="dk1"/>
                </a:solidFill>
                <a:latin typeface="Calibri"/>
                <a:ea typeface="Calibri"/>
                <a:cs typeface="Calibri"/>
                <a:sym typeface="Calibri"/>
              </a:rPr>
              <a:t>Plusieurs personnes de mon équipe sont habituées à travailler dans la fonction publique pour toutes les réponses à apporter sur le plan managérial.</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fr-FR" sz="1200">
                <a:solidFill>
                  <a:schemeClr val="dk1"/>
                </a:solidFill>
                <a:latin typeface="Calibri"/>
                <a:ea typeface="Calibri"/>
                <a:cs typeface="Calibri"/>
                <a:sym typeface="Calibri"/>
              </a:rPr>
              <a:t>En terme d’expérience, nous avons mis au point </a:t>
            </a:r>
            <a:r>
              <a:rPr lang="fr-FR" sz="1200" b="1">
                <a:solidFill>
                  <a:schemeClr val="dk1"/>
                </a:solidFill>
                <a:latin typeface="Calibri"/>
                <a:ea typeface="Calibri"/>
                <a:cs typeface="Calibri"/>
                <a:sym typeface="Calibri"/>
              </a:rPr>
              <a:t>l’Instant Break</a:t>
            </a:r>
            <a:r>
              <a:rPr lang="fr-FR" sz="1200">
                <a:solidFill>
                  <a:schemeClr val="dk1"/>
                </a:solidFill>
                <a:latin typeface="Calibri"/>
                <a:ea typeface="Calibri"/>
                <a:cs typeface="Calibri"/>
                <a:sym typeface="Calibri"/>
              </a:rPr>
              <a:t>. </a:t>
            </a:r>
          </a:p>
          <a:p>
            <a:pPr marL="0" marR="0" lvl="0" indent="0" algn="l" rtl="0">
              <a:spcBef>
                <a:spcPts val="0"/>
              </a:spcBef>
              <a:buSzPct val="25000"/>
              <a:buNone/>
            </a:pPr>
            <a:r>
              <a:rPr lang="fr-FR" sz="1200" b="1">
                <a:solidFill>
                  <a:schemeClr val="dk1"/>
                </a:solidFill>
                <a:latin typeface="Calibri"/>
                <a:ea typeface="Calibri"/>
                <a:cs typeface="Calibri"/>
                <a:sym typeface="Calibri"/>
              </a:rPr>
              <a:t>L’Instant Break </a:t>
            </a:r>
            <a:r>
              <a:rPr lang="fr-FR" sz="1200">
                <a:solidFill>
                  <a:schemeClr val="dk1"/>
                </a:solidFill>
                <a:latin typeface="Calibri"/>
                <a:ea typeface="Calibri"/>
                <a:cs typeface="Calibri"/>
                <a:sym typeface="Calibri"/>
              </a:rPr>
              <a:t>est notre vitrine pédagogique dont l’objectif est de porter à la connaissance des collectivités et des entreprises  les pratiques liées au cœur de métier de la société SophroKhepri. Nous organisons ainsi des séances découvertes permettant à chacun de s’approprier des techniques d’autogestion du stress.</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fr-FR" sz="1200">
                <a:solidFill>
                  <a:schemeClr val="dk1"/>
                </a:solidFill>
                <a:latin typeface="Calibri"/>
                <a:ea typeface="Calibri"/>
                <a:cs typeface="Calibri"/>
                <a:sym typeface="Calibri"/>
              </a:rPr>
              <a:t>Pour les collectivités nous proposons des packs qui peuvent être animés aussi sur le lieux de travail en fonction des besoins, des disponibilités et d’un lieu adapté pour sa mise en place.</a:t>
            </a:r>
          </a:p>
          <a:p>
            <a:pPr marL="0" marR="0" lvl="0" indent="0" algn="l" rtl="0">
              <a:spcBef>
                <a:spcPts val="0"/>
              </a:spcBef>
              <a:buNone/>
            </a:pPr>
            <a:endParaRPr sz="12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p:nvPr/>
        </p:nvSpPr>
        <p:spPr>
          <a:xfrm>
            <a:off x="188783" y="248686"/>
            <a:ext cx="7542470" cy="5284692"/>
          </a:xfrm>
          <a:prstGeom prst="rect">
            <a:avLst/>
          </a:prstGeom>
          <a:solidFill>
            <a:schemeClr val="lt1"/>
          </a:solidFill>
          <a:ln w="19050" cap="flat" cmpd="sng">
            <a:solidFill>
              <a:srgbClr val="92D050"/>
            </a:solidFill>
            <a:prstDash val="solid"/>
            <a:round/>
            <a:headEnd type="none" w="med" len="med"/>
            <a:tailEnd type="none" w="med" len="med"/>
          </a:ln>
        </p:spPr>
        <p:txBody>
          <a:bodyPr lIns="96375" tIns="48175" rIns="96375" bIns="48175" anchor="ctr" anchorCtr="0">
            <a:noAutofit/>
          </a:bodyPr>
          <a:lstStyle/>
          <a:p>
            <a:pPr marL="0" marR="0" lvl="0" indent="0" algn="ctr" rtl="0">
              <a:spcBef>
                <a:spcPts val="0"/>
              </a:spcBef>
              <a:buNone/>
            </a:pPr>
            <a:endParaRPr sz="1200">
              <a:solidFill>
                <a:schemeClr val="dk1"/>
              </a:solidFill>
              <a:latin typeface="Calibri"/>
              <a:ea typeface="Calibri"/>
              <a:cs typeface="Calibri"/>
              <a:sym typeface="Calibri"/>
            </a:endParaRPr>
          </a:p>
        </p:txBody>
      </p:sp>
      <p:sp>
        <p:nvSpPr>
          <p:cNvPr id="186" name="Shape 186"/>
          <p:cNvSpPr/>
          <p:nvPr/>
        </p:nvSpPr>
        <p:spPr>
          <a:xfrm>
            <a:off x="2" y="-1472"/>
            <a:ext cx="7920038" cy="924454"/>
          </a:xfrm>
          <a:prstGeom prst="rect">
            <a:avLst/>
          </a:prstGeom>
          <a:noFill/>
          <a:ln>
            <a:noFill/>
          </a:ln>
        </p:spPr>
        <p:txBody>
          <a:bodyPr lIns="96375" tIns="48175" rIns="96375" bIns="48175" anchor="ctr" anchorCtr="0">
            <a:noAutofit/>
          </a:bodyPr>
          <a:lstStyle/>
          <a:p>
            <a:pPr marL="0" marR="0" lvl="0" indent="0" algn="ctr" rtl="0">
              <a:spcBef>
                <a:spcPts val="0"/>
              </a:spcBef>
              <a:buNone/>
            </a:pPr>
            <a:endParaRPr sz="1200">
              <a:solidFill>
                <a:schemeClr val="lt1"/>
              </a:solidFill>
              <a:latin typeface="Calibri"/>
              <a:ea typeface="Calibri"/>
              <a:cs typeface="Calibri"/>
              <a:sym typeface="Calibri"/>
            </a:endParaRPr>
          </a:p>
        </p:txBody>
      </p:sp>
      <p:sp>
        <p:nvSpPr>
          <p:cNvPr id="187" name="Shape 187"/>
          <p:cNvSpPr txBox="1"/>
          <p:nvPr/>
        </p:nvSpPr>
        <p:spPr>
          <a:xfrm>
            <a:off x="3432047" y="1738958"/>
            <a:ext cx="3922084" cy="466658"/>
          </a:xfrm>
          <a:prstGeom prst="rect">
            <a:avLst/>
          </a:prstGeom>
          <a:noFill/>
          <a:ln w="28575" cap="flat" cmpd="sng">
            <a:solidFill>
              <a:srgbClr val="92D050"/>
            </a:solidFill>
            <a:prstDash val="solid"/>
            <a:round/>
            <a:headEnd type="none" w="med" len="med"/>
            <a:tailEnd type="none" w="med" len="med"/>
          </a:ln>
        </p:spPr>
        <p:txBody>
          <a:bodyPr lIns="96375" tIns="48175" rIns="96375" bIns="48175" anchor="t" anchorCtr="0">
            <a:noAutofit/>
          </a:bodyPr>
          <a:lstStyle/>
          <a:p>
            <a:pPr marL="0" marR="0" lvl="0" indent="0" algn="ctr" rtl="0">
              <a:spcBef>
                <a:spcPts val="0"/>
              </a:spcBef>
              <a:buSzPct val="25000"/>
              <a:buNone/>
            </a:pPr>
            <a:r>
              <a:rPr lang="fr-FR" sz="1200">
                <a:solidFill>
                  <a:srgbClr val="000000"/>
                </a:solidFill>
                <a:latin typeface="Calibri"/>
                <a:ea typeface="Calibri"/>
                <a:cs typeface="Calibri"/>
                <a:sym typeface="Calibri"/>
              </a:rPr>
              <a:t>Offrez-vous un break bien-être à votre pause déjeuner</a:t>
            </a:r>
          </a:p>
          <a:p>
            <a:pPr marL="0" marR="0" lvl="0" indent="0" algn="ctr" rtl="0">
              <a:spcBef>
                <a:spcPts val="0"/>
              </a:spcBef>
              <a:buSzPct val="25000"/>
              <a:buNone/>
            </a:pPr>
            <a:r>
              <a:rPr lang="fr-FR" sz="1200" b="1">
                <a:solidFill>
                  <a:schemeClr val="dk1"/>
                </a:solidFill>
                <a:latin typeface="Calibri"/>
                <a:ea typeface="Calibri"/>
                <a:cs typeface="Calibri"/>
                <a:sym typeface="Calibri"/>
              </a:rPr>
              <a:t>3 ateliers au choix dont 1 atelier collectif</a:t>
            </a:r>
          </a:p>
        </p:txBody>
      </p:sp>
      <p:pic>
        <p:nvPicPr>
          <p:cNvPr id="188" name="Shape 188" descr="C:\Users\Dell\Dropbox\Sophrokhépri\Marketing et Communication\Entreprises\Instant Break\54840a_d1f95b77ad5045cc84caa0bc0119acea.png"/>
          <p:cNvPicPr preferRelativeResize="0"/>
          <p:nvPr/>
        </p:nvPicPr>
        <p:blipFill rotWithShape="1">
          <a:blip r:embed="rId3">
            <a:alphaModFix/>
          </a:blip>
          <a:srcRect b="24890"/>
          <a:stretch/>
        </p:blipFill>
        <p:spPr>
          <a:xfrm>
            <a:off x="415056" y="0"/>
            <a:ext cx="1734769" cy="1007490"/>
          </a:xfrm>
          <a:prstGeom prst="rect">
            <a:avLst/>
          </a:prstGeom>
          <a:solidFill>
            <a:schemeClr val="lt1"/>
          </a:solidFill>
          <a:ln>
            <a:noFill/>
          </a:ln>
        </p:spPr>
      </p:pic>
      <p:pic>
        <p:nvPicPr>
          <p:cNvPr id="189" name="Shape 189"/>
          <p:cNvPicPr preferRelativeResize="0"/>
          <p:nvPr/>
        </p:nvPicPr>
        <p:blipFill rotWithShape="1">
          <a:blip r:embed="rId4">
            <a:alphaModFix/>
          </a:blip>
          <a:srcRect/>
          <a:stretch/>
        </p:blipFill>
        <p:spPr>
          <a:xfrm>
            <a:off x="5543938" y="125901"/>
            <a:ext cx="2197294" cy="712456"/>
          </a:xfrm>
          <a:prstGeom prst="rect">
            <a:avLst/>
          </a:prstGeom>
          <a:solidFill>
            <a:schemeClr val="lt1"/>
          </a:solidFill>
          <a:ln>
            <a:noFill/>
          </a:ln>
        </p:spPr>
      </p:pic>
      <p:sp>
        <p:nvSpPr>
          <p:cNvPr id="190" name="Shape 190"/>
          <p:cNvSpPr txBox="1"/>
          <p:nvPr/>
        </p:nvSpPr>
        <p:spPr>
          <a:xfrm>
            <a:off x="3054923" y="962715"/>
            <a:ext cx="4676331" cy="621982"/>
          </a:xfrm>
          <a:prstGeom prst="rect">
            <a:avLst/>
          </a:prstGeom>
          <a:noFill/>
          <a:ln>
            <a:noFill/>
          </a:ln>
        </p:spPr>
        <p:txBody>
          <a:bodyPr lIns="96375" tIns="48175" rIns="96375" bIns="48175" anchor="t" anchorCtr="0">
            <a:noAutofit/>
          </a:bodyPr>
          <a:lstStyle/>
          <a:p>
            <a:pPr marL="0" marR="0" lvl="0" indent="0" algn="ctr" rtl="0">
              <a:spcBef>
                <a:spcPts val="0"/>
              </a:spcBef>
              <a:buSzPct val="25000"/>
              <a:buNone/>
            </a:pPr>
            <a:r>
              <a:rPr lang="fr-FR" sz="1700" b="1">
                <a:solidFill>
                  <a:schemeClr val="dk1"/>
                </a:solidFill>
                <a:latin typeface="Calibri"/>
                <a:ea typeface="Calibri"/>
                <a:cs typeface="Calibri"/>
                <a:sym typeface="Calibri"/>
              </a:rPr>
              <a:t>Prochain Instant Break </a:t>
            </a:r>
          </a:p>
          <a:p>
            <a:pPr marL="0" marR="0" lvl="0" indent="0" algn="ctr" rtl="0">
              <a:spcBef>
                <a:spcPts val="0"/>
              </a:spcBef>
              <a:buSzPct val="25000"/>
              <a:buNone/>
            </a:pPr>
            <a:r>
              <a:rPr lang="fr-FR" sz="1700" b="1">
                <a:solidFill>
                  <a:schemeClr val="dk1"/>
                </a:solidFill>
                <a:latin typeface="Calibri"/>
                <a:ea typeface="Calibri"/>
                <a:cs typeface="Calibri"/>
                <a:sym typeface="Calibri"/>
              </a:rPr>
              <a:t>Jeudi 24 Novembre 2016 de 11 h 30 à 15 h 30</a:t>
            </a:r>
          </a:p>
        </p:txBody>
      </p:sp>
      <p:sp>
        <p:nvSpPr>
          <p:cNvPr id="191" name="Shape 191"/>
          <p:cNvSpPr txBox="1"/>
          <p:nvPr/>
        </p:nvSpPr>
        <p:spPr>
          <a:xfrm>
            <a:off x="901343" y="4078174"/>
            <a:ext cx="6839107" cy="835990"/>
          </a:xfrm>
          <a:prstGeom prst="rect">
            <a:avLst/>
          </a:prstGeom>
          <a:noFill/>
          <a:ln>
            <a:noFill/>
          </a:ln>
        </p:spPr>
        <p:txBody>
          <a:bodyPr lIns="96375" tIns="48175" rIns="96375" bIns="48175" anchor="t" anchorCtr="0">
            <a:noAutofit/>
          </a:bodyPr>
          <a:lstStyle/>
          <a:p>
            <a:pPr marL="0" marR="0" lvl="0" indent="0" algn="ctr" rtl="0">
              <a:spcBef>
                <a:spcPts val="0"/>
              </a:spcBef>
              <a:buSzPct val="25000"/>
              <a:buNone/>
            </a:pPr>
            <a:r>
              <a:rPr lang="fr-FR" sz="1200" b="1">
                <a:solidFill>
                  <a:schemeClr val="dk1"/>
                </a:solidFill>
                <a:latin typeface="Calibri"/>
                <a:ea typeface="Calibri"/>
                <a:cs typeface="Calibri"/>
                <a:sym typeface="Calibri"/>
              </a:rPr>
              <a:t> </a:t>
            </a:r>
            <a:r>
              <a:rPr lang="fr-FR" sz="1200">
                <a:solidFill>
                  <a:schemeClr val="dk1"/>
                </a:solidFill>
                <a:latin typeface="Calibri"/>
                <a:ea typeface="Calibri"/>
                <a:cs typeface="Calibri"/>
                <a:sym typeface="Calibri"/>
              </a:rPr>
              <a:t>Places limitées – Réservation obligatoire</a:t>
            </a:r>
          </a:p>
          <a:p>
            <a:pPr marL="0" marR="0" lvl="0" indent="0" algn="ctr" rtl="0">
              <a:spcBef>
                <a:spcPts val="0"/>
              </a:spcBef>
              <a:buSzPct val="25000"/>
              <a:buNone/>
            </a:pPr>
            <a:r>
              <a:rPr lang="fr-FR" sz="1200" b="1">
                <a:solidFill>
                  <a:schemeClr val="dk1"/>
                </a:solidFill>
                <a:latin typeface="Calibri"/>
                <a:ea typeface="Calibri"/>
                <a:cs typeface="Calibri"/>
                <a:sym typeface="Calibri"/>
              </a:rPr>
              <a:t>Tarif</a:t>
            </a:r>
            <a:r>
              <a:rPr lang="fr-FR" sz="1200">
                <a:solidFill>
                  <a:schemeClr val="dk1"/>
                </a:solidFill>
                <a:latin typeface="Calibri"/>
                <a:ea typeface="Calibri"/>
                <a:cs typeface="Calibri"/>
                <a:sym typeface="Calibri"/>
              </a:rPr>
              <a:t> : 10 € par atelier (inscription à 3 ateliers maximum par personne)</a:t>
            </a:r>
          </a:p>
          <a:p>
            <a:pPr marL="0" marR="0" lvl="0" indent="0" algn="ctr" rtl="0">
              <a:spcBef>
                <a:spcPts val="0"/>
              </a:spcBef>
              <a:buSzPct val="25000"/>
              <a:buNone/>
            </a:pPr>
            <a:r>
              <a:rPr lang="fr-FR" sz="1200" b="1">
                <a:solidFill>
                  <a:schemeClr val="dk1"/>
                </a:solidFill>
                <a:latin typeface="Calibri"/>
                <a:ea typeface="Calibri"/>
                <a:cs typeface="Calibri"/>
                <a:sym typeface="Calibri"/>
              </a:rPr>
              <a:t>Tous les détails et paiement en ligne sur </a:t>
            </a:r>
            <a:r>
              <a:rPr lang="fr-FR" sz="1200" b="1" u="sng">
                <a:solidFill>
                  <a:schemeClr val="hlink"/>
                </a:solidFill>
                <a:latin typeface="Calibri"/>
                <a:ea typeface="Calibri"/>
                <a:cs typeface="Calibri"/>
                <a:sym typeface="Calibri"/>
                <a:hlinkClick r:id="rId5"/>
              </a:rPr>
              <a:t>http://www.linstantbreak.com/book-online</a:t>
            </a:r>
          </a:p>
          <a:p>
            <a:pPr marL="0" marR="0" lvl="0" indent="0" algn="ctr" rtl="0">
              <a:spcBef>
                <a:spcPts val="0"/>
              </a:spcBef>
              <a:buSzPct val="25000"/>
              <a:buNone/>
            </a:pPr>
            <a:r>
              <a:rPr lang="fr-FR" sz="1200" b="1">
                <a:solidFill>
                  <a:schemeClr val="dk1"/>
                </a:solidFill>
                <a:latin typeface="Calibri"/>
                <a:ea typeface="Calibri"/>
                <a:cs typeface="Calibri"/>
                <a:sym typeface="Calibri"/>
              </a:rPr>
              <a:t>Pour plus d’informations </a:t>
            </a:r>
            <a:r>
              <a:rPr lang="fr-FR" sz="1200">
                <a:solidFill>
                  <a:schemeClr val="dk1"/>
                </a:solidFill>
                <a:latin typeface="Calibri"/>
                <a:ea typeface="Calibri"/>
                <a:cs typeface="Calibri"/>
                <a:sym typeface="Calibri"/>
              </a:rPr>
              <a:t>appelez Betty d’Alchimie Divine </a:t>
            </a:r>
            <a:r>
              <a:rPr lang="fr-FR" sz="1200" b="1">
                <a:solidFill>
                  <a:schemeClr val="dk1"/>
                </a:solidFill>
                <a:latin typeface="Calibri"/>
                <a:ea typeface="Calibri"/>
                <a:cs typeface="Calibri"/>
                <a:sym typeface="Calibri"/>
              </a:rPr>
              <a:t>07 55 79 22 34</a:t>
            </a:r>
          </a:p>
        </p:txBody>
      </p:sp>
      <p:sp>
        <p:nvSpPr>
          <p:cNvPr id="192" name="Shape 192"/>
          <p:cNvSpPr txBox="1"/>
          <p:nvPr/>
        </p:nvSpPr>
        <p:spPr>
          <a:xfrm>
            <a:off x="188781" y="2702803"/>
            <a:ext cx="5355155" cy="959101"/>
          </a:xfrm>
          <a:prstGeom prst="rect">
            <a:avLst/>
          </a:prstGeom>
          <a:noFill/>
          <a:ln>
            <a:noFill/>
          </a:ln>
        </p:spPr>
        <p:txBody>
          <a:bodyPr lIns="96375" tIns="48175" rIns="96375" bIns="48175" anchor="t" anchorCtr="0">
            <a:noAutofit/>
          </a:bodyPr>
          <a:lstStyle/>
          <a:p>
            <a:pPr marL="0" marR="0" lvl="0" indent="0" algn="ctr" rtl="0">
              <a:spcBef>
                <a:spcPts val="0"/>
              </a:spcBef>
              <a:buSzPct val="25000"/>
              <a:buNone/>
            </a:pPr>
            <a:r>
              <a:rPr lang="fr-FR" sz="1200">
                <a:solidFill>
                  <a:schemeClr val="dk1"/>
                </a:solidFill>
                <a:latin typeface="Calibri"/>
                <a:ea typeface="Calibri"/>
                <a:cs typeface="Calibri"/>
                <a:sym typeface="Calibri"/>
              </a:rPr>
              <a:t>Faites votre « Instant Break » parmi les pratiques proposées ce jour-là :</a:t>
            </a:r>
          </a:p>
          <a:p>
            <a:pPr marL="0" marR="0" lvl="0" indent="0" algn="ctr" rtl="0">
              <a:spcBef>
                <a:spcPts val="0"/>
              </a:spcBef>
              <a:buSzPct val="25000"/>
              <a:buNone/>
            </a:pPr>
            <a:r>
              <a:rPr lang="fr-FR" sz="1200">
                <a:solidFill>
                  <a:schemeClr val="dk1"/>
                </a:solidFill>
                <a:latin typeface="Calibri"/>
                <a:ea typeface="Calibri"/>
                <a:cs typeface="Calibri"/>
                <a:sym typeface="Calibri"/>
              </a:rPr>
              <a:t>(massages assis, étiopathie, sophrologie, Access Bars, automassage  en groupe)</a:t>
            </a:r>
          </a:p>
          <a:p>
            <a:pPr marL="0" marR="0" lvl="0" indent="0" algn="ctr" rtl="0">
              <a:spcBef>
                <a:spcPts val="0"/>
              </a:spcBef>
              <a:buNone/>
            </a:pPr>
            <a:endParaRPr sz="800">
              <a:solidFill>
                <a:schemeClr val="dk1"/>
              </a:solidFill>
              <a:latin typeface="Calibri"/>
              <a:ea typeface="Calibri"/>
              <a:cs typeface="Calibri"/>
              <a:sym typeface="Calibri"/>
            </a:endParaRPr>
          </a:p>
          <a:p>
            <a:pPr marL="0" marR="0" lvl="0" indent="0" algn="ctr" rtl="0">
              <a:spcBef>
                <a:spcPts val="0"/>
              </a:spcBef>
              <a:buSzPct val="25000"/>
              <a:buNone/>
            </a:pPr>
            <a:r>
              <a:rPr lang="fr-FR" sz="1200" b="1">
                <a:solidFill>
                  <a:schemeClr val="dk1"/>
                </a:solidFill>
                <a:latin typeface="Calibri"/>
                <a:ea typeface="Calibri"/>
                <a:cs typeface="Calibri"/>
                <a:sym typeface="Calibri"/>
              </a:rPr>
              <a:t>Découvrez, grâce à ce temps de pause </a:t>
            </a:r>
          </a:p>
          <a:p>
            <a:pPr marL="0" marR="0" lvl="0" indent="0" algn="ctr" rtl="0">
              <a:spcBef>
                <a:spcPts val="0"/>
              </a:spcBef>
              <a:buSzPct val="25000"/>
              <a:buNone/>
            </a:pPr>
            <a:r>
              <a:rPr lang="fr-FR" sz="1200" b="1">
                <a:solidFill>
                  <a:schemeClr val="dk1"/>
                </a:solidFill>
                <a:latin typeface="Calibri"/>
                <a:ea typeface="Calibri"/>
                <a:cs typeface="Calibri"/>
                <a:sym typeface="Calibri"/>
              </a:rPr>
              <a:t>des</a:t>
            </a:r>
            <a:r>
              <a:rPr lang="fr-FR" sz="1200">
                <a:solidFill>
                  <a:schemeClr val="dk1"/>
                </a:solidFill>
                <a:latin typeface="Calibri"/>
                <a:ea typeface="Calibri"/>
                <a:cs typeface="Calibri"/>
                <a:sym typeface="Calibri"/>
              </a:rPr>
              <a:t> </a:t>
            </a:r>
            <a:r>
              <a:rPr lang="fr-FR" sz="1200" b="1">
                <a:solidFill>
                  <a:schemeClr val="dk1"/>
                </a:solidFill>
                <a:latin typeface="Calibri"/>
                <a:ea typeface="Calibri"/>
                <a:cs typeface="Calibri"/>
                <a:sym typeface="Calibri"/>
              </a:rPr>
              <a:t>méthodes</a:t>
            </a:r>
            <a:r>
              <a:rPr lang="fr-FR" sz="1200">
                <a:solidFill>
                  <a:schemeClr val="dk1"/>
                </a:solidFill>
                <a:latin typeface="Calibri"/>
                <a:ea typeface="Calibri"/>
                <a:cs typeface="Calibri"/>
                <a:sym typeface="Calibri"/>
              </a:rPr>
              <a:t> </a:t>
            </a:r>
            <a:r>
              <a:rPr lang="fr-FR" sz="1200" b="1">
                <a:solidFill>
                  <a:schemeClr val="dk1"/>
                </a:solidFill>
                <a:latin typeface="Calibri"/>
                <a:ea typeface="Calibri"/>
                <a:cs typeface="Calibri"/>
                <a:sym typeface="Calibri"/>
              </a:rPr>
              <a:t>à vous approprier pour décompresser </a:t>
            </a:r>
          </a:p>
        </p:txBody>
      </p:sp>
      <p:pic>
        <p:nvPicPr>
          <p:cNvPr id="193" name="Shape 193" descr="C:\Users\Dell\Dropbox\stagiaires\Huixin\Cocooning Day\logo Alchimie-Divine.jpg"/>
          <p:cNvPicPr preferRelativeResize="0"/>
          <p:nvPr/>
        </p:nvPicPr>
        <p:blipFill rotWithShape="1">
          <a:blip r:embed="rId6">
            <a:alphaModFix/>
          </a:blip>
          <a:srcRect/>
          <a:stretch/>
        </p:blipFill>
        <p:spPr>
          <a:xfrm>
            <a:off x="557958" y="4154763"/>
            <a:ext cx="837620" cy="759057"/>
          </a:xfrm>
          <a:prstGeom prst="rect">
            <a:avLst/>
          </a:prstGeom>
          <a:noFill/>
          <a:ln>
            <a:noFill/>
          </a:ln>
        </p:spPr>
      </p:pic>
      <p:sp>
        <p:nvSpPr>
          <p:cNvPr id="194" name="Shape 194"/>
          <p:cNvSpPr txBox="1"/>
          <p:nvPr/>
        </p:nvSpPr>
        <p:spPr>
          <a:xfrm>
            <a:off x="188783" y="5051451"/>
            <a:ext cx="7542470" cy="466658"/>
          </a:xfrm>
          <a:prstGeom prst="rect">
            <a:avLst/>
          </a:prstGeom>
          <a:noFill/>
          <a:ln>
            <a:noFill/>
          </a:ln>
        </p:spPr>
        <p:txBody>
          <a:bodyPr lIns="96375" tIns="48175" rIns="96375" bIns="48175" anchor="t" anchorCtr="0">
            <a:noAutofit/>
          </a:bodyPr>
          <a:lstStyle/>
          <a:p>
            <a:pPr marL="0" marR="0" lvl="0" indent="0" algn="ctr" rtl="0">
              <a:spcBef>
                <a:spcPts val="0"/>
              </a:spcBef>
              <a:buSzPct val="25000"/>
              <a:buNone/>
            </a:pPr>
            <a:r>
              <a:rPr lang="fr-FR" sz="1200" b="1">
                <a:solidFill>
                  <a:schemeClr val="dk1"/>
                </a:solidFill>
                <a:latin typeface="Calibri"/>
                <a:ea typeface="Calibri"/>
                <a:cs typeface="Calibri"/>
                <a:sym typeface="Calibri"/>
              </a:rPr>
              <a:t>Lieu : Centre Sophrokhepri</a:t>
            </a:r>
          </a:p>
          <a:p>
            <a:pPr marL="0" marR="0" lvl="0" indent="0" algn="ctr" rtl="0">
              <a:spcBef>
                <a:spcPts val="0"/>
              </a:spcBef>
              <a:buSzPct val="25000"/>
              <a:buNone/>
            </a:pPr>
            <a:r>
              <a:rPr lang="fr-FR" sz="1200">
                <a:solidFill>
                  <a:schemeClr val="dk1"/>
                </a:solidFill>
                <a:latin typeface="Calibri"/>
                <a:ea typeface="Calibri"/>
                <a:cs typeface="Calibri"/>
                <a:sym typeface="Calibri"/>
              </a:rPr>
              <a:t>188, Grande Rue Charles de Gaulle - 94130 Nogent-sur-Marne </a:t>
            </a:r>
            <a:r>
              <a:rPr lang="fr-FR" sz="1100" i="1">
                <a:solidFill>
                  <a:schemeClr val="dk1"/>
                </a:solidFill>
                <a:latin typeface="Calibri"/>
                <a:ea typeface="Calibri"/>
                <a:cs typeface="Calibri"/>
                <a:sym typeface="Calibri"/>
              </a:rPr>
              <a:t>(face gare RER E Nogent-Le-Perreux)</a:t>
            </a:r>
            <a:r>
              <a:rPr lang="fr-FR" sz="1100">
                <a:solidFill>
                  <a:schemeClr val="dk1"/>
                </a:solidFill>
                <a:latin typeface="Calibri"/>
                <a:ea typeface="Calibri"/>
                <a:cs typeface="Calibri"/>
                <a:sym typeface="Calibri"/>
              </a:rPr>
              <a:t> </a:t>
            </a:r>
          </a:p>
        </p:txBody>
      </p:sp>
      <p:pic>
        <p:nvPicPr>
          <p:cNvPr id="195" name="Shape 195" descr="\\Freebox\Disque dur\evelyne\Sophrologie\facebook\sophro depositphotos\3821065_xxs.jpg"/>
          <p:cNvPicPr preferRelativeResize="0"/>
          <p:nvPr/>
        </p:nvPicPr>
        <p:blipFill rotWithShape="1">
          <a:blip r:embed="rId7">
            <a:alphaModFix/>
          </a:blip>
          <a:srcRect/>
          <a:stretch/>
        </p:blipFill>
        <p:spPr>
          <a:xfrm>
            <a:off x="784231" y="1091174"/>
            <a:ext cx="2254789" cy="1489265"/>
          </a:xfrm>
          <a:prstGeom prst="rect">
            <a:avLst/>
          </a:prstGeom>
          <a:noFill/>
          <a:ln>
            <a:noFill/>
          </a:ln>
        </p:spPr>
      </p:pic>
      <p:pic>
        <p:nvPicPr>
          <p:cNvPr id="196" name="Shape 196" descr="\\Freebox\Disque dur\evelyne\Sophrologie\facebook\sophro depositphotos\Depositphotos_7634051_xs.jpg"/>
          <p:cNvPicPr preferRelativeResize="0"/>
          <p:nvPr/>
        </p:nvPicPr>
        <p:blipFill rotWithShape="1">
          <a:blip r:embed="rId8">
            <a:alphaModFix/>
          </a:blip>
          <a:srcRect/>
          <a:stretch/>
        </p:blipFill>
        <p:spPr>
          <a:xfrm>
            <a:off x="5470877" y="2522449"/>
            <a:ext cx="2184953" cy="1479135"/>
          </a:xfrm>
          <a:prstGeom prst="rect">
            <a:avLst/>
          </a:prstGeom>
          <a:noFill/>
          <a:ln>
            <a:noFill/>
          </a:ln>
        </p:spPr>
      </p:pic>
      <p:sp>
        <p:nvSpPr>
          <p:cNvPr id="197" name="Shape 197"/>
          <p:cNvSpPr txBox="1"/>
          <p:nvPr/>
        </p:nvSpPr>
        <p:spPr>
          <a:xfrm rot="-5400000">
            <a:off x="-719857" y="4437486"/>
            <a:ext cx="2036507" cy="266603"/>
          </a:xfrm>
          <a:prstGeom prst="rect">
            <a:avLst/>
          </a:prstGeom>
          <a:noFill/>
          <a:ln>
            <a:noFill/>
          </a:ln>
        </p:spPr>
        <p:txBody>
          <a:bodyPr lIns="96375" tIns="48175" rIns="96375" bIns="48175" anchor="t" anchorCtr="0">
            <a:noAutofit/>
          </a:bodyPr>
          <a:lstStyle/>
          <a:p>
            <a:pPr marL="0" marR="0" lvl="0" indent="0" algn="l" rtl="0">
              <a:spcBef>
                <a:spcPts val="0"/>
              </a:spcBef>
              <a:buSzPct val="25000"/>
              <a:buNone/>
            </a:pPr>
            <a:r>
              <a:rPr lang="fr-FR" sz="1100">
                <a:solidFill>
                  <a:schemeClr val="dk1"/>
                </a:solidFill>
                <a:latin typeface="Calibri"/>
                <a:ea typeface="Calibri"/>
                <a:cs typeface="Calibri"/>
                <a:sym typeface="Calibri"/>
              </a:rPr>
              <a:t>Ne pas jeter sur la voie publique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359620" y="764504"/>
            <a:ext cx="7128791" cy="43396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La Plateforme </a:t>
            </a:r>
            <a:r>
              <a:rPr lang="fr-FR" sz="1200" b="1" dirty="0" err="1">
                <a:solidFill>
                  <a:schemeClr val="dk1"/>
                </a:solidFill>
                <a:latin typeface="Calibri"/>
                <a:ea typeface="Calibri"/>
                <a:cs typeface="Calibri"/>
                <a:sym typeface="Calibri"/>
              </a:rPr>
              <a:t>Khepri</a:t>
            </a:r>
            <a:r>
              <a:rPr lang="fr-FR" sz="1200" b="1" dirty="0">
                <a:solidFill>
                  <a:schemeClr val="dk1"/>
                </a:solidFill>
                <a:latin typeface="Calibri"/>
                <a:ea typeface="Calibri"/>
                <a:cs typeface="Calibri"/>
                <a:sym typeface="Calibri"/>
              </a:rPr>
              <a:t> </a:t>
            </a:r>
            <a:r>
              <a:rPr lang="fr-FR" sz="1200" b="1" dirty="0" err="1">
                <a:solidFill>
                  <a:schemeClr val="dk1"/>
                </a:solidFill>
                <a:latin typeface="Calibri"/>
                <a:ea typeface="Calibri"/>
                <a:cs typeface="Calibri"/>
                <a:sym typeface="Calibri"/>
              </a:rPr>
              <a:t>therapie</a:t>
            </a:r>
            <a:r>
              <a:rPr lang="fr-FR" sz="1200" b="1" dirty="0">
                <a:solidFill>
                  <a:schemeClr val="dk1"/>
                </a:solidFill>
                <a:latin typeface="Calibri"/>
                <a:ea typeface="Calibri"/>
                <a:cs typeface="Calibri"/>
                <a:sym typeface="Calibri"/>
              </a:rPr>
              <a:t> : un système expert</a:t>
            </a:r>
          </a:p>
          <a:p>
            <a:pPr marL="0" marR="0" lvl="0" indent="0" algn="l" rtl="0">
              <a:spcBef>
                <a:spcPts val="0"/>
              </a:spcBef>
              <a:buSzPct val="25000"/>
              <a:buNone/>
            </a:pPr>
            <a:r>
              <a:rPr lang="fr-FR" sz="1200"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buSzPct val="25000"/>
              <a:buNone/>
            </a:pPr>
            <a:r>
              <a:rPr lang="fr-FR" sz="1200"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buSzPct val="25000"/>
              <a:buNone/>
            </a:pPr>
            <a:r>
              <a:rPr lang="fr-FR" sz="1200"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buSzPct val="25000"/>
              <a:buNone/>
            </a:pPr>
            <a:r>
              <a:rPr lang="fr-FR" sz="1200"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buSzPct val="25000"/>
              <a:buNone/>
            </a:pPr>
            <a:r>
              <a:rPr lang="fr-FR" sz="1200"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buSzPct val="25000"/>
              <a:buNone/>
            </a:pPr>
            <a:r>
              <a:rPr lang="fr-FR" sz="1200"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buSzPct val="25000"/>
              <a:buNone/>
            </a:pPr>
            <a:r>
              <a:rPr lang="fr-FR" sz="1200" dirty="0">
                <a:solidFill>
                  <a:schemeClr val="dk1"/>
                </a:solidFill>
                <a:latin typeface="Calibri"/>
                <a:ea typeface="Calibri"/>
                <a:cs typeface="Calibri"/>
                <a:sym typeface="Calibri"/>
              </a:rPr>
              <a:t>Nous préférons lui demander de se décrire un minimum son motif de consultation (par ex </a:t>
            </a:r>
            <a:r>
              <a:rPr lang="fr-FR" sz="1200" dirty="0" smtClean="0">
                <a:solidFill>
                  <a:schemeClr val="dk1"/>
                </a:solidFill>
                <a:latin typeface="Calibri"/>
                <a:ea typeface="Calibri"/>
                <a:cs typeface="Calibri"/>
                <a:sym typeface="Calibri"/>
              </a:rPr>
              <a:t>un salarié souffrant de </a:t>
            </a:r>
            <a:r>
              <a:rPr lang="fr-FR" sz="1200" dirty="0" err="1" smtClean="0">
                <a:solidFill>
                  <a:schemeClr val="dk1"/>
                </a:solidFill>
                <a:latin typeface="Calibri"/>
                <a:ea typeface="Calibri"/>
                <a:cs typeface="Calibri"/>
                <a:sym typeface="Calibri"/>
              </a:rPr>
              <a:t>burn</a:t>
            </a:r>
            <a:r>
              <a:rPr lang="fr-FR" sz="1200" dirty="0" smtClean="0">
                <a:solidFill>
                  <a:schemeClr val="dk1"/>
                </a:solidFill>
                <a:latin typeface="Calibri"/>
                <a:ea typeface="Calibri"/>
                <a:cs typeface="Calibri"/>
                <a:sym typeface="Calibri"/>
              </a:rPr>
              <a:t> out) </a:t>
            </a:r>
            <a:r>
              <a:rPr lang="fr-FR" sz="1200" dirty="0">
                <a:solidFill>
                  <a:schemeClr val="dk1"/>
                </a:solidFill>
                <a:latin typeface="Calibri"/>
                <a:ea typeface="Calibri"/>
                <a:cs typeface="Calibri"/>
                <a:sym typeface="Calibri"/>
              </a:rPr>
              <a:t>et de décrire </a:t>
            </a:r>
            <a:r>
              <a:rPr lang="fr-FR" sz="1200" dirty="0" smtClean="0">
                <a:solidFill>
                  <a:schemeClr val="dk1"/>
                </a:solidFill>
                <a:latin typeface="Calibri"/>
                <a:ea typeface="Calibri"/>
                <a:cs typeface="Calibri"/>
                <a:sym typeface="Calibri"/>
              </a:rPr>
              <a:t>ses troubles.</a:t>
            </a:r>
          </a:p>
          <a:p>
            <a:pPr marL="0" marR="0" lvl="0" indent="0" algn="l" rtl="0">
              <a:spcBef>
                <a:spcPts val="0"/>
              </a:spcBef>
              <a:buSzPct val="25000"/>
              <a:buNone/>
            </a:pPr>
            <a:r>
              <a:rPr lang="fr-FR" sz="1200" dirty="0" smtClean="0">
                <a:solidFill>
                  <a:schemeClr val="dk1"/>
                </a:solidFill>
                <a:latin typeface="Calibri"/>
                <a:ea typeface="Calibri"/>
                <a:cs typeface="Calibri"/>
                <a:sym typeface="Calibri"/>
              </a:rPr>
              <a:t>Une </a:t>
            </a:r>
            <a:r>
              <a:rPr lang="fr-FR" sz="1200" dirty="0">
                <a:solidFill>
                  <a:schemeClr val="dk1"/>
                </a:solidFill>
                <a:latin typeface="Calibri"/>
                <a:ea typeface="Calibri"/>
                <a:cs typeface="Calibri"/>
                <a:sym typeface="Calibri"/>
              </a:rPr>
              <a:t>courte liste de thérapeutes lui sera présentée triée en commençant par le meilleur en ce domaine.</a:t>
            </a:r>
          </a:p>
          <a:p>
            <a:pPr marL="0" marR="0" lvl="0" indent="0" algn="l" rtl="0">
              <a:spcBef>
                <a:spcPts val="0"/>
              </a:spcBef>
              <a:buSzPct val="25000"/>
              <a:buNone/>
            </a:pPr>
            <a:r>
              <a:rPr lang="fr-FR" sz="1200"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buSzPct val="25000"/>
              <a:buNone/>
            </a:pPr>
            <a:r>
              <a:rPr lang="fr-FR" sz="1200"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buSzPct val="25000"/>
              <a:buNone/>
            </a:pPr>
            <a:r>
              <a:rPr lang="fr-FR" sz="1200"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fr-FR" sz="1200"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412438" y="836512"/>
            <a:ext cx="7272808" cy="43396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dirty="0">
                <a:solidFill>
                  <a:schemeClr val="dk1"/>
                </a:solidFill>
                <a:latin typeface="Calibri"/>
                <a:ea typeface="Calibri"/>
                <a:cs typeface="Calibri"/>
                <a:sym typeface="Calibri"/>
              </a:rPr>
              <a:t>Le concept : La </a:t>
            </a:r>
            <a:r>
              <a:rPr lang="fr-FR" sz="1200" b="1" dirty="0" err="1">
                <a:solidFill>
                  <a:schemeClr val="dk1"/>
                </a:solidFill>
                <a:latin typeface="Calibri"/>
                <a:ea typeface="Calibri"/>
                <a:cs typeface="Calibri"/>
                <a:sym typeface="Calibri"/>
              </a:rPr>
              <a:t>visiothérapie</a:t>
            </a:r>
            <a:r>
              <a:rPr lang="fr-FR" sz="1200" b="1" dirty="0">
                <a:solidFill>
                  <a:schemeClr val="dk1"/>
                </a:solidFill>
                <a:latin typeface="Calibri"/>
                <a:ea typeface="Calibri"/>
                <a:cs typeface="Calibri"/>
                <a:sym typeface="Calibri"/>
              </a:rPr>
              <a:t> pourquoi?</a:t>
            </a:r>
          </a:p>
          <a:p>
            <a:pPr marL="0" marR="0" lvl="0" indent="0" algn="l" rtl="0">
              <a:spcBef>
                <a:spcPts val="0"/>
              </a:spcBef>
              <a:buSzPct val="25000"/>
              <a:buNone/>
            </a:pPr>
            <a:r>
              <a:rPr lang="fr-FR" sz="1200"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buSzPct val="25000"/>
              <a:buNone/>
            </a:pPr>
            <a:r>
              <a:rPr lang="fr-FR" sz="1200"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buSzPct val="25000"/>
              <a:buNone/>
            </a:pPr>
            <a:r>
              <a:rPr lang="fr-FR" sz="1200" b="1" dirty="0">
                <a:solidFill>
                  <a:schemeClr val="dk1"/>
                </a:solidFill>
                <a:latin typeface="Calibri"/>
                <a:ea typeface="Calibri"/>
                <a:cs typeface="Calibri"/>
                <a:sym typeface="Calibri"/>
              </a:rPr>
              <a:t>Éloignement physique</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200" b="0" i="0" u="none" strike="noStrike" cap="none" dirty="0">
                <a:solidFill>
                  <a:schemeClr val="dk1"/>
                </a:solidFill>
                <a:latin typeface="Calibri"/>
                <a:ea typeface="Calibri"/>
                <a:cs typeface="Calibri"/>
                <a:sym typeface="Calibri"/>
              </a:rPr>
            </a:br>
            <a:r>
              <a:rPr lang="fr-FR" sz="120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buSzPct val="25000"/>
              <a:buNone/>
            </a:pPr>
            <a:r>
              <a:rPr lang="fr-FR" sz="1200" b="1" dirty="0">
                <a:solidFill>
                  <a:schemeClr val="dk1"/>
                </a:solidFill>
                <a:latin typeface="Calibri"/>
                <a:ea typeface="Calibri"/>
                <a:cs typeface="Calibri"/>
                <a:sym typeface="Calibri"/>
              </a:rPr>
              <a:t>Timidité,</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La </a:t>
            </a:r>
            <a:r>
              <a:rPr lang="fr-FR" sz="1200" b="0" i="0" u="none" strike="noStrike" cap="none" dirty="0" err="1">
                <a:solidFill>
                  <a:schemeClr val="dk1"/>
                </a:solidFill>
                <a:latin typeface="Calibri"/>
                <a:ea typeface="Calibri"/>
                <a:cs typeface="Calibri"/>
                <a:sym typeface="Calibri"/>
              </a:rPr>
              <a:t>visio</a:t>
            </a:r>
            <a:r>
              <a:rPr lang="fr-FR" sz="120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buSzPct val="25000"/>
              <a:buNone/>
            </a:pPr>
            <a:r>
              <a:rPr lang="fr-FR" sz="1200" b="1" dirty="0">
                <a:solidFill>
                  <a:schemeClr val="dk1"/>
                </a:solidFill>
                <a:latin typeface="Calibri"/>
                <a:ea typeface="Calibri"/>
                <a:cs typeface="Calibri"/>
                <a:sym typeface="Calibri"/>
              </a:rPr>
              <a:t>Confidentialité</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buSzPct val="25000"/>
              <a:buNone/>
            </a:pPr>
            <a:r>
              <a:rPr lang="fr-FR" sz="1200" b="1"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SzPct val="25000"/>
              <a:buNone/>
            </a:pPr>
            <a:r>
              <a:rPr lang="fr-FR" sz="120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575644" y="548482"/>
            <a:ext cx="7056783" cy="1938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1">
                <a:solidFill>
                  <a:schemeClr val="dk1"/>
                </a:solidFill>
                <a:latin typeface="Calibri"/>
                <a:ea typeface="Calibri"/>
                <a:cs typeface="Calibri"/>
                <a:sym typeface="Calibri"/>
              </a:rPr>
              <a:t>Sécurité de nos systèmes :</a:t>
            </a:r>
          </a:p>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SzPct val="25000"/>
              <a:buNone/>
            </a:pPr>
            <a:r>
              <a:rPr lang="fr-FR" sz="1200">
                <a:solidFill>
                  <a:schemeClr val="dk1"/>
                </a:solidFill>
                <a:latin typeface="Calibri"/>
                <a:ea typeface="Calibri"/>
                <a:cs typeface="Calibri"/>
                <a:sym typeface="Calibri"/>
              </a:rPr>
              <a:t>Sécurisation des données</a:t>
            </a:r>
          </a:p>
          <a:p>
            <a:pPr marL="0" marR="0" lvl="0" indent="0" algn="l" rtl="0">
              <a:spcBef>
                <a:spcPts val="0"/>
              </a:spcBef>
              <a:buSzPct val="25000"/>
              <a:buNone/>
            </a:pPr>
            <a:r>
              <a:rPr lang="fr-FR" sz="1200">
                <a:solidFill>
                  <a:schemeClr val="dk1"/>
                </a:solidFill>
                <a:latin typeface="Calibri"/>
                <a:ea typeface="Calibri"/>
                <a:cs typeface="Calibri"/>
                <a:sym typeface="Calibri"/>
              </a:rPr>
              <a:t>Stockage des informations chez OVH : leader de l’hébergement en France</a:t>
            </a:r>
          </a:p>
          <a:p>
            <a:pPr marL="0" marR="0" lvl="0" indent="0" algn="l" rtl="0">
              <a:spcBef>
                <a:spcPts val="0"/>
              </a:spcBef>
              <a:buSzPct val="25000"/>
              <a:buNone/>
            </a:pPr>
            <a:r>
              <a:rPr lang="fr-FR" sz="1200">
                <a:solidFill>
                  <a:schemeClr val="dk1"/>
                </a:solidFill>
                <a:latin typeface="Calibri"/>
                <a:ea typeface="Calibri"/>
                <a:cs typeface="Calibri"/>
                <a:sym typeface="Calibri"/>
              </a:rPr>
              <a:t>Système de vision conférence propriétaire qui permet la confidentialité des échanges, la stabilité de la qualité de l’image et du son.</a:t>
            </a:r>
          </a:p>
          <a:p>
            <a:pPr marL="0" marR="0" lvl="0" indent="0" algn="l" rtl="0">
              <a:spcBef>
                <a:spcPts val="0"/>
              </a:spcBef>
              <a:buSzPct val="25000"/>
              <a:buNone/>
            </a:pPr>
            <a:r>
              <a:rPr lang="fr-FR" sz="1200">
                <a:solidFill>
                  <a:schemeClr val="dk1"/>
                </a:solidFill>
                <a:latin typeface="Calibri"/>
                <a:ea typeface="Calibri"/>
                <a:cs typeface="Calibri"/>
                <a:sym typeface="Calibri"/>
              </a:rPr>
              <a:t> </a:t>
            </a:r>
          </a:p>
          <a:p>
            <a:pPr marL="0" marR="0" lvl="0" indent="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None/>
            </a:pP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2976</Words>
  <Application>Microsoft Office PowerPoint</Application>
  <PresentationFormat>Personnalisé</PresentationFormat>
  <Paragraphs>238</Paragraphs>
  <Slides>18</Slides>
  <Notes>17</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13</cp:revision>
  <dcterms:modified xsi:type="dcterms:W3CDTF">2016-11-15T12:11:07Z</dcterms:modified>
</cp:coreProperties>
</file>