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4"/>
  </p:notesMasterIdLst>
  <p:handoutMasterIdLst>
    <p:handoutMasterId r:id="rId25"/>
  </p:handoutMasterIdLst>
  <p:sldIdLst>
    <p:sldId id="256" r:id="rId2"/>
    <p:sldId id="257" r:id="rId3"/>
    <p:sldId id="278" r:id="rId4"/>
    <p:sldId id="279" r:id="rId5"/>
    <p:sldId id="283" r:id="rId6"/>
    <p:sldId id="280" r:id="rId7"/>
    <p:sldId id="281" r:id="rId8"/>
    <p:sldId id="282" r:id="rId9"/>
    <p:sldId id="276" r:id="rId10"/>
    <p:sldId id="266" r:id="rId11"/>
    <p:sldId id="277" r:id="rId12"/>
    <p:sldId id="265" r:id="rId13"/>
    <p:sldId id="261" r:id="rId14"/>
    <p:sldId id="263" r:id="rId15"/>
    <p:sldId id="267" r:id="rId16"/>
    <p:sldId id="268" r:id="rId17"/>
    <p:sldId id="269" r:id="rId18"/>
    <p:sldId id="275" r:id="rId19"/>
    <p:sldId id="271" r:id="rId20"/>
    <p:sldId id="272" r:id="rId21"/>
    <p:sldId id="273" r:id="rId22"/>
    <p:sldId id="284" r:id="rId23"/>
  </p:sldIdLst>
  <p:sldSz cx="9144000" cy="6858000" type="screen4x3"/>
  <p:notesSz cx="6805613"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81" d="100"/>
          <a:sy n="81" d="100"/>
        </p:scale>
        <p:origin x="-2388" y="-7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900"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B0D1A89-7A4C-46D4-A648-6ECD3CA64FE5}" type="datetimeFigureOut">
              <a:rPr lang="fr-FR" smtClean="0"/>
              <a:t>14/06/2017</a:t>
            </a:fld>
            <a:endParaRPr lang="fr-FR"/>
          </a:p>
        </p:txBody>
      </p:sp>
      <p:sp>
        <p:nvSpPr>
          <p:cNvPr id="4" name="Espace réservé du pied de page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F32F1907-8D80-4935-A32E-7092D02717DF}" type="slidenum">
              <a:rPr lang="fr-FR" smtClean="0"/>
              <a:t>‹N°›</a:t>
            </a:fld>
            <a:endParaRPr lang="fr-FR"/>
          </a:p>
        </p:txBody>
      </p:sp>
    </p:spTree>
    <p:extLst>
      <p:ext uri="{BB962C8B-B14F-4D97-AF65-F5344CB8AC3E}">
        <p14:creationId xmlns:p14="http://schemas.microsoft.com/office/powerpoint/2010/main" val="940495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9098" cy="496967"/>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4939" y="0"/>
            <a:ext cx="2949098" cy="496967"/>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0562" y="4721186"/>
            <a:ext cx="5444489" cy="4472702"/>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40646"/>
            <a:ext cx="2949098" cy="496967"/>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‹N°›</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65318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0" name="Shape 10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AUTRES INTÉRÊTS POUR NOS CLIENTS : COLLECTIVITÉS OU ENTREPRISES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Les acteurs de la RSE estiment qu’une démarche RSE favorise la performance globale de l’entreprise notamment par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Une anticipation et maîtrise des risques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 regard nouveau porté sur l’activité d’une structure favorisant l’innovation et la différenciation auprès du Ministère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motivation, l’implication et la fidélisation des salariés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à des marchés responsables (publics ou privés) qui sélectionnent les entreprises et ou les produits sur des critères dits ESG (Environnement, Social (dont société), Gouvernance)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développement d’un capital confiance bénéfique à l’image et à sa valeur immatérielle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fiabilisation des relations et des partenariats basés sur des valeurs</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privilégié à des financements de la part d’organismes publics ou privés</a:t>
            </a:r>
          </a:p>
        </p:txBody>
      </p:sp>
      <p:sp>
        <p:nvSpPr>
          <p:cNvPr id="242" name="Shape 24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17</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2" name="Shape 26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19</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Chiffres sur la Qualité de Vie au Travail selon les résultats de l’enquête 2013 de l’ANACT:</a:t>
            </a:r>
          </a:p>
          <a:p>
            <a:pPr marL="0" marR="0" lvl="0" indent="0" algn="l" rtl="0">
              <a:spcBef>
                <a:spcPts val="0"/>
              </a:spcBef>
              <a:spcAft>
                <a:spcPts val="0"/>
              </a:spcAft>
              <a:buClr>
                <a:schemeClr val="dk1"/>
              </a:buClr>
              <a:buSzPct val="25000"/>
              <a:buFont typeface="Calibri"/>
              <a:buNone/>
            </a:pPr>
            <a:r>
              <a:rPr lang="fr-FR" sz="1200" b="0" i="1" u="none" strike="noStrike" cap="none" dirty="0">
                <a:solidFill>
                  <a:schemeClr val="dk1"/>
                </a:solidFill>
                <a:latin typeface="Calibri"/>
                <a:ea typeface="Calibri"/>
                <a:cs typeface="Calibri"/>
                <a:sym typeface="Calibri"/>
              </a:rPr>
              <a:t>(L'Agence nationale pour l'amélioration des conditions de travail (</a:t>
            </a:r>
            <a:r>
              <a:rPr lang="fr-FR" sz="1200" b="1" i="1" u="none" strike="noStrike" cap="none" dirty="0">
                <a:solidFill>
                  <a:schemeClr val="dk1"/>
                </a:solidFill>
                <a:latin typeface="Calibri"/>
                <a:ea typeface="Calibri"/>
                <a:cs typeface="Calibri"/>
                <a:sym typeface="Calibri"/>
              </a:rPr>
              <a:t>ANACT</a:t>
            </a:r>
            <a:r>
              <a:rPr lang="fr-FR" sz="1200" b="0" i="1" u="none" strike="noStrike" cap="none" dirty="0">
                <a:solidFill>
                  <a:schemeClr val="dk1"/>
                </a:solidFill>
                <a:latin typeface="Calibri"/>
                <a:ea typeface="Calibri"/>
                <a:cs typeface="Calibri"/>
                <a:sym typeface="Calibri"/>
              </a:rPr>
              <a:t>) est un établissement public à caractère administratif français créé en 1973, et placé sous la tutelle du ministère du Travail, de l'Emploi et de la Santé.)</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58% des salariés pensent que leurs conditions de travail se sont dégradées depuis 5 ans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Enjeux de la Qualité de Vie au travail </a:t>
            </a:r>
          </a:p>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Concilier de bonnes conditions de travail et la performance de l’entreprise ou de la collectivité</a:t>
            </a:r>
            <a:r>
              <a:rPr lang="fr-FR" sz="1200" b="0" i="0" u="none" strike="noStrike" cap="none" dirty="0">
                <a:solidFill>
                  <a:srgbClr val="FF0000"/>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pour plus de compétitivité au regard des économies de budget</a:t>
            </a:r>
          </a:p>
          <a:p>
            <a:pPr marL="0" marR="0" lvl="0" indent="0" algn="l" rtl="0">
              <a:spcBef>
                <a:spcPts val="0"/>
              </a:spcBef>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La qualité de vie ne concerne plus seulement la santé physique et mentale mais un ensemble de facteurs liés au travail et à l’environnement d’un individu.</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20</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Selon le Ministère du travail, les risques psychosociaux, appelés communément RPS, désignent un ensemble de risques professionnels qui touchent l’intégrité physique et psychologique des salariés. De ce fait, ces derniers ont un réel impact sur le fonctionnement des entreprises. </a:t>
            </a:r>
            <a:br>
              <a:rPr lang="fr-FR" sz="1200" b="0" i="0" u="none" strike="noStrike" cap="none" dirty="0">
                <a:solidFill>
                  <a:schemeClr val="dk1"/>
                </a:solidFill>
                <a:latin typeface="Calibri"/>
                <a:ea typeface="Calibri"/>
                <a:cs typeface="Calibri"/>
                <a:sym typeface="Calibri"/>
              </a:rPr>
            </a:br>
            <a:r>
              <a:rPr lang="fr-FR" sz="1200" b="0" i="0" u="none" strike="noStrike" cap="none" dirty="0">
                <a:solidFill>
                  <a:schemeClr val="dk1"/>
                </a:solidFill>
                <a:latin typeface="Calibri"/>
                <a:ea typeface="Calibri"/>
                <a:cs typeface="Calibri"/>
                <a:sym typeface="Calibri"/>
              </a:rPr>
              <a:t>On parle de «risques» pour désigner l’éventualité de l’apparition d’un trouble, et de «psychosociaux» pour indiquer le lien qu’il existe entre la personne, «psycho», et son environnement professionnel qui est caractérisé par les relations avec autrui (collègues, responsables…) autrement dit le «social».</a:t>
            </a:r>
          </a:p>
          <a:p>
            <a:pPr marL="0" marR="0" lvl="0" indent="0" algn="l" rtl="0">
              <a:spcBef>
                <a:spcPts val="0"/>
              </a:spcBef>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Il existe en réalité différentes formes de risques psychosociaux. Parmi eux, on trouve le stress, la dépression, les risques suicidaires au travail, la conduite addictive, l’épuisement professionnel, le harcèlement moral ou sexuel, ou encore les violences au travail.</a:t>
            </a:r>
            <a:br>
              <a:rPr lang="fr-FR" sz="1200" b="0" i="0" u="none" strike="noStrike" cap="none" dirty="0">
                <a:solidFill>
                  <a:schemeClr val="dk1"/>
                </a:solidFill>
                <a:latin typeface="Calibri"/>
                <a:ea typeface="Calibri"/>
                <a:cs typeface="Calibri"/>
                <a:sym typeface="Calibri"/>
              </a:rPr>
            </a:br>
            <a:r>
              <a:rPr lang="fr-FR" sz="1200" b="0" i="0" u="none" strike="noStrike" cap="none" dirty="0">
                <a:solidFill>
                  <a:schemeClr val="dk1"/>
                </a:solidFill>
                <a:latin typeface="Calibri"/>
                <a:ea typeface="Calibri"/>
                <a:cs typeface="Calibri"/>
                <a:sym typeface="Calibri"/>
              </a:rPr>
              <a:t>En général, on assimile souvent les risques psychosociaux au stress. Seulement, il faudra bien garder à l’esprit que le stress n’est qu’une fraction de ce qu’englobe réellement ce terme de risques psychosociaux.</a:t>
            </a:r>
          </a:p>
        </p:txBody>
      </p:sp>
      <p:sp>
        <p:nvSpPr>
          <p:cNvPr id="282" name="Shape 28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21</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fr-FR" sz="1100" b="0" i="0" u="none" strike="noStrike" cap="none" dirty="0">
                <a:solidFill>
                  <a:schemeClr val="dk1"/>
                </a:solidFill>
                <a:latin typeface="Calibri"/>
                <a:ea typeface="Calibri"/>
                <a:cs typeface="Calibri"/>
                <a:sym typeface="Calibri"/>
              </a:rPr>
              <a:t>Principe de mise en relation pour faire matcher les caractéristiques des motifs de consultation et les profils de compétence des experts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Le cœur de ce système réside dans des algorithmes et moyens pour mettre en relation le bon thérapeute en fonction du patient et de sa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 système de qualification très complexe calcule l'adéquation entre Thérapeute et chaque patient pour chaque type de patient et chaque type de thérapie.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patient, le résultat est de guider le patient  vers le thérapeute le mieux adapté pour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Thérapeute, le résultat est de lui proposer des consultations uniquement avec des patients qu'il saura traiter au mieux car c’est son domaine de prédilection.</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Par exemple si un adolescent a des problèmes d'obésité, les thérapeutes affichés en premier seront ceux qui traitent particulièrement ce type de patients avec cette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Lors de sa recherche de thérapeute plutôt que de demander au patient un type de thérapie dont il ignore bien souvent les bénéfices,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Nous préférons lui demander de se décrire un minimum son motif de consultation (par ex un salarié souffrant de </a:t>
            </a:r>
            <a:r>
              <a:rPr lang="fr-FR" sz="1100" b="0" i="0" u="none" strike="noStrike" cap="none" dirty="0" err="1">
                <a:solidFill>
                  <a:schemeClr val="dk1"/>
                </a:solidFill>
                <a:latin typeface="Calibri"/>
                <a:ea typeface="Calibri"/>
                <a:cs typeface="Calibri"/>
                <a:sym typeface="Calibri"/>
              </a:rPr>
              <a:t>burn</a:t>
            </a:r>
            <a:r>
              <a:rPr lang="fr-FR" sz="1100" b="0" i="0" u="none" strike="noStrike" cap="none" dirty="0">
                <a:solidFill>
                  <a:schemeClr val="dk1"/>
                </a:solidFill>
                <a:latin typeface="Calibri"/>
                <a:ea typeface="Calibri"/>
                <a:cs typeface="Calibri"/>
                <a:sym typeface="Calibri"/>
              </a:rPr>
              <a:t> out) et de décrire ses troubles.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Une courte liste de thérapeutes lui sera présentée triée en commençant par le meilleur en ce domaine.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place au premier plan l'adéquation du patient , les caractéristiques de son besoin, en phase avec le Thérapeute et ses spécialisations.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l’usagé, bien souvent néophyte  dans le domaine des médecines douces ne peut savoir quelle spécialisation peut traiter au mieux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L'équipe sera toujours joignable pour guider ces patients si besoin.</a:t>
            </a:r>
          </a:p>
          <a:p>
            <a:pPr marL="0" marR="0" lvl="0" indent="0" algn="l" rtl="0">
              <a:spcBef>
                <a:spcPts val="0"/>
              </a:spcBef>
              <a:spcAft>
                <a:spcPts val="0"/>
              </a:spcAft>
              <a:buClr>
                <a:schemeClr val="dk1"/>
              </a:buClr>
              <a:buSzPct val="25000"/>
              <a:buFont typeface="Calibri"/>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de mise en relation, unique dans le milieu de la santé et du mieux-être, est notre atout majeur nous démarquant de tout ce qui a pu se faire jusque là.</a:t>
            </a:r>
          </a:p>
        </p:txBody>
      </p:sp>
      <p:sp>
        <p:nvSpPr>
          <p:cNvPr id="172" name="Shape 17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22</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2" name="Shape 21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10</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11</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0" i="0" u="none" strike="noStrike" cap="none">
                <a:solidFill>
                  <a:schemeClr val="dk1"/>
                </a:solidFill>
                <a:latin typeface="Calibri"/>
                <a:ea typeface="Calibri"/>
                <a:cs typeface="Calibri"/>
                <a:sym typeface="Calibri"/>
              </a:rPr>
              <a:t>Le socle de l’offre</a:t>
            </a:r>
          </a:p>
        </p:txBody>
      </p:sp>
      <p:sp>
        <p:nvSpPr>
          <p:cNvPr id="198" name="Shape 198"/>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12</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fr-FR" sz="1200" b="0" i="0" u="none" strike="noStrike" cap="none" dirty="0" err="1">
                <a:solidFill>
                  <a:schemeClr val="tx1"/>
                </a:solidFill>
                <a:latin typeface="Calibri"/>
                <a:ea typeface="Calibri"/>
                <a:cs typeface="Calibri"/>
                <a:sym typeface="Calibri"/>
              </a:rPr>
              <a:t>Sophrokhepri</a:t>
            </a:r>
            <a:r>
              <a:rPr lang="fr-FR" sz="1200" b="0" i="0" u="none" strike="noStrike" cap="none" dirty="0">
                <a:solidFill>
                  <a:schemeClr val="tx1"/>
                </a:solidFill>
                <a:latin typeface="Calibri"/>
                <a:ea typeface="Calibri"/>
                <a:cs typeface="Calibri"/>
                <a:sym typeface="Calibri"/>
              </a:rPr>
              <a:t>: centre de santé </a:t>
            </a:r>
            <a:r>
              <a:rPr lang="fr-FR" sz="1200" b="0" i="0" u="none" strike="noStrike" cap="none" dirty="0" smtClean="0">
                <a:solidFill>
                  <a:schemeClr val="tx1"/>
                </a:solidFill>
                <a:latin typeface="Calibri"/>
                <a:ea typeface="Calibri"/>
                <a:cs typeface="Calibri"/>
                <a:sym typeface="Calibri"/>
              </a:rPr>
              <a:t>paramédical innovant </a:t>
            </a:r>
            <a:r>
              <a:rPr lang="fr-FR" sz="1200" b="0" i="0" u="none" strike="noStrike" cap="none" dirty="0">
                <a:solidFill>
                  <a:schemeClr val="tx1"/>
                </a:solidFill>
                <a:latin typeface="Calibri"/>
                <a:ea typeface="Calibri"/>
                <a:cs typeface="Calibri"/>
                <a:sym typeface="Calibri"/>
              </a:rPr>
              <a:t>à Nogent, à quelques pas d’ici, dont l’action s’inscrit dans le marché décrit plus haut</a:t>
            </a:r>
            <a:r>
              <a:rPr lang="fr-FR" sz="1200" b="0" i="0" u="none" strike="noStrike" cap="none" dirty="0" smtClean="0">
                <a:solidFill>
                  <a:schemeClr val="tx1"/>
                </a:solidFill>
                <a:latin typeface="Calibri"/>
                <a:ea typeface="Calibri"/>
                <a:cs typeface="Calibri"/>
                <a:sym typeface="Calibri"/>
              </a:rPr>
              <a:t>.</a:t>
            </a:r>
          </a:p>
          <a:p>
            <a:r>
              <a:rPr lang="fr-FR" dirty="0"/>
              <a:t>Centre paramédical de santé, de soins et de mieux-être psychique et physique. Centre des champs de référence intégrant une vingtaine de thérapies complémentaires légales. C’est un lieu d’ancrage où peuvent exercer 60 thérapeutes.</a:t>
            </a:r>
          </a:p>
          <a:p>
            <a:r>
              <a:rPr lang="fr-FR" dirty="0" smtClean="0"/>
              <a:t>Ils sont sélectionnés : </a:t>
            </a:r>
            <a:r>
              <a:rPr lang="fr-FR" b="1" dirty="0"/>
              <a:t>REQUIS POUR REJOINDRE </a:t>
            </a:r>
            <a:r>
              <a:rPr lang="fr-FR" b="1" dirty="0" smtClean="0"/>
              <a:t>L’EQUIPE</a:t>
            </a:r>
            <a:r>
              <a:rPr lang="fr-FR" dirty="0"/>
              <a:t> </a:t>
            </a:r>
          </a:p>
          <a:p>
            <a:pPr lvl="0"/>
            <a:r>
              <a:rPr lang="fr-FR" dirty="0"/>
              <a:t>Attestation d’assurance professionnelle,</a:t>
            </a:r>
          </a:p>
          <a:p>
            <a:pPr lvl="0"/>
            <a:r>
              <a:rPr lang="fr-FR" dirty="0"/>
              <a:t>Justificatif de domicile,</a:t>
            </a:r>
          </a:p>
          <a:p>
            <a:pPr lvl="0"/>
            <a:r>
              <a:rPr lang="fr-FR" dirty="0"/>
              <a:t>CNI,</a:t>
            </a:r>
          </a:p>
          <a:p>
            <a:pPr lvl="0"/>
            <a:r>
              <a:rPr lang="fr-FR" dirty="0"/>
              <a:t>Photo d’identité,</a:t>
            </a:r>
          </a:p>
          <a:p>
            <a:pPr lvl="0"/>
            <a:r>
              <a:rPr lang="fr-FR" dirty="0"/>
              <a:t>Diplômes et certifications,</a:t>
            </a:r>
          </a:p>
          <a:p>
            <a:pPr lvl="0"/>
            <a:r>
              <a:rPr lang="fr-FR" dirty="0"/>
              <a:t>Certifications</a:t>
            </a:r>
            <a:r>
              <a:rPr lang="fr-FR" dirty="0" smtClean="0"/>
              <a:t>.</a:t>
            </a:r>
            <a:endParaRPr lang="fr-FR" dirty="0"/>
          </a:p>
          <a:p>
            <a:r>
              <a:rPr lang="fr-FR" dirty="0"/>
              <a:t>- Nous mettons tout en œuvre pour le bien-être des thérapeutes dans la fluidité et l’harmonie.</a:t>
            </a:r>
          </a:p>
          <a:p>
            <a:r>
              <a:rPr lang="fr-FR" dirty="0"/>
              <a:t>- Chaque thérapeute travail à son rythme, il ne paie que ce qu’il consomme, ses frais de fonctionnement sont proportionnels à son chiffre d’affaire. </a:t>
            </a:r>
          </a:p>
          <a:p>
            <a:r>
              <a:rPr lang="fr-FR" dirty="0"/>
              <a:t>- Le Centre a été créé pour que les personnes (les thérapeutes et leurs clients) se sentent bien dès qu’ils y rentrent.</a:t>
            </a:r>
          </a:p>
          <a:p>
            <a:r>
              <a:rPr lang="fr-FR" dirty="0" smtClean="0"/>
              <a:t>- </a:t>
            </a:r>
            <a:r>
              <a:rPr lang="fr-FR" dirty="0"/>
              <a:t>Chacun est bien accueilli et traité avec égard, ce qui contribue à la fidélisation des clients.</a:t>
            </a:r>
          </a:p>
          <a:p>
            <a:r>
              <a:rPr lang="fr-FR" dirty="0"/>
              <a:t>- Tout est centré sur l’accompagnement des thérapeutes dans leur activité et le « bien travailler ensemble »</a:t>
            </a:r>
          </a:p>
          <a:p>
            <a:pPr marL="0" marR="0" lvl="0" indent="0" algn="l" rtl="0">
              <a:lnSpc>
                <a:spcPct val="100000"/>
              </a:lnSpc>
              <a:spcBef>
                <a:spcPts val="0"/>
              </a:spcBef>
              <a:spcAft>
                <a:spcPts val="0"/>
              </a:spcAft>
              <a:buClr>
                <a:srgbClr val="FF0000"/>
              </a:buClr>
              <a:buSzPct val="25000"/>
              <a:buFont typeface="Calibri"/>
              <a:buNone/>
            </a:pPr>
            <a:endParaRPr lang="fr-FR" sz="1200" b="0" i="0" u="none" strike="noStrike" cap="none" dirty="0">
              <a:solidFill>
                <a:schemeClr val="tx1"/>
              </a:solidFill>
              <a:latin typeface="Calibri"/>
              <a:ea typeface="Calibri"/>
              <a:cs typeface="Calibri"/>
              <a:sym typeface="Calibri"/>
            </a:endParaRPr>
          </a:p>
        </p:txBody>
      </p:sp>
      <p:sp>
        <p:nvSpPr>
          <p:cNvPr id="150" name="Shape 15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13</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Le concept : La </a:t>
            </a:r>
            <a:r>
              <a:rPr lang="fr-FR" sz="1050" b="1" i="0" u="none" strike="noStrike" cap="none" dirty="0" err="1">
                <a:solidFill>
                  <a:schemeClr val="dk1"/>
                </a:solidFill>
                <a:latin typeface="Calibri"/>
                <a:ea typeface="Calibri"/>
                <a:cs typeface="Calibri"/>
                <a:sym typeface="Calibri"/>
              </a:rPr>
              <a:t>visiothérapie</a:t>
            </a:r>
            <a:r>
              <a:rPr lang="fr-FR" sz="1050" b="1" i="0" u="none" strike="noStrike" cap="none" dirty="0">
                <a:solidFill>
                  <a:schemeClr val="dk1"/>
                </a:solidFill>
                <a:latin typeface="Calibri"/>
                <a:ea typeface="Calibri"/>
                <a:cs typeface="Calibri"/>
                <a:sym typeface="Calibri"/>
              </a:rPr>
              <a:t> pourquoi?</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Beaucoup de patients n'ont pas accès à l’accompagnement qu’il souhaiterait pour diverse raisons parfois insoupçonnables.</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Trouvez ci-dessous quelques causes qui empêchent certaines personnes de recourir à nos services.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Éloignement physique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déserts médicaux sont une réalité en France et de part le monde.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expatriés et leur famille qui se trouvent dans un pays où l'on ne parle pas leur langue, de culture si différente</a:t>
            </a:r>
            <a:br>
              <a:rPr lang="fr-FR" sz="1050" b="0" i="0" u="none" strike="noStrike" cap="none" dirty="0">
                <a:solidFill>
                  <a:schemeClr val="dk1"/>
                </a:solidFill>
                <a:latin typeface="Calibri"/>
                <a:ea typeface="Calibri"/>
                <a:cs typeface="Calibri"/>
                <a:sym typeface="Calibri"/>
              </a:rPr>
            </a:br>
            <a:r>
              <a:rPr lang="fr-FR" sz="1050" b="0" i="1" u="none" strike="noStrike" cap="none" dirty="0">
                <a:solidFill>
                  <a:schemeClr val="dk1"/>
                </a:solidFill>
                <a:latin typeface="Calibri"/>
                <a:ea typeface="Calibri"/>
                <a:cs typeface="Calibri"/>
                <a:sym typeface="Calibri"/>
              </a:rPr>
              <a:t>Où iriez vous consulter en tant qu'expatrié dans une lointaine province chinoise?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handicapés dont le déplacement est souvent compliqué ou mobilise un proche.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Problèmes de transports, temps de trajet qui double ou triple parfois le temps de consultation en Ile de France comme en province</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Timidité,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Faire la démarche d'aller "consulter" est souvent un pas difficile à franchir pour bon nombre de personnes.</a:t>
            </a:r>
            <a:br>
              <a:rPr lang="fr-FR" sz="1050" b="0" i="0" u="none" strike="noStrike" cap="none" dirty="0">
                <a:solidFill>
                  <a:schemeClr val="dk1"/>
                </a:solidFill>
                <a:latin typeface="Calibri"/>
                <a:ea typeface="Calibri"/>
                <a:cs typeface="Calibri"/>
                <a:sym typeface="Calibri"/>
              </a:rPr>
            </a:br>
            <a:r>
              <a:rPr lang="fr-FR" sz="1050" b="0" i="0" u="none" strike="noStrike" cap="none" dirty="0">
                <a:solidFill>
                  <a:schemeClr val="dk1"/>
                </a:solidFill>
                <a:latin typeface="Calibri"/>
                <a:ea typeface="Calibri"/>
                <a:cs typeface="Calibri"/>
                <a:sym typeface="Calibri"/>
              </a:rPr>
              <a:t>La </a:t>
            </a:r>
            <a:r>
              <a:rPr lang="fr-FR" sz="1050" b="0" i="0" u="none" strike="noStrike" cap="none" dirty="0" err="1">
                <a:solidFill>
                  <a:schemeClr val="dk1"/>
                </a:solidFill>
                <a:latin typeface="Calibri"/>
                <a:ea typeface="Calibri"/>
                <a:cs typeface="Calibri"/>
                <a:sym typeface="Calibri"/>
              </a:rPr>
              <a:t>visio</a:t>
            </a:r>
            <a:r>
              <a:rPr lang="fr-FR" sz="1050" b="0" i="0" u="none" strike="noStrike" cap="none" dirty="0">
                <a:solidFill>
                  <a:schemeClr val="dk1"/>
                </a:solidFill>
                <a:latin typeface="Calibri"/>
                <a:ea typeface="Calibri"/>
                <a:cs typeface="Calibri"/>
                <a:sym typeface="Calibri"/>
              </a:rPr>
              <a:t>-thérapie apporte une distance et une certain sentiment de confidentialité à ces personnes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Confidentialité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Certaines personnes ne veulent pas que leurs proches sachent qu'elles vont consulter.</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Pire, parfois coincées voir recluses, elles ne peuvent consulter car elles n'ont pas "l'autorisation" de leur milieu familial</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Difficile par exemple de consulter un sexologue sans avoir à se justifier auprès de son conjoint.</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Manque de temps ou obligation de rester chez soi</a:t>
            </a:r>
          </a:p>
          <a:p>
            <a:pPr marL="279117" marR="0" lvl="1" indent="-12416" algn="l" rtl="0">
              <a:spcBef>
                <a:spcPts val="0"/>
              </a:spcBef>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Pas facile pour une mère au foyer d'avoir du temps libre en dehors de chez elle aux heures classiques de consultations.</a:t>
            </a:r>
          </a:p>
        </p:txBody>
      </p:sp>
      <p:sp>
        <p:nvSpPr>
          <p:cNvPr id="182" name="Shape 18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14</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l’intermédiaire de notre plateforme, notre système permet un accompagnement des besoins des collaborateurs sans qu’ils aient à parler en interne dans leur environnement professionnel de leurs difficultés.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Ils leur faut ont utiliser un code remis par leur employer, pour s’identifier sur la plateforme et ainsi avoir accès aux divers types d’accompagnement.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Préalablement, l’employeur choisi un forfait prépayé englobant les différents types d’accompagnement bien-être,  présélectionnés dans le cadre de leur dispositif SQVT.</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Ainsi, les salariés peuvent être guidés sans que l’employeur puisse connaître les motifs de consultations du plus grave lié ou pas à son contexte professionnel pouvant être un facteur de démotivation et de baisse de productivité.</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exemple : bien gérer son divorce, dépression, harcèlement ou burn out, coaching pour son adolescent en situation difficile… préparation pour se remettre en selle après une longue absence ou juste prendre soin de lui en venant profiter  des pratiques corporelles pour son confort et rester en forme…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15</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Avantages pour une collectivité d’externaliser la mise en place d’une approche SQVT:</a:t>
            </a:r>
          </a:p>
          <a:p>
            <a:pPr marL="0" marR="0" lvl="0" indent="0" algn="l" rtl="0">
              <a:spcBef>
                <a:spcPts val="0"/>
              </a:spcBef>
              <a:spcAft>
                <a:spcPts val="0"/>
              </a:spcAft>
              <a:buClr>
                <a:schemeClr val="dk1"/>
              </a:buClr>
              <a:buSzPct val="250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Possibilité de respecter efficacement la réglementation en vigueur</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Gain de temps face dans la mise en place face à la complexité des prestations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Déontologie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Respect de la confidentialité</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S’appuyer sur un savoir-faire,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Plus économique de passer par des experts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Atteindre un meilleur taux d’engagement (baisse % absentéisme)</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AUTRES INTÉRÊTS POUR NOS CLIENTS : COLLECTIVITÉS OU ENTREPRISES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Les acteurs de la RSE estiment qu’une démarche RSE favorise la performance globale de l’entreprise notamment par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Une anticipation et maîtrise des risques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 regard nouveau porté sur l’activité d’une structure favorisant l’innovation et la différenciation auprès du Ministère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motivation, l’implication et la fidélisation des salariés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à des marchés responsables (publics ou privés) qui sélectionnent les entreprises et ou les produits sur des critères dits ESG (Environnement, Social (dont société), Gouvernance)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développement d’un capital confiance bénéfique à l’image et à sa valeur immatérielle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fiabilisation des relations et des partenariats basés sur des valeurs</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privilégié à des financements de la part d’organismes publics ou privés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2" name="Shape 23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16</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18"/>
        <p:cNvGrpSpPr/>
        <p:nvPr/>
      </p:nvGrpSpPr>
      <p:grpSpPr>
        <a:xfrm>
          <a:off x="0" y="0"/>
          <a:ext cx="0" cy="0"/>
          <a:chOff x="0" y="0"/>
          <a:chExt cx="0" cy="0"/>
        </a:xfrm>
      </p:grpSpPr>
      <p:sp>
        <p:nvSpPr>
          <p:cNvPr id="19" name="Shape 1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Titre vertical et texte">
    <p:spTree>
      <p:nvGrpSpPr>
        <p:cNvPr id="1" name="Shape 75"/>
        <p:cNvGrpSpPr/>
        <p:nvPr/>
      </p:nvGrpSpPr>
      <p:grpSpPr>
        <a:xfrm>
          <a:off x="0" y="0"/>
          <a:ext cx="0" cy="0"/>
          <a:chOff x="0" y="0"/>
          <a:chExt cx="0" cy="0"/>
        </a:xfrm>
      </p:grpSpPr>
      <p:sp>
        <p:nvSpPr>
          <p:cNvPr id="76" name="Shape 76"/>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Diapositive de titre">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467543" y="1340769"/>
            <a:ext cx="8280919" cy="576062"/>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alibri"/>
              <a:buNone/>
              <a:defRPr sz="24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
        <p:nvSpPr>
          <p:cNvPr id="27" name="Shape 27"/>
          <p:cNvSpPr txBox="1">
            <a:spLocks noGrp="1"/>
          </p:cNvSpPr>
          <p:nvPr>
            <p:ph type="body" idx="1"/>
          </p:nvPr>
        </p:nvSpPr>
        <p:spPr>
          <a:xfrm>
            <a:off x="457200" y="1927373"/>
            <a:ext cx="8291263" cy="438194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re et contenu">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
        <p:nvSpPr>
          <p:cNvPr id="15" name="Shape 15"/>
          <p:cNvSpPr/>
          <p:nvPr/>
        </p:nvSpPr>
        <p:spPr>
          <a:xfrm>
            <a:off x="0" y="0"/>
            <a:ext cx="9144001" cy="1321688"/>
          </a:xfrm>
          <a:prstGeom prst="rect">
            <a:avLst/>
          </a:prstGeom>
          <a:solidFill>
            <a:srgbClr val="0085B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6" name="Shape 16" descr="logoSophroKhepriV5Hde-calquesfdbleu.png"/>
          <p:cNvPicPr preferRelativeResize="0"/>
          <p:nvPr/>
        </p:nvPicPr>
        <p:blipFill rotWithShape="1">
          <a:blip r:embed="rId12">
            <a:alphaModFix/>
          </a:blip>
          <a:srcRect/>
          <a:stretch/>
        </p:blipFill>
        <p:spPr>
          <a:xfrm>
            <a:off x="214987" y="205002"/>
            <a:ext cx="2967939" cy="1068719"/>
          </a:xfrm>
          <a:prstGeom prst="rect">
            <a:avLst/>
          </a:prstGeom>
          <a:noFill/>
          <a:ln>
            <a:noFill/>
          </a:ln>
        </p:spPr>
      </p:pic>
      <p:sp>
        <p:nvSpPr>
          <p:cNvPr id="17" name="Shape 17"/>
          <p:cNvSpPr txBox="1"/>
          <p:nvPr/>
        </p:nvSpPr>
        <p:spPr>
          <a:xfrm>
            <a:off x="2669211" y="260450"/>
            <a:ext cx="6054706" cy="646331"/>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fr-FR" sz="2400" b="1" i="0" u="none" strike="noStrike" cap="none">
                <a:solidFill>
                  <a:schemeClr val="lt1"/>
                </a:solidFill>
                <a:latin typeface="Calibri"/>
                <a:ea typeface="Calibri"/>
                <a:cs typeface="Calibri"/>
                <a:sym typeface="Calibri"/>
              </a:rPr>
              <a:t>www.sophrokhepri.fr</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fonction-publique.gouv.f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103" name="Shape 103"/>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04" name="Shape 10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a:t>
            </a:fld>
            <a:endParaRPr lang="fr-FR" sz="1200" b="0" i="0" u="none" strike="noStrike" cap="none">
              <a:solidFill>
                <a:srgbClr val="888888"/>
              </a:solidFill>
              <a:latin typeface="Calibri"/>
              <a:ea typeface="Calibri"/>
              <a:cs typeface="Calibri"/>
              <a:sym typeface="Calibri"/>
            </a:endParaRPr>
          </a:p>
        </p:txBody>
      </p:sp>
      <p:pic>
        <p:nvPicPr>
          <p:cNvPr id="105" name="Shape 105" descr="C:\Users\Dell\Dropbox\Sophrokhepri-Charte graphique\Envoi charte graphique\Biotiful Design--3.jpg"/>
          <p:cNvPicPr preferRelativeResize="0"/>
          <p:nvPr/>
        </p:nvPicPr>
        <p:blipFill rotWithShape="1">
          <a:blip r:embed="rId3">
            <a:alphaModFix/>
          </a:blip>
          <a:srcRect/>
          <a:stretch/>
        </p:blipFill>
        <p:spPr>
          <a:xfrm>
            <a:off x="395536" y="1315367"/>
            <a:ext cx="8352928" cy="5569659"/>
          </a:xfrm>
          <a:prstGeom prst="rect">
            <a:avLst/>
          </a:prstGeom>
          <a:noFill/>
          <a:ln>
            <a:noFill/>
          </a:ln>
        </p:spPr>
      </p:pic>
      <p:sp>
        <p:nvSpPr>
          <p:cNvPr id="106" name="Shape 106"/>
          <p:cNvSpPr txBox="1"/>
          <p:nvPr/>
        </p:nvSpPr>
        <p:spPr>
          <a:xfrm>
            <a:off x="395536" y="1329720"/>
            <a:ext cx="8352928" cy="400109"/>
          </a:xfrm>
          <a:prstGeom prst="rect">
            <a:avLst/>
          </a:prstGeom>
          <a:solidFill>
            <a:srgbClr val="F2F2F2"/>
          </a:solidFill>
          <a:ln>
            <a:noFill/>
          </a:ln>
        </p:spPr>
        <p:txBody>
          <a:bodyPr lIns="91425" tIns="45700" rIns="91425" bIns="45700" anchor="t" anchorCtr="0">
            <a:noAutofit/>
          </a:bodyPr>
          <a:lstStyle/>
          <a:p>
            <a:pPr marL="0" marR="0" lvl="0" indent="0" algn="ctr" rtl="0">
              <a:spcBef>
                <a:spcPts val="0"/>
              </a:spcBef>
              <a:buSzPct val="25000"/>
              <a:buNone/>
            </a:pPr>
            <a:r>
              <a:rPr lang="fr-FR" sz="2000" b="1" i="0" u="none" strike="noStrike" cap="none" dirty="0">
                <a:solidFill>
                  <a:srgbClr val="0070C0"/>
                </a:solidFill>
                <a:latin typeface="Calibri"/>
                <a:ea typeface="Calibri"/>
                <a:cs typeface="Calibri"/>
                <a:sym typeface="Calibri"/>
              </a:rPr>
              <a:t>KHEPRI : naître, être et </a:t>
            </a:r>
            <a:r>
              <a:rPr lang="fr-FR" sz="2000" b="1" i="0" u="none" strike="noStrike" cap="none" dirty="0" smtClean="0">
                <a:solidFill>
                  <a:srgbClr val="0070C0"/>
                </a:solidFill>
                <a:latin typeface="Calibri"/>
                <a:ea typeface="Calibri"/>
                <a:cs typeface="Calibri"/>
                <a:sym typeface="Calibri"/>
              </a:rPr>
              <a:t>devenir, ici et maintenant</a:t>
            </a:r>
            <a:endParaRPr lang="fr-FR" sz="2000" b="1" i="0" u="none" strike="noStrike" cap="none" dirty="0">
              <a:solidFill>
                <a:srgbClr val="0070C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smtClean="0">
                <a:solidFill>
                  <a:schemeClr val="dk1"/>
                </a:solidFill>
                <a:latin typeface="Calibri"/>
                <a:ea typeface="Calibri"/>
                <a:cs typeface="Calibri"/>
                <a:sym typeface="Calibri"/>
              </a:rPr>
              <a:t>Mise en place d’un projet innovant</a:t>
            </a:r>
            <a:endParaRPr lang="fr-FR" sz="2400" b="1" i="0" u="none" strike="noStrike" cap="none" dirty="0">
              <a:solidFill>
                <a:schemeClr val="dk1"/>
              </a:solidFill>
              <a:latin typeface="Calibri"/>
              <a:ea typeface="Calibri"/>
              <a:cs typeface="Calibri"/>
              <a:sym typeface="Calibri"/>
            </a:endParaRPr>
          </a:p>
        </p:txBody>
      </p:sp>
      <p:sp>
        <p:nvSpPr>
          <p:cNvPr id="215" name="Shape 21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lang="fr-FR" sz="1200" b="0" i="0" u="none" strike="noStrike" cap="none" dirty="0">
              <a:solidFill>
                <a:srgbClr val="888888"/>
              </a:solidFill>
              <a:latin typeface="Calibri"/>
              <a:ea typeface="Calibri"/>
              <a:cs typeface="Calibri"/>
              <a:sym typeface="Calibri"/>
            </a:endParaRPr>
          </a:p>
        </p:txBody>
      </p:sp>
      <p:sp>
        <p:nvSpPr>
          <p:cNvPr id="216" name="Shape 21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lang="fr-FR" sz="1200" b="0" i="0" u="none" strike="noStrike" cap="none" dirty="0">
              <a:solidFill>
                <a:srgbClr val="888888"/>
              </a:solidFill>
              <a:latin typeface="Calibri"/>
              <a:ea typeface="Calibri"/>
              <a:cs typeface="Calibri"/>
              <a:sym typeface="Calibri"/>
            </a:endParaRPr>
          </a:p>
        </p:txBody>
      </p:sp>
      <p:sp>
        <p:nvSpPr>
          <p:cNvPr id="217" name="Shape 21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10</a:t>
            </a:fld>
            <a:endParaRPr lang="fr-FR" sz="1200" b="0" i="0" u="none" strike="noStrike" cap="none">
              <a:solidFill>
                <a:srgbClr val="888888"/>
              </a:solidFill>
              <a:latin typeface="Calibri"/>
              <a:ea typeface="Calibri"/>
              <a:cs typeface="Calibri"/>
              <a:sym typeface="Calibri"/>
            </a:endParaRPr>
          </a:p>
        </p:txBody>
      </p:sp>
      <p:sp>
        <p:nvSpPr>
          <p:cNvPr id="218" name="Shape 21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rtl="0">
              <a:spcBef>
                <a:spcPts val="0"/>
              </a:spcBef>
              <a:spcAft>
                <a:spcPts val="0"/>
              </a:spcAft>
              <a:buClr>
                <a:schemeClr val="dk1"/>
              </a:buClr>
              <a:buSzPct val="100000"/>
              <a:buFont typeface="Arial"/>
              <a:buNone/>
            </a:pPr>
            <a:endParaRPr sz="1050" b="1" i="0" u="none" strike="noStrike" cap="none" dirty="0">
              <a:solidFill>
                <a:schemeClr val="dk1"/>
              </a:solidFill>
              <a:latin typeface="Calibri"/>
              <a:ea typeface="Calibri"/>
              <a:cs typeface="Calibri"/>
              <a:sym typeface="Calibri"/>
            </a:endParaRPr>
          </a:p>
          <a:p>
            <a:pPr marL="342900" marR="0" lvl="0" indent="-342900"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Une double opportunité </a:t>
            </a:r>
            <a:r>
              <a:rPr lang="fr-FR" sz="2400" b="1" i="0" u="none" strike="noStrike" cap="none" dirty="0" smtClean="0">
                <a:solidFill>
                  <a:schemeClr val="dk1"/>
                </a:solidFill>
                <a:latin typeface="Calibri"/>
                <a:ea typeface="Calibri"/>
                <a:cs typeface="Calibri"/>
                <a:sym typeface="Calibri"/>
              </a:rPr>
              <a:t>pour Deloitte:</a:t>
            </a:r>
          </a:p>
          <a:p>
            <a:pPr marL="0" marR="0" lvl="0" indent="0" rtl="0">
              <a:spcBef>
                <a:spcPts val="480"/>
              </a:spcBef>
              <a:spcAft>
                <a:spcPts val="0"/>
              </a:spcAft>
              <a:buClr>
                <a:schemeClr val="dk1"/>
              </a:buClr>
              <a:buSzPct val="100000"/>
              <a:buNone/>
            </a:pPr>
            <a:endParaRPr lang="fr-FR" sz="2400" b="1" i="0" u="none" strike="noStrike" cap="none" dirty="0">
              <a:solidFill>
                <a:schemeClr val="dk1"/>
              </a:solidFill>
              <a:latin typeface="Calibri"/>
              <a:ea typeface="Calibri"/>
              <a:cs typeface="Calibri"/>
              <a:sym typeface="Calibri"/>
            </a:endParaRPr>
          </a:p>
          <a:p>
            <a:pPr lvl="2" indent="-285750">
              <a:buFont typeface="Arial"/>
              <a:buChar char="–"/>
            </a:pPr>
            <a:r>
              <a:rPr lang="fr-FR" b="0" i="0" u="none" strike="noStrike" cap="none" dirty="0" smtClean="0">
                <a:solidFill>
                  <a:schemeClr val="dk1"/>
                </a:solidFill>
                <a:latin typeface="Calibri"/>
                <a:ea typeface="Calibri"/>
                <a:cs typeface="Calibri"/>
                <a:sym typeface="Calibri"/>
              </a:rPr>
              <a:t>B</a:t>
            </a:r>
            <a:r>
              <a:rPr lang="fr-FR" dirty="0" smtClean="0"/>
              <a:t>énéficier d’</a:t>
            </a:r>
            <a:r>
              <a:rPr lang="fr-FR" b="0" i="0" u="none" strike="noStrike" cap="none" dirty="0" smtClean="0">
                <a:solidFill>
                  <a:schemeClr val="dk1"/>
                </a:solidFill>
                <a:latin typeface="Calibri"/>
                <a:ea typeface="Calibri"/>
                <a:cs typeface="Calibri"/>
                <a:sym typeface="Calibri"/>
              </a:rPr>
              <a:t>une </a:t>
            </a:r>
            <a:r>
              <a:rPr lang="fr-FR" b="0" i="0" u="none" strike="noStrike" cap="none" dirty="0">
                <a:solidFill>
                  <a:schemeClr val="dk1"/>
                </a:solidFill>
                <a:latin typeface="Calibri"/>
                <a:ea typeface="Calibri"/>
                <a:cs typeface="Calibri"/>
                <a:sym typeface="Calibri"/>
              </a:rPr>
              <a:t>nouvelle technologie à forte valeur </a:t>
            </a:r>
            <a:r>
              <a:rPr lang="fr-FR" b="0" i="0" u="none" strike="noStrike" cap="none" dirty="0" smtClean="0">
                <a:solidFill>
                  <a:schemeClr val="dk1"/>
                </a:solidFill>
                <a:latin typeface="Calibri"/>
                <a:ea typeface="Calibri"/>
                <a:cs typeface="Calibri"/>
                <a:sym typeface="Calibri"/>
              </a:rPr>
              <a:t>ajoutée, </a:t>
            </a:r>
          </a:p>
          <a:p>
            <a:pPr lvl="2" indent="-285750">
              <a:buFont typeface="Arial"/>
              <a:buChar char="–"/>
            </a:pPr>
            <a:r>
              <a:rPr lang="fr-FR" b="0" i="0" u="none" strike="noStrike" cap="none" dirty="0" smtClean="0">
                <a:solidFill>
                  <a:schemeClr val="dk1"/>
                </a:solidFill>
                <a:latin typeface="Calibri"/>
                <a:ea typeface="Calibri"/>
                <a:cs typeface="Calibri"/>
                <a:sym typeface="Calibri"/>
              </a:rPr>
              <a:t>Mettre en place </a:t>
            </a:r>
            <a:r>
              <a:rPr lang="fr-FR" dirty="0" smtClean="0"/>
              <a:t>une politique SQVT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smtClean="0">
                <a:solidFill>
                  <a:schemeClr val="dk1"/>
                </a:solidFill>
                <a:latin typeface="Calibri"/>
                <a:ea typeface="Calibri"/>
                <a:cs typeface="Calibri"/>
                <a:sym typeface="Calibri"/>
              </a:rPr>
              <a:t>SOMMAIRE: Partie 2</a:t>
            </a:r>
            <a:endParaRPr lang="fr-FR" sz="2400" b="1" i="0" u="none" strike="noStrike" cap="none" dirty="0">
              <a:solidFill>
                <a:schemeClr val="dk1"/>
              </a:solidFill>
              <a:latin typeface="Calibri"/>
              <a:ea typeface="Calibri"/>
              <a:cs typeface="Calibri"/>
              <a:sym typeface="Calibri"/>
            </a:endParaRPr>
          </a:p>
        </p:txBody>
      </p:sp>
      <p:sp>
        <p:nvSpPr>
          <p:cNvPr id="113"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lang="fr-FR" sz="1200" b="0" i="0" u="none" strike="noStrike" cap="none" dirty="0">
              <a:solidFill>
                <a:srgbClr val="888888"/>
              </a:solidFill>
              <a:latin typeface="Calibri"/>
              <a:ea typeface="Calibri"/>
              <a:cs typeface="Calibri"/>
              <a:sym typeface="Calibri"/>
            </a:endParaRPr>
          </a:p>
        </p:txBody>
      </p:sp>
      <p:sp>
        <p:nvSpPr>
          <p:cNvPr id="114"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lang="fr-FR" sz="1200" b="0" i="0" u="none" strike="noStrike" cap="none" dirty="0">
              <a:solidFill>
                <a:srgbClr val="888888"/>
              </a:solidFill>
              <a:latin typeface="Calibri"/>
              <a:ea typeface="Calibri"/>
              <a:cs typeface="Calibri"/>
              <a:sym typeface="Calibri"/>
            </a:endParaRPr>
          </a:p>
        </p:txBody>
      </p:sp>
      <p:sp>
        <p:nvSpPr>
          <p:cNvPr id="115" name="Shape 11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11</a:t>
            </a:fld>
            <a:endParaRPr lang="fr-FR" sz="1200" b="0" i="0" u="none" strike="noStrike" cap="none">
              <a:solidFill>
                <a:srgbClr val="888888"/>
              </a:solidFill>
              <a:latin typeface="Calibri"/>
              <a:ea typeface="Calibri"/>
              <a:cs typeface="Calibri"/>
              <a:sym typeface="Calibri"/>
            </a:endParaRPr>
          </a:p>
        </p:txBody>
      </p:sp>
      <p:sp>
        <p:nvSpPr>
          <p:cNvPr id="116" name="Shape 116"/>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100000"/>
              <a:buNone/>
            </a:pPr>
            <a:r>
              <a:rPr lang="fr-FR" sz="2000" b="1" dirty="0" smtClean="0"/>
              <a:t>SOUTIEN </a:t>
            </a:r>
            <a:r>
              <a:rPr lang="fr-FR" sz="2000" b="1" dirty="0" smtClean="0"/>
              <a:t>DE LA PERFORMANCE </a:t>
            </a:r>
          </a:p>
          <a:p>
            <a:pPr marL="0" marR="0" lvl="0" indent="0" algn="ctr" rtl="0">
              <a:spcBef>
                <a:spcPts val="0"/>
              </a:spcBef>
              <a:spcAft>
                <a:spcPts val="0"/>
              </a:spcAft>
              <a:buClr>
                <a:schemeClr val="dk1"/>
              </a:buClr>
              <a:buSzPct val="100000"/>
              <a:buNone/>
            </a:pPr>
            <a:r>
              <a:rPr lang="fr-FR" sz="2000" b="1" dirty="0" smtClean="0"/>
              <a:t>EN ENTRETENANT LE FLOW</a:t>
            </a:r>
          </a:p>
          <a:p>
            <a:pPr marL="0" marR="0" lvl="0" indent="0" algn="ctr" rtl="0">
              <a:spcBef>
                <a:spcPts val="0"/>
              </a:spcBef>
              <a:spcAft>
                <a:spcPts val="0"/>
              </a:spcAft>
              <a:buClr>
                <a:schemeClr val="dk1"/>
              </a:buClr>
              <a:buSzPct val="100000"/>
              <a:buNone/>
            </a:pP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Santé et Qualité de Vie au Travail (SQVT)</a:t>
            </a:r>
          </a:p>
          <a:p>
            <a:pPr marL="342900" marR="0" lvl="0" indent="-342900" algn="l" rtl="0">
              <a:spcBef>
                <a:spcPts val="0"/>
              </a:spcBef>
              <a:spcAft>
                <a:spcPts val="0"/>
              </a:spcAft>
              <a:buClr>
                <a:schemeClr val="dk1"/>
              </a:buClr>
              <a:buSzPct val="100000"/>
              <a:buFont typeface="Arial"/>
              <a:buChar char="•"/>
            </a:pPr>
            <a:r>
              <a:rPr lang="fr-FR" sz="2000" dirty="0" err="1" smtClean="0"/>
              <a:t>KhepriSanté</a:t>
            </a:r>
            <a:r>
              <a:rPr lang="fr-FR" sz="2000" dirty="0" smtClean="0"/>
              <a:t>: Un Centre de santé de proximité</a:t>
            </a: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dirty="0" smtClean="0"/>
              <a:t>Le </a:t>
            </a:r>
            <a:r>
              <a:rPr lang="fr-FR" sz="2000" dirty="0" smtClean="0"/>
              <a:t>concept de </a:t>
            </a:r>
            <a:r>
              <a:rPr lang="fr-FR" sz="2000" dirty="0" err="1" smtClean="0"/>
              <a:t>Visiapy</a:t>
            </a: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dirty="0" smtClean="0"/>
              <a:t>Avantages pour l’employeur</a:t>
            </a: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Avantages pour les </a:t>
            </a:r>
            <a:r>
              <a:rPr lang="fr-FR" sz="2000" dirty="0" smtClean="0"/>
              <a:t>collaborateurs</a:t>
            </a:r>
            <a:endParaRPr lang="fr-FR" sz="2000" b="0" i="0" u="none" strike="noStrike" cap="none" dirty="0" smtClean="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4424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228963" y="4357262"/>
            <a:ext cx="2182904" cy="551748"/>
          </a:xfrm>
          <a:prstGeom prst="rect">
            <a:avLst/>
          </a:prstGeom>
          <a:solidFill>
            <a:srgbClr val="0085B0"/>
          </a:solidFill>
          <a:ln>
            <a:noFill/>
          </a:ln>
        </p:spPr>
        <p:txBody>
          <a:bodyPr lIns="107375" tIns="53675" rIns="107375" bIns="53675" anchor="t" anchorCtr="0">
            <a:noAutofit/>
          </a:bodyPr>
          <a:lstStyle/>
          <a:p>
            <a:pPr marL="0" marR="0" lvl="0" indent="0" algn="ctr" rtl="0">
              <a:spcBef>
                <a:spcPts val="0"/>
              </a:spcBef>
              <a:spcAft>
                <a:spcPts val="0"/>
              </a:spcAft>
              <a:buClr>
                <a:schemeClr val="dk1"/>
              </a:buClr>
              <a:buFont typeface="Arial"/>
              <a:buNone/>
            </a:pPr>
            <a:endParaRPr sz="1400" b="1" i="0" u="none" strike="noStrike" cap="none">
              <a:solidFill>
                <a:schemeClr val="lt1"/>
              </a:solidFill>
              <a:latin typeface="Calibri"/>
              <a:ea typeface="Calibri"/>
              <a:cs typeface="Calibri"/>
              <a:sym typeface="Calibri"/>
            </a:endParaRPr>
          </a:p>
          <a:p>
            <a:pPr marL="0" marR="0" lvl="0" indent="0" algn="ctr" rtl="0">
              <a:spcBef>
                <a:spcPts val="0"/>
              </a:spcBef>
              <a:buClr>
                <a:schemeClr val="dk1"/>
              </a:buClr>
              <a:buFont typeface="Arial"/>
              <a:buNone/>
            </a:pPr>
            <a:endParaRPr sz="1400" b="1" i="0" u="none" strike="noStrike" cap="none">
              <a:solidFill>
                <a:schemeClr val="lt1"/>
              </a:solidFill>
              <a:latin typeface="Calibri"/>
              <a:ea typeface="Calibri"/>
              <a:cs typeface="Calibri"/>
              <a:sym typeface="Calibri"/>
            </a:endParaRPr>
          </a:p>
        </p:txBody>
      </p:sp>
      <p:sp>
        <p:nvSpPr>
          <p:cNvPr id="201" name="Shape 201"/>
          <p:cNvSpPr txBox="1"/>
          <p:nvPr/>
        </p:nvSpPr>
        <p:spPr>
          <a:xfrm>
            <a:off x="458066" y="4355366"/>
            <a:ext cx="2001452" cy="551750"/>
          </a:xfrm>
          <a:prstGeom prst="rect">
            <a:avLst/>
          </a:prstGeom>
          <a:noFill/>
          <a:ln>
            <a:noFill/>
          </a:ln>
        </p:spPr>
        <p:txBody>
          <a:bodyPr lIns="107375" tIns="53675" rIns="107375" bIns="53675" anchor="t" anchorCtr="0">
            <a:noAutofit/>
          </a:bodyPr>
          <a:lstStyle/>
          <a:p>
            <a:pPr marL="0" marR="0" lvl="0" indent="0" algn="ctr" rtl="0">
              <a:spcBef>
                <a:spcPts val="0"/>
              </a:spcBef>
              <a:buClr>
                <a:schemeClr val="lt1"/>
              </a:buClr>
              <a:buSzPct val="25000"/>
              <a:buFont typeface="Arial"/>
              <a:buNone/>
            </a:pPr>
            <a:r>
              <a:rPr lang="fr-FR" sz="1400" b="1" i="0" u="none" strike="noStrike" cap="none">
                <a:solidFill>
                  <a:schemeClr val="lt1"/>
                </a:solidFill>
                <a:latin typeface="Calibri"/>
                <a:ea typeface="Calibri"/>
                <a:cs typeface="Calibri"/>
                <a:sym typeface="Calibri"/>
              </a:rPr>
              <a:t>Discrétion et confidentialité assurées</a:t>
            </a:r>
          </a:p>
        </p:txBody>
      </p:sp>
      <p:sp>
        <p:nvSpPr>
          <p:cNvPr id="202" name="Shape 202"/>
          <p:cNvSpPr/>
          <p:nvPr/>
        </p:nvSpPr>
        <p:spPr>
          <a:xfrm>
            <a:off x="1" y="0"/>
            <a:ext cx="9145832" cy="1382218"/>
          </a:xfrm>
          <a:prstGeom prst="rect">
            <a:avLst/>
          </a:prstGeom>
          <a:solidFill>
            <a:srgbClr val="0085B0"/>
          </a:solidFill>
          <a:ln>
            <a:noFill/>
          </a:ln>
        </p:spPr>
        <p:txBody>
          <a:bodyPr lIns="107375" tIns="53675" rIns="107375" bIns="53675"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03" name="Shape 203"/>
          <p:cNvSpPr txBox="1"/>
          <p:nvPr/>
        </p:nvSpPr>
        <p:spPr>
          <a:xfrm>
            <a:off x="3705987" y="116021"/>
            <a:ext cx="4266996" cy="1129680"/>
          </a:xfrm>
          <a:prstGeom prst="rect">
            <a:avLst/>
          </a:prstGeom>
          <a:noFill/>
          <a:ln>
            <a:noFill/>
          </a:ln>
        </p:spPr>
        <p:txBody>
          <a:bodyPr lIns="53750" tIns="26875" rIns="53750" bIns="26875" anchor="t" anchorCtr="0">
            <a:noAutofit/>
          </a:bodyPr>
          <a:lstStyle/>
          <a:p>
            <a:pPr marL="0" marR="0" lvl="0" indent="0" algn="ctr" rtl="0">
              <a:spcBef>
                <a:spcPts val="0"/>
              </a:spcBef>
              <a:spcAft>
                <a:spcPts val="0"/>
              </a:spcAft>
              <a:buClr>
                <a:schemeClr val="lt1"/>
              </a:buClr>
              <a:buSzPct val="25000"/>
              <a:buFont typeface="Arial"/>
              <a:buNone/>
            </a:pPr>
            <a:r>
              <a:rPr lang="fr-FR" sz="2000" b="1" i="0" u="none" strike="noStrike" cap="none">
                <a:solidFill>
                  <a:schemeClr val="lt1"/>
                </a:solidFill>
                <a:latin typeface="Calibri"/>
                <a:ea typeface="Calibri"/>
                <a:cs typeface="Calibri"/>
                <a:sym typeface="Calibri"/>
              </a:rPr>
              <a:t>Centre Santé </a:t>
            </a:r>
            <a:r>
              <a:rPr lang="fr-FR" sz="2800" b="1" i="0" u="none" strike="noStrike" cap="none">
                <a:solidFill>
                  <a:schemeClr val="lt1"/>
                </a:solidFill>
                <a:latin typeface="Calibri"/>
                <a:ea typeface="Calibri"/>
                <a:cs typeface="Calibri"/>
                <a:sym typeface="Calibri"/>
              </a:rPr>
              <a:t>Paramédical</a:t>
            </a:r>
            <a:r>
              <a:rPr lang="fr-FR" sz="2000" b="1" i="0" u="none" strike="noStrike" cap="none">
                <a:solidFill>
                  <a:schemeClr val="lt1"/>
                </a:solidFill>
                <a:latin typeface="Calibri"/>
                <a:ea typeface="Calibri"/>
                <a:cs typeface="Calibri"/>
                <a:sym typeface="Calibri"/>
              </a:rPr>
              <a:t> </a:t>
            </a:r>
          </a:p>
          <a:p>
            <a:pPr marL="0" marR="0" lvl="0" indent="0" algn="ctr" rtl="0">
              <a:spcBef>
                <a:spcPts val="0"/>
              </a:spcBef>
              <a:spcAft>
                <a:spcPts val="0"/>
              </a:spcAft>
              <a:buClr>
                <a:schemeClr val="lt1"/>
              </a:buClr>
              <a:buSzPct val="25000"/>
              <a:buFont typeface="Arial"/>
              <a:buNone/>
            </a:pPr>
            <a:r>
              <a:rPr lang="fr-FR" sz="1900" b="1" i="0" u="none" strike="noStrike" cap="none">
                <a:solidFill>
                  <a:schemeClr val="lt1"/>
                </a:solidFill>
                <a:latin typeface="Calibri"/>
                <a:ea typeface="Calibri"/>
                <a:cs typeface="Calibri"/>
                <a:sym typeface="Calibri"/>
              </a:rPr>
              <a:t>Thérapies complémentaires </a:t>
            </a:r>
          </a:p>
          <a:p>
            <a:pPr marL="0" marR="0" lvl="0" indent="0" algn="ctr" rtl="0">
              <a:spcBef>
                <a:spcPts val="0"/>
              </a:spcBef>
              <a:spcAft>
                <a:spcPts val="0"/>
              </a:spcAft>
              <a:buClr>
                <a:schemeClr val="lt1"/>
              </a:buClr>
              <a:buSzPct val="25000"/>
              <a:buFont typeface="Arial"/>
              <a:buNone/>
            </a:pPr>
            <a:r>
              <a:rPr lang="fr-FR" sz="1900" b="1" i="0" u="none" strike="noStrike" cap="none">
                <a:solidFill>
                  <a:schemeClr val="lt1"/>
                </a:solidFill>
                <a:latin typeface="Calibri"/>
                <a:ea typeface="Calibri"/>
                <a:cs typeface="Calibri"/>
                <a:sym typeface="Calibri"/>
              </a:rPr>
              <a:t>Soutien psychologique</a:t>
            </a:r>
          </a:p>
          <a:p>
            <a:pPr marL="0" marR="0" lvl="0" indent="0" algn="ctr" rtl="0">
              <a:spcBef>
                <a:spcPts val="0"/>
              </a:spcBef>
              <a:buClr>
                <a:schemeClr val="dk1"/>
              </a:buClr>
              <a:buFont typeface="Arial"/>
              <a:buNone/>
            </a:pPr>
            <a:endParaRPr sz="2000" b="1" i="0" u="none" strike="noStrike" cap="none">
              <a:solidFill>
                <a:schemeClr val="lt1"/>
              </a:solidFill>
              <a:latin typeface="Calibri"/>
              <a:ea typeface="Calibri"/>
              <a:cs typeface="Calibri"/>
              <a:sym typeface="Calibri"/>
            </a:endParaRPr>
          </a:p>
        </p:txBody>
      </p:sp>
      <p:pic>
        <p:nvPicPr>
          <p:cNvPr id="204" name="Shape 204" descr="logoSophroKhepriV5Hde-calquesfdbleu.png"/>
          <p:cNvPicPr preferRelativeResize="0"/>
          <p:nvPr/>
        </p:nvPicPr>
        <p:blipFill rotWithShape="1">
          <a:blip r:embed="rId3">
            <a:alphaModFix/>
          </a:blip>
          <a:srcRect/>
          <a:stretch/>
        </p:blipFill>
        <p:spPr>
          <a:xfrm>
            <a:off x="271261" y="43819"/>
            <a:ext cx="2967356" cy="1105395"/>
          </a:xfrm>
          <a:prstGeom prst="rect">
            <a:avLst/>
          </a:prstGeom>
          <a:noFill/>
          <a:ln>
            <a:noFill/>
          </a:ln>
        </p:spPr>
      </p:pic>
      <p:pic>
        <p:nvPicPr>
          <p:cNvPr id="206" name="Shape 206" descr="C:\Users\Dell\Dropbox\Sophrokhépri\PHOTOS du Centre\Photo B-Design\Biotiful Design--2.jpg"/>
          <p:cNvPicPr preferRelativeResize="0"/>
          <p:nvPr/>
        </p:nvPicPr>
        <p:blipFill rotWithShape="1">
          <a:blip r:embed="rId4">
            <a:alphaModFix/>
          </a:blip>
          <a:srcRect t="17389" b="5473"/>
          <a:stretch/>
        </p:blipFill>
        <p:spPr>
          <a:xfrm>
            <a:off x="-22616" y="1408631"/>
            <a:ext cx="9145832" cy="4212788"/>
          </a:xfrm>
          <a:prstGeom prst="rect">
            <a:avLst/>
          </a:prstGeom>
          <a:noFill/>
          <a:ln>
            <a:noFill/>
          </a:ln>
        </p:spPr>
      </p:pic>
      <p:sp>
        <p:nvSpPr>
          <p:cNvPr id="207" name="Shape 207"/>
          <p:cNvSpPr/>
          <p:nvPr/>
        </p:nvSpPr>
        <p:spPr>
          <a:xfrm>
            <a:off x="-22616" y="1402965"/>
            <a:ext cx="9145832" cy="5455035"/>
          </a:xfrm>
          <a:prstGeom prst="rect">
            <a:avLst/>
          </a:prstGeom>
          <a:solidFill>
            <a:schemeClr val="lt1">
              <a:alpha val="86666"/>
            </a:schemeClr>
          </a:solidFill>
          <a:ln>
            <a:noFill/>
          </a:ln>
        </p:spPr>
        <p:txBody>
          <a:bodyPr lIns="107375" tIns="53675" rIns="107375" bIns="53675" anchor="ctr" anchorCtr="0">
            <a:noAutofit/>
          </a:bodyPr>
          <a:lstStyle/>
          <a:p>
            <a:pPr marL="0" marR="0" lvl="0" indent="0" algn="ctr" rtl="0">
              <a:spcBef>
                <a:spcPts val="0"/>
              </a:spcBef>
              <a:buSzPct val="25000"/>
              <a:buNone/>
            </a:pPr>
            <a:r>
              <a:rPr lang="fr-FR" sz="1800" b="0" i="0" u="none" strike="noStrike" cap="none">
                <a:solidFill>
                  <a:schemeClr val="lt1"/>
                </a:solidFill>
                <a:latin typeface="Calibri"/>
                <a:ea typeface="Calibri"/>
                <a:cs typeface="Calibri"/>
                <a:sym typeface="Calibri"/>
              </a:rPr>
              <a:t>²</a:t>
            </a:r>
          </a:p>
        </p:txBody>
      </p:sp>
      <p:sp>
        <p:nvSpPr>
          <p:cNvPr id="208" name="Shape 208"/>
          <p:cNvSpPr txBox="1"/>
          <p:nvPr/>
        </p:nvSpPr>
        <p:spPr>
          <a:xfrm>
            <a:off x="408055" y="1588979"/>
            <a:ext cx="8341401" cy="3320031"/>
          </a:xfrm>
          <a:prstGeom prst="rect">
            <a:avLst/>
          </a:prstGeom>
          <a:noFill/>
          <a:ln>
            <a:noFill/>
          </a:ln>
        </p:spPr>
        <p:txBody>
          <a:bodyPr lIns="107375" tIns="53675" rIns="107375" bIns="53675" anchor="t" anchorCtr="0">
            <a:noAutofit/>
          </a:bodyPr>
          <a:lstStyle/>
          <a:p>
            <a:pPr marL="0" marR="0" lvl="0" indent="0" algn="just" rtl="0">
              <a:spcBef>
                <a:spcPts val="0"/>
              </a:spcBef>
              <a:spcAft>
                <a:spcPts val="0"/>
              </a:spcAft>
              <a:buSzPct val="25000"/>
              <a:buNone/>
            </a:pPr>
            <a:r>
              <a:rPr lang="fr-FR" sz="1800" b="1" i="0" u="none" strike="noStrike" cap="none" dirty="0">
                <a:solidFill>
                  <a:srgbClr val="0085B0"/>
                </a:solidFill>
                <a:latin typeface="Calibri"/>
                <a:ea typeface="Calibri"/>
                <a:cs typeface="Calibri"/>
                <a:sym typeface="Calibri"/>
              </a:rPr>
              <a:t>Dans le cadre de la Santé et la Qualité de Vie au Travail (SQVT)</a:t>
            </a:r>
          </a:p>
          <a:p>
            <a:pPr marL="201351" marR="0" lvl="0" indent="-201351" algn="just" rtl="0">
              <a:spcBef>
                <a:spcPts val="705"/>
              </a:spcBef>
              <a:spcAft>
                <a:spcPts val="0"/>
              </a:spcAft>
              <a:buClr>
                <a:srgbClr val="0085B0"/>
              </a:buClr>
              <a:buSzPct val="100000"/>
              <a:buFont typeface="Calibri"/>
              <a:buChar char="-"/>
            </a:pPr>
            <a:r>
              <a:rPr lang="fr-FR" sz="1800" b="1" i="0" u="none" strike="noStrike" cap="none" dirty="0">
                <a:solidFill>
                  <a:srgbClr val="0085B0"/>
                </a:solidFill>
                <a:latin typeface="Calibri"/>
                <a:ea typeface="Calibri"/>
                <a:cs typeface="Calibri"/>
                <a:sym typeface="Calibri"/>
              </a:rPr>
              <a:t>ECOUTE :</a:t>
            </a:r>
            <a:r>
              <a:rPr lang="fr-FR" sz="1800" b="0" i="0" u="none" strike="noStrike" cap="none" dirty="0">
                <a:solidFill>
                  <a:schemeClr val="dk1"/>
                </a:solidFill>
                <a:latin typeface="Calibri"/>
                <a:ea typeface="Calibri"/>
                <a:cs typeface="Calibri"/>
                <a:sym typeface="Calibri"/>
              </a:rPr>
              <a:t> avec accompagnement global et ciblé en toute confidentialité,</a:t>
            </a:r>
          </a:p>
          <a:p>
            <a:pPr marL="201351" marR="0" lvl="0" indent="-201351" algn="just" rtl="0">
              <a:spcBef>
                <a:spcPts val="705"/>
              </a:spcBef>
              <a:spcAft>
                <a:spcPts val="0"/>
              </a:spcAft>
              <a:buClr>
                <a:srgbClr val="0085B0"/>
              </a:buClr>
              <a:buSzPct val="100000"/>
              <a:buFont typeface="Calibri"/>
              <a:buChar char="-"/>
            </a:pPr>
            <a:r>
              <a:rPr lang="fr-FR" sz="1800" b="1" i="0" u="none" strike="noStrike" cap="none" dirty="0">
                <a:solidFill>
                  <a:srgbClr val="0085B0"/>
                </a:solidFill>
                <a:latin typeface="Calibri"/>
                <a:ea typeface="Calibri"/>
                <a:cs typeface="Calibri"/>
                <a:sym typeface="Calibri"/>
              </a:rPr>
              <a:t>PEDAGOGIE :</a:t>
            </a:r>
            <a:r>
              <a:rPr lang="fr-FR" sz="1800" b="0" i="0" u="none" strike="noStrike" cap="none" dirty="0">
                <a:solidFill>
                  <a:schemeClr val="dk1"/>
                </a:solidFill>
                <a:latin typeface="Calibri"/>
                <a:ea typeface="Calibri"/>
                <a:cs typeface="Calibri"/>
                <a:sym typeface="Calibri"/>
              </a:rPr>
              <a:t> Apprendre des moyens simples pour travailler mieux en prenant soin de soi avec des experts en </a:t>
            </a:r>
            <a:r>
              <a:rPr lang="fr-FR" sz="1800" b="0" i="0" u="none" strike="noStrike" cap="none" dirty="0" smtClean="0">
                <a:solidFill>
                  <a:schemeClr val="dk1"/>
                </a:solidFill>
                <a:latin typeface="Calibri"/>
                <a:ea typeface="Calibri"/>
                <a:cs typeface="Calibri"/>
                <a:sym typeface="Calibri"/>
              </a:rPr>
              <a:t>SQVT</a:t>
            </a:r>
            <a:r>
              <a:rPr lang="fr-FR" sz="1800" b="0" i="0" u="none" strike="noStrike" cap="none" dirty="0">
                <a:solidFill>
                  <a:schemeClr val="dk1"/>
                </a:solidFill>
                <a:latin typeface="Calibri"/>
                <a:ea typeface="Calibri"/>
                <a:cs typeface="Calibri"/>
                <a:sym typeface="Calibri"/>
              </a:rPr>
              <a:t>,</a:t>
            </a:r>
          </a:p>
          <a:p>
            <a:pPr marL="201351" marR="0" lvl="0" indent="-201351" algn="just" rtl="0">
              <a:spcBef>
                <a:spcPts val="705"/>
              </a:spcBef>
              <a:spcAft>
                <a:spcPts val="0"/>
              </a:spcAft>
              <a:buClr>
                <a:srgbClr val="0085B0"/>
              </a:buClr>
              <a:buSzPct val="100000"/>
              <a:buFont typeface="Calibri"/>
              <a:buChar char="-"/>
            </a:pPr>
            <a:r>
              <a:rPr lang="fr-FR" sz="1800" b="1" i="0" u="none" strike="noStrike" cap="none" dirty="0">
                <a:solidFill>
                  <a:srgbClr val="0085B0"/>
                </a:solidFill>
                <a:latin typeface="Calibri"/>
                <a:ea typeface="Calibri"/>
                <a:cs typeface="Calibri"/>
                <a:sym typeface="Calibri"/>
              </a:rPr>
              <a:t>PREVENTION :</a:t>
            </a:r>
            <a:r>
              <a:rPr lang="fr-FR" sz="1800" b="0" i="0" u="none" strike="noStrike" cap="none" dirty="0">
                <a:solidFill>
                  <a:schemeClr val="dk1"/>
                </a:solidFill>
                <a:latin typeface="Calibri"/>
                <a:ea typeface="Calibri"/>
                <a:cs typeface="Calibri"/>
                <a:sym typeface="Calibri"/>
              </a:rPr>
              <a:t> Prévenir les effets du stress en trouvant les clefs d'un bon équilibre travail-santé-vie personnelle, vivre pleinement et sereinement </a:t>
            </a:r>
            <a:r>
              <a:rPr lang="fr-FR" sz="1800" b="0" i="0" u="none" strike="noStrike" cap="none" dirty="0" smtClean="0">
                <a:solidFill>
                  <a:schemeClr val="dk1"/>
                </a:solidFill>
                <a:latin typeface="Calibri"/>
                <a:ea typeface="Calibri"/>
                <a:cs typeface="Calibri"/>
                <a:sym typeface="Calibri"/>
              </a:rPr>
              <a:t>sa </a:t>
            </a:r>
            <a:r>
              <a:rPr lang="fr-FR" sz="1800" b="0" i="0" u="none" strike="noStrike" cap="none" dirty="0">
                <a:solidFill>
                  <a:schemeClr val="dk1"/>
                </a:solidFill>
                <a:latin typeface="Calibri"/>
                <a:ea typeface="Calibri"/>
                <a:cs typeface="Calibri"/>
                <a:sym typeface="Calibri"/>
              </a:rPr>
              <a:t>vie professionnelle grâce à des pratiques thérapeutiques pluridisciplinaires ayant fait la preuve de leur efficacité,</a:t>
            </a:r>
          </a:p>
          <a:p>
            <a:pPr marL="201351" marR="0" lvl="0" indent="-201351" algn="just" rtl="0">
              <a:spcBef>
                <a:spcPts val="705"/>
              </a:spcBef>
              <a:buClr>
                <a:srgbClr val="0085B0"/>
              </a:buClr>
              <a:buSzPct val="100000"/>
              <a:buFont typeface="Calibri"/>
              <a:buChar char="-"/>
            </a:pPr>
            <a:r>
              <a:rPr lang="fr-FR" sz="1800" b="1" i="0" u="none" strike="noStrike" cap="none" dirty="0" smtClean="0">
                <a:solidFill>
                  <a:srgbClr val="0085B0"/>
                </a:solidFill>
                <a:latin typeface="Calibri"/>
                <a:ea typeface="Calibri"/>
                <a:cs typeface="Calibri"/>
                <a:sym typeface="Calibri"/>
              </a:rPr>
              <a:t>PREPARATION :</a:t>
            </a:r>
            <a:r>
              <a:rPr lang="fr-FR" sz="1800" b="0" i="0" u="none" strike="noStrike" cap="none" dirty="0" smtClean="0">
                <a:solidFill>
                  <a:schemeClr val="dk1"/>
                </a:solidFill>
                <a:latin typeface="Calibri"/>
                <a:ea typeface="Calibri"/>
                <a:cs typeface="Calibri"/>
                <a:sym typeface="Calibri"/>
              </a:rPr>
              <a:t> Au retour au travail après </a:t>
            </a:r>
            <a:r>
              <a:rPr lang="fr-FR" sz="1800" b="0" i="0" u="none" strike="noStrike" cap="none" dirty="0">
                <a:solidFill>
                  <a:schemeClr val="dk1"/>
                </a:solidFill>
                <a:latin typeface="Calibri"/>
                <a:ea typeface="Calibri"/>
                <a:cs typeface="Calibri"/>
                <a:sym typeface="Calibri"/>
              </a:rPr>
              <a:t>une </a:t>
            </a:r>
            <a:r>
              <a:rPr lang="fr-FR" sz="1800" b="0" i="0" u="none" strike="noStrike" cap="none" dirty="0" smtClean="0">
                <a:solidFill>
                  <a:schemeClr val="dk1"/>
                </a:solidFill>
                <a:latin typeface="Calibri"/>
                <a:ea typeface="Calibri"/>
                <a:cs typeface="Calibri"/>
                <a:sym typeface="Calibri"/>
              </a:rPr>
              <a:t>absence longue durée de </a:t>
            </a:r>
            <a:r>
              <a:rPr lang="fr-FR" sz="1800" b="0" i="0" u="none" strike="noStrike" cap="none" dirty="0" smtClean="0">
                <a:solidFill>
                  <a:schemeClr val="dk1"/>
                </a:solidFill>
                <a:latin typeface="Calibri"/>
                <a:ea typeface="Calibri"/>
                <a:cs typeface="Calibri"/>
                <a:sym typeface="Calibri"/>
              </a:rPr>
              <a:t>l’entreprise (accompagnement retou</a:t>
            </a:r>
            <a:r>
              <a:rPr lang="fr-FR" sz="1800" dirty="0" smtClean="0">
                <a:solidFill>
                  <a:schemeClr val="dk1"/>
                </a:solidFill>
                <a:latin typeface="Calibri"/>
                <a:ea typeface="Calibri"/>
                <a:cs typeface="Calibri"/>
                <a:sym typeface="Calibri"/>
              </a:rPr>
              <a:t>r à l’emploi, mi-temps thérapeutique, retour maternité…)</a:t>
            </a:r>
            <a:endParaRPr lang="fr-FR" sz="1800" b="0" i="0" u="none" strike="noStrike" cap="none" dirty="0">
              <a:solidFill>
                <a:schemeClr val="dk1"/>
              </a:solidFill>
              <a:latin typeface="Calibri"/>
              <a:ea typeface="Calibri"/>
              <a:cs typeface="Calibri"/>
              <a:sym typeface="Calibri"/>
            </a:endParaRPr>
          </a:p>
        </p:txBody>
      </p:sp>
      <p:sp>
        <p:nvSpPr>
          <p:cNvPr id="205" name="Shape 205"/>
          <p:cNvSpPr txBox="1"/>
          <p:nvPr/>
        </p:nvSpPr>
        <p:spPr>
          <a:xfrm>
            <a:off x="0" y="5229200"/>
            <a:ext cx="9161063" cy="1412776"/>
          </a:xfrm>
          <a:prstGeom prst="rect">
            <a:avLst/>
          </a:prstGeom>
          <a:noFill/>
          <a:ln>
            <a:noFill/>
          </a:ln>
        </p:spPr>
        <p:txBody>
          <a:bodyPr lIns="107375" tIns="53675" rIns="107375" bIns="53675" anchor="t" anchorCtr="0">
            <a:noAutofit/>
          </a:bodyPr>
          <a:lstStyle/>
          <a:p>
            <a:pPr marL="0" marR="0" lvl="0" indent="0" algn="ctr" rtl="0">
              <a:spcBef>
                <a:spcPts val="0"/>
              </a:spcBef>
              <a:buSzPct val="25000"/>
              <a:buNone/>
            </a:pPr>
            <a:r>
              <a:rPr lang="fr-FR" b="0" i="0" u="none" strike="noStrike" cap="none" dirty="0" smtClean="0">
                <a:solidFill>
                  <a:srgbClr val="1D1B10"/>
                </a:solidFill>
                <a:latin typeface="Calibri"/>
                <a:ea typeface="Calibri"/>
                <a:cs typeface="Calibri"/>
                <a:sym typeface="Calibri"/>
              </a:rPr>
              <a:t>Addictions, Phobies, </a:t>
            </a:r>
            <a:r>
              <a:rPr lang="fr-FR" b="0" i="0" u="none" strike="noStrike" cap="none" dirty="0">
                <a:solidFill>
                  <a:srgbClr val="1D1B10"/>
                </a:solidFill>
                <a:latin typeface="Calibri"/>
                <a:ea typeface="Calibri"/>
                <a:cs typeface="Calibri"/>
                <a:sym typeface="Calibri"/>
              </a:rPr>
              <a:t>Dépression, </a:t>
            </a:r>
            <a:r>
              <a:rPr lang="fr-FR" b="0" i="0" u="none" strike="noStrike" cap="none" dirty="0" err="1">
                <a:solidFill>
                  <a:srgbClr val="1D1B10"/>
                </a:solidFill>
                <a:latin typeface="Calibri"/>
                <a:ea typeface="Calibri"/>
                <a:cs typeface="Calibri"/>
                <a:sym typeface="Calibri"/>
              </a:rPr>
              <a:t>Burn</a:t>
            </a:r>
            <a:r>
              <a:rPr lang="fr-FR" b="0" i="0" u="none" strike="noStrike" cap="none" dirty="0">
                <a:solidFill>
                  <a:srgbClr val="1D1B10"/>
                </a:solidFill>
                <a:latin typeface="Calibri"/>
                <a:ea typeface="Calibri"/>
                <a:cs typeface="Calibri"/>
                <a:sym typeface="Calibri"/>
              </a:rPr>
              <a:t> out, Stress post-traumatique</a:t>
            </a:r>
          </a:p>
          <a:p>
            <a:pPr marL="0" marR="0" lvl="0" indent="0" algn="ctr" rtl="0">
              <a:spcBef>
                <a:spcPts val="0"/>
              </a:spcBef>
              <a:buSzPct val="25000"/>
              <a:buNone/>
            </a:pPr>
            <a:r>
              <a:rPr lang="fr-FR" b="0" i="0" u="none" strike="noStrike" cap="none" dirty="0">
                <a:solidFill>
                  <a:srgbClr val="1D1B10"/>
                </a:solidFill>
                <a:latin typeface="Calibri"/>
                <a:ea typeface="Calibri"/>
                <a:cs typeface="Calibri"/>
                <a:sym typeface="Calibri"/>
              </a:rPr>
              <a:t>Douleurs chroniques, Pathologies invalidantes, Oncologie, Acouphènes</a:t>
            </a:r>
          </a:p>
          <a:p>
            <a:pPr marL="0" marR="0" lvl="0" indent="0" algn="ctr" rtl="0">
              <a:spcBef>
                <a:spcPts val="0"/>
              </a:spcBef>
              <a:buSzPct val="25000"/>
              <a:buNone/>
            </a:pPr>
            <a:r>
              <a:rPr lang="fr-FR" b="0" i="0" u="none" strike="noStrike" cap="none" dirty="0">
                <a:solidFill>
                  <a:schemeClr val="dk1"/>
                </a:solidFill>
                <a:latin typeface="Calibri"/>
                <a:ea typeface="Calibri"/>
                <a:cs typeface="Calibri"/>
                <a:sym typeface="Calibri"/>
              </a:rPr>
              <a:t>Maternité, </a:t>
            </a:r>
            <a:r>
              <a:rPr lang="fr-FR" b="0" i="0" u="none" strike="noStrike" cap="none" dirty="0" smtClean="0">
                <a:solidFill>
                  <a:schemeClr val="dk1"/>
                </a:solidFill>
                <a:latin typeface="Calibri"/>
                <a:ea typeface="Calibri"/>
                <a:cs typeface="Calibri"/>
                <a:sym typeface="Calibri"/>
              </a:rPr>
              <a:t>Parentalité, </a:t>
            </a:r>
            <a:r>
              <a:rPr lang="fr-FR" b="0" i="0" u="none" strike="noStrike" cap="none" dirty="0" smtClean="0">
                <a:solidFill>
                  <a:srgbClr val="1D1B10"/>
                </a:solidFill>
                <a:latin typeface="Calibri"/>
                <a:ea typeface="Calibri"/>
                <a:cs typeface="Calibri"/>
                <a:sym typeface="Calibri"/>
              </a:rPr>
              <a:t>Précocité </a:t>
            </a:r>
            <a:r>
              <a:rPr lang="fr-FR" b="0" i="0" u="none" strike="noStrike" cap="none" dirty="0">
                <a:solidFill>
                  <a:srgbClr val="1D1B10"/>
                </a:solidFill>
                <a:latin typeface="Calibri"/>
                <a:ea typeface="Calibri"/>
                <a:cs typeface="Calibri"/>
                <a:sym typeface="Calibri"/>
              </a:rPr>
              <a:t>Intellectuelle, </a:t>
            </a:r>
            <a:r>
              <a:rPr lang="fr-FR" b="0" i="0" u="none" strike="noStrike" cap="none" dirty="0" err="1">
                <a:solidFill>
                  <a:srgbClr val="1D1B10"/>
                </a:solidFill>
                <a:latin typeface="Calibri"/>
                <a:ea typeface="Calibri"/>
                <a:cs typeface="Calibri"/>
                <a:sym typeface="Calibri"/>
              </a:rPr>
              <a:t>Surdouance</a:t>
            </a:r>
            <a:r>
              <a:rPr lang="fr-FR" b="0" i="0" u="none" strike="noStrike" cap="none" dirty="0">
                <a:solidFill>
                  <a:srgbClr val="1D1B10"/>
                </a:solidFill>
                <a:latin typeface="Calibri"/>
                <a:ea typeface="Calibri"/>
                <a:cs typeface="Calibri"/>
                <a:sym typeface="Calibri"/>
              </a:rPr>
              <a:t>, TDA-H </a:t>
            </a:r>
          </a:p>
          <a:p>
            <a:pPr marL="0" marR="0" lvl="0" indent="0" algn="ctr" rtl="0">
              <a:spcBef>
                <a:spcPts val="0"/>
              </a:spcBef>
              <a:buSzPct val="25000"/>
              <a:buNone/>
            </a:pPr>
            <a:r>
              <a:rPr lang="fr-FR" b="0" i="0" u="none" strike="noStrike" cap="none" dirty="0">
                <a:solidFill>
                  <a:srgbClr val="1D1B10"/>
                </a:solidFill>
                <a:latin typeface="Calibri"/>
                <a:ea typeface="Calibri"/>
                <a:cs typeface="Calibri"/>
                <a:sym typeface="Calibri"/>
              </a:rPr>
              <a:t>Difficultés </a:t>
            </a:r>
            <a:r>
              <a:rPr lang="fr-FR" b="0" i="0" u="none" strike="noStrike" cap="none" dirty="0" smtClean="0">
                <a:solidFill>
                  <a:srgbClr val="1D1B10"/>
                </a:solidFill>
                <a:latin typeface="Calibri"/>
                <a:ea typeface="Calibri"/>
                <a:cs typeface="Calibri"/>
                <a:sym typeface="Calibri"/>
              </a:rPr>
              <a:t>scolaires, Sommeil</a:t>
            </a:r>
            <a:r>
              <a:rPr lang="fr-FR" b="0" i="0" u="none" strike="noStrike" cap="none" dirty="0">
                <a:solidFill>
                  <a:srgbClr val="1D1B10"/>
                </a:solidFill>
                <a:latin typeface="Calibri"/>
                <a:ea typeface="Calibri"/>
                <a:cs typeface="Calibri"/>
                <a:sym typeface="Calibri"/>
              </a:rPr>
              <a:t>, Mal être au travail, Harcèlement </a:t>
            </a:r>
          </a:p>
          <a:p>
            <a:pPr marL="0" marR="0" lvl="0" indent="0" algn="ctr" rtl="0">
              <a:spcBef>
                <a:spcPts val="0"/>
              </a:spcBef>
              <a:buSzPct val="25000"/>
              <a:buNone/>
            </a:pPr>
            <a:r>
              <a:rPr lang="fr-FR" b="0" i="0" u="none" strike="noStrike" cap="none" dirty="0">
                <a:solidFill>
                  <a:srgbClr val="1D1B10"/>
                </a:solidFill>
                <a:latin typeface="Calibri"/>
                <a:ea typeface="Calibri"/>
                <a:cs typeface="Calibri"/>
                <a:sym typeface="Calibri"/>
              </a:rPr>
              <a:t>Surcharge </a:t>
            </a:r>
            <a:r>
              <a:rPr lang="fr-FR" b="0" i="0" u="none" strike="noStrike" cap="none" dirty="0" smtClean="0">
                <a:solidFill>
                  <a:srgbClr val="1D1B10"/>
                </a:solidFill>
                <a:latin typeface="Calibri"/>
                <a:ea typeface="Calibri"/>
                <a:cs typeface="Calibri"/>
                <a:sym typeface="Calibri"/>
              </a:rPr>
              <a:t>pondérale, </a:t>
            </a:r>
            <a:r>
              <a:rPr lang="fr-FR" b="0" i="0" u="none" strike="noStrike" cap="none" dirty="0">
                <a:solidFill>
                  <a:srgbClr val="1D1B10"/>
                </a:solidFill>
                <a:latin typeface="Calibri"/>
                <a:ea typeface="Calibri"/>
                <a:cs typeface="Calibri"/>
                <a:sym typeface="Calibri"/>
              </a:rPr>
              <a:t>Troubles </a:t>
            </a:r>
            <a:r>
              <a:rPr lang="fr-FR" b="0" i="0" u="none" strike="noStrike" cap="none" dirty="0" smtClean="0">
                <a:solidFill>
                  <a:schemeClr val="dk1"/>
                </a:solidFill>
                <a:latin typeface="Calibri"/>
                <a:ea typeface="Calibri"/>
                <a:cs typeface="Calibri"/>
                <a:sym typeface="Calibri"/>
              </a:rPr>
              <a:t>alimentaires, </a:t>
            </a:r>
            <a:endParaRPr lang="fr-FR" b="0" i="0" u="none" strike="noStrike" cap="none" dirty="0" smtClean="0">
              <a:solidFill>
                <a:schemeClr val="dk1"/>
              </a:solidFill>
              <a:latin typeface="Calibri"/>
              <a:ea typeface="Calibri"/>
              <a:cs typeface="Calibri"/>
              <a:sym typeface="Calibri"/>
            </a:endParaRPr>
          </a:p>
          <a:p>
            <a:pPr marL="0" marR="0" lvl="0" indent="0" algn="ctr" rtl="0">
              <a:spcBef>
                <a:spcPts val="0"/>
              </a:spcBef>
              <a:buSzPct val="25000"/>
              <a:buNone/>
            </a:pPr>
            <a:r>
              <a:rPr lang="fr-FR" b="0" i="0" u="none" strike="noStrike" cap="none" dirty="0" smtClean="0">
                <a:solidFill>
                  <a:schemeClr val="dk1"/>
                </a:solidFill>
                <a:latin typeface="Calibri"/>
                <a:ea typeface="Calibri"/>
                <a:cs typeface="Calibri"/>
                <a:sym typeface="Calibri"/>
              </a:rPr>
              <a:t>Orientation  </a:t>
            </a:r>
            <a:r>
              <a:rPr lang="fr-FR" b="0" i="0" u="none" strike="noStrike" cap="none" dirty="0">
                <a:solidFill>
                  <a:schemeClr val="dk1"/>
                </a:solidFill>
                <a:latin typeface="Calibri"/>
                <a:ea typeface="Calibri"/>
                <a:cs typeface="Calibri"/>
                <a:sym typeface="Calibri"/>
              </a:rPr>
              <a:t>scolaire, Evaluation, Bilan de compétences professionnel</a:t>
            </a:r>
          </a:p>
          <a:p>
            <a:pPr marL="0" marR="0" lvl="0" indent="0" algn="ctr" rtl="0">
              <a:spcBef>
                <a:spcPts val="0"/>
              </a:spcBef>
              <a:buNone/>
            </a:pPr>
            <a:endParaRPr sz="1200" b="0" i="0" u="none" strike="noStrike" cap="none" dirty="0">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hold" grpId="0" nodeType="withEffect">
                                  <p:stCondLst>
                                    <p:cond delay="750"/>
                                  </p:stCondLst>
                                  <p:childTnLst>
                                    <p:animMotion origin="layout" path="M 3.88889E-6 -2.59259E-6 L 0.00607 -0.11875 " pathEditMode="relative" rAng="0" ptsTypes="AA">
                                      <p:cBhvr>
                                        <p:cTn id="6" dur="17000" fill="hold"/>
                                        <p:tgtEl>
                                          <p:spTgt spid="205"/>
                                        </p:tgtEl>
                                        <p:attrNameLst>
                                          <p:attrName>ppt_x</p:attrName>
                                          <p:attrName>ppt_y</p:attrName>
                                        </p:attrNameLst>
                                      </p:cBhvr>
                                      <p:rCtr x="295" y="-5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descr="C:\Users\Dell\Dropbox\Sophrokhépri\PHOTOS du Centre\Photo B-Design\Biotiful Design--18.jpg"/>
          <p:cNvPicPr preferRelativeResize="0"/>
          <p:nvPr/>
        </p:nvPicPr>
        <p:blipFill rotWithShape="1">
          <a:blip r:embed="rId3">
            <a:alphaModFix/>
          </a:blip>
          <a:srcRect/>
          <a:stretch/>
        </p:blipFill>
        <p:spPr>
          <a:xfrm>
            <a:off x="6717814" y="1317241"/>
            <a:ext cx="2288505" cy="4632037"/>
          </a:xfrm>
          <a:prstGeom prst="rect">
            <a:avLst/>
          </a:prstGeom>
          <a:noFill/>
          <a:ln>
            <a:noFill/>
          </a:ln>
        </p:spPr>
      </p:pic>
      <p:sp>
        <p:nvSpPr>
          <p:cNvPr id="153" name="Shape 153"/>
          <p:cNvSpPr/>
          <p:nvPr/>
        </p:nvSpPr>
        <p:spPr>
          <a:xfrm>
            <a:off x="6726228" y="5373216"/>
            <a:ext cx="2280089" cy="576064"/>
          </a:xfrm>
          <a:prstGeom prst="rect">
            <a:avLst/>
          </a:prstGeom>
          <a:solidFill>
            <a:srgbClr val="EEECE1">
              <a:alpha val="80000"/>
            </a:srgbClr>
          </a:solidFill>
          <a:ln>
            <a:noFill/>
          </a:ln>
        </p:spPr>
        <p:txBody>
          <a:bodyPr lIns="115450" tIns="57725" rIns="115450" bIns="57725" anchor="ctr" anchorCtr="0">
            <a:noAutofit/>
          </a:bodyPr>
          <a:lstStyle/>
          <a:p>
            <a:pPr marL="0" marR="0" lvl="0" indent="0" algn="ctr" rtl="0">
              <a:spcBef>
                <a:spcPts val="0"/>
              </a:spcBef>
              <a:buNone/>
            </a:pPr>
            <a:endParaRPr sz="1200" b="0" i="0" u="none" strike="noStrike" cap="none">
              <a:solidFill>
                <a:schemeClr val="lt1"/>
              </a:solidFill>
              <a:latin typeface="Calibri"/>
              <a:ea typeface="Calibri"/>
              <a:cs typeface="Calibri"/>
              <a:sym typeface="Calibri"/>
            </a:endParaRPr>
          </a:p>
        </p:txBody>
      </p:sp>
      <p:sp>
        <p:nvSpPr>
          <p:cNvPr id="154" name="Shape 154"/>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lang="fr-FR" sz="1200" b="0" i="0" u="none" strike="noStrike" cap="none" dirty="0">
              <a:solidFill>
                <a:srgbClr val="888888"/>
              </a:solidFill>
              <a:latin typeface="Calibri"/>
              <a:ea typeface="Calibri"/>
              <a:cs typeface="Calibri"/>
              <a:sym typeface="Calibri"/>
            </a:endParaRPr>
          </a:p>
        </p:txBody>
      </p:sp>
      <p:sp>
        <p:nvSpPr>
          <p:cNvPr id="155" name="Shape 155"/>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lang="fr-FR" sz="1200" b="0" i="0" u="none" strike="noStrike" cap="none" dirty="0">
              <a:solidFill>
                <a:srgbClr val="888888"/>
              </a:solidFill>
              <a:latin typeface="Calibri"/>
              <a:ea typeface="Calibri"/>
              <a:cs typeface="Calibri"/>
              <a:sym typeface="Calibri"/>
            </a:endParaRPr>
          </a:p>
        </p:txBody>
      </p:sp>
      <p:sp>
        <p:nvSpPr>
          <p:cNvPr id="156" name="Shape 1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13</a:t>
            </a:fld>
            <a:endParaRPr lang="fr-FR" sz="1200" b="0" i="0" u="none" strike="noStrike" cap="none">
              <a:solidFill>
                <a:srgbClr val="888888"/>
              </a:solidFill>
              <a:latin typeface="Calibri"/>
              <a:ea typeface="Calibri"/>
              <a:cs typeface="Calibri"/>
              <a:sym typeface="Calibri"/>
            </a:endParaRPr>
          </a:p>
        </p:txBody>
      </p:sp>
      <p:sp>
        <p:nvSpPr>
          <p:cNvPr id="157" name="Shape 157"/>
          <p:cNvSpPr txBox="1"/>
          <p:nvPr/>
        </p:nvSpPr>
        <p:spPr>
          <a:xfrm>
            <a:off x="3660771" y="1484783"/>
            <a:ext cx="3038610" cy="2894818"/>
          </a:xfrm>
          <a:prstGeom prst="rect">
            <a:avLst/>
          </a:prstGeom>
          <a:noFill/>
          <a:ln>
            <a:noFill/>
          </a:ln>
        </p:spPr>
        <p:txBody>
          <a:bodyPr lIns="42850" tIns="21400" rIns="42850" bIns="21400" anchor="t" anchorCtr="0">
            <a:noAutofit/>
          </a:bodyPr>
          <a:lstStyle/>
          <a:p>
            <a:pPr marL="0" marR="0" lvl="0" indent="0" algn="ctr" rtl="0">
              <a:spcBef>
                <a:spcPts val="0"/>
              </a:spcBef>
              <a:spcAft>
                <a:spcPts val="0"/>
              </a:spcAft>
              <a:buClr>
                <a:srgbClr val="0085B0"/>
              </a:buClr>
              <a:buSzPct val="25000"/>
              <a:buFont typeface="Calibri"/>
              <a:buNone/>
            </a:pPr>
            <a:r>
              <a:rPr lang="fr-FR" sz="1900" b="1" i="0" u="none" strike="noStrike" cap="none" dirty="0">
                <a:solidFill>
                  <a:srgbClr val="0085B0"/>
                </a:solidFill>
                <a:latin typeface="Calibri"/>
                <a:ea typeface="Calibri"/>
                <a:cs typeface="Calibri"/>
                <a:sym typeface="Calibri"/>
              </a:rPr>
              <a:t>Centre Paramédical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De Thérapies complémentaires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Et Soutien psychologique</a:t>
            </a: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Développement personnel</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Et mieux être de la personne</a:t>
            </a: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Prendre rendez-vous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avec nos spécialistes</a:t>
            </a:r>
            <a:br>
              <a:rPr lang="fr-FR" sz="1300" b="1" i="0" u="none" strike="noStrike" cap="none" dirty="0">
                <a:solidFill>
                  <a:srgbClr val="0085B0"/>
                </a:solidFill>
                <a:latin typeface="Calibri"/>
                <a:ea typeface="Calibri"/>
                <a:cs typeface="Calibri"/>
                <a:sym typeface="Calibri"/>
              </a:rPr>
            </a:br>
            <a:endParaRPr lang="fr-F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09 73 67 35 45</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06 60 47 71 64</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www.rdv.sophrokhepri.fr</a:t>
            </a: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buClr>
                <a:schemeClr val="dk1"/>
              </a:buClr>
              <a:buFont typeface="Calibri"/>
              <a:buNone/>
            </a:pPr>
            <a:endParaRPr sz="1500" b="1" i="0" u="none" strike="noStrike" cap="none" dirty="0">
              <a:solidFill>
                <a:srgbClr val="0085B0"/>
              </a:solidFill>
              <a:latin typeface="Calibri"/>
              <a:ea typeface="Calibri"/>
              <a:cs typeface="Calibri"/>
              <a:sym typeface="Calibri"/>
            </a:endParaRPr>
          </a:p>
        </p:txBody>
      </p:sp>
      <p:sp>
        <p:nvSpPr>
          <p:cNvPr id="158" name="Shape 158"/>
          <p:cNvSpPr txBox="1"/>
          <p:nvPr/>
        </p:nvSpPr>
        <p:spPr>
          <a:xfrm>
            <a:off x="6979010" y="5371317"/>
            <a:ext cx="1751314" cy="253164"/>
          </a:xfrm>
          <a:prstGeom prst="rect">
            <a:avLst/>
          </a:prstGeom>
          <a:noFill/>
          <a:ln>
            <a:noFill/>
          </a:ln>
        </p:spPr>
        <p:txBody>
          <a:bodyPr lIns="98300" tIns="49150" rIns="98300" bIns="49150" anchor="t" anchorCtr="0">
            <a:noAutofit/>
          </a:bodyPr>
          <a:lstStyle/>
          <a:p>
            <a:pPr marL="0" marR="0" lvl="0" indent="0" algn="ctr" rtl="0">
              <a:spcBef>
                <a:spcPts val="0"/>
              </a:spcBef>
              <a:buSzPct val="25000"/>
              <a:buNone/>
            </a:pPr>
            <a:r>
              <a:rPr lang="fr-FR" sz="1000" b="0" i="0" u="none" strike="noStrike" cap="none">
                <a:solidFill>
                  <a:schemeClr val="dk1"/>
                </a:solidFill>
                <a:latin typeface="Calibri"/>
                <a:ea typeface="Calibri"/>
                <a:cs typeface="Calibri"/>
                <a:sym typeface="Calibri"/>
              </a:rPr>
              <a:t>Edition </a:t>
            </a:r>
            <a:r>
              <a:rPr lang="fr-FR" sz="1000" b="1" i="0" u="none" strike="noStrike" cap="none">
                <a:solidFill>
                  <a:schemeClr val="dk1"/>
                </a:solidFill>
                <a:latin typeface="Calibri"/>
                <a:ea typeface="Calibri"/>
                <a:cs typeface="Calibri"/>
                <a:sym typeface="Calibri"/>
              </a:rPr>
              <a:t>2016/2017</a:t>
            </a:r>
          </a:p>
        </p:txBody>
      </p:sp>
      <p:sp>
        <p:nvSpPr>
          <p:cNvPr id="159" name="Shape 159"/>
          <p:cNvSpPr txBox="1"/>
          <p:nvPr/>
        </p:nvSpPr>
        <p:spPr>
          <a:xfrm>
            <a:off x="6979010" y="5436955"/>
            <a:ext cx="1766111" cy="499386"/>
          </a:xfrm>
          <a:prstGeom prst="rect">
            <a:avLst/>
          </a:prstGeom>
          <a:noFill/>
          <a:ln>
            <a:noFill/>
          </a:ln>
        </p:spPr>
        <p:txBody>
          <a:bodyPr lIns="98300" tIns="49150" rIns="98300" bIns="49150" anchor="t" anchorCtr="0">
            <a:noAutofit/>
          </a:bodyPr>
          <a:lstStyle/>
          <a:p>
            <a:pPr marL="0" marR="0" lvl="0" indent="0" algn="ctr" rtl="0">
              <a:lnSpc>
                <a:spcPct val="150000"/>
              </a:lnSpc>
              <a:spcBef>
                <a:spcPts val="0"/>
              </a:spcBef>
              <a:buSzPct val="25000"/>
              <a:buNone/>
            </a:pPr>
            <a:r>
              <a:rPr lang="fr-FR" sz="1300" b="1" i="0" u="none" strike="noStrike" cap="none">
                <a:solidFill>
                  <a:schemeClr val="dk1"/>
                </a:solidFill>
                <a:latin typeface="Times New Roman"/>
                <a:ea typeface="Times New Roman"/>
                <a:cs typeface="Times New Roman"/>
                <a:sym typeface="Times New Roman"/>
              </a:rPr>
              <a:t>Paru au </a:t>
            </a:r>
          </a:p>
          <a:p>
            <a:pPr marL="0" marR="0" lvl="0" indent="0" algn="ctr" rtl="0">
              <a:lnSpc>
                <a:spcPct val="50000"/>
              </a:lnSpc>
              <a:spcBef>
                <a:spcPts val="0"/>
              </a:spcBef>
              <a:buSzPct val="25000"/>
              <a:buNone/>
            </a:pPr>
            <a:r>
              <a:rPr lang="fr-FR" sz="1300" b="1" i="0" u="none" strike="noStrike" cap="none">
                <a:solidFill>
                  <a:schemeClr val="dk1"/>
                </a:solidFill>
                <a:latin typeface="Times New Roman"/>
                <a:ea typeface="Times New Roman"/>
                <a:cs typeface="Times New Roman"/>
                <a:sym typeface="Times New Roman"/>
              </a:rPr>
              <a:t>Guide des hôpitaux</a:t>
            </a:r>
          </a:p>
        </p:txBody>
      </p:sp>
      <p:sp>
        <p:nvSpPr>
          <p:cNvPr id="160" name="Shape 160"/>
          <p:cNvSpPr txBox="1"/>
          <p:nvPr/>
        </p:nvSpPr>
        <p:spPr>
          <a:xfrm>
            <a:off x="3664373" y="4593853"/>
            <a:ext cx="3043873" cy="1113048"/>
          </a:xfrm>
          <a:prstGeom prst="rect">
            <a:avLst/>
          </a:prstGeom>
          <a:noFill/>
          <a:ln>
            <a:noFill/>
          </a:ln>
        </p:spPr>
        <p:txBody>
          <a:bodyPr lIns="74925" tIns="37450" rIns="74925" bIns="37450" anchor="t" anchorCtr="0">
            <a:noAutofit/>
          </a:bodyPr>
          <a:lstStyle/>
          <a:p>
            <a:pPr marL="0" marR="0" lvl="0" indent="0" algn="ctr" rtl="0">
              <a:spcBef>
                <a:spcPts val="280"/>
              </a:spcBef>
              <a:spcAft>
                <a:spcPts val="0"/>
              </a:spcAft>
              <a:buClr>
                <a:srgbClr val="0085B0"/>
              </a:buClr>
              <a:buSzPct val="25000"/>
              <a:buFont typeface="Arial"/>
              <a:buNone/>
            </a:pPr>
            <a:r>
              <a:rPr lang="fr-FR" sz="1400" b="1" i="0" u="none" strike="noStrike" cap="none" dirty="0" smtClean="0">
                <a:solidFill>
                  <a:srgbClr val="0085B0"/>
                </a:solidFill>
                <a:latin typeface="Calibri"/>
                <a:ea typeface="Calibri"/>
                <a:cs typeface="Calibri"/>
                <a:sym typeface="Calibri"/>
              </a:rPr>
              <a:t>Orientation  </a:t>
            </a:r>
            <a:r>
              <a:rPr lang="fr-FR" sz="1400" b="1" i="0" u="none" strike="noStrike" cap="none" dirty="0">
                <a:solidFill>
                  <a:srgbClr val="0085B0"/>
                </a:solidFill>
                <a:latin typeface="Calibri"/>
                <a:ea typeface="Calibri"/>
                <a:cs typeface="Calibri"/>
                <a:sym typeface="Calibri"/>
              </a:rPr>
              <a:t>scolaire</a:t>
            </a:r>
          </a:p>
          <a:p>
            <a:pPr marL="0" marR="0" lvl="0" indent="0" algn="ctr" rtl="0">
              <a:spcBef>
                <a:spcPts val="280"/>
              </a:spcBef>
              <a:spcAft>
                <a:spcPts val="0"/>
              </a:spcAft>
              <a:buClr>
                <a:srgbClr val="0085B0"/>
              </a:buClr>
              <a:buSzPct val="25000"/>
              <a:buFont typeface="Arial"/>
              <a:buNone/>
            </a:pPr>
            <a:r>
              <a:rPr lang="fr-FR" sz="1400" b="1" i="0" u="none" strike="noStrike" cap="none" dirty="0">
                <a:solidFill>
                  <a:srgbClr val="0085B0"/>
                </a:solidFill>
                <a:latin typeface="Calibri"/>
                <a:ea typeface="Calibri"/>
                <a:cs typeface="Calibri"/>
                <a:sym typeface="Calibri"/>
              </a:rPr>
              <a:t>Evaluation psychologique</a:t>
            </a:r>
          </a:p>
          <a:p>
            <a:pPr marL="0" marR="0" lvl="0" indent="0" algn="ctr" rtl="0">
              <a:spcBef>
                <a:spcPts val="280"/>
              </a:spcBef>
              <a:buClr>
                <a:srgbClr val="0085B0"/>
              </a:buClr>
              <a:buSzPct val="25000"/>
              <a:buFont typeface="Arial"/>
              <a:buNone/>
            </a:pPr>
            <a:r>
              <a:rPr lang="fr-FR" sz="1400" b="1" i="0" u="none" strike="noStrike" cap="none" dirty="0">
                <a:solidFill>
                  <a:srgbClr val="0085B0"/>
                </a:solidFill>
                <a:latin typeface="Calibri"/>
                <a:ea typeface="Calibri"/>
                <a:cs typeface="Calibri"/>
                <a:sym typeface="Calibri"/>
              </a:rPr>
              <a:t>Bilan de compétences professionnel</a:t>
            </a:r>
          </a:p>
        </p:txBody>
      </p:sp>
      <p:sp>
        <p:nvSpPr>
          <p:cNvPr id="161" name="Shape 161"/>
          <p:cNvSpPr txBox="1"/>
          <p:nvPr/>
        </p:nvSpPr>
        <p:spPr>
          <a:xfrm>
            <a:off x="276544" y="3830728"/>
            <a:ext cx="3431358" cy="1830518"/>
          </a:xfrm>
          <a:prstGeom prst="rect">
            <a:avLst/>
          </a:prstGeom>
          <a:noFill/>
          <a:ln>
            <a:noFill/>
          </a:ln>
        </p:spPr>
        <p:txBody>
          <a:bodyPr lIns="98300" tIns="49150" rIns="98300" bIns="49150" anchor="t" anchorCtr="0">
            <a:noAutofit/>
          </a:bodyPr>
          <a:lstStyle/>
          <a:p>
            <a:pPr marL="0" marR="0" lvl="0" indent="0" algn="ctr" rtl="0">
              <a:lnSpc>
                <a:spcPct val="107500"/>
              </a:lnSpc>
              <a:spcBef>
                <a:spcPts val="0"/>
              </a:spcBef>
              <a:buSzPct val="25000"/>
              <a:buNone/>
            </a:pPr>
            <a:r>
              <a:rPr lang="fr-FR" sz="1400" b="1" i="0" u="none" strike="noStrike" cap="none" dirty="0">
                <a:solidFill>
                  <a:schemeClr val="dk1"/>
                </a:solidFill>
                <a:latin typeface="Calibri"/>
                <a:ea typeface="Calibri"/>
                <a:cs typeface="Calibri"/>
                <a:sym typeface="Calibri"/>
              </a:rPr>
              <a:t>Aromathérapie, Chiropraxie, Coaching, EFT, EMDR, Etiopathie, Gestalt, </a:t>
            </a:r>
            <a:r>
              <a:rPr lang="fr-FR" sz="1400" b="1" i="0" u="none" strike="noStrike" cap="none" dirty="0" err="1">
                <a:solidFill>
                  <a:schemeClr val="dk1"/>
                </a:solidFill>
                <a:latin typeface="Calibri"/>
                <a:ea typeface="Calibri"/>
                <a:cs typeface="Calibri"/>
                <a:sym typeface="Calibri"/>
              </a:rPr>
              <a:t>Hirudothérapie</a:t>
            </a:r>
            <a:r>
              <a:rPr lang="fr-FR" sz="1400" b="1" i="0" u="none" strike="noStrike" cap="none" dirty="0">
                <a:solidFill>
                  <a:schemeClr val="dk1"/>
                </a:solidFill>
                <a:latin typeface="Calibri"/>
                <a:ea typeface="Calibri"/>
                <a:cs typeface="Calibri"/>
                <a:sym typeface="Calibri"/>
              </a:rPr>
              <a:t>, Hypnose, Iridologie, Kinésiologie,  Massages, Méditation, Naturopathie, Ostéopathie, Phytothérapie, </a:t>
            </a:r>
            <a:br>
              <a:rPr lang="fr-FR" sz="1400" b="1" i="0" u="none" strike="noStrike" cap="none" dirty="0">
                <a:solidFill>
                  <a:schemeClr val="dk1"/>
                </a:solidFill>
                <a:latin typeface="Calibri"/>
                <a:ea typeface="Calibri"/>
                <a:cs typeface="Calibri"/>
                <a:sym typeface="Calibri"/>
              </a:rPr>
            </a:br>
            <a:r>
              <a:rPr lang="fr-FR" sz="1400" b="1" i="0" u="none" strike="noStrike" cap="none" dirty="0">
                <a:solidFill>
                  <a:schemeClr val="dk1"/>
                </a:solidFill>
                <a:latin typeface="Calibri"/>
                <a:ea typeface="Calibri"/>
                <a:cs typeface="Calibri"/>
                <a:sym typeface="Calibri"/>
              </a:rPr>
              <a:t>Pédicure-Podologie, Psychothérapie, Réflexologie plantaire, Remédiation cognitive, Sophrologie, Tests d’évaluation psychologiques…</a:t>
            </a:r>
          </a:p>
        </p:txBody>
      </p:sp>
      <p:cxnSp>
        <p:nvCxnSpPr>
          <p:cNvPr id="162" name="Shape 162"/>
          <p:cNvCxnSpPr/>
          <p:nvPr/>
        </p:nvCxnSpPr>
        <p:spPr>
          <a:xfrm>
            <a:off x="4244516" y="2371321"/>
            <a:ext cx="1853386" cy="0"/>
          </a:xfrm>
          <a:prstGeom prst="straightConnector1">
            <a:avLst/>
          </a:prstGeom>
          <a:noFill/>
          <a:ln w="9525" cap="flat" cmpd="sng">
            <a:solidFill>
              <a:srgbClr val="0085B0"/>
            </a:solidFill>
            <a:prstDash val="solid"/>
            <a:round/>
            <a:headEnd type="none" w="med" len="med"/>
            <a:tailEnd type="none" w="med" len="med"/>
          </a:ln>
        </p:spPr>
      </p:cxnSp>
      <p:cxnSp>
        <p:nvCxnSpPr>
          <p:cNvPr id="163" name="Shape 163"/>
          <p:cNvCxnSpPr/>
          <p:nvPr/>
        </p:nvCxnSpPr>
        <p:spPr>
          <a:xfrm>
            <a:off x="4244516" y="3080094"/>
            <a:ext cx="1853386" cy="0"/>
          </a:xfrm>
          <a:prstGeom prst="straightConnector1">
            <a:avLst/>
          </a:prstGeom>
          <a:noFill/>
          <a:ln w="9525" cap="flat" cmpd="sng">
            <a:solidFill>
              <a:srgbClr val="0085B0"/>
            </a:solidFill>
            <a:prstDash val="solid"/>
            <a:round/>
            <a:headEnd type="none" w="med" len="med"/>
            <a:tailEnd type="none" w="med" len="med"/>
          </a:ln>
        </p:spPr>
      </p:cxnSp>
      <p:cxnSp>
        <p:nvCxnSpPr>
          <p:cNvPr id="164" name="Shape 164"/>
          <p:cNvCxnSpPr/>
          <p:nvPr/>
        </p:nvCxnSpPr>
        <p:spPr>
          <a:xfrm>
            <a:off x="4244516" y="4511848"/>
            <a:ext cx="1853386" cy="0"/>
          </a:xfrm>
          <a:prstGeom prst="straightConnector1">
            <a:avLst/>
          </a:prstGeom>
          <a:noFill/>
          <a:ln w="9525" cap="flat" cmpd="sng">
            <a:solidFill>
              <a:srgbClr val="0085B0"/>
            </a:solidFill>
            <a:prstDash val="solid"/>
            <a:round/>
            <a:headEnd type="none" w="med" len="med"/>
            <a:tailEnd type="none" w="med" len="med"/>
          </a:ln>
        </p:spPr>
      </p:cxnSp>
      <p:pic>
        <p:nvPicPr>
          <p:cNvPr id="165" name="Shape 165" descr="C:\Users\Dell\Dropbox\Sophrokhépri\PHOTOS du Centre\Photo B-Design\Biotiful Design--6.jpg"/>
          <p:cNvPicPr preferRelativeResize="0"/>
          <p:nvPr/>
        </p:nvPicPr>
        <p:blipFill rotWithShape="1">
          <a:blip r:embed="rId4">
            <a:alphaModFix/>
          </a:blip>
          <a:srcRect/>
          <a:stretch/>
        </p:blipFill>
        <p:spPr>
          <a:xfrm>
            <a:off x="348553" y="1317241"/>
            <a:ext cx="3292685" cy="2382898"/>
          </a:xfrm>
          <a:prstGeom prst="rect">
            <a:avLst/>
          </a:prstGeom>
          <a:noFill/>
          <a:ln>
            <a:noFill/>
          </a:ln>
        </p:spPr>
      </p:pic>
      <p:sp>
        <p:nvSpPr>
          <p:cNvPr id="166" name="Shape 166"/>
          <p:cNvSpPr txBox="1"/>
          <p:nvPr/>
        </p:nvSpPr>
        <p:spPr>
          <a:xfrm>
            <a:off x="348553" y="5949280"/>
            <a:ext cx="8327902" cy="430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fr-FR" sz="1100" b="1" i="1" u="none" strike="noStrike" cap="none">
                <a:solidFill>
                  <a:schemeClr val="dk1"/>
                </a:solidFill>
                <a:latin typeface="Calibri"/>
                <a:ea typeface="Calibri"/>
                <a:cs typeface="Calibri"/>
                <a:sym typeface="Calibri"/>
              </a:rPr>
              <a:t>Les accompagnements que nous proposons ne peuvent en aucun cas se substituer à une prise en charge médicale. Aucun professionnel du </a:t>
            </a:r>
          </a:p>
          <a:p>
            <a:pPr marL="0" marR="0" lvl="0" indent="0" algn="ctr" rtl="0">
              <a:spcBef>
                <a:spcPts val="0"/>
              </a:spcBef>
              <a:buSzPct val="25000"/>
              <a:buNone/>
            </a:pPr>
            <a:r>
              <a:rPr lang="fr-FR" sz="1100" b="1" i="1" u="none" strike="noStrike" cap="none">
                <a:solidFill>
                  <a:schemeClr val="dk1"/>
                </a:solidFill>
                <a:latin typeface="Calibri"/>
                <a:ea typeface="Calibri"/>
                <a:cs typeface="Calibri"/>
                <a:sym typeface="Calibri"/>
              </a:rPr>
              <a:t>centre ne vous encouragera à abandonner un traitement en cours. En cas d’hésitation, n’hésitez pas à en parler à votre médecin traitant.</a:t>
            </a:r>
          </a:p>
        </p:txBody>
      </p:sp>
      <p:cxnSp>
        <p:nvCxnSpPr>
          <p:cNvPr id="167" name="Shape 167"/>
          <p:cNvCxnSpPr/>
          <p:nvPr/>
        </p:nvCxnSpPr>
        <p:spPr>
          <a:xfrm rot="10800000">
            <a:off x="3631992" y="1145188"/>
            <a:ext cx="28778" cy="4804092"/>
          </a:xfrm>
          <a:prstGeom prst="straightConnector1">
            <a:avLst/>
          </a:prstGeom>
          <a:noFill/>
          <a:ln w="9525" cap="flat" cmpd="sng">
            <a:solidFill>
              <a:srgbClr val="4A7DBA"/>
            </a:solidFill>
            <a:prstDash val="solid"/>
            <a:round/>
            <a:headEnd type="none" w="med" len="med"/>
            <a:tailEnd type="none" w="med" len="med"/>
          </a:ln>
        </p:spPr>
      </p:cxnSp>
      <p:cxnSp>
        <p:nvCxnSpPr>
          <p:cNvPr id="168" name="Shape 168"/>
          <p:cNvCxnSpPr/>
          <p:nvPr/>
        </p:nvCxnSpPr>
        <p:spPr>
          <a:xfrm rot="10800000">
            <a:off x="6706841" y="1145188"/>
            <a:ext cx="19388" cy="4804092"/>
          </a:xfrm>
          <a:prstGeom prst="straightConnector1">
            <a:avLst/>
          </a:prstGeom>
          <a:noFill/>
          <a:ln w="9525" cap="flat" cmpd="sng">
            <a:solidFill>
              <a:srgbClr val="4A7DBA"/>
            </a:solidFill>
            <a:prstDash val="solid"/>
            <a:round/>
            <a:headEnd type="none" w="med" len="med"/>
            <a:tailEnd type="none" w="med" len="med"/>
          </a:ln>
        </p:spPr>
      </p:cxnSp>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Le concept </a:t>
            </a:r>
            <a:r>
              <a:rPr lang="fr-FR" sz="2400" b="1" i="0" u="none" strike="noStrike" cap="none" dirty="0" err="1" smtClean="0">
                <a:solidFill>
                  <a:schemeClr val="dk1"/>
                </a:solidFill>
                <a:latin typeface="Calibri"/>
                <a:ea typeface="Calibri"/>
                <a:cs typeface="Calibri"/>
                <a:sym typeface="Calibri"/>
              </a:rPr>
              <a:t>Visiapy</a:t>
            </a:r>
            <a:r>
              <a:rPr lang="fr-FR" sz="2400" b="1" i="0" u="none" strike="noStrike" cap="none" dirty="0" smtClean="0">
                <a:solidFill>
                  <a:schemeClr val="dk1"/>
                </a:solidFill>
                <a:latin typeface="Calibri"/>
                <a:ea typeface="Calibri"/>
                <a:cs typeface="Calibri"/>
                <a:sym typeface="Calibri"/>
              </a:rPr>
              <a:t>: </a:t>
            </a:r>
            <a:r>
              <a:rPr lang="fr-FR" sz="2400" b="1" i="0" u="none" strike="noStrike" cap="none" dirty="0">
                <a:solidFill>
                  <a:schemeClr val="dk1"/>
                </a:solidFill>
                <a:latin typeface="Calibri"/>
                <a:ea typeface="Calibri"/>
                <a:cs typeface="Calibri"/>
                <a:sym typeface="Calibri"/>
              </a:rPr>
              <a:t>La </a:t>
            </a:r>
            <a:r>
              <a:rPr lang="fr-FR" sz="2400" b="1" i="0" u="none" strike="noStrike" cap="none" dirty="0" err="1">
                <a:solidFill>
                  <a:schemeClr val="dk1"/>
                </a:solidFill>
                <a:latin typeface="Calibri"/>
                <a:ea typeface="Calibri"/>
                <a:cs typeface="Calibri"/>
                <a:sym typeface="Calibri"/>
              </a:rPr>
              <a:t>visiothérapie</a:t>
            </a:r>
            <a:r>
              <a:rPr lang="fr-FR" sz="2400" b="1" i="0" u="none" strike="noStrike" cap="none" dirty="0">
                <a:solidFill>
                  <a:schemeClr val="dk1"/>
                </a:solidFill>
                <a:latin typeface="Calibri"/>
                <a:ea typeface="Calibri"/>
                <a:cs typeface="Calibri"/>
                <a:sym typeface="Calibri"/>
              </a:rPr>
              <a:t> pourquoi?</a:t>
            </a:r>
          </a:p>
        </p:txBody>
      </p:sp>
      <p:sp>
        <p:nvSpPr>
          <p:cNvPr id="185" name="Shape 18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lang="fr-FR" sz="1200" b="0" i="0" u="none" strike="noStrike" cap="none" dirty="0">
              <a:solidFill>
                <a:srgbClr val="888888"/>
              </a:solidFill>
              <a:latin typeface="Calibri"/>
              <a:ea typeface="Calibri"/>
              <a:cs typeface="Calibri"/>
              <a:sym typeface="Calibri"/>
            </a:endParaRPr>
          </a:p>
        </p:txBody>
      </p:sp>
      <p:sp>
        <p:nvSpPr>
          <p:cNvPr id="186" name="Shape 18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lang="fr-FR" sz="1200" b="0" i="0" u="none" strike="noStrike" cap="none" dirty="0">
              <a:solidFill>
                <a:srgbClr val="888888"/>
              </a:solidFill>
              <a:latin typeface="Calibri"/>
              <a:ea typeface="Calibri"/>
              <a:cs typeface="Calibri"/>
              <a:sym typeface="Calibri"/>
            </a:endParaRPr>
          </a:p>
        </p:txBody>
      </p:sp>
      <p:sp>
        <p:nvSpPr>
          <p:cNvPr id="187" name="Shape 18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14</a:t>
            </a:fld>
            <a:endParaRPr lang="fr-FR" sz="1200" b="0" i="0" u="none" strike="noStrike" cap="none">
              <a:solidFill>
                <a:srgbClr val="888888"/>
              </a:solidFill>
              <a:latin typeface="Calibri"/>
              <a:ea typeface="Calibri"/>
              <a:cs typeface="Calibri"/>
              <a:sym typeface="Calibri"/>
            </a:endParaRPr>
          </a:p>
        </p:txBody>
      </p:sp>
      <p:sp>
        <p:nvSpPr>
          <p:cNvPr id="188" name="Shape 18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Plusieurs raisons :</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Éloignement physique</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Pudeur ou Timidité,</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Confidentialité</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Manque de temps ou obligation de rester chez soi</a:t>
            </a: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Sécurité de nos systèmes :</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Sécurisation des données</a:t>
            </a:r>
          </a:p>
          <a:p>
            <a:pPr lvl="1" indent="-285750"/>
            <a:r>
              <a:rPr lang="fr-FR" sz="2000" b="0" i="0" u="none" strike="noStrike" cap="none" dirty="0">
                <a:solidFill>
                  <a:schemeClr val="dk1"/>
                </a:solidFill>
                <a:latin typeface="Calibri"/>
                <a:ea typeface="Calibri"/>
                <a:cs typeface="Calibri"/>
                <a:sym typeface="Calibri"/>
              </a:rPr>
              <a:t>Stockage des informations chez </a:t>
            </a:r>
            <a:r>
              <a:rPr lang="fr-FR" sz="2000" b="0" i="0" u="none" strike="noStrike" cap="none" dirty="0">
                <a:solidFill>
                  <a:schemeClr val="tx1"/>
                </a:solidFill>
                <a:latin typeface="Calibri"/>
                <a:ea typeface="Calibri"/>
                <a:cs typeface="Calibri"/>
                <a:sym typeface="Calibri"/>
              </a:rPr>
              <a:t>OVH :</a:t>
            </a:r>
            <a:r>
              <a:rPr lang="fr-FR" sz="2000" b="0" i="0" u="none" strike="noStrike" cap="none" dirty="0">
                <a:solidFill>
                  <a:schemeClr val="dk1"/>
                </a:solidFill>
                <a:latin typeface="Calibri"/>
                <a:ea typeface="Calibri"/>
                <a:cs typeface="Calibri"/>
                <a:sym typeface="Calibri"/>
              </a:rPr>
              <a:t> leader de l’hébergement en </a:t>
            </a:r>
            <a:r>
              <a:rPr lang="fr-FR" sz="2000" b="0" i="0" u="none" strike="noStrike" cap="none" dirty="0" smtClean="0">
                <a:solidFill>
                  <a:schemeClr val="dk1"/>
                </a:solidFill>
                <a:latin typeface="Calibri"/>
                <a:ea typeface="Calibri"/>
                <a:cs typeface="Calibri"/>
                <a:sym typeface="Calibri"/>
              </a:rPr>
              <a:t>Europe</a:t>
            </a:r>
            <a:endParaRPr lang="fr-FR" i="1" dirty="0"/>
          </a:p>
          <a:p>
            <a:pPr lvl="1" indent="-285750"/>
            <a:r>
              <a:rPr lang="fr-FR" sz="2000" b="0" i="0" u="none" strike="noStrike" cap="none" dirty="0" smtClean="0">
                <a:solidFill>
                  <a:schemeClr val="dk1"/>
                </a:solidFill>
                <a:latin typeface="Calibri"/>
                <a:ea typeface="Calibri"/>
                <a:cs typeface="Calibri"/>
                <a:sym typeface="Calibri"/>
              </a:rPr>
              <a:t>Système </a:t>
            </a:r>
            <a:r>
              <a:rPr lang="fr-FR" sz="2000" b="0" i="0" u="none" strike="noStrike" cap="none" dirty="0">
                <a:solidFill>
                  <a:schemeClr val="dk1"/>
                </a:solidFill>
                <a:latin typeface="Calibri"/>
                <a:ea typeface="Calibri"/>
                <a:cs typeface="Calibri"/>
                <a:sym typeface="Calibri"/>
              </a:rPr>
              <a:t>de vision conférence propriétaire qui permet la confidentialité des échanges, la stabilité de la qualité de l’image et du son.</a:t>
            </a:r>
          </a:p>
          <a:p>
            <a:pPr marL="742950" marR="0" lvl="1" indent="-285750" algn="l" rtl="0">
              <a:spcBef>
                <a:spcPts val="400"/>
              </a:spcBef>
              <a:buClr>
                <a:schemeClr val="dk1"/>
              </a:buClr>
              <a:buSzPct val="100000"/>
              <a:buFont typeface="Arial"/>
              <a:buNone/>
            </a:pPr>
            <a:endParaRPr sz="2000" b="1"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ctrTitle"/>
          </p:nvPr>
        </p:nvSpPr>
        <p:spPr>
          <a:xfrm>
            <a:off x="467543" y="1412778"/>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Offre pour </a:t>
            </a:r>
            <a:r>
              <a:rPr lang="fr-FR" sz="2400" b="1" i="0" u="none" strike="noStrike" cap="none" dirty="0" smtClean="0">
                <a:solidFill>
                  <a:schemeClr val="dk1"/>
                </a:solidFill>
                <a:latin typeface="Calibri"/>
                <a:ea typeface="Calibri"/>
                <a:cs typeface="Calibri"/>
                <a:sym typeface="Calibri"/>
              </a:rPr>
              <a:t>Deloitte au </a:t>
            </a:r>
            <a:r>
              <a:rPr lang="fr-FR" sz="2400" b="1" i="0" u="none" strike="noStrike" cap="none" dirty="0">
                <a:solidFill>
                  <a:schemeClr val="dk1"/>
                </a:solidFill>
                <a:latin typeface="Calibri"/>
                <a:ea typeface="Calibri"/>
                <a:cs typeface="Calibri"/>
                <a:sym typeface="Calibri"/>
              </a:rPr>
              <a:t>regard de la réglementation SQVT</a:t>
            </a:r>
          </a:p>
        </p:txBody>
      </p:sp>
      <p:sp>
        <p:nvSpPr>
          <p:cNvPr id="225" name="Shape 22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lang="fr-FR" sz="1200" b="0" i="0" u="none" strike="noStrike" cap="none" dirty="0">
              <a:solidFill>
                <a:srgbClr val="888888"/>
              </a:solidFill>
              <a:latin typeface="Calibri"/>
              <a:ea typeface="Calibri"/>
              <a:cs typeface="Calibri"/>
              <a:sym typeface="Calibri"/>
            </a:endParaRPr>
          </a:p>
        </p:txBody>
      </p:sp>
      <p:sp>
        <p:nvSpPr>
          <p:cNvPr id="226" name="Shape 22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lang="fr-FR" sz="1200" b="0" i="0" u="none" strike="noStrike" cap="none" dirty="0">
              <a:solidFill>
                <a:srgbClr val="888888"/>
              </a:solidFill>
              <a:latin typeface="Calibri"/>
              <a:ea typeface="Calibri"/>
              <a:cs typeface="Calibri"/>
              <a:sym typeface="Calibri"/>
            </a:endParaRPr>
          </a:p>
        </p:txBody>
      </p:sp>
      <p:sp>
        <p:nvSpPr>
          <p:cNvPr id="227" name="Shape 22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15</a:t>
            </a:fld>
            <a:endParaRPr lang="fr-FR" sz="1200" b="0" i="0" u="none" strike="noStrike" cap="none">
              <a:solidFill>
                <a:srgbClr val="888888"/>
              </a:solidFill>
              <a:latin typeface="Calibri"/>
              <a:ea typeface="Calibri"/>
              <a:cs typeface="Calibri"/>
              <a:sym typeface="Calibri"/>
            </a:endParaRPr>
          </a:p>
        </p:txBody>
      </p:sp>
      <p:sp>
        <p:nvSpPr>
          <p:cNvPr id="228" name="Shape 228"/>
          <p:cNvSpPr txBox="1">
            <a:spLocks noGrp="1"/>
          </p:cNvSpPr>
          <p:nvPr>
            <p:ph type="body" idx="1"/>
          </p:nvPr>
        </p:nvSpPr>
        <p:spPr>
          <a:xfrm>
            <a:off x="395536" y="1916832"/>
            <a:ext cx="8291263" cy="438194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Quels services </a:t>
            </a:r>
            <a:r>
              <a:rPr lang="fr-FR" sz="2220" b="1" dirty="0" smtClean="0"/>
              <a:t>mis à votre disposition</a:t>
            </a:r>
            <a:endParaRPr lang="fr-FR" sz="2220" b="1"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Un système expert: </a:t>
            </a:r>
          </a:p>
          <a:p>
            <a:pPr marL="742950" marR="0" lvl="1" indent="-285750" algn="just" rtl="0">
              <a:lnSpc>
                <a:spcPct val="8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permet d’accompagner les besoins des collaborateurs sans qu’ils aient à parler en interne dans leur environnement </a:t>
            </a:r>
            <a:r>
              <a:rPr lang="fr-FR" sz="1850" b="0" i="0" u="none" strike="noStrike" cap="none" dirty="0" smtClean="0">
                <a:solidFill>
                  <a:schemeClr val="dk1"/>
                </a:solidFill>
                <a:latin typeface="Calibri"/>
                <a:ea typeface="Calibri"/>
                <a:cs typeface="Calibri"/>
                <a:sym typeface="Calibri"/>
              </a:rPr>
              <a:t>professionnel, </a:t>
            </a:r>
            <a:r>
              <a:rPr lang="fr-FR" sz="1850" b="0" i="0" u="none" strike="noStrike" cap="none" dirty="0">
                <a:solidFill>
                  <a:schemeClr val="dk1"/>
                </a:solidFill>
                <a:latin typeface="Calibri"/>
                <a:ea typeface="Calibri"/>
                <a:cs typeface="Calibri"/>
                <a:sym typeface="Calibri"/>
              </a:rPr>
              <a:t>de leurs difficultés. Ils </a:t>
            </a:r>
            <a:r>
              <a:rPr lang="fr-FR" sz="1850" b="0" i="0" u="none" strike="noStrike" cap="none" dirty="0" smtClean="0">
                <a:solidFill>
                  <a:schemeClr val="dk1"/>
                </a:solidFill>
                <a:latin typeface="Calibri"/>
                <a:ea typeface="Calibri"/>
                <a:cs typeface="Calibri"/>
                <a:sym typeface="Calibri"/>
              </a:rPr>
              <a:t>utilisent </a:t>
            </a:r>
            <a:r>
              <a:rPr lang="fr-FR" sz="1850" b="0" i="0" u="none" strike="noStrike" cap="none" dirty="0">
                <a:solidFill>
                  <a:schemeClr val="dk1"/>
                </a:solidFill>
                <a:latin typeface="Calibri"/>
                <a:ea typeface="Calibri"/>
                <a:cs typeface="Calibri"/>
                <a:sym typeface="Calibri"/>
              </a:rPr>
              <a:t>un code remis par leur </a:t>
            </a:r>
            <a:r>
              <a:rPr lang="fr-FR" sz="1850" b="0" i="0" u="none" strike="noStrike" cap="none" dirty="0" smtClean="0">
                <a:solidFill>
                  <a:schemeClr val="dk1"/>
                </a:solidFill>
                <a:latin typeface="Calibri"/>
                <a:ea typeface="Calibri"/>
                <a:cs typeface="Calibri"/>
                <a:sym typeface="Calibri"/>
              </a:rPr>
              <a:t>employeur</a:t>
            </a:r>
            <a:r>
              <a:rPr lang="fr-FR" sz="1850" b="0" i="0" u="none" strike="noStrike" cap="none" dirty="0">
                <a:solidFill>
                  <a:schemeClr val="dk1"/>
                </a:solidFill>
                <a:latin typeface="Calibri"/>
                <a:ea typeface="Calibri"/>
                <a:cs typeface="Calibri"/>
                <a:sym typeface="Calibri"/>
              </a:rPr>
              <a:t>, pour s’identifier sur la plateforme et </a:t>
            </a:r>
            <a:r>
              <a:rPr lang="fr-FR" sz="1850" b="0" i="0" u="none" strike="noStrike" cap="none" dirty="0" smtClean="0">
                <a:solidFill>
                  <a:schemeClr val="dk1"/>
                </a:solidFill>
                <a:latin typeface="Calibri"/>
                <a:ea typeface="Calibri"/>
                <a:cs typeface="Calibri"/>
                <a:sym typeface="Calibri"/>
              </a:rPr>
              <a:t>avoir </a:t>
            </a:r>
            <a:r>
              <a:rPr lang="fr-FR" sz="1850" b="0" i="0" u="none" strike="noStrike" cap="none" dirty="0">
                <a:solidFill>
                  <a:schemeClr val="dk1"/>
                </a:solidFill>
                <a:latin typeface="Calibri"/>
                <a:ea typeface="Calibri"/>
                <a:cs typeface="Calibri"/>
                <a:sym typeface="Calibri"/>
              </a:rPr>
              <a:t>accès aux </a:t>
            </a:r>
            <a:r>
              <a:rPr lang="fr-FR" sz="1850" b="0" i="0" u="none" strike="noStrike" cap="none" dirty="0" smtClean="0">
                <a:solidFill>
                  <a:schemeClr val="dk1"/>
                </a:solidFill>
                <a:latin typeface="Calibri"/>
                <a:ea typeface="Calibri"/>
                <a:cs typeface="Calibri"/>
                <a:sym typeface="Calibri"/>
              </a:rPr>
              <a:t>différents types </a:t>
            </a:r>
            <a:r>
              <a:rPr lang="fr-FR" sz="1850" b="0" i="0" u="none" strike="noStrike" cap="none" dirty="0">
                <a:solidFill>
                  <a:schemeClr val="dk1"/>
                </a:solidFill>
                <a:latin typeface="Calibri"/>
                <a:ea typeface="Calibri"/>
                <a:cs typeface="Calibri"/>
                <a:sym typeface="Calibri"/>
              </a:rPr>
              <a:t>d’accompagnement.</a:t>
            </a:r>
          </a:p>
          <a:p>
            <a:pPr marL="342900" marR="0" lvl="0" indent="-342900" algn="l" rtl="0">
              <a:lnSpc>
                <a:spcPct val="80000"/>
              </a:lnSpc>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Un </a:t>
            </a:r>
            <a:r>
              <a:rPr lang="fr-FR" sz="2220" b="1" i="0" u="none" strike="noStrike" cap="none" dirty="0" smtClean="0">
                <a:solidFill>
                  <a:schemeClr val="dk1"/>
                </a:solidFill>
                <a:latin typeface="Calibri"/>
                <a:ea typeface="Calibri"/>
                <a:cs typeface="Calibri"/>
                <a:sym typeface="Calibri"/>
              </a:rPr>
              <a:t>budget prévisionnel:</a:t>
            </a:r>
            <a:endParaRPr lang="fr-FR" sz="2220" b="1" i="0" u="none" strike="noStrike" cap="none" dirty="0">
              <a:solidFill>
                <a:schemeClr val="dk1"/>
              </a:solidFill>
              <a:latin typeface="Calibri"/>
              <a:ea typeface="Calibri"/>
              <a:cs typeface="Calibri"/>
              <a:sym typeface="Calibri"/>
            </a:endParaRPr>
          </a:p>
          <a:p>
            <a:pPr marL="742950" marR="0" lvl="1" indent="-285750" algn="l" rtl="0">
              <a:lnSpc>
                <a:spcPct val="80000"/>
              </a:lnSpc>
              <a:spcBef>
                <a:spcPts val="370"/>
              </a:spcBef>
              <a:spcAft>
                <a:spcPts val="0"/>
              </a:spcAft>
              <a:buClr>
                <a:schemeClr val="dk1"/>
              </a:buClr>
              <a:buSzPct val="97368"/>
              <a:buFont typeface="Arial"/>
              <a:buChar char="–"/>
            </a:pPr>
            <a:r>
              <a:rPr lang="fr-FR" sz="1850" b="0" i="0" u="none" strike="noStrike" cap="none" dirty="0" smtClean="0">
                <a:solidFill>
                  <a:schemeClr val="dk1"/>
                </a:solidFill>
                <a:latin typeface="Calibri"/>
                <a:ea typeface="Calibri"/>
                <a:cs typeface="Calibri"/>
                <a:sym typeface="Calibri"/>
              </a:rPr>
              <a:t>qui </a:t>
            </a:r>
            <a:r>
              <a:rPr lang="fr-FR" sz="1850" b="0" i="0" u="none" strike="noStrike" cap="none" dirty="0" smtClean="0">
                <a:solidFill>
                  <a:schemeClr val="dk1"/>
                </a:solidFill>
                <a:latin typeface="Calibri"/>
                <a:ea typeface="Calibri"/>
                <a:cs typeface="Calibri"/>
                <a:sym typeface="Calibri"/>
              </a:rPr>
              <a:t>englobe </a:t>
            </a:r>
            <a:r>
              <a:rPr lang="fr-FR" sz="1850" b="0" i="0" u="none" strike="noStrike" cap="none" dirty="0">
                <a:solidFill>
                  <a:schemeClr val="dk1"/>
                </a:solidFill>
                <a:latin typeface="Calibri"/>
                <a:ea typeface="Calibri"/>
                <a:cs typeface="Calibri"/>
                <a:sym typeface="Calibri"/>
              </a:rPr>
              <a:t>les différents types </a:t>
            </a:r>
            <a:r>
              <a:rPr lang="fr-FR" sz="1850" b="0" i="0" u="none" strike="noStrike" cap="none" dirty="0" smtClean="0">
                <a:solidFill>
                  <a:schemeClr val="dk1"/>
                </a:solidFill>
                <a:latin typeface="Calibri"/>
                <a:ea typeface="Calibri"/>
                <a:cs typeface="Calibri"/>
                <a:sym typeface="Calibri"/>
              </a:rPr>
              <a:t>d’accompagnement </a:t>
            </a:r>
            <a:r>
              <a:rPr lang="fr-FR" sz="1850" b="0" i="0" u="none" strike="noStrike" cap="none" dirty="0" smtClean="0">
                <a:solidFill>
                  <a:schemeClr val="dk1"/>
                </a:solidFill>
                <a:latin typeface="Calibri"/>
                <a:ea typeface="Calibri"/>
                <a:cs typeface="Calibri"/>
                <a:sym typeface="Calibri"/>
              </a:rPr>
              <a:t>mieux-être</a:t>
            </a:r>
            <a:r>
              <a:rPr lang="fr-FR" sz="1850" b="0" i="0" u="none" strike="noStrike" cap="none" dirty="0">
                <a:solidFill>
                  <a:schemeClr val="dk1"/>
                </a:solidFill>
                <a:latin typeface="Calibri"/>
                <a:ea typeface="Calibri"/>
                <a:cs typeface="Calibri"/>
                <a:sym typeface="Calibri"/>
              </a:rPr>
              <a:t>, présélectionnés dans le cadre </a:t>
            </a:r>
            <a:r>
              <a:rPr lang="fr-FR" sz="1850" b="0" i="0" u="none" strike="noStrike" cap="none" dirty="0" smtClean="0">
                <a:solidFill>
                  <a:schemeClr val="dk1"/>
                </a:solidFill>
                <a:latin typeface="Calibri"/>
                <a:ea typeface="Calibri"/>
                <a:cs typeface="Calibri"/>
                <a:sym typeface="Calibri"/>
              </a:rPr>
              <a:t>du dispositif SQVT de Deloitte.</a:t>
            </a:r>
            <a:endParaRPr lang="fr-FR" sz="185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Guidance des </a:t>
            </a:r>
            <a:r>
              <a:rPr lang="fr-FR" sz="2220" b="1" i="0" u="none" strike="noStrike" cap="none" dirty="0" smtClean="0">
                <a:solidFill>
                  <a:schemeClr val="dk1"/>
                </a:solidFill>
                <a:latin typeface="Calibri"/>
                <a:ea typeface="Calibri"/>
                <a:cs typeface="Calibri"/>
                <a:sym typeface="Calibri"/>
              </a:rPr>
              <a:t>collaborateurs: </a:t>
            </a:r>
            <a:endParaRPr lang="fr-FR" sz="2220" b="1" i="0" u="none" strike="noStrike" cap="none" dirty="0">
              <a:solidFill>
                <a:schemeClr val="dk1"/>
              </a:solidFill>
              <a:latin typeface="Calibri"/>
              <a:ea typeface="Calibri"/>
              <a:cs typeface="Calibri"/>
              <a:sym typeface="Calibri"/>
            </a:endParaRPr>
          </a:p>
          <a:p>
            <a:pPr lvl="1" indent="-285750" algn="just">
              <a:lnSpc>
                <a:spcPct val="80000"/>
              </a:lnSpc>
              <a:spcBef>
                <a:spcPts val="370"/>
              </a:spcBef>
              <a:buSzPct val="97368"/>
            </a:pPr>
            <a:r>
              <a:rPr lang="fr-FR" sz="1850" b="0" i="0" u="none" strike="noStrike" cap="none" dirty="0">
                <a:solidFill>
                  <a:schemeClr val="dk1"/>
                </a:solidFill>
                <a:latin typeface="Calibri"/>
                <a:ea typeface="Calibri"/>
                <a:cs typeface="Calibri"/>
                <a:sym typeface="Calibri"/>
              </a:rPr>
              <a:t>Les </a:t>
            </a:r>
            <a:r>
              <a:rPr lang="fr-FR" sz="1850" b="0" i="0" u="none" strike="noStrike" cap="none" dirty="0" smtClean="0">
                <a:solidFill>
                  <a:schemeClr val="dk1"/>
                </a:solidFill>
                <a:latin typeface="Calibri"/>
                <a:ea typeface="Calibri"/>
                <a:cs typeface="Calibri"/>
                <a:sym typeface="Calibri"/>
              </a:rPr>
              <a:t>collaborateurs </a:t>
            </a:r>
            <a:r>
              <a:rPr lang="fr-FR" sz="1850" b="0" i="0" u="none" strike="noStrike" cap="none" dirty="0">
                <a:solidFill>
                  <a:schemeClr val="dk1"/>
                </a:solidFill>
                <a:latin typeface="Calibri"/>
                <a:ea typeface="Calibri"/>
                <a:cs typeface="Calibri"/>
                <a:sym typeface="Calibri"/>
              </a:rPr>
              <a:t>sont </a:t>
            </a:r>
            <a:r>
              <a:rPr lang="fr-FR" sz="1850" b="0" i="0" u="none" strike="noStrike" cap="none" dirty="0" smtClean="0">
                <a:solidFill>
                  <a:schemeClr val="dk1"/>
                </a:solidFill>
                <a:latin typeface="Calibri"/>
                <a:ea typeface="Calibri"/>
                <a:cs typeface="Calibri"/>
                <a:sym typeface="Calibri"/>
              </a:rPr>
              <a:t>guidés </a:t>
            </a:r>
            <a:r>
              <a:rPr lang="fr-FR" sz="1850" b="0" i="0" u="none" strike="noStrike" cap="none" dirty="0">
                <a:solidFill>
                  <a:schemeClr val="dk1"/>
                </a:solidFill>
                <a:latin typeface="Calibri"/>
                <a:ea typeface="Calibri"/>
                <a:cs typeface="Calibri"/>
                <a:sym typeface="Calibri"/>
              </a:rPr>
              <a:t>sans que l’employeur puisse connaître les motifs de </a:t>
            </a:r>
            <a:r>
              <a:rPr lang="fr-FR" sz="1850" b="0" i="0" u="none" strike="noStrike" cap="none" dirty="0" smtClean="0">
                <a:solidFill>
                  <a:schemeClr val="dk1"/>
                </a:solidFill>
                <a:latin typeface="Calibri"/>
                <a:ea typeface="Calibri"/>
                <a:cs typeface="Calibri"/>
                <a:sym typeface="Calibri"/>
              </a:rPr>
              <a:t>consultations, lié ou </a:t>
            </a:r>
            <a:r>
              <a:rPr lang="fr-FR" sz="1850" b="0" i="0" u="none" strike="noStrike" cap="none" dirty="0">
                <a:solidFill>
                  <a:schemeClr val="dk1"/>
                </a:solidFill>
                <a:latin typeface="Calibri"/>
                <a:ea typeface="Calibri"/>
                <a:cs typeface="Calibri"/>
                <a:sym typeface="Calibri"/>
              </a:rPr>
              <a:t>pas à son contexte professionnel pouvant être un facteur de </a:t>
            </a:r>
            <a:r>
              <a:rPr lang="fr-FR" sz="1850" b="0" i="0" u="none" strike="noStrike" cap="none" dirty="0" smtClean="0">
                <a:solidFill>
                  <a:schemeClr val="dk1"/>
                </a:solidFill>
                <a:latin typeface="Calibri"/>
                <a:ea typeface="Calibri"/>
                <a:cs typeface="Calibri"/>
                <a:sym typeface="Calibri"/>
              </a:rPr>
              <a:t>démotivation, de </a:t>
            </a:r>
            <a:r>
              <a:rPr lang="fr-FR" sz="1850" b="0" i="0" u="none" strike="noStrike" cap="none" dirty="0">
                <a:solidFill>
                  <a:schemeClr val="dk1"/>
                </a:solidFill>
                <a:latin typeface="Calibri"/>
                <a:ea typeface="Calibri"/>
                <a:cs typeface="Calibri"/>
                <a:sym typeface="Calibri"/>
              </a:rPr>
              <a:t>baisse de </a:t>
            </a:r>
            <a:r>
              <a:rPr lang="fr-FR" sz="1850" dirty="0" smtClean="0"/>
              <a:t>productivité ou d’accident du travail.</a:t>
            </a:r>
            <a:endParaRPr lang="fr-FR" sz="185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44"/>
              </a:spcBef>
              <a:spcAft>
                <a:spcPts val="0"/>
              </a:spcAft>
              <a:buClr>
                <a:schemeClr val="dk1"/>
              </a:buClr>
              <a:buSzPct val="100909"/>
              <a:buFont typeface="Arial"/>
              <a:buNone/>
            </a:pPr>
            <a:endParaRPr lang="fr-FR" sz="2220" b="0" i="0" u="none" strike="noStrike" cap="none" dirty="0" smtClean="0">
              <a:solidFill>
                <a:schemeClr val="dk1"/>
              </a:solidFill>
              <a:latin typeface="Calibri"/>
              <a:ea typeface="Calibri"/>
              <a:cs typeface="Calibri"/>
              <a:sym typeface="Calibri"/>
            </a:endParaRPr>
          </a:p>
          <a:p>
            <a:pPr indent="-342900">
              <a:lnSpc>
                <a:spcPct val="80000"/>
              </a:lnSpc>
              <a:spcBef>
                <a:spcPts val="444"/>
              </a:spcBef>
              <a:buSzPct val="100909"/>
              <a:buNone/>
            </a:pPr>
            <a:r>
              <a:rPr lang="fr-FR" sz="2000" dirty="0"/>
              <a:t>(Annexes 1 et 2 Réglementation SQVT</a:t>
            </a:r>
            <a:r>
              <a:rPr lang="fr-FR" sz="2000" dirty="0" smtClean="0"/>
              <a:t>)</a:t>
            </a:r>
            <a:endParaRPr sz="222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44"/>
              </a:spcBef>
              <a:spcAft>
                <a:spcPts val="0"/>
              </a:spcAft>
              <a:buClr>
                <a:schemeClr val="dk1"/>
              </a:buClr>
              <a:buSzPct val="100909"/>
              <a:buFont typeface="Arial"/>
              <a:buNone/>
            </a:pPr>
            <a:endParaRPr sz="2220" b="1"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44"/>
              </a:spcBef>
              <a:buClr>
                <a:schemeClr val="dk1"/>
              </a:buClr>
              <a:buSzPct val="100909"/>
              <a:buFont typeface="Arial"/>
              <a:buNone/>
            </a:pPr>
            <a:endParaRPr sz="222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Pourquoi externaliser l’approche SQVT?</a:t>
            </a:r>
          </a:p>
        </p:txBody>
      </p:sp>
      <p:sp>
        <p:nvSpPr>
          <p:cNvPr id="235" name="Shape 23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lang="fr-FR" sz="1200" b="0" i="0" u="none" strike="noStrike" cap="none" dirty="0">
              <a:solidFill>
                <a:srgbClr val="888888"/>
              </a:solidFill>
              <a:latin typeface="Calibri"/>
              <a:ea typeface="Calibri"/>
              <a:cs typeface="Calibri"/>
              <a:sym typeface="Calibri"/>
            </a:endParaRPr>
          </a:p>
        </p:txBody>
      </p:sp>
      <p:sp>
        <p:nvSpPr>
          <p:cNvPr id="236" name="Shape 23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lang="fr-FR" sz="1200" b="0" i="0" u="none" strike="noStrike" cap="none" dirty="0">
              <a:solidFill>
                <a:srgbClr val="888888"/>
              </a:solidFill>
              <a:latin typeface="Calibri"/>
              <a:ea typeface="Calibri"/>
              <a:cs typeface="Calibri"/>
              <a:sym typeface="Calibri"/>
            </a:endParaRPr>
          </a:p>
        </p:txBody>
      </p:sp>
      <p:sp>
        <p:nvSpPr>
          <p:cNvPr id="237" name="Shape 23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16</a:t>
            </a:fld>
            <a:endParaRPr lang="fr-FR" sz="1200" b="0" i="0" u="none" strike="noStrike" cap="none">
              <a:solidFill>
                <a:srgbClr val="888888"/>
              </a:solidFill>
              <a:latin typeface="Calibri"/>
              <a:ea typeface="Calibri"/>
              <a:cs typeface="Calibri"/>
              <a:sym typeface="Calibri"/>
            </a:endParaRPr>
          </a:p>
        </p:txBody>
      </p:sp>
      <p:sp>
        <p:nvSpPr>
          <p:cNvPr id="238" name="Shape 23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Avantages pour </a:t>
            </a:r>
            <a:r>
              <a:rPr lang="fr-FR" b="1" dirty="0" smtClean="0"/>
              <a:t>Deloitte </a:t>
            </a:r>
            <a:r>
              <a:rPr lang="fr-FR" sz="2400" b="1" i="0" u="none" strike="noStrike" cap="none" dirty="0" smtClean="0">
                <a:solidFill>
                  <a:schemeClr val="dk1"/>
                </a:solidFill>
                <a:latin typeface="Calibri"/>
                <a:ea typeface="Calibri"/>
                <a:cs typeface="Calibri"/>
                <a:sym typeface="Calibri"/>
              </a:rPr>
              <a:t>d’externaliser </a:t>
            </a:r>
            <a:r>
              <a:rPr lang="fr-FR" sz="2400" b="1" i="0" u="none" strike="noStrike" cap="none" dirty="0">
                <a:solidFill>
                  <a:schemeClr val="dk1"/>
                </a:solidFill>
                <a:latin typeface="Calibri"/>
                <a:ea typeface="Calibri"/>
                <a:cs typeface="Calibri"/>
                <a:sym typeface="Calibri"/>
              </a:rPr>
              <a:t>la mise en place d’une approche SQVT:</a:t>
            </a:r>
          </a:p>
          <a:p>
            <a:pPr marL="0" marR="0" lvl="0" indent="0" algn="l" rtl="0">
              <a:spcBef>
                <a:spcPts val="480"/>
              </a:spcBef>
              <a:spcAft>
                <a:spcPts val="0"/>
              </a:spcAft>
              <a:buClr>
                <a:schemeClr val="dk1"/>
              </a:buClr>
              <a:buSzPct val="25000"/>
              <a:buFont typeface="Arial"/>
              <a:buNone/>
            </a:pPr>
            <a:endParaRPr sz="2400" b="1" i="0" u="none" strike="noStrike" cap="none" dirty="0">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Respect efficace de la réglementation en vigueur</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Gain de temps </a:t>
            </a:r>
            <a:r>
              <a:rPr lang="fr-FR" sz="2000" b="0" i="0" u="none" strike="noStrike" cap="none" dirty="0" smtClean="0">
                <a:solidFill>
                  <a:schemeClr val="dk1"/>
                </a:solidFill>
                <a:latin typeface="Calibri"/>
                <a:ea typeface="Calibri"/>
                <a:cs typeface="Calibri"/>
                <a:sym typeface="Calibri"/>
              </a:rPr>
              <a:t>dans </a:t>
            </a:r>
            <a:r>
              <a:rPr lang="fr-FR" sz="2000" b="0" i="0" u="none" strike="noStrike" cap="none" dirty="0">
                <a:solidFill>
                  <a:schemeClr val="dk1"/>
                </a:solidFill>
                <a:latin typeface="Calibri"/>
                <a:ea typeface="Calibri"/>
                <a:cs typeface="Calibri"/>
                <a:sym typeface="Calibri"/>
              </a:rPr>
              <a:t>la mise en place face à la complexité des prestations</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Déontologie (objectivité et partialité de la démarche)</a:t>
            </a:r>
            <a:endParaRPr lang="fr-FR" sz="2000" b="0" i="0" u="none" strike="noStrike" cap="none" dirty="0">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Respect de la confidentialité</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S’appuyer sur un </a:t>
            </a:r>
            <a:r>
              <a:rPr lang="fr-FR" sz="2000" b="0" i="0" u="none" strike="noStrike" cap="none" dirty="0" smtClean="0">
                <a:solidFill>
                  <a:schemeClr val="dk1"/>
                </a:solidFill>
                <a:latin typeface="Calibri"/>
                <a:ea typeface="Calibri"/>
                <a:cs typeface="Calibri"/>
                <a:sym typeface="Calibri"/>
              </a:rPr>
              <a:t>savoir-faire</a:t>
            </a:r>
            <a:r>
              <a:rPr lang="fr-FR" dirty="0"/>
              <a:t> </a:t>
            </a:r>
            <a:r>
              <a:rPr lang="fr-FR" dirty="0" smtClean="0"/>
              <a:t>solide</a:t>
            </a:r>
            <a:endParaRPr lang="fr-FR" sz="2000" b="0" i="0" u="none" strike="noStrike" cap="none" dirty="0">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Budget maîtrisé en travaillant avec des experts compétents</a:t>
            </a:r>
            <a:endParaRPr lang="fr-FR" sz="2000" b="0" i="0" u="none" strike="noStrike" cap="none" dirty="0">
              <a:solidFill>
                <a:schemeClr val="dk1"/>
              </a:solidFill>
              <a:latin typeface="Calibri"/>
              <a:ea typeface="Calibri"/>
              <a:cs typeface="Calibri"/>
              <a:sym typeface="Calibri"/>
            </a:endParaRPr>
          </a:p>
          <a:p>
            <a:pPr marL="742950" marR="0" lvl="1" indent="-285750" algn="l" rtl="0">
              <a:spcBef>
                <a:spcPts val="400"/>
              </a:spcBef>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Obtenir un </a:t>
            </a:r>
            <a:r>
              <a:rPr lang="fr-FR" sz="2000" b="0" i="0" u="none" strike="noStrike" cap="none" dirty="0">
                <a:solidFill>
                  <a:schemeClr val="dk1"/>
                </a:solidFill>
                <a:latin typeface="Calibri"/>
                <a:ea typeface="Calibri"/>
                <a:cs typeface="Calibri"/>
                <a:sym typeface="Calibri"/>
              </a:rPr>
              <a:t>meilleur taux d’engagement </a:t>
            </a:r>
            <a:r>
              <a:rPr lang="fr-FR" sz="2000" b="0" i="0" u="none" strike="noStrike" cap="none" dirty="0" smtClean="0">
                <a:solidFill>
                  <a:schemeClr val="dk1"/>
                </a:solidFill>
                <a:latin typeface="Calibri"/>
                <a:ea typeface="Calibri"/>
                <a:cs typeface="Calibri"/>
                <a:sym typeface="Calibri"/>
              </a:rPr>
              <a:t>professionnel (absentéisme, arrêt de travail, </a:t>
            </a:r>
            <a:r>
              <a:rPr lang="fr-FR" sz="2000" b="0" i="0" u="none" strike="noStrike" cap="none" dirty="0" err="1" smtClean="0">
                <a:solidFill>
                  <a:schemeClr val="dk1"/>
                </a:solidFill>
                <a:latin typeface="Calibri"/>
                <a:ea typeface="Calibri"/>
                <a:cs typeface="Calibri"/>
                <a:sym typeface="Calibri"/>
              </a:rPr>
              <a:t>turn</a:t>
            </a:r>
            <a:r>
              <a:rPr lang="fr-FR" sz="2000" b="0" i="0" u="none" strike="noStrike" cap="none" dirty="0" smtClean="0">
                <a:solidFill>
                  <a:schemeClr val="dk1"/>
                </a:solidFill>
                <a:latin typeface="Calibri"/>
                <a:ea typeface="Calibri"/>
                <a:cs typeface="Calibri"/>
                <a:sym typeface="Calibri"/>
              </a:rPr>
              <a:t> over)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Pourquoi externaliser l’approche SQVT?</a:t>
            </a:r>
          </a:p>
        </p:txBody>
      </p:sp>
      <p:sp>
        <p:nvSpPr>
          <p:cNvPr id="245" name="Shape 24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lang="fr-FR" sz="1200" b="0" i="0" u="none" strike="noStrike" cap="none" dirty="0">
              <a:solidFill>
                <a:srgbClr val="888888"/>
              </a:solidFill>
              <a:latin typeface="Calibri"/>
              <a:ea typeface="Calibri"/>
              <a:cs typeface="Calibri"/>
              <a:sym typeface="Calibri"/>
            </a:endParaRPr>
          </a:p>
        </p:txBody>
      </p:sp>
      <p:sp>
        <p:nvSpPr>
          <p:cNvPr id="246" name="Shape 24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lang="fr-FR" sz="1200" b="0" i="0" u="none" strike="noStrike" cap="none" dirty="0">
              <a:solidFill>
                <a:srgbClr val="888888"/>
              </a:solidFill>
              <a:latin typeface="Calibri"/>
              <a:ea typeface="Calibri"/>
              <a:cs typeface="Calibri"/>
              <a:sym typeface="Calibri"/>
            </a:endParaRPr>
          </a:p>
        </p:txBody>
      </p:sp>
      <p:sp>
        <p:nvSpPr>
          <p:cNvPr id="247" name="Shape 2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17</a:t>
            </a:fld>
            <a:endParaRPr lang="fr-FR" sz="1200" b="0" i="0" u="none" strike="noStrike" cap="none">
              <a:solidFill>
                <a:srgbClr val="888888"/>
              </a:solidFill>
              <a:latin typeface="Calibri"/>
              <a:ea typeface="Calibri"/>
              <a:cs typeface="Calibri"/>
              <a:sym typeface="Calibri"/>
            </a:endParaRPr>
          </a:p>
        </p:txBody>
      </p:sp>
      <p:sp>
        <p:nvSpPr>
          <p:cNvPr id="248" name="Shape 248"/>
          <p:cNvSpPr txBox="1">
            <a:spLocks noGrp="1"/>
          </p:cNvSpPr>
          <p:nvPr>
            <p:ph type="body" idx="1"/>
          </p:nvPr>
        </p:nvSpPr>
        <p:spPr>
          <a:xfrm>
            <a:off x="467544" y="1916832"/>
            <a:ext cx="8291263" cy="4381947"/>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Autres intérêts </a:t>
            </a:r>
            <a:r>
              <a:rPr lang="fr-FR" sz="2400" b="1" i="0" u="none" strike="noStrike" cap="none" dirty="0" smtClean="0">
                <a:solidFill>
                  <a:schemeClr val="dk1"/>
                </a:solidFill>
                <a:latin typeface="Calibri"/>
                <a:ea typeface="Calibri"/>
                <a:cs typeface="Calibri"/>
                <a:sym typeface="Calibri"/>
              </a:rPr>
              <a:t>:</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Regard </a:t>
            </a:r>
            <a:r>
              <a:rPr lang="fr-FR" sz="2000" b="0" i="0" u="none" strike="noStrike" cap="none" dirty="0">
                <a:solidFill>
                  <a:schemeClr val="dk1"/>
                </a:solidFill>
                <a:latin typeface="Calibri"/>
                <a:ea typeface="Calibri"/>
                <a:cs typeface="Calibri"/>
                <a:sym typeface="Calibri"/>
              </a:rPr>
              <a:t>nouveau porté sur l’activité d’une structure favorisant l’innovation et la différenciation auprès </a:t>
            </a:r>
            <a:r>
              <a:rPr lang="fr-FR" sz="2000" b="0" i="0" u="none" strike="noStrike" cap="none" dirty="0" smtClean="0">
                <a:solidFill>
                  <a:schemeClr val="dk1"/>
                </a:solidFill>
                <a:latin typeface="Calibri"/>
                <a:ea typeface="Calibri"/>
                <a:cs typeface="Calibri"/>
                <a:sym typeface="Calibri"/>
              </a:rPr>
              <a:t>des Ministères du </a:t>
            </a:r>
            <a:r>
              <a:rPr lang="fr-FR" sz="2000" b="0" i="0" u="none" strike="noStrike" cap="none" dirty="0" smtClean="0">
                <a:solidFill>
                  <a:schemeClr val="dk1"/>
                </a:solidFill>
                <a:latin typeface="Calibri"/>
                <a:ea typeface="Calibri"/>
                <a:cs typeface="Calibri"/>
                <a:sym typeface="Calibri"/>
              </a:rPr>
              <a:t>travail et </a:t>
            </a:r>
            <a:r>
              <a:rPr lang="fr-FR" sz="2000" b="0" i="0" u="none" strike="noStrike" cap="none" dirty="0" smtClean="0">
                <a:solidFill>
                  <a:schemeClr val="dk1"/>
                </a:solidFill>
                <a:latin typeface="Calibri"/>
                <a:ea typeface="Calibri"/>
                <a:cs typeface="Calibri"/>
                <a:sym typeface="Calibri"/>
              </a:rPr>
              <a:t>de la </a:t>
            </a:r>
            <a:r>
              <a:rPr lang="fr-FR" sz="2000" b="0" i="0" u="none" strike="noStrike" cap="none" dirty="0" smtClean="0">
                <a:solidFill>
                  <a:schemeClr val="dk1"/>
                </a:solidFill>
                <a:latin typeface="Calibri"/>
                <a:ea typeface="Calibri"/>
                <a:cs typeface="Calibri"/>
                <a:sym typeface="Calibri"/>
              </a:rPr>
              <a:t>santé</a:t>
            </a:r>
            <a:endParaRPr lang="fr-FR" sz="2000" b="0" i="0" u="none" strike="noStrike" cap="none" dirty="0" smtClean="0">
              <a:solidFill>
                <a:schemeClr val="dk1"/>
              </a:solidFill>
              <a:latin typeface="Calibri"/>
              <a:ea typeface="Calibri"/>
              <a:cs typeface="Calibri"/>
              <a:sym typeface="Calibri"/>
            </a:endParaRPr>
          </a:p>
          <a:p>
            <a:pPr marL="742950" marR="0" lvl="1" indent="-285750" algn="l" rtl="0">
              <a:lnSpc>
                <a:spcPct val="90000"/>
              </a:lnSpc>
              <a:spcBef>
                <a:spcPts val="400"/>
              </a:spcBef>
              <a:spcAft>
                <a:spcPts val="0"/>
              </a:spcAft>
              <a:buClr>
                <a:schemeClr val="dk1"/>
              </a:buClr>
              <a:buSzPct val="100000"/>
              <a:buFont typeface="Arial"/>
              <a:buChar char="–"/>
            </a:pPr>
            <a:r>
              <a:rPr lang="fr-FR" dirty="0" smtClean="0"/>
              <a:t>Anticipation et maîtrise des risques professionnels</a:t>
            </a:r>
            <a:endParaRPr lang="fr-FR" sz="2000"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Motivation, implication et fidélisation </a:t>
            </a:r>
            <a:r>
              <a:rPr lang="fr-FR" sz="2000" b="0" i="0" u="none" strike="noStrike" cap="none" dirty="0" smtClean="0">
                <a:solidFill>
                  <a:schemeClr val="dk1"/>
                </a:solidFill>
                <a:latin typeface="Calibri"/>
                <a:ea typeface="Calibri"/>
                <a:cs typeface="Calibri"/>
                <a:sym typeface="Calibri"/>
              </a:rPr>
              <a:t>des collaborateurs</a:t>
            </a:r>
            <a:endParaRPr lang="fr-FR" sz="2000" b="0" i="0" u="none" strike="noStrike" cap="none" dirty="0" smtClean="0">
              <a:solidFill>
                <a:schemeClr val="dk1"/>
              </a:solidFill>
              <a:latin typeface="Calibri"/>
              <a:ea typeface="Calibri"/>
              <a:cs typeface="Calibri"/>
              <a:sym typeface="Calibri"/>
            </a:endParaRP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Accès </a:t>
            </a:r>
            <a:r>
              <a:rPr lang="fr-FR" sz="2000" b="0" i="0" u="none" strike="noStrike" cap="none" dirty="0">
                <a:solidFill>
                  <a:schemeClr val="dk1"/>
                </a:solidFill>
                <a:latin typeface="Calibri"/>
                <a:ea typeface="Calibri"/>
                <a:cs typeface="Calibri"/>
                <a:sym typeface="Calibri"/>
              </a:rPr>
              <a:t>à des marchés responsables (publics ou privés) qui sélectionnent les entreprises et ou les produits sur des critères dits ESG </a:t>
            </a:r>
            <a:r>
              <a:rPr lang="fr-FR" sz="1800" b="0" i="1" u="none" strike="noStrike" cap="none" dirty="0">
                <a:solidFill>
                  <a:schemeClr val="dk1"/>
                </a:solidFill>
                <a:latin typeface="Calibri"/>
                <a:ea typeface="Calibri"/>
                <a:cs typeface="Calibri"/>
                <a:sym typeface="Calibri"/>
              </a:rPr>
              <a:t>(Environnement, </a:t>
            </a:r>
            <a:r>
              <a:rPr lang="fr-FR" sz="1800" b="0" i="1" u="none" strike="noStrike" cap="none" dirty="0" smtClean="0">
                <a:solidFill>
                  <a:schemeClr val="dk1"/>
                </a:solidFill>
                <a:latin typeface="Calibri"/>
                <a:ea typeface="Calibri"/>
                <a:cs typeface="Calibri"/>
                <a:sym typeface="Calibri"/>
              </a:rPr>
              <a:t>Social, Gouvernance</a:t>
            </a:r>
            <a:r>
              <a:rPr lang="fr-FR" sz="1800" b="0" i="1" u="none" strike="noStrike" cap="none" dirty="0">
                <a:solidFill>
                  <a:schemeClr val="dk1"/>
                </a:solidFill>
                <a:latin typeface="Calibri"/>
                <a:ea typeface="Calibri"/>
                <a:cs typeface="Calibri"/>
                <a:sym typeface="Calibri"/>
              </a:rPr>
              <a:t>)</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Développement d’un capital confiance bénéfique à l’image et </a:t>
            </a:r>
            <a:r>
              <a:rPr lang="fr-FR" sz="2000" b="0" i="0" u="none" strike="noStrike" cap="none" dirty="0" smtClean="0">
                <a:solidFill>
                  <a:schemeClr val="dk1"/>
                </a:solidFill>
                <a:latin typeface="Calibri"/>
                <a:ea typeface="Calibri"/>
                <a:cs typeface="Calibri"/>
                <a:sym typeface="Calibri"/>
              </a:rPr>
              <a:t>aux valeurs de </a:t>
            </a:r>
            <a:r>
              <a:rPr lang="fr-FR" sz="2000" b="0" i="0" u="none" strike="noStrike" cap="none" dirty="0" smtClean="0">
                <a:solidFill>
                  <a:schemeClr val="dk1"/>
                </a:solidFill>
                <a:latin typeface="Calibri"/>
                <a:ea typeface="Calibri"/>
                <a:cs typeface="Calibri"/>
                <a:sym typeface="Calibri"/>
              </a:rPr>
              <a:t>Deloitte</a:t>
            </a:r>
            <a:endParaRPr lang="fr-FR" sz="2000" b="0" i="0" u="none" strike="noStrike" cap="none" dirty="0" smtClean="0">
              <a:solidFill>
                <a:schemeClr val="dk1"/>
              </a:solidFill>
              <a:latin typeface="Calibri"/>
              <a:ea typeface="Calibri"/>
              <a:cs typeface="Calibri"/>
              <a:sym typeface="Calibri"/>
            </a:endParaRP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Fiabilisation </a:t>
            </a:r>
            <a:r>
              <a:rPr lang="fr-FR" sz="2000" b="0" i="0" u="none" strike="noStrike" cap="none" dirty="0">
                <a:solidFill>
                  <a:schemeClr val="dk1"/>
                </a:solidFill>
                <a:latin typeface="Calibri"/>
                <a:ea typeface="Calibri"/>
                <a:cs typeface="Calibri"/>
                <a:sym typeface="Calibri"/>
              </a:rPr>
              <a:t>des relations </a:t>
            </a:r>
            <a:r>
              <a:rPr lang="fr-FR" sz="2000" b="0" i="0" u="none" strike="noStrike" cap="none" dirty="0" smtClean="0">
                <a:solidFill>
                  <a:schemeClr val="dk1"/>
                </a:solidFill>
                <a:latin typeface="Calibri"/>
                <a:ea typeface="Calibri"/>
                <a:cs typeface="Calibri"/>
                <a:sym typeface="Calibri"/>
              </a:rPr>
              <a:t>commerciales et </a:t>
            </a:r>
            <a:r>
              <a:rPr lang="fr-FR" sz="2000" b="0" i="0" u="none" strike="noStrike" cap="none" dirty="0">
                <a:solidFill>
                  <a:schemeClr val="dk1"/>
                </a:solidFill>
                <a:latin typeface="Calibri"/>
                <a:ea typeface="Calibri"/>
                <a:cs typeface="Calibri"/>
                <a:sym typeface="Calibri"/>
              </a:rPr>
              <a:t>des partenariats basés sur des </a:t>
            </a:r>
            <a:r>
              <a:rPr lang="fr-FR" sz="2000" b="0" i="0" u="none" strike="noStrike" cap="none" dirty="0" smtClean="0">
                <a:solidFill>
                  <a:schemeClr val="dk1"/>
                </a:solidFill>
                <a:latin typeface="Calibri"/>
                <a:ea typeface="Calibri"/>
                <a:cs typeface="Calibri"/>
                <a:sym typeface="Calibri"/>
              </a:rPr>
              <a:t>valeurs </a:t>
            </a:r>
            <a:r>
              <a:rPr lang="fr-FR" sz="2000" b="0" i="0" u="none" strike="noStrike" cap="none" dirty="0" smtClean="0">
                <a:solidFill>
                  <a:schemeClr val="dk1"/>
                </a:solidFill>
                <a:latin typeface="Calibri"/>
                <a:ea typeface="Calibri"/>
                <a:cs typeface="Calibri"/>
                <a:sym typeface="Calibri"/>
              </a:rPr>
              <a:t>humaines</a:t>
            </a:r>
            <a:endParaRPr lang="fr-FR" dirty="0"/>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Valorisation de la marque Deloitte</a:t>
            </a:r>
            <a:endParaRPr sz="20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480"/>
              </a:spcBef>
              <a:buClr>
                <a:schemeClr val="dk1"/>
              </a:buClr>
              <a:buSzPct val="1000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18</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pPr marL="152400" indent="0" algn="ctr">
              <a:buNone/>
            </a:pPr>
            <a:endParaRPr lang="fr-FR" b="1" dirty="0" smtClean="0"/>
          </a:p>
          <a:p>
            <a:pPr marL="152400" indent="0" algn="ctr">
              <a:buNone/>
            </a:pPr>
            <a:endParaRPr lang="fr-FR" b="1" dirty="0"/>
          </a:p>
          <a:p>
            <a:pPr marL="152400" indent="0" algn="ctr">
              <a:buNone/>
            </a:pPr>
            <a:endParaRPr lang="fr-FR" b="1" dirty="0" smtClean="0"/>
          </a:p>
          <a:p>
            <a:pPr marL="152400" indent="0" algn="ctr">
              <a:buNone/>
            </a:pPr>
            <a:r>
              <a:rPr lang="fr-FR" sz="2800" b="1" dirty="0" smtClean="0"/>
              <a:t>Merci pour votre attention</a:t>
            </a:r>
            <a:endParaRPr lang="fr-FR" sz="2800" b="1" dirty="0"/>
          </a:p>
        </p:txBody>
      </p:sp>
    </p:spTree>
    <p:extLst>
      <p:ext uri="{BB962C8B-B14F-4D97-AF65-F5344CB8AC3E}">
        <p14:creationId xmlns:p14="http://schemas.microsoft.com/office/powerpoint/2010/main" val="2639331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ctrTitle"/>
          </p:nvPr>
        </p:nvSpPr>
        <p:spPr>
          <a:xfrm>
            <a:off x="467543" y="1340769"/>
            <a:ext cx="8496944"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Annexe 1. Règlementation sur Santé et Qualité de Vie au Travail:</a:t>
            </a:r>
          </a:p>
        </p:txBody>
      </p:sp>
      <p:sp>
        <p:nvSpPr>
          <p:cNvPr id="265" name="Shape 26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lang="fr-FR" sz="1200" b="0" i="0" u="none" strike="noStrike" cap="none" dirty="0">
              <a:solidFill>
                <a:srgbClr val="888888"/>
              </a:solidFill>
              <a:latin typeface="Calibri"/>
              <a:ea typeface="Calibri"/>
              <a:cs typeface="Calibri"/>
              <a:sym typeface="Calibri"/>
            </a:endParaRPr>
          </a:p>
        </p:txBody>
      </p:sp>
      <p:sp>
        <p:nvSpPr>
          <p:cNvPr id="266" name="Shape 26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lang="fr-FR" sz="1200" b="0" i="0" u="none" strike="noStrike" cap="none" dirty="0">
              <a:solidFill>
                <a:srgbClr val="888888"/>
              </a:solidFill>
              <a:latin typeface="Calibri"/>
              <a:ea typeface="Calibri"/>
              <a:cs typeface="Calibri"/>
              <a:sym typeface="Calibri"/>
            </a:endParaRPr>
          </a:p>
        </p:txBody>
      </p:sp>
      <p:sp>
        <p:nvSpPr>
          <p:cNvPr id="267" name="Shape 2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19</a:t>
            </a:fld>
            <a:endParaRPr lang="fr-FR" sz="1200" b="0" i="0" u="none" strike="noStrike" cap="none">
              <a:solidFill>
                <a:srgbClr val="888888"/>
              </a:solidFill>
              <a:latin typeface="Calibri"/>
              <a:ea typeface="Calibri"/>
              <a:cs typeface="Calibri"/>
              <a:sym typeface="Calibri"/>
            </a:endParaRPr>
          </a:p>
        </p:txBody>
      </p:sp>
      <p:sp>
        <p:nvSpPr>
          <p:cNvPr id="268" name="Shape 26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fr-FR" sz="1500" b="0" i="0" u="none" strike="noStrike" cap="none">
                <a:solidFill>
                  <a:schemeClr val="dk1"/>
                </a:solidFill>
                <a:latin typeface="Calibri"/>
                <a:ea typeface="Calibri"/>
                <a:cs typeface="Calibri"/>
                <a:sym typeface="Calibri"/>
              </a:rPr>
              <a:t>Le ministère du travail. En application de l'accord relatif à la prévention des risques psychosociaux (RPS) dans la fonction publique, signé le 22 octobre 2013, chaque employeur public doit élaborer un plan d’évaluation et de prévention des RPS d’ici 2015.Une circulaire du Premier ministre du 20 mars 2014 fixe les conditions de mise en œuvre du plan national d'action pour la prévention des risques psychosociaux dans les trois versants de la fonction publique. Plus d’information en suivant ce lien : </a:t>
            </a:r>
            <a:r>
              <a:rPr lang="fr-FR" sz="1500" b="0" i="0" u="sng" strike="noStrike" cap="none">
                <a:solidFill>
                  <a:schemeClr val="hlink"/>
                </a:solidFill>
                <a:latin typeface="Calibri"/>
                <a:ea typeface="Calibri"/>
                <a:cs typeface="Calibri"/>
                <a:sym typeface="Calibri"/>
                <a:hlinkClick r:id="rId3"/>
              </a:rPr>
              <a:t>http://www.fonction-publique.gouv.fr/</a:t>
            </a:r>
            <a:r>
              <a:rPr lang="fr-FR" sz="1500" b="0" i="0" u="none" strike="noStrike" cap="none">
                <a:solidFill>
                  <a:schemeClr val="dk1"/>
                </a:solidFill>
                <a:latin typeface="Calibri"/>
                <a:ea typeface="Calibri"/>
                <a:cs typeface="Calibri"/>
                <a:sym typeface="Calibri"/>
              </a:rPr>
              <a:t>.</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En France nous pouvons citer l’article L.4121-1 du Code du travail « l’employeur prend les mesures nécessaires pour assurer la sécurité et protéger la santé physique et mentale des travailleurs » ou encore le récent décret d’application de la loi du 9 novembre 2010 sur la réforme des retraites qui « prévoit que les entreprises d’au moins 50 salariés, dont au moins 50 % des effectifs sont exposés à certains facteurs de risques, doivent être couvertes par un accord ou un plan d’action de prévention de la pénibilité ».</a:t>
            </a:r>
          </a:p>
          <a:p>
            <a:pPr marL="342900" marR="0" lvl="0" indent="-342900" algn="l" rtl="0">
              <a:lnSpc>
                <a:spcPct val="80000"/>
              </a:lnSpc>
              <a:spcBef>
                <a:spcPts val="300"/>
              </a:spcBef>
              <a:spcAft>
                <a:spcPts val="0"/>
              </a:spcAft>
              <a:buClr>
                <a:schemeClr val="dk1"/>
              </a:buClr>
              <a:buSzPct val="25000"/>
              <a:buFont typeface="Arial"/>
              <a:buNone/>
            </a:pPr>
            <a:endParaRPr sz="15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300"/>
              </a:spcBef>
              <a:spcAft>
                <a:spcPts val="0"/>
              </a:spcAft>
              <a:buClr>
                <a:schemeClr val="dk1"/>
              </a:buClr>
              <a:buSzPct val="25000"/>
              <a:buFont typeface="Arial"/>
              <a:buChar char="•"/>
            </a:pPr>
            <a:r>
              <a:rPr lang="fr-FR" sz="1500" b="1" i="0" u="none" strike="noStrike" cap="none">
                <a:solidFill>
                  <a:schemeClr val="dk1"/>
                </a:solidFill>
                <a:latin typeface="Calibri"/>
                <a:ea typeface="Calibri"/>
                <a:cs typeface="Calibri"/>
                <a:sym typeface="Calibri"/>
              </a:rPr>
              <a:t>Les entreprises ou les collectivités </a:t>
            </a:r>
            <a:r>
              <a:rPr lang="fr-FR" sz="1500" b="0" i="0" u="none" strike="noStrike" cap="none">
                <a:solidFill>
                  <a:schemeClr val="dk1"/>
                </a:solidFill>
                <a:latin typeface="Calibri"/>
                <a:ea typeface="Calibri"/>
                <a:cs typeface="Calibri"/>
                <a:sym typeface="Calibri"/>
              </a:rPr>
              <a:t>sont depuis peu soumises à l'obligation de remplir le Document Unique concernant les risques professionnels. </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Quels que soient la taille de l’entreprise et son secteur d’activité, l’employeur doit transcrire dans un document unique, les résultats de l’évaluation des risques à laquelle il a procédé dans le cadre de son obligation générale de prévention des risques professionnels. </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Donc, le nombre d'entreprises en demande de nos services va augmenter compte tenu des pressions légales. </a:t>
            </a:r>
          </a:p>
          <a:p>
            <a:pPr marL="342900" marR="0" lvl="0" indent="-342900" algn="l" rtl="0">
              <a:lnSpc>
                <a:spcPct val="80000"/>
              </a:lnSpc>
              <a:spcBef>
                <a:spcPts val="300"/>
              </a:spcBef>
              <a:buClr>
                <a:schemeClr val="dk1"/>
              </a:buClr>
              <a:buSzPct val="100000"/>
              <a:buFont typeface="Arial"/>
              <a:buNone/>
            </a:pPr>
            <a:endParaRPr sz="15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smtClean="0">
                <a:solidFill>
                  <a:schemeClr val="dk1"/>
                </a:solidFill>
                <a:latin typeface="Calibri"/>
                <a:ea typeface="Calibri"/>
                <a:cs typeface="Calibri"/>
                <a:sym typeface="Calibri"/>
              </a:rPr>
              <a:t>SOMMAIRE: Partie 1</a:t>
            </a:r>
            <a:endParaRPr lang="fr-FR" sz="2400" b="1" i="0" u="none" strike="noStrike" cap="none" dirty="0">
              <a:solidFill>
                <a:schemeClr val="dk1"/>
              </a:solidFill>
              <a:latin typeface="Calibri"/>
              <a:ea typeface="Calibri"/>
              <a:cs typeface="Calibri"/>
              <a:sym typeface="Calibri"/>
            </a:endParaRPr>
          </a:p>
        </p:txBody>
      </p:sp>
      <p:sp>
        <p:nvSpPr>
          <p:cNvPr id="113"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lang="fr-FR" sz="1200" b="0" i="0" u="none" strike="noStrike" cap="none" dirty="0">
              <a:solidFill>
                <a:srgbClr val="888888"/>
              </a:solidFill>
              <a:latin typeface="Calibri"/>
              <a:ea typeface="Calibri"/>
              <a:cs typeface="Calibri"/>
              <a:sym typeface="Calibri"/>
            </a:endParaRPr>
          </a:p>
        </p:txBody>
      </p:sp>
      <p:sp>
        <p:nvSpPr>
          <p:cNvPr id="114"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lang="fr-FR" sz="1200" b="0" i="0" u="none" strike="noStrike" cap="none" dirty="0">
              <a:solidFill>
                <a:srgbClr val="888888"/>
              </a:solidFill>
              <a:latin typeface="Calibri"/>
              <a:ea typeface="Calibri"/>
              <a:cs typeface="Calibri"/>
              <a:sym typeface="Calibri"/>
            </a:endParaRPr>
          </a:p>
        </p:txBody>
      </p:sp>
      <p:sp>
        <p:nvSpPr>
          <p:cNvPr id="115" name="Shape 11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a:t>
            </a:fld>
            <a:endParaRPr lang="fr-FR" sz="1200" b="0" i="0" u="none" strike="noStrike" cap="none">
              <a:solidFill>
                <a:srgbClr val="888888"/>
              </a:solidFill>
              <a:latin typeface="Calibri"/>
              <a:ea typeface="Calibri"/>
              <a:cs typeface="Calibri"/>
              <a:sym typeface="Calibri"/>
            </a:endParaRPr>
          </a:p>
        </p:txBody>
      </p:sp>
      <p:sp>
        <p:nvSpPr>
          <p:cNvPr id="116" name="Shape 116"/>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None/>
            </a:pPr>
            <a:r>
              <a:rPr lang="fr-FR" sz="2000" dirty="0" smtClean="0"/>
              <a:t>	</a:t>
            </a:r>
            <a:r>
              <a:rPr lang="fr-FR" sz="2000" b="1" dirty="0" smtClean="0"/>
              <a:t>SOUTIEN PSYCHO-SOCIAL DES SALARIES</a:t>
            </a:r>
          </a:p>
          <a:p>
            <a:pPr marL="342900" marR="0" lvl="0" indent="-342900" algn="l" rtl="0">
              <a:spcBef>
                <a:spcPts val="0"/>
              </a:spcBef>
              <a:spcAft>
                <a:spcPts val="0"/>
              </a:spcAft>
              <a:buClr>
                <a:schemeClr val="dk1"/>
              </a:buClr>
              <a:buSzPct val="100000"/>
              <a:buFont typeface="Arial"/>
              <a:buChar char="•"/>
            </a:pP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Un Partenariat </a:t>
            </a:r>
          </a:p>
          <a:p>
            <a:pPr marL="342900" marR="0" lvl="0" indent="-342900" algn="l" rtl="0">
              <a:spcBef>
                <a:spcPts val="0"/>
              </a:spcBef>
              <a:spcAft>
                <a:spcPts val="0"/>
              </a:spcAft>
              <a:buClr>
                <a:schemeClr val="dk1"/>
              </a:buClr>
              <a:buSzPct val="100000"/>
              <a:buFont typeface="Arial"/>
              <a:buChar char="•"/>
            </a:pPr>
            <a:r>
              <a:rPr lang="fr-FR" sz="2000" dirty="0" smtClean="0"/>
              <a:t>L’engagement réciproque des partenaires</a:t>
            </a: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dirty="0" smtClean="0"/>
              <a:t>Prestations proposées  </a:t>
            </a:r>
            <a:r>
              <a:rPr lang="fr-FR" sz="2000" dirty="0" smtClean="0">
                <a:sym typeface="Wingdings" panose="05000000000000000000" pitchFamily="2" charset="2"/>
              </a:rPr>
              <a:t> le pack santé et bien-être clé en main</a:t>
            </a:r>
          </a:p>
          <a:p>
            <a:pPr marL="342900" marR="0" lvl="0" indent="-342900" algn="l" rtl="0">
              <a:spcBef>
                <a:spcPts val="0"/>
              </a:spcBef>
              <a:spcAft>
                <a:spcPts val="0"/>
              </a:spcAft>
              <a:buClr>
                <a:schemeClr val="dk1"/>
              </a:buClr>
              <a:buSzPct val="100000"/>
              <a:buFont typeface="Arial"/>
              <a:buChar char="•"/>
            </a:pPr>
            <a:r>
              <a:rPr lang="fr-FR" sz="2000" dirty="0" smtClean="0">
                <a:sym typeface="Wingdings" panose="05000000000000000000" pitchFamily="2" charset="2"/>
              </a:rPr>
              <a:t>Maîtrise de la confidentialité</a:t>
            </a:r>
            <a:endParaRPr lang="fr-FR" sz="2000" dirty="0" smtClean="0"/>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Conditions financières</a:t>
            </a:r>
          </a:p>
          <a:p>
            <a:pPr marL="342900" marR="0" lvl="0" indent="-342900" algn="l" rtl="0">
              <a:spcBef>
                <a:spcPts val="0"/>
              </a:spcBef>
              <a:spcAft>
                <a:spcPts val="0"/>
              </a:spcAft>
              <a:buClr>
                <a:schemeClr val="dk1"/>
              </a:buClr>
              <a:buSzPct val="100000"/>
              <a:buFont typeface="Arial"/>
              <a:buChar char="•"/>
            </a:pPr>
            <a:r>
              <a:rPr lang="fr-FR" sz="2000" dirty="0" smtClean="0"/>
              <a:t>Avantages pour l’employeur</a:t>
            </a: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Avantages pour les </a:t>
            </a:r>
            <a:r>
              <a:rPr lang="fr-FR" sz="2000" b="0" i="0" u="none" strike="noStrike" cap="none" dirty="0" smtClean="0">
                <a:solidFill>
                  <a:schemeClr val="dk1"/>
                </a:solidFill>
                <a:latin typeface="Calibri"/>
                <a:ea typeface="Calibri"/>
                <a:cs typeface="Calibri"/>
                <a:sym typeface="Calibri"/>
              </a:rPr>
              <a:t>collaborateurs</a:t>
            </a: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dirty="0" smtClean="0"/>
              <a:t>Le concept </a:t>
            </a:r>
            <a:r>
              <a:rPr lang="fr-FR" sz="2000" dirty="0" err="1" smtClean="0"/>
              <a:t>Visiapy</a:t>
            </a:r>
            <a:endParaRPr lang="fr-FR" sz="2000" b="0" i="0" u="none" strike="noStrike" cap="none" dirty="0">
              <a:solidFill>
                <a:schemeClr val="dk1"/>
              </a:solidFill>
              <a:latin typeface="Calibri"/>
              <a:ea typeface="Calibri"/>
              <a:cs typeface="Calibri"/>
              <a:sym typeface="Calibri"/>
            </a:endParaRPr>
          </a:p>
          <a:p>
            <a:pPr marL="0" lvl="0" indent="0" algn="ctr">
              <a:spcBef>
                <a:spcPts val="0"/>
              </a:spcBef>
              <a:buNone/>
            </a:pPr>
            <a:r>
              <a:rPr lang="fr-FR" sz="2000" b="1" dirty="0" smtClean="0"/>
              <a:t>Objectif:</a:t>
            </a:r>
            <a:r>
              <a:rPr lang="fr-FR" sz="2000" dirty="0" smtClean="0"/>
              <a:t> </a:t>
            </a:r>
          </a:p>
          <a:p>
            <a:pPr lvl="1" indent="-342900">
              <a:spcBef>
                <a:spcPts val="0"/>
              </a:spcBef>
            </a:pPr>
            <a:r>
              <a:rPr lang="fr-FR" sz="1600" b="1" dirty="0" smtClean="0"/>
              <a:t>Entretenir l’engagement </a:t>
            </a:r>
            <a:r>
              <a:rPr lang="fr-FR" sz="1600" b="1" dirty="0"/>
              <a:t>des </a:t>
            </a:r>
            <a:r>
              <a:rPr lang="fr-FR" sz="1600" b="1" dirty="0" smtClean="0"/>
              <a:t>salariés, leur enthousiasme</a:t>
            </a:r>
            <a:r>
              <a:rPr lang="fr-FR" sz="1600" b="1" dirty="0"/>
              <a:t>, </a:t>
            </a:r>
            <a:r>
              <a:rPr lang="fr-FR" sz="1600" b="1" dirty="0" smtClean="0"/>
              <a:t>leur </a:t>
            </a:r>
            <a:r>
              <a:rPr lang="fr-FR" sz="1600" b="1" dirty="0"/>
              <a:t>motivation, </a:t>
            </a:r>
            <a:r>
              <a:rPr lang="fr-FR" sz="1600" b="1" dirty="0" smtClean="0"/>
              <a:t>leur autonomie et ainsi maintenir leur niveau de performance, de productivité, et  leur </a:t>
            </a:r>
            <a:r>
              <a:rPr lang="fr-FR" sz="1600" b="1" dirty="0"/>
              <a:t>bien-être au </a:t>
            </a:r>
            <a:r>
              <a:rPr lang="fr-FR" sz="1600" b="1" dirty="0" smtClean="0"/>
              <a:t>travail</a:t>
            </a:r>
            <a:endParaRPr lang="fr-FR" sz="16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ctrTitle"/>
          </p:nvPr>
        </p:nvSpPr>
        <p:spPr>
          <a:xfrm>
            <a:off x="467543" y="1484785"/>
            <a:ext cx="8280919" cy="936103"/>
          </a:xfrm>
          <a:prstGeom prst="rect">
            <a:avLst/>
          </a:prstGeom>
          <a:noFill/>
          <a:ln>
            <a:noFill/>
          </a:ln>
        </p:spPr>
        <p:txBody>
          <a:bodyPr lIns="91425" tIns="45700" rIns="91425" bIns="45700" anchor="ctr" anchorCtr="0">
            <a:noAutofit/>
          </a:bodyPr>
          <a:lstStyle/>
          <a:p>
            <a:pPr lvl="0">
              <a:buSzPct val="25000"/>
            </a:pPr>
            <a:r>
              <a:rPr lang="fr-FR" sz="2400" b="1" i="0" u="none" strike="noStrike" cap="none" dirty="0">
                <a:solidFill>
                  <a:schemeClr val="dk1"/>
                </a:solidFill>
                <a:latin typeface="Calibri"/>
                <a:ea typeface="Calibri"/>
                <a:cs typeface="Calibri"/>
                <a:sym typeface="Calibri"/>
              </a:rPr>
              <a:t>Annexe 2. Chiffre sur la Qualité de Vie au Travail selon les résultats de l’enquête 2013 de </a:t>
            </a:r>
            <a:r>
              <a:rPr lang="fr-FR" sz="2400" b="1" i="0" u="none" strike="noStrike" cap="none" dirty="0" smtClean="0">
                <a:solidFill>
                  <a:schemeClr val="dk1"/>
                </a:solidFill>
                <a:latin typeface="Calibri"/>
                <a:ea typeface="Calibri"/>
                <a:cs typeface="Calibri"/>
                <a:sym typeface="Calibri"/>
              </a:rPr>
              <a:t>l’ANACT </a:t>
            </a:r>
            <a:r>
              <a:rPr lang="fr-FR" b="0" i="1" dirty="0"/>
              <a:t>(</a:t>
            </a:r>
            <a:r>
              <a:rPr lang="fr-FR" b="0" i="1" dirty="0" smtClean="0"/>
              <a:t>Agence </a:t>
            </a:r>
            <a:r>
              <a:rPr lang="fr-FR" b="0" i="1" dirty="0"/>
              <a:t>nationale pour l'amélioration des conditions de </a:t>
            </a:r>
            <a:r>
              <a:rPr lang="fr-FR" b="0" i="1" dirty="0" smtClean="0"/>
              <a:t>travail) :</a:t>
            </a:r>
            <a:endParaRPr lang="fr-FR" sz="2400" b="1" i="0" u="none" strike="noStrike" cap="none" dirty="0">
              <a:solidFill>
                <a:schemeClr val="dk1"/>
              </a:solidFill>
              <a:latin typeface="Calibri"/>
              <a:ea typeface="Calibri"/>
              <a:cs typeface="Calibri"/>
              <a:sym typeface="Calibri"/>
            </a:endParaRPr>
          </a:p>
        </p:txBody>
      </p:sp>
      <p:sp>
        <p:nvSpPr>
          <p:cNvPr id="275" name="Shape 27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lang="fr-FR" sz="1200" b="0" i="0" u="none" strike="noStrike" cap="none" dirty="0">
              <a:solidFill>
                <a:srgbClr val="888888"/>
              </a:solidFill>
              <a:latin typeface="Calibri"/>
              <a:ea typeface="Calibri"/>
              <a:cs typeface="Calibri"/>
              <a:sym typeface="Calibri"/>
            </a:endParaRPr>
          </a:p>
        </p:txBody>
      </p:sp>
      <p:sp>
        <p:nvSpPr>
          <p:cNvPr id="276" name="Shape 27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lang="fr-FR" sz="1200" b="0" i="0" u="none" strike="noStrike" cap="none" dirty="0">
              <a:solidFill>
                <a:srgbClr val="888888"/>
              </a:solidFill>
              <a:latin typeface="Calibri"/>
              <a:ea typeface="Calibri"/>
              <a:cs typeface="Calibri"/>
              <a:sym typeface="Calibri"/>
            </a:endParaRPr>
          </a:p>
        </p:txBody>
      </p:sp>
      <p:sp>
        <p:nvSpPr>
          <p:cNvPr id="277" name="Shape 2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20</a:t>
            </a:fld>
            <a:endParaRPr lang="fr-FR" sz="1200" b="0" i="0" u="none" strike="noStrike" cap="none">
              <a:solidFill>
                <a:srgbClr val="888888"/>
              </a:solidFill>
              <a:latin typeface="Calibri"/>
              <a:ea typeface="Calibri"/>
              <a:cs typeface="Calibri"/>
              <a:sym typeface="Calibri"/>
            </a:endParaRPr>
          </a:p>
        </p:txBody>
      </p:sp>
      <p:sp>
        <p:nvSpPr>
          <p:cNvPr id="278" name="Shape 278"/>
          <p:cNvSpPr txBox="1">
            <a:spLocks noGrp="1"/>
          </p:cNvSpPr>
          <p:nvPr>
            <p:ph type="body" idx="1"/>
          </p:nvPr>
        </p:nvSpPr>
        <p:spPr>
          <a:xfrm>
            <a:off x="457200" y="2143397"/>
            <a:ext cx="8291263" cy="402190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58% des salariés pensent que leurs conditions de travail se sont dégradées depuis 5 ans</a:t>
            </a: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Enjeux de la Qualité de Vie au travail:</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Concilier de bonnes conditions de travail et la performance de l’entreprise ou de la collectivité</a:t>
            </a:r>
            <a:r>
              <a:rPr lang="fr-FR" sz="2000" b="0" i="0" u="none" strike="noStrike" cap="none" dirty="0">
                <a:solidFill>
                  <a:srgbClr val="FF0000"/>
                </a:solidFill>
                <a:latin typeface="Calibri"/>
                <a:ea typeface="Calibri"/>
                <a:cs typeface="Calibri"/>
                <a:sym typeface="Calibri"/>
              </a:rPr>
              <a:t> </a:t>
            </a:r>
            <a:r>
              <a:rPr lang="fr-FR" sz="2000" b="0" i="0" u="none" strike="noStrike" cap="none" dirty="0">
                <a:solidFill>
                  <a:schemeClr val="dk1"/>
                </a:solidFill>
                <a:latin typeface="Calibri"/>
                <a:ea typeface="Calibri"/>
                <a:cs typeface="Calibri"/>
                <a:sym typeface="Calibri"/>
              </a:rPr>
              <a:t>pour plus de compétitivité au regard des économies de budget</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La qualité de vie ne concerne plus seulement la santé physique et mentale mais un ensemble de facteurs liés au travail et à l’environnement d’un individu</a:t>
            </a:r>
            <a:r>
              <a:rPr lang="fr-FR" sz="2000" b="0" i="0" u="none" strike="noStrike" cap="none" dirty="0" smtClean="0">
                <a:solidFill>
                  <a:schemeClr val="dk1"/>
                </a:solidFill>
                <a:latin typeface="Calibri"/>
                <a:ea typeface="Calibri"/>
                <a:cs typeface="Calibri"/>
                <a:sym typeface="Calibri"/>
              </a:rPr>
              <a:t>.</a:t>
            </a: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Annexe 3. Qu’entend-on par “risques psychosociaux” ?</a:t>
            </a:r>
          </a:p>
        </p:txBody>
      </p:sp>
      <p:sp>
        <p:nvSpPr>
          <p:cNvPr id="285" name="Shape 28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lang="fr-FR" sz="1200" b="0" i="0" u="none" strike="noStrike" cap="none" dirty="0">
              <a:solidFill>
                <a:srgbClr val="888888"/>
              </a:solidFill>
              <a:latin typeface="Calibri"/>
              <a:ea typeface="Calibri"/>
              <a:cs typeface="Calibri"/>
              <a:sym typeface="Calibri"/>
            </a:endParaRPr>
          </a:p>
        </p:txBody>
      </p:sp>
      <p:sp>
        <p:nvSpPr>
          <p:cNvPr id="286" name="Shape 28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lang="fr-FR" sz="1200" b="0" i="0" u="none" strike="noStrike" cap="none" dirty="0">
              <a:solidFill>
                <a:srgbClr val="888888"/>
              </a:solidFill>
              <a:latin typeface="Calibri"/>
              <a:ea typeface="Calibri"/>
              <a:cs typeface="Calibri"/>
              <a:sym typeface="Calibri"/>
            </a:endParaRPr>
          </a:p>
        </p:txBody>
      </p:sp>
      <p:sp>
        <p:nvSpPr>
          <p:cNvPr id="287" name="Shape 28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21</a:t>
            </a:fld>
            <a:endParaRPr lang="fr-FR" sz="1200" b="0" i="0" u="none" strike="noStrike" cap="none">
              <a:solidFill>
                <a:srgbClr val="888888"/>
              </a:solidFill>
              <a:latin typeface="Calibri"/>
              <a:ea typeface="Calibri"/>
              <a:cs typeface="Calibri"/>
              <a:sym typeface="Calibri"/>
            </a:endParaRPr>
          </a:p>
        </p:txBody>
      </p:sp>
      <p:sp>
        <p:nvSpPr>
          <p:cNvPr id="288" name="Shape 28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Désignent un ensemble de risques professionnels qui touchent l’intégrité physique et psychologique des salariés.</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«Risques» désignent l’apparition possible d’un trouble</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«psycho» indique le lien qu’il existe entre la personne</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«social » et son environnement professionnel qui est caractérisé par les relations avec autrui (collègues, responsables…)</a:t>
            </a: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La Plateforme </a:t>
            </a:r>
            <a:r>
              <a:rPr lang="fr-FR" sz="2400" b="1" i="0" u="none" strike="noStrike" cap="none" dirty="0" err="1" smtClean="0">
                <a:solidFill>
                  <a:schemeClr val="dk1"/>
                </a:solidFill>
                <a:latin typeface="Calibri"/>
                <a:ea typeface="Calibri"/>
                <a:cs typeface="Calibri"/>
                <a:sym typeface="Calibri"/>
              </a:rPr>
              <a:t>Visiapy</a:t>
            </a:r>
            <a:r>
              <a:rPr lang="fr-FR" sz="2400" b="1" i="0" u="none" strike="noStrike" cap="none" dirty="0" smtClean="0">
                <a:solidFill>
                  <a:schemeClr val="dk1"/>
                </a:solidFill>
                <a:latin typeface="Calibri"/>
                <a:ea typeface="Calibri"/>
                <a:cs typeface="Calibri"/>
                <a:sym typeface="Calibri"/>
              </a:rPr>
              <a:t> </a:t>
            </a:r>
            <a:r>
              <a:rPr lang="fr-FR" sz="2400" b="1" i="0" u="none" strike="noStrike" cap="none" dirty="0">
                <a:solidFill>
                  <a:schemeClr val="dk1"/>
                </a:solidFill>
                <a:latin typeface="Calibri"/>
                <a:ea typeface="Calibri"/>
                <a:cs typeface="Calibri"/>
                <a:sym typeface="Calibri"/>
              </a:rPr>
              <a:t>: un système expert</a:t>
            </a:r>
          </a:p>
        </p:txBody>
      </p:sp>
      <p:sp>
        <p:nvSpPr>
          <p:cNvPr id="175" name="Shape 17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lang="fr-FR" sz="1200" b="0" i="0" u="none" strike="noStrike" cap="none" dirty="0">
              <a:solidFill>
                <a:srgbClr val="888888"/>
              </a:solidFill>
              <a:latin typeface="Calibri"/>
              <a:ea typeface="Calibri"/>
              <a:cs typeface="Calibri"/>
              <a:sym typeface="Calibri"/>
            </a:endParaRPr>
          </a:p>
        </p:txBody>
      </p:sp>
      <p:sp>
        <p:nvSpPr>
          <p:cNvPr id="176" name="Shape 17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lang="fr-FR" sz="1200" b="0" i="0" u="none" strike="noStrike" cap="none" dirty="0">
              <a:solidFill>
                <a:srgbClr val="888888"/>
              </a:solidFill>
              <a:latin typeface="Calibri"/>
              <a:ea typeface="Calibri"/>
              <a:cs typeface="Calibri"/>
              <a:sym typeface="Calibri"/>
            </a:endParaRPr>
          </a:p>
        </p:txBody>
      </p:sp>
      <p:sp>
        <p:nvSpPr>
          <p:cNvPr id="177" name="Shape 1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22</a:t>
            </a:fld>
            <a:endParaRPr lang="fr-FR" sz="1200" b="0" i="0" u="none" strike="noStrike" cap="none">
              <a:solidFill>
                <a:srgbClr val="888888"/>
              </a:solidFill>
              <a:latin typeface="Calibri"/>
              <a:ea typeface="Calibri"/>
              <a:cs typeface="Calibri"/>
              <a:sym typeface="Calibri"/>
            </a:endParaRPr>
          </a:p>
        </p:txBody>
      </p:sp>
      <p:sp>
        <p:nvSpPr>
          <p:cNvPr id="178" name="Shape 178"/>
          <p:cNvSpPr txBox="1">
            <a:spLocks noGrp="1"/>
          </p:cNvSpPr>
          <p:nvPr>
            <p:ph type="body" idx="1"/>
          </p:nvPr>
        </p:nvSpPr>
        <p:spPr>
          <a:xfrm>
            <a:off x="457200" y="1927373"/>
            <a:ext cx="8435280"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909"/>
              <a:buFont typeface="Arial"/>
              <a:buChar char="•"/>
            </a:pPr>
            <a:r>
              <a:rPr lang="fr-FR" sz="2220" b="0" i="0" u="none" strike="noStrike" cap="none" dirty="0">
                <a:solidFill>
                  <a:schemeClr val="dk1"/>
                </a:solidFill>
                <a:latin typeface="Calibri"/>
                <a:ea typeface="Calibri"/>
                <a:cs typeface="Calibri"/>
                <a:sym typeface="Calibri"/>
              </a:rPr>
              <a:t>Quel usagé, souvent néophyte, saurait dire quel spécialiste choisir dans le domaine des thérapies complémentaires ?</a:t>
            </a:r>
          </a:p>
          <a:p>
            <a:pPr marL="342900" marR="0" lvl="0" indent="-342900" algn="l" rtl="0">
              <a:spcBef>
                <a:spcPts val="444"/>
              </a:spcBef>
              <a:spcAft>
                <a:spcPts val="0"/>
              </a:spcAft>
              <a:buClr>
                <a:schemeClr val="dk1"/>
              </a:buClr>
              <a:buSzPct val="100909"/>
              <a:buFont typeface="Arial"/>
              <a:buChar char="•"/>
            </a:pPr>
            <a:r>
              <a:rPr lang="fr-FR" sz="2220" b="0" i="0" u="none" strike="noStrike" cap="none" dirty="0">
                <a:solidFill>
                  <a:schemeClr val="dk1"/>
                </a:solidFill>
                <a:latin typeface="Calibri"/>
                <a:ea typeface="Calibri"/>
                <a:cs typeface="Calibri"/>
                <a:sym typeface="Calibri"/>
              </a:rPr>
              <a:t>Pour répondre à cette demande: Un système expert avec des algorithmes </a:t>
            </a:r>
            <a:r>
              <a:rPr lang="fr-FR" sz="2220" b="0" i="0" u="none" strike="noStrike" cap="none" dirty="0" smtClean="0">
                <a:solidFill>
                  <a:schemeClr val="dk1"/>
                </a:solidFill>
                <a:latin typeface="Calibri"/>
                <a:ea typeface="Calibri"/>
                <a:cs typeface="Calibri"/>
                <a:sym typeface="Calibri"/>
              </a:rPr>
              <a:t>mettant en </a:t>
            </a:r>
            <a:r>
              <a:rPr lang="fr-FR" sz="2220" b="0" i="0" u="none" strike="noStrike" cap="none" dirty="0">
                <a:solidFill>
                  <a:schemeClr val="dk1"/>
                </a:solidFill>
                <a:latin typeface="Calibri"/>
                <a:ea typeface="Calibri"/>
                <a:cs typeface="Calibri"/>
                <a:sym typeface="Calibri"/>
              </a:rPr>
              <a:t>relation les expertises de nos intervenants et les motifs de consultations de leurs clients/patients</a:t>
            </a:r>
          </a:p>
          <a:p>
            <a:pPr marL="342900" marR="0" lvl="0" indent="-342900" algn="l" rtl="0">
              <a:spcBef>
                <a:spcPts val="444"/>
              </a:spcBef>
              <a:spcAft>
                <a:spcPts val="0"/>
              </a:spcAft>
              <a:buClr>
                <a:schemeClr val="dk1"/>
              </a:buClr>
              <a:buSzPct val="100909"/>
              <a:buFont typeface="Arial"/>
              <a:buChar char="•"/>
            </a:pPr>
            <a:r>
              <a:rPr lang="fr-FR" sz="2220" b="0" i="0" u="none" strike="noStrike" cap="none" dirty="0">
                <a:solidFill>
                  <a:schemeClr val="dk1"/>
                </a:solidFill>
                <a:latin typeface="Calibri"/>
                <a:ea typeface="Calibri"/>
                <a:cs typeface="Calibri"/>
                <a:sym typeface="Calibri"/>
              </a:rPr>
              <a:t>Un système de qualification calcule l'adéquation entre </a:t>
            </a:r>
            <a:r>
              <a:rPr lang="fr-FR" sz="2220" b="0" i="0" u="none" strike="noStrike" cap="none" dirty="0" smtClean="0">
                <a:solidFill>
                  <a:schemeClr val="dk1"/>
                </a:solidFill>
                <a:latin typeface="Calibri"/>
                <a:ea typeface="Calibri"/>
                <a:cs typeface="Calibri"/>
                <a:sym typeface="Calibri"/>
              </a:rPr>
              <a:t>les professionnels </a:t>
            </a:r>
            <a:r>
              <a:rPr lang="fr-FR" sz="2220" b="0" i="0" u="none" strike="noStrike" cap="none" dirty="0">
                <a:solidFill>
                  <a:schemeClr val="dk1"/>
                </a:solidFill>
                <a:latin typeface="Calibri"/>
                <a:ea typeface="Calibri"/>
                <a:cs typeface="Calibri"/>
                <a:sym typeface="Calibri"/>
              </a:rPr>
              <a:t>et les types de demandes de chaque patient pour </a:t>
            </a:r>
            <a:r>
              <a:rPr lang="fr-FR" sz="2220" b="0" i="0" u="none" strike="noStrike" cap="none" dirty="0" smtClean="0">
                <a:solidFill>
                  <a:schemeClr val="dk1"/>
                </a:solidFill>
                <a:latin typeface="Calibri"/>
                <a:ea typeface="Calibri"/>
                <a:cs typeface="Calibri"/>
                <a:sym typeface="Calibri"/>
              </a:rPr>
              <a:t>bien l’orienter </a:t>
            </a:r>
            <a:r>
              <a:rPr lang="fr-FR" sz="2220" b="0" i="0" u="none" strike="noStrike" cap="none" dirty="0">
                <a:solidFill>
                  <a:schemeClr val="dk1"/>
                </a:solidFill>
                <a:latin typeface="Calibri"/>
                <a:ea typeface="Calibri"/>
                <a:cs typeface="Calibri"/>
                <a:sym typeface="Calibri"/>
              </a:rPr>
              <a:t>vers le type de </a:t>
            </a:r>
            <a:r>
              <a:rPr lang="fr-FR" sz="2220" b="0" i="0" u="none" strike="noStrike" cap="none" dirty="0" smtClean="0">
                <a:solidFill>
                  <a:schemeClr val="dk1"/>
                </a:solidFill>
                <a:latin typeface="Calibri"/>
                <a:ea typeface="Calibri"/>
                <a:cs typeface="Calibri"/>
                <a:sym typeface="Calibri"/>
              </a:rPr>
              <a:t>prise en charge </a:t>
            </a:r>
            <a:r>
              <a:rPr lang="fr-FR" sz="2220" b="0" i="0" u="none" strike="noStrike" cap="none" dirty="0" smtClean="0">
                <a:solidFill>
                  <a:schemeClr val="dk1"/>
                </a:solidFill>
                <a:latin typeface="Calibri"/>
                <a:ea typeface="Calibri"/>
                <a:cs typeface="Calibri"/>
                <a:sym typeface="Calibri"/>
              </a:rPr>
              <a:t>adaptée </a:t>
            </a:r>
            <a:r>
              <a:rPr lang="fr-FR" sz="2220" b="0" i="0" u="none" strike="noStrike" cap="none" dirty="0">
                <a:solidFill>
                  <a:schemeClr val="dk1"/>
                </a:solidFill>
                <a:latin typeface="Calibri"/>
                <a:ea typeface="Calibri"/>
                <a:cs typeface="Calibri"/>
                <a:sym typeface="Calibri"/>
              </a:rPr>
              <a:t>à sa situation.</a:t>
            </a:r>
          </a:p>
          <a:p>
            <a:pPr marL="342900" marR="0" lvl="0" indent="-342900" algn="l" rtl="0">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Résultats :</a:t>
            </a:r>
            <a:r>
              <a:rPr lang="fr-FR" sz="2220" b="0" i="0" u="none" strike="noStrike" cap="none" dirty="0">
                <a:solidFill>
                  <a:schemeClr val="dk1"/>
                </a:solidFill>
                <a:latin typeface="Calibri"/>
                <a:ea typeface="Calibri"/>
                <a:cs typeface="Calibri"/>
                <a:sym typeface="Calibri"/>
              </a:rPr>
              <a:t> </a:t>
            </a:r>
          </a:p>
          <a:p>
            <a:pPr marL="742950" marR="0" lvl="1" indent="-285750" algn="l" rtl="0">
              <a:spcBef>
                <a:spcPts val="370"/>
              </a:spcBef>
              <a:spcAft>
                <a:spcPts val="0"/>
              </a:spcAft>
              <a:buClr>
                <a:schemeClr val="dk1"/>
              </a:buClr>
              <a:buSzPct val="97368"/>
              <a:buFont typeface="Arial"/>
              <a:buChar char="–"/>
            </a:pPr>
            <a:r>
              <a:rPr lang="fr-FR" b="0" i="0" u="none" strike="noStrike" cap="none" dirty="0">
                <a:solidFill>
                  <a:schemeClr val="dk1"/>
                </a:solidFill>
                <a:latin typeface="Calibri"/>
                <a:ea typeface="Calibri"/>
                <a:cs typeface="Calibri"/>
                <a:sym typeface="Calibri"/>
              </a:rPr>
              <a:t>le patient, est guidé vers le professionnel le </a:t>
            </a:r>
            <a:r>
              <a:rPr lang="fr-FR" b="0" i="0" u="none" strike="noStrike" cap="none" dirty="0" smtClean="0">
                <a:solidFill>
                  <a:schemeClr val="dk1"/>
                </a:solidFill>
                <a:latin typeface="Calibri"/>
                <a:ea typeface="Calibri"/>
                <a:cs typeface="Calibri"/>
                <a:sym typeface="Calibri"/>
              </a:rPr>
              <a:t>plus compétent pour sa demande,</a:t>
            </a:r>
            <a:endParaRPr lang="fr-FR" b="0" i="0" u="none" strike="noStrike" cap="none" dirty="0">
              <a:solidFill>
                <a:schemeClr val="dk1"/>
              </a:solidFill>
              <a:latin typeface="Calibri"/>
              <a:ea typeface="Calibri"/>
              <a:cs typeface="Calibri"/>
              <a:sym typeface="Calibri"/>
            </a:endParaRPr>
          </a:p>
          <a:p>
            <a:pPr marL="742950" marR="0" lvl="1" indent="-285750" algn="l" rtl="0">
              <a:spcBef>
                <a:spcPts val="370"/>
              </a:spcBef>
              <a:buClr>
                <a:schemeClr val="dk1"/>
              </a:buClr>
              <a:buSzPct val="97368"/>
              <a:buFont typeface="Arial"/>
              <a:buChar char="–"/>
            </a:pPr>
            <a:r>
              <a:rPr lang="fr-FR" b="0" i="0" u="none" strike="noStrike" cap="none" dirty="0">
                <a:solidFill>
                  <a:schemeClr val="dk1"/>
                </a:solidFill>
                <a:latin typeface="Calibri"/>
                <a:ea typeface="Calibri"/>
                <a:cs typeface="Calibri"/>
                <a:sym typeface="Calibri"/>
              </a:rPr>
              <a:t>le professionnel, est sélectionné pour ses domaines </a:t>
            </a:r>
            <a:r>
              <a:rPr lang="fr-FR" b="0" i="0" u="none" strike="noStrike" cap="none" dirty="0" smtClean="0">
                <a:solidFill>
                  <a:schemeClr val="dk1"/>
                </a:solidFill>
                <a:latin typeface="Calibri"/>
                <a:ea typeface="Calibri"/>
                <a:cs typeface="Calibri"/>
                <a:sym typeface="Calibri"/>
              </a:rPr>
              <a:t>d’expertise</a:t>
            </a:r>
            <a:endParaRPr lang="fr-FR"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7087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Un partenariat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3</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Un contrat de partenariat </a:t>
            </a:r>
          </a:p>
          <a:p>
            <a:r>
              <a:rPr lang="fr-FR" dirty="0" smtClean="0"/>
              <a:t>Un mandat de 5 ans</a:t>
            </a:r>
            <a:r>
              <a:rPr lang="fr-FR" dirty="0" smtClean="0"/>
              <a:t> </a:t>
            </a:r>
            <a:r>
              <a:rPr lang="fr-FR" dirty="0" smtClean="0"/>
              <a:t>d’engagement </a:t>
            </a:r>
          </a:p>
          <a:p>
            <a:r>
              <a:rPr lang="fr-FR" dirty="0" smtClean="0"/>
              <a:t>Des frais d’entrée et d’installation </a:t>
            </a:r>
            <a:r>
              <a:rPr lang="fr-FR" dirty="0" smtClean="0"/>
              <a:t>(à </a:t>
            </a:r>
            <a:r>
              <a:rPr lang="fr-FR" dirty="0" smtClean="0"/>
              <a:t>définir) à la signature</a:t>
            </a:r>
          </a:p>
          <a:p>
            <a:r>
              <a:rPr lang="fr-FR" dirty="0" smtClean="0"/>
              <a:t>Un budget prévisionnel d’utilisation des services en fonction du nombre de </a:t>
            </a:r>
            <a:r>
              <a:rPr lang="fr-FR" dirty="0" smtClean="0"/>
              <a:t>collaborateurs</a:t>
            </a:r>
            <a:endParaRPr lang="fr-FR" dirty="0" smtClean="0"/>
          </a:p>
          <a:p>
            <a:r>
              <a:rPr lang="fr-FR" dirty="0" smtClean="0"/>
              <a:t>La préparation du message à délivrer aux collaborateurs par </a:t>
            </a:r>
            <a:r>
              <a:rPr lang="fr-FR" dirty="0" err="1" smtClean="0"/>
              <a:t>SophroKhepri</a:t>
            </a:r>
            <a:r>
              <a:rPr lang="fr-FR" dirty="0" smtClean="0"/>
              <a:t> et l’employeur</a:t>
            </a:r>
          </a:p>
          <a:p>
            <a:r>
              <a:rPr lang="fr-FR" dirty="0"/>
              <a:t>E</a:t>
            </a:r>
            <a:r>
              <a:rPr lang="fr-FR" dirty="0" smtClean="0"/>
              <a:t>ngagement de l’entreprise d’assurer la communication interne auprès des </a:t>
            </a:r>
            <a:r>
              <a:rPr lang="fr-FR" dirty="0" smtClean="0"/>
              <a:t>collaborateurs</a:t>
            </a:r>
            <a:endParaRPr lang="fr-FR" dirty="0"/>
          </a:p>
        </p:txBody>
      </p:sp>
    </p:spTree>
    <p:extLst>
      <p:ext uri="{BB962C8B-B14F-4D97-AF65-F5344CB8AC3E}">
        <p14:creationId xmlns:p14="http://schemas.microsoft.com/office/powerpoint/2010/main" val="245387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 pack des prestations, clé en main comprend:</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4</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a:xfrm>
            <a:off x="457200" y="1927373"/>
            <a:ext cx="8507288" cy="4381947"/>
          </a:xfrm>
        </p:spPr>
        <p:txBody>
          <a:bodyPr/>
          <a:lstStyle/>
          <a:p>
            <a:r>
              <a:rPr lang="fr-FR" sz="1800" dirty="0" smtClean="0"/>
              <a:t>Un entretien de diagnostic et d’orientation pour la coordination des soins de support</a:t>
            </a:r>
          </a:p>
          <a:p>
            <a:r>
              <a:rPr lang="fr-FR" sz="1800" dirty="0" smtClean="0"/>
              <a:t>Un cellule d’urgence pour intervenir en situation de crise</a:t>
            </a:r>
          </a:p>
          <a:p>
            <a:r>
              <a:rPr lang="fr-FR" sz="1800" dirty="0" smtClean="0"/>
              <a:t>Des prestations concernant les pôles santé suivant:</a:t>
            </a:r>
          </a:p>
          <a:p>
            <a:pPr lvl="1"/>
            <a:r>
              <a:rPr lang="fr-FR" sz="1800" dirty="0"/>
              <a:t> </a:t>
            </a:r>
            <a:r>
              <a:rPr lang="fr-FR" sz="1800" dirty="0" smtClean="0"/>
              <a:t>Sommeil</a:t>
            </a:r>
          </a:p>
          <a:p>
            <a:pPr lvl="1"/>
            <a:r>
              <a:rPr lang="fr-FR" sz="1800" dirty="0"/>
              <a:t> </a:t>
            </a:r>
            <a:r>
              <a:rPr lang="fr-FR" sz="1800" dirty="0" smtClean="0"/>
              <a:t>Alimentaire </a:t>
            </a:r>
          </a:p>
          <a:p>
            <a:pPr lvl="1"/>
            <a:r>
              <a:rPr lang="fr-FR" sz="1800" dirty="0"/>
              <a:t> </a:t>
            </a:r>
            <a:r>
              <a:rPr lang="fr-FR" sz="1800" dirty="0" smtClean="0"/>
              <a:t>Addictions</a:t>
            </a:r>
          </a:p>
          <a:p>
            <a:pPr lvl="1"/>
            <a:r>
              <a:rPr lang="fr-FR" sz="1800" dirty="0"/>
              <a:t> </a:t>
            </a:r>
            <a:r>
              <a:rPr lang="fr-FR" sz="1800" dirty="0" smtClean="0"/>
              <a:t>Stress (stress aigus, stress post traumatique, dépression, </a:t>
            </a:r>
            <a:r>
              <a:rPr lang="fr-FR" sz="1800" dirty="0" err="1" smtClean="0"/>
              <a:t>burn</a:t>
            </a:r>
            <a:r>
              <a:rPr lang="fr-FR" sz="1800" dirty="0" smtClean="0"/>
              <a:t> out)</a:t>
            </a:r>
          </a:p>
          <a:p>
            <a:pPr lvl="1"/>
            <a:r>
              <a:rPr lang="fr-FR" sz="1800" dirty="0"/>
              <a:t> </a:t>
            </a:r>
            <a:r>
              <a:rPr lang="fr-FR" sz="1800" dirty="0" smtClean="0"/>
              <a:t>Douleurs chroniques</a:t>
            </a:r>
          </a:p>
          <a:p>
            <a:pPr lvl="1"/>
            <a:r>
              <a:rPr lang="fr-FR" sz="1800" dirty="0"/>
              <a:t> </a:t>
            </a:r>
            <a:r>
              <a:rPr lang="fr-FR" sz="1800" dirty="0" smtClean="0"/>
              <a:t>Périnatalité </a:t>
            </a:r>
          </a:p>
          <a:p>
            <a:pPr lvl="1"/>
            <a:r>
              <a:rPr lang="fr-FR" sz="1800" dirty="0"/>
              <a:t> </a:t>
            </a:r>
            <a:r>
              <a:rPr lang="fr-FR" sz="1800" dirty="0" smtClean="0"/>
              <a:t>Parentalité</a:t>
            </a:r>
          </a:p>
          <a:p>
            <a:pPr lvl="1"/>
            <a:r>
              <a:rPr lang="fr-FR" sz="1800" dirty="0"/>
              <a:t> </a:t>
            </a:r>
            <a:r>
              <a:rPr lang="fr-FR" sz="1800" dirty="0" smtClean="0"/>
              <a:t>Préparation à la retraite</a:t>
            </a:r>
          </a:p>
          <a:p>
            <a:pPr lvl="1"/>
            <a:r>
              <a:rPr lang="fr-FR" sz="1800" dirty="0"/>
              <a:t> </a:t>
            </a:r>
            <a:r>
              <a:rPr lang="fr-FR" sz="1800" dirty="0" smtClean="0"/>
              <a:t>Soutien aux aidants familiaux</a:t>
            </a:r>
          </a:p>
          <a:p>
            <a:pPr lvl="1"/>
            <a:r>
              <a:rPr lang="fr-FR" sz="1800" dirty="0"/>
              <a:t> </a:t>
            </a:r>
            <a:r>
              <a:rPr lang="fr-FR" sz="1800" dirty="0" smtClean="0"/>
              <a:t>Concilier vie privée et vie professionnelle</a:t>
            </a:r>
            <a:endParaRPr lang="fr-FR" sz="1800" dirty="0"/>
          </a:p>
          <a:p>
            <a:endParaRPr lang="fr-FR" dirty="0"/>
          </a:p>
        </p:txBody>
      </p:sp>
    </p:spTree>
    <p:extLst>
      <p:ext uri="{BB962C8B-B14F-4D97-AF65-F5344CB8AC3E}">
        <p14:creationId xmlns:p14="http://schemas.microsoft.com/office/powerpoint/2010/main" val="3960469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prestations comprennent: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5</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Des bilans énergétiques </a:t>
            </a:r>
          </a:p>
          <a:p>
            <a:r>
              <a:rPr lang="fr-FR" sz="2000" dirty="0" smtClean="0">
                <a:latin typeface="Lobster Two"/>
                <a:cs typeface="Arial" panose="020B0604020202020204" pitchFamily="34" charset="0"/>
              </a:rPr>
              <a:t>Des programmes d’optimisation </a:t>
            </a:r>
            <a:r>
              <a:rPr lang="fr-FR" sz="2000" dirty="0">
                <a:latin typeface="Lobster Two"/>
                <a:cs typeface="Arial" panose="020B0604020202020204" pitchFamily="34" charset="0"/>
              </a:rPr>
              <a:t>de la récupération et du </a:t>
            </a:r>
            <a:r>
              <a:rPr lang="fr-FR" sz="2000" dirty="0" smtClean="0">
                <a:latin typeface="Lobster Two"/>
                <a:cs typeface="Arial" panose="020B0604020202020204" pitchFamily="34" charset="0"/>
              </a:rPr>
              <a:t>sommeil</a:t>
            </a:r>
          </a:p>
          <a:p>
            <a:r>
              <a:rPr lang="fr-FR" sz="2000" dirty="0" smtClean="0">
                <a:latin typeface="Lobster Two"/>
                <a:cs typeface="Arial" panose="020B0604020202020204" pitchFamily="34" charset="0"/>
              </a:rPr>
              <a:t>Des programmes d’optimisation </a:t>
            </a:r>
            <a:r>
              <a:rPr lang="fr-FR" sz="2000" dirty="0">
                <a:latin typeface="Lobster Two"/>
                <a:cs typeface="Arial" panose="020B0604020202020204" pitchFamily="34" charset="0"/>
              </a:rPr>
              <a:t>de la concentration et de la </a:t>
            </a:r>
            <a:r>
              <a:rPr lang="fr-FR" sz="2000" dirty="0" smtClean="0">
                <a:latin typeface="Lobster Two"/>
                <a:cs typeface="Arial" panose="020B0604020202020204" pitchFamily="34" charset="0"/>
              </a:rPr>
              <a:t>performance</a:t>
            </a:r>
          </a:p>
          <a:p>
            <a:r>
              <a:rPr lang="fr-FR" sz="2000" dirty="0" smtClean="0">
                <a:latin typeface="Lobster Two"/>
                <a:cs typeface="Arial" panose="020B0604020202020204" pitchFamily="34" charset="0"/>
              </a:rPr>
              <a:t>Des parcours de préparation à la reprise au travail après une absence longue pour maladie, congé de maternité, congé parental.</a:t>
            </a:r>
            <a:endParaRPr lang="fr-FR" sz="2000" dirty="0">
              <a:latin typeface="Lobster Two"/>
              <a:cs typeface="Arial" panose="020B0604020202020204" pitchFamily="34" charset="0"/>
            </a:endParaRPr>
          </a:p>
          <a:p>
            <a:endParaRPr lang="fr-FR" dirty="0"/>
          </a:p>
        </p:txBody>
      </p:sp>
    </p:spTree>
    <p:extLst>
      <p:ext uri="{BB962C8B-B14F-4D97-AF65-F5344CB8AC3E}">
        <p14:creationId xmlns:p14="http://schemas.microsoft.com/office/powerpoint/2010/main" val="60482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340769"/>
            <a:ext cx="9143999" cy="576062"/>
          </a:xfrm>
        </p:spPr>
        <p:txBody>
          <a:bodyPr/>
          <a:lstStyle/>
          <a:p>
            <a:pPr algn="ctr"/>
            <a:r>
              <a:rPr lang="fr-FR" sz="2000" dirty="0" smtClean="0"/>
              <a:t>Liste des pratiques utilisées pour assurer les missions de soutien</a:t>
            </a:r>
            <a:endParaRPr lang="fr-FR" sz="2000"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6</a:t>
            </a:fld>
            <a:endParaRPr lang="fr-FR" sz="1200" b="0" i="0" u="none" strike="noStrike" cap="none">
              <a:solidFill>
                <a:srgbClr val="888888"/>
              </a:solidFill>
              <a:latin typeface="Calibri"/>
              <a:ea typeface="Calibri"/>
              <a:cs typeface="Calibri"/>
              <a:sym typeface="Calibri"/>
            </a:endParaRPr>
          </a:p>
        </p:txBody>
      </p:sp>
      <p:graphicFrame>
        <p:nvGraphicFramePr>
          <p:cNvPr id="8" name="Tableau 7"/>
          <p:cNvGraphicFramePr>
            <a:graphicFrameLocks noGrp="1"/>
          </p:cNvGraphicFramePr>
          <p:nvPr>
            <p:extLst>
              <p:ext uri="{D42A27DB-BD31-4B8C-83A1-F6EECF244321}">
                <p14:modId xmlns:p14="http://schemas.microsoft.com/office/powerpoint/2010/main" val="2492594220"/>
              </p:ext>
            </p:extLst>
          </p:nvPr>
        </p:nvGraphicFramePr>
        <p:xfrm>
          <a:off x="107504" y="2054784"/>
          <a:ext cx="8964490" cy="4068228"/>
        </p:xfrm>
        <a:graphic>
          <a:graphicData uri="http://schemas.openxmlformats.org/drawingml/2006/table">
            <a:tbl>
              <a:tblPr firstRow="1" bandRow="1">
                <a:tableStyleId>{5C22544A-7EE6-4342-B048-85BDC9FD1C3A}</a:tableStyleId>
              </a:tblPr>
              <a:tblGrid>
                <a:gridCol w="896449"/>
                <a:gridCol w="896449"/>
                <a:gridCol w="896449"/>
                <a:gridCol w="896449"/>
                <a:gridCol w="896449"/>
                <a:gridCol w="896449"/>
                <a:gridCol w="896449"/>
                <a:gridCol w="896449"/>
                <a:gridCol w="896449"/>
                <a:gridCol w="896449"/>
              </a:tblGrid>
              <a:tr h="649050">
                <a:tc>
                  <a:txBody>
                    <a:bodyPr/>
                    <a:lstStyle/>
                    <a:p>
                      <a:r>
                        <a:rPr lang="fr-FR" sz="1200" dirty="0" smtClean="0"/>
                        <a:t>Coach conseil</a:t>
                      </a:r>
                      <a:endParaRPr lang="fr-FR" sz="1200" dirty="0"/>
                    </a:p>
                  </a:txBody>
                  <a:tcPr/>
                </a:tc>
                <a:tc>
                  <a:txBody>
                    <a:bodyPr/>
                    <a:lstStyle/>
                    <a:p>
                      <a:r>
                        <a:rPr lang="fr-FR" sz="1100" dirty="0" smtClean="0"/>
                        <a:t>Paramédical/médical</a:t>
                      </a:r>
                      <a:endParaRPr lang="fr-FR" sz="1100" dirty="0"/>
                    </a:p>
                  </a:txBody>
                  <a:tcPr/>
                </a:tc>
                <a:tc>
                  <a:txBody>
                    <a:bodyPr/>
                    <a:lstStyle/>
                    <a:p>
                      <a:r>
                        <a:rPr lang="fr-FR" sz="1100" dirty="0" smtClean="0"/>
                        <a:t>Masseur bien-être</a:t>
                      </a:r>
                      <a:endParaRPr lang="fr-FR" sz="1100" dirty="0"/>
                    </a:p>
                  </a:txBody>
                  <a:tcPr/>
                </a:tc>
                <a:tc>
                  <a:txBody>
                    <a:bodyPr/>
                    <a:lstStyle/>
                    <a:p>
                      <a:r>
                        <a:rPr lang="fr-FR" sz="1100" dirty="0" smtClean="0"/>
                        <a:t>Psychologue</a:t>
                      </a:r>
                      <a:endParaRPr lang="fr-FR" sz="1100" dirty="0"/>
                    </a:p>
                  </a:txBody>
                  <a:tcPr/>
                </a:tc>
                <a:tc>
                  <a:txBody>
                    <a:bodyPr/>
                    <a:lstStyle/>
                    <a:p>
                      <a:r>
                        <a:rPr lang="fr-FR" sz="1200" b="1" dirty="0" smtClean="0"/>
                        <a:t>Sophrologue</a:t>
                      </a:r>
                      <a:endParaRPr lang="fr-FR" sz="1200" b="1" dirty="0"/>
                    </a:p>
                  </a:txBody>
                  <a:tcPr/>
                </a:tc>
                <a:tc>
                  <a:txBody>
                    <a:bodyPr/>
                    <a:lstStyle/>
                    <a:p>
                      <a:r>
                        <a:rPr lang="fr-FR" sz="1200" dirty="0" smtClean="0"/>
                        <a:t>Hypnose</a:t>
                      </a:r>
                      <a:endParaRPr lang="fr-FR" sz="1200" dirty="0"/>
                    </a:p>
                  </a:txBody>
                  <a:tcPr/>
                </a:tc>
                <a:tc>
                  <a:txBody>
                    <a:bodyPr/>
                    <a:lstStyle/>
                    <a:p>
                      <a:r>
                        <a:rPr lang="fr-FR" sz="1200" dirty="0" smtClean="0"/>
                        <a:t>Psycho </a:t>
                      </a:r>
                      <a:r>
                        <a:rPr lang="fr-FR" sz="1200" dirty="0" err="1" smtClean="0"/>
                        <a:t>pratitien</a:t>
                      </a:r>
                      <a:endParaRPr lang="fr-FR" sz="1200" dirty="0"/>
                    </a:p>
                  </a:txBody>
                  <a:tcPr/>
                </a:tc>
                <a:tc>
                  <a:txBody>
                    <a:bodyPr/>
                    <a:lstStyle/>
                    <a:p>
                      <a:r>
                        <a:rPr lang="fr-FR" sz="1200" dirty="0" smtClean="0"/>
                        <a:t>Soins</a:t>
                      </a:r>
                      <a:r>
                        <a:rPr lang="fr-FR" sz="1200" baseline="0" dirty="0" smtClean="0"/>
                        <a:t> </a:t>
                      </a:r>
                      <a:r>
                        <a:rPr lang="fr-FR" sz="1200" dirty="0" err="1" smtClean="0"/>
                        <a:t>énergéti</a:t>
                      </a:r>
                      <a:endParaRPr lang="fr-FR" sz="1200" dirty="0" smtClean="0"/>
                    </a:p>
                    <a:p>
                      <a:r>
                        <a:rPr lang="fr-FR" sz="1200" dirty="0" err="1" smtClean="0"/>
                        <a:t>ques</a:t>
                      </a:r>
                      <a:endParaRPr lang="fr-FR" sz="1200" dirty="0"/>
                    </a:p>
                  </a:txBody>
                  <a:tcPr/>
                </a:tc>
                <a:tc>
                  <a:txBody>
                    <a:bodyPr/>
                    <a:lstStyle/>
                    <a:p>
                      <a:r>
                        <a:rPr lang="fr-FR" sz="1200" dirty="0" smtClean="0"/>
                        <a:t>Soins naturels</a:t>
                      </a:r>
                      <a:endParaRPr lang="fr-FR" sz="1200" dirty="0"/>
                    </a:p>
                  </a:txBody>
                  <a:tcPr/>
                </a:tc>
                <a:tc>
                  <a:txBody>
                    <a:bodyPr/>
                    <a:lstStyle/>
                    <a:p>
                      <a:r>
                        <a:rPr lang="fr-FR" sz="1200" dirty="0" smtClean="0"/>
                        <a:t>Soins manuels</a:t>
                      </a:r>
                      <a:endParaRPr lang="fr-FR" sz="1200" dirty="0"/>
                    </a:p>
                  </a:txBody>
                  <a:tcPr/>
                </a:tc>
              </a:tr>
              <a:tr h="649050">
                <a:tc>
                  <a:txBody>
                    <a:bodyPr/>
                    <a:lstStyle/>
                    <a:p>
                      <a:r>
                        <a:rPr lang="fr-FR" sz="1050" dirty="0" smtClean="0">
                          <a:latin typeface="Calibri" panose="020F0502020204030204" pitchFamily="34" charset="0"/>
                          <a:cs typeface="Calibri" panose="020F0502020204030204" pitchFamily="34" charset="0"/>
                        </a:rPr>
                        <a:t>Orientation scolaire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Pédicure podologue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shiatsu</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psychothérapie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Méditation</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Thérapie brève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En thérapie brève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Bilan énergétique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Aroma </a:t>
                      </a:r>
                      <a:r>
                        <a:rPr lang="fr-FR" sz="1050" dirty="0" err="1" smtClean="0">
                          <a:latin typeface="Calibri" panose="020F0502020204030204" pitchFamily="34" charset="0"/>
                          <a:cs typeface="Calibri" panose="020F0502020204030204" pitchFamily="34" charset="0"/>
                        </a:rPr>
                        <a:t>théraphie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chiropraxie</a:t>
                      </a:r>
                      <a:endParaRPr lang="fr-FR" sz="1050" dirty="0">
                        <a:latin typeface="Calibri" panose="020F0502020204030204" pitchFamily="34" charset="0"/>
                        <a:cs typeface="Calibri" panose="020F0502020204030204" pitchFamily="34" charset="0"/>
                      </a:endParaRPr>
                    </a:p>
                  </a:txBody>
                  <a:tcPr/>
                </a:tc>
              </a:tr>
              <a:tr h="489036">
                <a:tc>
                  <a:txBody>
                    <a:bodyPr/>
                    <a:lstStyle/>
                    <a:p>
                      <a:r>
                        <a:rPr lang="fr-FR" sz="1050" dirty="0" smtClean="0">
                          <a:latin typeface="Calibri" panose="020F0502020204030204" pitchFamily="34" charset="0"/>
                          <a:cs typeface="Calibri" panose="020F0502020204030204" pitchFamily="34" charset="0"/>
                        </a:rPr>
                        <a:t>Bilan profession</a:t>
                      </a:r>
                    </a:p>
                    <a:p>
                      <a:r>
                        <a:rPr lang="fr-FR" sz="1050" dirty="0" err="1" smtClean="0">
                          <a:latin typeface="Calibri" panose="020F0502020204030204" pitchFamily="34" charset="0"/>
                          <a:cs typeface="Calibri" panose="020F0502020204030204" pitchFamily="34" charset="0"/>
                        </a:rPr>
                        <a:t>nel</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Diététique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Massage</a:t>
                      </a:r>
                      <a:r>
                        <a:rPr lang="fr-FR" sz="1050" baseline="0" dirty="0" smtClean="0">
                          <a:latin typeface="Calibri" panose="020F0502020204030204" pitchFamily="34" charset="0"/>
                          <a:cs typeface="Calibri" panose="020F0502020204030204" pitchFamily="34" charset="0"/>
                        </a:rPr>
                        <a:t>s  du monde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Remédia</a:t>
                      </a:r>
                    </a:p>
                    <a:p>
                      <a:r>
                        <a:rPr lang="fr-FR" sz="1050" dirty="0" err="1" smtClean="0">
                          <a:latin typeface="Calibri" panose="020F0502020204030204" pitchFamily="34" charset="0"/>
                          <a:cs typeface="Calibri" panose="020F0502020204030204" pitchFamily="34" charset="0"/>
                        </a:rPr>
                        <a:t>tion</a:t>
                      </a:r>
                      <a:r>
                        <a:rPr lang="fr-FR" sz="1050" baseline="0" dirty="0" smtClean="0">
                          <a:latin typeface="Calibri" panose="020F0502020204030204" pitchFamily="34" charset="0"/>
                          <a:cs typeface="Calibri" panose="020F0502020204030204" pitchFamily="34" charset="0"/>
                        </a:rPr>
                        <a:t> cognitive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relaxation</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EFT</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Feng shui</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err="1" smtClean="0">
                          <a:latin typeface="Calibri" panose="020F0502020204030204" pitchFamily="34" charset="0"/>
                          <a:cs typeface="Calibri" panose="020F0502020204030204" pitchFamily="34" charset="0"/>
                        </a:rPr>
                        <a:t>Hyrudo</a:t>
                      </a:r>
                      <a:r>
                        <a:rPr lang="fr-FR" sz="1050" dirty="0" smtClean="0">
                          <a:latin typeface="Calibri" panose="020F0502020204030204" pitchFamily="34" charset="0"/>
                          <a:cs typeface="Calibri" panose="020F0502020204030204" pitchFamily="34" charset="0"/>
                        </a:rPr>
                        <a:t> 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Etiopathie</a:t>
                      </a:r>
                      <a:endParaRPr lang="fr-FR" sz="1050" dirty="0">
                        <a:latin typeface="Calibri" panose="020F0502020204030204" pitchFamily="34" charset="0"/>
                        <a:cs typeface="Calibri" panose="020F0502020204030204" pitchFamily="34" charset="0"/>
                      </a:endParaRPr>
                    </a:p>
                  </a:txBody>
                  <a:tcPr/>
                </a:tc>
              </a:tr>
              <a:tr h="489036">
                <a:tc>
                  <a:txBody>
                    <a:bodyPr/>
                    <a:lstStyle/>
                    <a:p>
                      <a:r>
                        <a:rPr lang="fr-FR" sz="1050" dirty="0" smtClean="0">
                          <a:latin typeface="Calibri" panose="020F0502020204030204" pitchFamily="34" charset="0"/>
                          <a:cs typeface="Calibri" panose="020F0502020204030204" pitchFamily="34" charset="0"/>
                        </a:rPr>
                        <a:t>Bilan de compétence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Nutrition</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Digipuncture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EMDR</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sophrologie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Gestalt thérapie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Iridologie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Kinésiologie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Sage Femme</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Formation des aidants familiaux</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Evaluation</a:t>
                      </a:r>
                      <a:r>
                        <a:rPr lang="fr-FR" sz="1050" baseline="0" dirty="0" smtClean="0">
                          <a:latin typeface="Calibri" panose="020F0502020204030204" pitchFamily="34" charset="0"/>
                          <a:cs typeface="Calibri" panose="020F0502020204030204" pitchFamily="34" charset="0"/>
                        </a:rPr>
                        <a:t> </a:t>
                      </a:r>
                      <a:r>
                        <a:rPr lang="fr-FR" sz="1050" baseline="0" dirty="0" err="1" smtClean="0">
                          <a:latin typeface="Calibri" panose="020F0502020204030204" pitchFamily="34" charset="0"/>
                          <a:cs typeface="Calibri" panose="020F0502020204030204" pitchFamily="34" charset="0"/>
                        </a:rPr>
                        <a:t>psycholo</a:t>
                      </a:r>
                      <a:endParaRPr lang="fr-FR" sz="1050" baseline="0" smtClean="0">
                        <a:latin typeface="Calibri" panose="020F0502020204030204" pitchFamily="34" charset="0"/>
                        <a:cs typeface="Calibri" panose="020F0502020204030204" pitchFamily="34" charset="0"/>
                      </a:endParaRPr>
                    </a:p>
                    <a:p>
                      <a:r>
                        <a:rPr lang="fr-FR" sz="1050" baseline="0" smtClean="0">
                          <a:latin typeface="Calibri" panose="020F0502020204030204" pitchFamily="34" charset="0"/>
                          <a:cs typeface="Calibri" panose="020F0502020204030204" pitchFamily="34" charset="0"/>
                        </a:rPr>
                        <a:t>gique</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Technique </a:t>
                      </a:r>
                      <a:r>
                        <a:rPr lang="fr-FR" sz="1050" dirty="0" err="1" smtClean="0">
                          <a:latin typeface="Calibri" panose="020F0502020204030204" pitchFamily="34" charset="0"/>
                          <a:cs typeface="Calibri" panose="020F0502020204030204" pitchFamily="34" charset="0"/>
                        </a:rPr>
                        <a:t>debriefing</a:t>
                      </a:r>
                      <a:r>
                        <a:rPr lang="fr-FR" sz="1050" baseline="0" dirty="0" smtClean="0">
                          <a:latin typeface="Calibri" panose="020F0502020204030204" pitchFamily="34" charset="0"/>
                          <a:cs typeface="Calibri" panose="020F0502020204030204" pitchFamily="34" charset="0"/>
                        </a:rPr>
                        <a:t> </a:t>
                      </a:r>
                      <a:r>
                        <a:rPr lang="fr-FR" sz="1050" baseline="0" dirty="0" err="1" smtClean="0">
                          <a:latin typeface="Calibri" panose="020F0502020204030204" pitchFamily="34" charset="0"/>
                          <a:cs typeface="Calibri" panose="020F0502020204030204" pitchFamily="34" charset="0"/>
                        </a:rPr>
                        <a:t>indiv</a:t>
                      </a:r>
                      <a:r>
                        <a:rPr lang="fr-FR" sz="1050" baseline="0" dirty="0" smtClean="0">
                          <a:latin typeface="Calibri" panose="020F0502020204030204" pitchFamily="34" charset="0"/>
                          <a:cs typeface="Calibri" panose="020F0502020204030204" pitchFamily="34" charset="0"/>
                        </a:rPr>
                        <a:t>. Et collective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err="1" smtClean="0">
                          <a:latin typeface="Calibri" panose="020F0502020204030204" pitchFamily="34" charset="0"/>
                          <a:cs typeface="Calibri" panose="020F0502020204030204" pitchFamily="34" charset="0"/>
                        </a:rPr>
                        <a:t>Naturo</a:t>
                      </a:r>
                      <a:endParaRPr lang="fr-FR" sz="1050" dirty="0" smtClean="0">
                        <a:latin typeface="Calibri" panose="020F0502020204030204" pitchFamily="34" charset="0"/>
                        <a:cs typeface="Calibri" panose="020F0502020204030204" pitchFamily="34" charset="0"/>
                      </a:endParaRPr>
                    </a:p>
                    <a:p>
                      <a:r>
                        <a:rPr lang="fr-FR" sz="1050" dirty="0" err="1" smtClean="0">
                          <a:latin typeface="Calibri" panose="020F0502020204030204" pitchFamily="34" charset="0"/>
                          <a:cs typeface="Calibri" panose="020F0502020204030204" pitchFamily="34" charset="0"/>
                        </a:rPr>
                        <a:t>pathie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ostéopathie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Médecin</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Cohérence cardiaque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Phyto</a:t>
                      </a:r>
                    </a:p>
                    <a:p>
                      <a:r>
                        <a:rPr lang="fr-FR" sz="1050" dirty="0" smtClean="0">
                          <a:latin typeface="Calibri" panose="020F0502020204030204" pitchFamily="34" charset="0"/>
                          <a:cs typeface="Calibri" panose="020F0502020204030204" pitchFamily="34" charset="0"/>
                        </a:rPr>
                        <a:t>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Réflexologie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Homéo</a:t>
                      </a:r>
                    </a:p>
                    <a:p>
                      <a:r>
                        <a:rPr lang="fr-FR" sz="1050" dirty="0" err="1" smtClean="0">
                          <a:latin typeface="Calibri" panose="020F0502020204030204" pitchFamily="34" charset="0"/>
                          <a:cs typeface="Calibri" panose="020F0502020204030204" pitchFamily="34" charset="0"/>
                        </a:rPr>
                        <a:t>pathie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Auriculo</a:t>
                      </a:r>
                    </a:p>
                    <a:p>
                      <a:r>
                        <a:rPr lang="fr-FR" sz="1050" dirty="0" smtClean="0">
                          <a:latin typeface="Calibri" panose="020F0502020204030204" pitchFamily="34" charset="0"/>
                          <a:cs typeface="Calibri" panose="020F0502020204030204" pitchFamily="34" charset="0"/>
                        </a:rPr>
                        <a:t>thérapie</a:t>
                      </a:r>
                      <a:endParaRPr lang="fr-FR" sz="1050" dirty="0">
                        <a:latin typeface="Calibri" panose="020F0502020204030204" pitchFamily="34" charset="0"/>
                        <a:cs typeface="Calibri" panose="020F0502020204030204" pitchFamily="34" charset="0"/>
                      </a:endParaRPr>
                    </a:p>
                  </a:txBody>
                  <a:tcPr/>
                </a:tc>
              </a:tr>
            </a:tbl>
          </a:graphicData>
        </a:graphic>
      </p:graphicFrame>
    </p:spTree>
    <p:extLst>
      <p:ext uri="{BB962C8B-B14F-4D97-AF65-F5344CB8AC3E}">
        <p14:creationId xmlns:p14="http://schemas.microsoft.com/office/powerpoint/2010/main" val="15261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Où et Comment?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7</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a:t>Le choix de consulter sur la plateforme ou dans le Centre</a:t>
            </a:r>
          </a:p>
          <a:p>
            <a:pPr marL="152400" indent="0">
              <a:buNone/>
            </a:pPr>
            <a:endParaRPr lang="fr-FR" dirty="0" smtClean="0"/>
          </a:p>
          <a:p>
            <a:r>
              <a:rPr lang="fr-FR" dirty="0" smtClean="0"/>
              <a:t>Selon les pratiques et leur choix, les collaborateurs ont la liberté d’être accompagner:</a:t>
            </a:r>
          </a:p>
          <a:p>
            <a:pPr marL="152400" indent="0">
              <a:buNone/>
            </a:pPr>
            <a:r>
              <a:rPr lang="fr-FR" dirty="0"/>
              <a:t>	</a:t>
            </a:r>
            <a:r>
              <a:rPr lang="fr-FR" dirty="0" smtClean="0"/>
              <a:t>- en visioconférence</a:t>
            </a:r>
          </a:p>
          <a:p>
            <a:pPr marL="152400" indent="0">
              <a:buNone/>
            </a:pPr>
            <a:r>
              <a:rPr lang="fr-FR" dirty="0"/>
              <a:t>	</a:t>
            </a:r>
            <a:r>
              <a:rPr lang="fr-FR" dirty="0" smtClean="0"/>
              <a:t>- au téléphone</a:t>
            </a:r>
          </a:p>
          <a:p>
            <a:pPr marL="152400" indent="0">
              <a:buNone/>
            </a:pPr>
            <a:r>
              <a:rPr lang="fr-FR" dirty="0"/>
              <a:t>	</a:t>
            </a:r>
            <a:r>
              <a:rPr lang="fr-FR" dirty="0" smtClean="0"/>
              <a:t>- au </a:t>
            </a:r>
            <a:r>
              <a:rPr lang="fr-FR" dirty="0" smtClean="0"/>
              <a:t>Centre</a:t>
            </a:r>
          </a:p>
          <a:p>
            <a:pPr marL="152400" indent="0">
              <a:buNone/>
            </a:pPr>
            <a:r>
              <a:rPr lang="fr-FR" dirty="0"/>
              <a:t>	</a:t>
            </a:r>
            <a:r>
              <a:rPr lang="fr-FR" dirty="0" smtClean="0"/>
              <a:t>- ou dans l’entreprise</a:t>
            </a:r>
            <a:endParaRPr lang="fr-FR" dirty="0"/>
          </a:p>
        </p:txBody>
      </p:sp>
    </p:spTree>
    <p:extLst>
      <p:ext uri="{BB962C8B-B14F-4D97-AF65-F5344CB8AC3E}">
        <p14:creationId xmlns:p14="http://schemas.microsoft.com/office/powerpoint/2010/main" val="365651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Garanties</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8</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Suivi et pérennité des activités: </a:t>
            </a:r>
          </a:p>
          <a:p>
            <a:pPr lvl="1"/>
            <a:r>
              <a:rPr lang="fr-FR" dirty="0"/>
              <a:t> </a:t>
            </a:r>
            <a:r>
              <a:rPr lang="fr-FR" dirty="0" smtClean="0"/>
              <a:t>Grâce à notre organisation et à nos </a:t>
            </a:r>
            <a:r>
              <a:rPr lang="fr-FR" dirty="0" smtClean="0"/>
              <a:t>90 </a:t>
            </a:r>
            <a:r>
              <a:rPr lang="fr-FR" dirty="0" smtClean="0"/>
              <a:t>professionnels </a:t>
            </a:r>
            <a:br>
              <a:rPr lang="fr-FR" dirty="0" smtClean="0"/>
            </a:br>
            <a:r>
              <a:rPr lang="fr-FR" dirty="0" smtClean="0"/>
              <a:t>validés et à votre disposition. Nos professionnels sont thérapeutes, coach ou formateurs  en hygiène de vie, bien-être et santé</a:t>
            </a:r>
          </a:p>
          <a:p>
            <a:r>
              <a:rPr lang="fr-FR" dirty="0" smtClean="0"/>
              <a:t>Confidentialité:</a:t>
            </a:r>
          </a:p>
          <a:p>
            <a:pPr lvl="1"/>
            <a:r>
              <a:rPr lang="fr-FR" dirty="0"/>
              <a:t> </a:t>
            </a:r>
            <a:r>
              <a:rPr lang="fr-FR" dirty="0" smtClean="0"/>
              <a:t>Préserver les collaborateurs: Les motifs de consultation et le choix des prestations ne seront jamais communiqués à l’employeur </a:t>
            </a:r>
          </a:p>
          <a:p>
            <a:r>
              <a:rPr lang="fr-FR" dirty="0" smtClean="0"/>
              <a:t>Adaptation des soins sur mesure de façon individualisée par collaborateur:</a:t>
            </a:r>
          </a:p>
          <a:p>
            <a:pPr lvl="1"/>
            <a:r>
              <a:rPr lang="fr-FR" dirty="0"/>
              <a:t> </a:t>
            </a:r>
            <a:r>
              <a:rPr lang="fr-FR" dirty="0" smtClean="0"/>
              <a:t>Chaque collaborateur bénéficie d’un spécialiste santé référent pour l’aider à la </a:t>
            </a:r>
            <a:r>
              <a:rPr lang="fr-FR" dirty="0" smtClean="0"/>
              <a:t>mise </a:t>
            </a:r>
            <a:r>
              <a:rPr lang="fr-FR" dirty="0" smtClean="0"/>
              <a:t>en œuvre de son plan de soutien personnalisé.</a:t>
            </a:r>
            <a:endParaRPr lang="fr-FR" dirty="0"/>
          </a:p>
        </p:txBody>
      </p:sp>
    </p:spTree>
    <p:extLst>
      <p:ext uri="{BB962C8B-B14F-4D97-AF65-F5344CB8AC3E}">
        <p14:creationId xmlns:p14="http://schemas.microsoft.com/office/powerpoint/2010/main" val="1541367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D’abord un partenariat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9</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pPr lvl="0"/>
            <a:r>
              <a:rPr lang="fr-FR" dirty="0"/>
              <a:t>Un Partenariat entre </a:t>
            </a:r>
            <a:r>
              <a:rPr lang="fr-FR" dirty="0" err="1" smtClean="0"/>
              <a:t>SophroKhépri</a:t>
            </a:r>
            <a:r>
              <a:rPr lang="fr-FR" dirty="0" smtClean="0"/>
              <a:t> (avec sa plateforme </a:t>
            </a:r>
            <a:r>
              <a:rPr lang="fr-FR" dirty="0"/>
              <a:t>de soins et d’accompagnement à distance </a:t>
            </a:r>
            <a:r>
              <a:rPr lang="fr-FR" dirty="0" smtClean="0"/>
              <a:t>et Deloitte,</a:t>
            </a:r>
            <a:endParaRPr lang="fr-FR" dirty="0" smtClean="0"/>
          </a:p>
          <a:p>
            <a:pPr lvl="0"/>
            <a:r>
              <a:rPr lang="fr-FR" dirty="0" err="1" smtClean="0"/>
              <a:t>Sophrokhepri</a:t>
            </a:r>
            <a:r>
              <a:rPr lang="fr-FR" dirty="0" smtClean="0"/>
              <a:t> propose </a:t>
            </a:r>
            <a:r>
              <a:rPr lang="fr-FR" dirty="0" smtClean="0"/>
              <a:t>d’être votre partenaire </a:t>
            </a:r>
            <a:r>
              <a:rPr lang="fr-FR" dirty="0" smtClean="0"/>
              <a:t>en qualité de </a:t>
            </a:r>
            <a:endParaRPr lang="fr-FR" dirty="0" smtClean="0"/>
          </a:p>
          <a:p>
            <a:pPr marL="152400" lvl="0" indent="0">
              <a:buNone/>
            </a:pPr>
            <a:r>
              <a:rPr lang="fr-FR" dirty="0"/>
              <a:t> </a:t>
            </a:r>
            <a:r>
              <a:rPr lang="fr-FR" dirty="0" smtClean="0"/>
              <a:t> professionnel de la prévention, du mieux-être et de la QVT</a:t>
            </a:r>
            <a:endParaRPr lang="fr-FR" dirty="0"/>
          </a:p>
          <a:p>
            <a:pPr lvl="0"/>
            <a:r>
              <a:rPr lang="fr-FR" dirty="0" smtClean="0"/>
              <a:t>La </a:t>
            </a:r>
            <a:r>
              <a:rPr lang="fr-FR" dirty="0" smtClean="0"/>
              <a:t>volonté de réussite des deux  parties pour un succès du </a:t>
            </a:r>
            <a:r>
              <a:rPr lang="fr-FR" dirty="0" smtClean="0"/>
              <a:t>programme auprès des collaborateurs</a:t>
            </a:r>
          </a:p>
          <a:p>
            <a:pPr lvl="0"/>
            <a:r>
              <a:rPr lang="fr-FR" dirty="0" smtClean="0"/>
              <a:t>Un montage financier avec Chèque Santé par exemple</a:t>
            </a:r>
            <a:endParaRPr lang="fr-FR" dirty="0"/>
          </a:p>
          <a:p>
            <a:endParaRPr lang="fr-FR" dirty="0"/>
          </a:p>
        </p:txBody>
      </p:sp>
    </p:spTree>
    <p:extLst>
      <p:ext uri="{BB962C8B-B14F-4D97-AF65-F5344CB8AC3E}">
        <p14:creationId xmlns:p14="http://schemas.microsoft.com/office/powerpoint/2010/main" val="4184717225"/>
      </p:ext>
    </p:extLst>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6816</TotalTime>
  <Words>2538</Words>
  <Application>Microsoft Office PowerPoint</Application>
  <PresentationFormat>Affichage à l'écran (4:3)</PresentationFormat>
  <Paragraphs>370</Paragraphs>
  <Slides>22</Slides>
  <Notes>14</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Présentation PowerPoint</vt:lpstr>
      <vt:lpstr>SOMMAIRE: Partie 1</vt:lpstr>
      <vt:lpstr>Un partenariat</vt:lpstr>
      <vt:lpstr>Le pack des prestations, clé en main comprend:</vt:lpstr>
      <vt:lpstr>Les prestations comprennent:</vt:lpstr>
      <vt:lpstr>Liste des pratiques utilisées pour assurer les missions de soutien</vt:lpstr>
      <vt:lpstr>Où et Comment?</vt:lpstr>
      <vt:lpstr>Garanties</vt:lpstr>
      <vt:lpstr>D’abord un partenariat</vt:lpstr>
      <vt:lpstr>Mise en place d’un projet innovant</vt:lpstr>
      <vt:lpstr>SOMMAIRE: Partie 2</vt:lpstr>
      <vt:lpstr>Présentation PowerPoint</vt:lpstr>
      <vt:lpstr>Présentation PowerPoint</vt:lpstr>
      <vt:lpstr>Le concept Visiapy: La visiothérapie pourquoi?</vt:lpstr>
      <vt:lpstr>Offre pour Deloitte au regard de la réglementation SQVT</vt:lpstr>
      <vt:lpstr>Pourquoi externaliser l’approche SQVT?</vt:lpstr>
      <vt:lpstr>Pourquoi externaliser l’approche SQVT?</vt:lpstr>
      <vt:lpstr>Présentation PowerPoint</vt:lpstr>
      <vt:lpstr>Annexe 1. Règlementation sur Santé et Qualité de Vie au Travail:</vt:lpstr>
      <vt:lpstr>Annexe 2. Chiffre sur la Qualité de Vie au Travail selon les résultats de l’enquête 2013 de l’ANACT (Agence nationale pour l'amélioration des conditions de travail) :</vt:lpstr>
      <vt:lpstr>Annexe 3. Qu’entend-on par “risques psychosociaux” ?</vt:lpstr>
      <vt:lpstr>La Plateforme Visiapy : un système expert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evelyne</dc:creator>
  <cp:lastModifiedBy>Dell</cp:lastModifiedBy>
  <cp:revision>74</cp:revision>
  <cp:lastPrinted>2016-11-20T17:08:59Z</cp:lastPrinted>
  <dcterms:modified xsi:type="dcterms:W3CDTF">2017-06-14T15:57:59Z</dcterms:modified>
</cp:coreProperties>
</file>