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6" r:id="rId1"/>
    <p:sldMasterId id="2147483846" r:id="rId2"/>
  </p:sldMasterIdLst>
  <p:notesMasterIdLst>
    <p:notesMasterId r:id="rId26"/>
  </p:notesMasterIdLst>
  <p:handoutMasterIdLst>
    <p:handoutMasterId r:id="rId27"/>
  </p:handoutMasterIdLst>
  <p:sldIdLst>
    <p:sldId id="256" r:id="rId3"/>
    <p:sldId id="286" r:id="rId4"/>
    <p:sldId id="287" r:id="rId5"/>
    <p:sldId id="257" r:id="rId6"/>
    <p:sldId id="258" r:id="rId7"/>
    <p:sldId id="259" r:id="rId8"/>
    <p:sldId id="260" r:id="rId9"/>
    <p:sldId id="279" r:id="rId10"/>
    <p:sldId id="262" r:id="rId11"/>
    <p:sldId id="274" r:id="rId12"/>
    <p:sldId id="273" r:id="rId13"/>
    <p:sldId id="284" r:id="rId14"/>
    <p:sldId id="280" r:id="rId15"/>
    <p:sldId id="277" r:id="rId16"/>
    <p:sldId id="268" r:id="rId17"/>
    <p:sldId id="264" r:id="rId18"/>
    <p:sldId id="278" r:id="rId19"/>
    <p:sldId id="281" r:id="rId20"/>
    <p:sldId id="266" r:id="rId21"/>
    <p:sldId id="269" r:id="rId22"/>
    <p:sldId id="285" r:id="rId23"/>
    <p:sldId id="283" r:id="rId24"/>
    <p:sldId id="263" r:id="rId25"/>
  </p:sldIdLst>
  <p:sldSz cx="12192000" cy="6858000"/>
  <p:notesSz cx="6805613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9" autoAdjust="0"/>
    <p:restoredTop sz="94653" autoAdjust="0"/>
  </p:normalViewPr>
  <p:slideViewPr>
    <p:cSldViewPr snapToGrid="0">
      <p:cViewPr>
        <p:scale>
          <a:sx n="73" d="100"/>
          <a:sy n="73" d="100"/>
        </p:scale>
        <p:origin x="-120" y="-13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75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57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image" Target="../media/image6.jp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image" Target="../media/image6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696EA2-1BB1-4F92-AC53-228A2708DC67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D84F55FA-F0B9-4E5A-AC0A-609296A4E1E9}">
      <dgm:prSet phldrT="[Text]"/>
      <dgm:spPr/>
      <dgm:t>
        <a:bodyPr/>
        <a:lstStyle/>
        <a:p>
          <a:r>
            <a:rPr lang="fr-FR" b="1" dirty="0" smtClean="0"/>
            <a:t>Evelyne </a:t>
          </a:r>
          <a:r>
            <a:rPr lang="fr-FR" b="1" dirty="0" err="1" smtClean="0"/>
            <a:t>Revellat</a:t>
          </a:r>
          <a:r>
            <a:rPr lang="fr-FR" b="1" dirty="0" smtClean="0"/>
            <a:t> </a:t>
          </a:r>
        </a:p>
        <a:p>
          <a:r>
            <a:rPr lang="fr-FR" dirty="0" smtClean="0"/>
            <a:t>Directrice Centre </a:t>
          </a:r>
          <a:r>
            <a:rPr lang="fr-FR" dirty="0" err="1" smtClean="0"/>
            <a:t>Khépri</a:t>
          </a:r>
          <a:r>
            <a:rPr lang="fr-FR" dirty="0" smtClean="0"/>
            <a:t> Santé</a:t>
          </a:r>
        </a:p>
        <a:p>
          <a:r>
            <a:rPr lang="fr-FR" dirty="0" smtClean="0"/>
            <a:t>Sophrologue - Praticien EFT</a:t>
          </a:r>
          <a:endParaRPr lang="fr-FR" dirty="0"/>
        </a:p>
      </dgm:t>
    </dgm:pt>
    <dgm:pt modelId="{8D51E657-D108-41A4-AF6E-9E6731E27730}" type="parTrans" cxnId="{1A635A8E-F6D5-471A-9357-34DBDCD84460}">
      <dgm:prSet/>
      <dgm:spPr/>
      <dgm:t>
        <a:bodyPr/>
        <a:lstStyle/>
        <a:p>
          <a:endParaRPr lang="fr-FR"/>
        </a:p>
      </dgm:t>
    </dgm:pt>
    <dgm:pt modelId="{194AE2C9-41D9-49AE-95CD-033AAC3E0526}" type="sibTrans" cxnId="{1A635A8E-F6D5-471A-9357-34DBDCD84460}">
      <dgm:prSet/>
      <dgm:spPr/>
      <dgm:t>
        <a:bodyPr/>
        <a:lstStyle/>
        <a:p>
          <a:endParaRPr lang="fr-FR"/>
        </a:p>
      </dgm:t>
    </dgm:pt>
    <dgm:pt modelId="{87B11DFA-BF23-4B76-9533-EED3FC533B70}">
      <dgm:prSet phldrT="[Text]"/>
      <dgm:spPr/>
      <dgm:t>
        <a:bodyPr/>
        <a:lstStyle/>
        <a:p>
          <a:r>
            <a:rPr lang="fr-FR" b="1" dirty="0" smtClean="0"/>
            <a:t>Flavien Revellat</a:t>
          </a:r>
        </a:p>
        <a:p>
          <a:r>
            <a:rPr lang="fr-FR" dirty="0" smtClean="0"/>
            <a:t>Business Développeur</a:t>
          </a:r>
        </a:p>
        <a:p>
          <a:r>
            <a:rPr lang="fr-FR" dirty="0" smtClean="0"/>
            <a:t>Fondateur de </a:t>
          </a:r>
          <a:r>
            <a:rPr lang="fr-FR" dirty="0" err="1" smtClean="0"/>
            <a:t>Visiapy</a:t>
          </a:r>
          <a:endParaRPr lang="fr-FR" dirty="0"/>
        </a:p>
      </dgm:t>
    </dgm:pt>
    <dgm:pt modelId="{A07AD69C-884F-4CF5-A9C8-0D085EDE6AF4}" type="parTrans" cxnId="{B953F17B-3CCE-4AC5-80D4-CBA551E86E8C}">
      <dgm:prSet/>
      <dgm:spPr/>
      <dgm:t>
        <a:bodyPr/>
        <a:lstStyle/>
        <a:p>
          <a:endParaRPr lang="fr-FR"/>
        </a:p>
      </dgm:t>
    </dgm:pt>
    <dgm:pt modelId="{578A9F7B-DAED-44D9-B4B0-ADA95841A89A}" type="sibTrans" cxnId="{B953F17B-3CCE-4AC5-80D4-CBA551E86E8C}">
      <dgm:prSet/>
      <dgm:spPr/>
      <dgm:t>
        <a:bodyPr/>
        <a:lstStyle/>
        <a:p>
          <a:endParaRPr lang="fr-FR"/>
        </a:p>
      </dgm:t>
    </dgm:pt>
    <dgm:pt modelId="{664FE82D-716C-4376-AA5E-99CD443E4577}" type="pres">
      <dgm:prSet presAssocID="{2C696EA2-1BB1-4F92-AC53-228A2708DC6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0F73D2AA-3FA2-4806-AC71-811EABE8DFF2}" type="pres">
      <dgm:prSet presAssocID="{2C696EA2-1BB1-4F92-AC53-228A2708DC67}" presName="fgShape" presStyleLbl="fgShp" presStyleIdx="0" presStyleCnt="1" custLinFactNeighborX="497" custLinFactNeighborY="-2347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</dgm:pt>
    <dgm:pt modelId="{9646C3EC-C8A7-4818-8385-D28073E4A760}" type="pres">
      <dgm:prSet presAssocID="{2C696EA2-1BB1-4F92-AC53-228A2708DC67}" presName="linComp" presStyleCnt="0"/>
      <dgm:spPr/>
    </dgm:pt>
    <dgm:pt modelId="{EB5CE48F-F1BB-4536-8E4B-1DBF15CFF1D2}" type="pres">
      <dgm:prSet presAssocID="{D84F55FA-F0B9-4E5A-AC0A-609296A4E1E9}" presName="compNode" presStyleCnt="0"/>
      <dgm:spPr/>
    </dgm:pt>
    <dgm:pt modelId="{601DEB05-38FA-407E-84E8-8C211F1CEEF7}" type="pres">
      <dgm:prSet presAssocID="{D84F55FA-F0B9-4E5A-AC0A-609296A4E1E9}" presName="bkgdShape" presStyleLbl="node1" presStyleIdx="0" presStyleCnt="2"/>
      <dgm:spPr/>
      <dgm:t>
        <a:bodyPr/>
        <a:lstStyle/>
        <a:p>
          <a:endParaRPr lang="fr-FR"/>
        </a:p>
      </dgm:t>
    </dgm:pt>
    <dgm:pt modelId="{D84385FF-074E-49B1-8972-43A9D260B153}" type="pres">
      <dgm:prSet presAssocID="{D84F55FA-F0B9-4E5A-AC0A-609296A4E1E9}" presName="node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E019B4A-D3AD-4EB4-BB33-CDA4ACC51EE8}" type="pres">
      <dgm:prSet presAssocID="{D84F55FA-F0B9-4E5A-AC0A-609296A4E1E9}" presName="invisiNode" presStyleLbl="node1" presStyleIdx="0" presStyleCnt="2"/>
      <dgm:spPr/>
    </dgm:pt>
    <dgm:pt modelId="{A492EF41-4788-4193-8779-0E73E80BEC29}" type="pres">
      <dgm:prSet presAssocID="{D84F55FA-F0B9-4E5A-AC0A-609296A4E1E9}" presName="imagNode" presStyleLbl="fgImgPlac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fr-FR"/>
        </a:p>
      </dgm:t>
    </dgm:pt>
    <dgm:pt modelId="{141E4EF3-09D3-4335-B444-8C93F38EBB83}" type="pres">
      <dgm:prSet presAssocID="{194AE2C9-41D9-49AE-95CD-033AAC3E0526}" presName="sibTrans" presStyleLbl="sibTrans2D1" presStyleIdx="0" presStyleCnt="0"/>
      <dgm:spPr/>
      <dgm:t>
        <a:bodyPr/>
        <a:lstStyle/>
        <a:p>
          <a:endParaRPr lang="fr-FR"/>
        </a:p>
      </dgm:t>
    </dgm:pt>
    <dgm:pt modelId="{9D266D22-D8B0-45E7-AC6B-155D06FC41BC}" type="pres">
      <dgm:prSet presAssocID="{87B11DFA-BF23-4B76-9533-EED3FC533B70}" presName="compNode" presStyleCnt="0"/>
      <dgm:spPr/>
    </dgm:pt>
    <dgm:pt modelId="{EF4B8298-B702-49FE-A31E-F4CDF3200172}" type="pres">
      <dgm:prSet presAssocID="{87B11DFA-BF23-4B76-9533-EED3FC533B70}" presName="bkgdShape" presStyleLbl="node1" presStyleIdx="1" presStyleCnt="2"/>
      <dgm:spPr/>
      <dgm:t>
        <a:bodyPr/>
        <a:lstStyle/>
        <a:p>
          <a:endParaRPr lang="fr-FR"/>
        </a:p>
      </dgm:t>
    </dgm:pt>
    <dgm:pt modelId="{3B5E6734-3F58-4FCF-8C42-784BE75D53F7}" type="pres">
      <dgm:prSet presAssocID="{87B11DFA-BF23-4B76-9533-EED3FC533B70}" presName="node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120CC93-096E-4F22-BAC9-BDDCA5208BE0}" type="pres">
      <dgm:prSet presAssocID="{87B11DFA-BF23-4B76-9533-EED3FC533B70}" presName="invisiNode" presStyleLbl="node1" presStyleIdx="1" presStyleCnt="2"/>
      <dgm:spPr/>
    </dgm:pt>
    <dgm:pt modelId="{FE0D9ED4-5F1B-4261-974A-719CFB162C3A}" type="pres">
      <dgm:prSet presAssocID="{87B11DFA-BF23-4B76-9533-EED3FC533B70}" presName="imagNode" presStyleLbl="fgImgPlac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fr-FR"/>
        </a:p>
      </dgm:t>
    </dgm:pt>
  </dgm:ptLst>
  <dgm:cxnLst>
    <dgm:cxn modelId="{2154A912-B9BC-41A9-95D9-2D5FE85638DD}" type="presOf" srcId="{87B11DFA-BF23-4B76-9533-EED3FC533B70}" destId="{EF4B8298-B702-49FE-A31E-F4CDF3200172}" srcOrd="0" destOrd="0" presId="urn:microsoft.com/office/officeart/2005/8/layout/hList7"/>
    <dgm:cxn modelId="{EB78931F-7843-4308-814E-96B0D633721B}" type="presOf" srcId="{87B11DFA-BF23-4B76-9533-EED3FC533B70}" destId="{3B5E6734-3F58-4FCF-8C42-784BE75D53F7}" srcOrd="1" destOrd="0" presId="urn:microsoft.com/office/officeart/2005/8/layout/hList7"/>
    <dgm:cxn modelId="{1A635A8E-F6D5-471A-9357-34DBDCD84460}" srcId="{2C696EA2-1BB1-4F92-AC53-228A2708DC67}" destId="{D84F55FA-F0B9-4E5A-AC0A-609296A4E1E9}" srcOrd="0" destOrd="0" parTransId="{8D51E657-D108-41A4-AF6E-9E6731E27730}" sibTransId="{194AE2C9-41D9-49AE-95CD-033AAC3E0526}"/>
    <dgm:cxn modelId="{DD2E0952-9651-4172-8832-E6887711870D}" type="presOf" srcId="{194AE2C9-41D9-49AE-95CD-033AAC3E0526}" destId="{141E4EF3-09D3-4335-B444-8C93F38EBB83}" srcOrd="0" destOrd="0" presId="urn:microsoft.com/office/officeart/2005/8/layout/hList7"/>
    <dgm:cxn modelId="{8D37A18E-5E0C-4CAA-9768-2CDE0D0C8D7D}" type="presOf" srcId="{D84F55FA-F0B9-4E5A-AC0A-609296A4E1E9}" destId="{D84385FF-074E-49B1-8972-43A9D260B153}" srcOrd="1" destOrd="0" presId="urn:microsoft.com/office/officeart/2005/8/layout/hList7"/>
    <dgm:cxn modelId="{7D04B52B-1D1E-4886-B31F-40C3626CF3CB}" type="presOf" srcId="{D84F55FA-F0B9-4E5A-AC0A-609296A4E1E9}" destId="{601DEB05-38FA-407E-84E8-8C211F1CEEF7}" srcOrd="0" destOrd="0" presId="urn:microsoft.com/office/officeart/2005/8/layout/hList7"/>
    <dgm:cxn modelId="{B953F17B-3CCE-4AC5-80D4-CBA551E86E8C}" srcId="{2C696EA2-1BB1-4F92-AC53-228A2708DC67}" destId="{87B11DFA-BF23-4B76-9533-EED3FC533B70}" srcOrd="1" destOrd="0" parTransId="{A07AD69C-884F-4CF5-A9C8-0D085EDE6AF4}" sibTransId="{578A9F7B-DAED-44D9-B4B0-ADA95841A89A}"/>
    <dgm:cxn modelId="{21EDDB36-F39B-4F88-A900-2090D675AE38}" type="presOf" srcId="{2C696EA2-1BB1-4F92-AC53-228A2708DC67}" destId="{664FE82D-716C-4376-AA5E-99CD443E4577}" srcOrd="0" destOrd="0" presId="urn:microsoft.com/office/officeart/2005/8/layout/hList7"/>
    <dgm:cxn modelId="{CA112554-EC67-45BD-94AE-9919D1673727}" type="presParOf" srcId="{664FE82D-716C-4376-AA5E-99CD443E4577}" destId="{0F73D2AA-3FA2-4806-AC71-811EABE8DFF2}" srcOrd="0" destOrd="0" presId="urn:microsoft.com/office/officeart/2005/8/layout/hList7"/>
    <dgm:cxn modelId="{609B7E1C-5C56-41FF-832E-8B84C32309BD}" type="presParOf" srcId="{664FE82D-716C-4376-AA5E-99CD443E4577}" destId="{9646C3EC-C8A7-4818-8385-D28073E4A760}" srcOrd="1" destOrd="0" presId="urn:microsoft.com/office/officeart/2005/8/layout/hList7"/>
    <dgm:cxn modelId="{CD1436DB-8A65-4051-8675-F8E877152475}" type="presParOf" srcId="{9646C3EC-C8A7-4818-8385-D28073E4A760}" destId="{EB5CE48F-F1BB-4536-8E4B-1DBF15CFF1D2}" srcOrd="0" destOrd="0" presId="urn:microsoft.com/office/officeart/2005/8/layout/hList7"/>
    <dgm:cxn modelId="{DF1691D6-6148-4E47-B23F-C81DDDA4628A}" type="presParOf" srcId="{EB5CE48F-F1BB-4536-8E4B-1DBF15CFF1D2}" destId="{601DEB05-38FA-407E-84E8-8C211F1CEEF7}" srcOrd="0" destOrd="0" presId="urn:microsoft.com/office/officeart/2005/8/layout/hList7"/>
    <dgm:cxn modelId="{CACC428C-FB7D-4098-8B11-D97298BB264E}" type="presParOf" srcId="{EB5CE48F-F1BB-4536-8E4B-1DBF15CFF1D2}" destId="{D84385FF-074E-49B1-8972-43A9D260B153}" srcOrd="1" destOrd="0" presId="urn:microsoft.com/office/officeart/2005/8/layout/hList7"/>
    <dgm:cxn modelId="{5352C046-651B-4B33-9E1A-E4892DD0FB5D}" type="presParOf" srcId="{EB5CE48F-F1BB-4536-8E4B-1DBF15CFF1D2}" destId="{EE019B4A-D3AD-4EB4-BB33-CDA4ACC51EE8}" srcOrd="2" destOrd="0" presId="urn:microsoft.com/office/officeart/2005/8/layout/hList7"/>
    <dgm:cxn modelId="{2F62999E-6953-4EB1-A040-5EADEA09FD67}" type="presParOf" srcId="{EB5CE48F-F1BB-4536-8E4B-1DBF15CFF1D2}" destId="{A492EF41-4788-4193-8779-0E73E80BEC29}" srcOrd="3" destOrd="0" presId="urn:microsoft.com/office/officeart/2005/8/layout/hList7"/>
    <dgm:cxn modelId="{129BDAEB-CAA9-4CFB-9E56-15BEF5FDD7B0}" type="presParOf" srcId="{9646C3EC-C8A7-4818-8385-D28073E4A760}" destId="{141E4EF3-09D3-4335-B444-8C93F38EBB83}" srcOrd="1" destOrd="0" presId="urn:microsoft.com/office/officeart/2005/8/layout/hList7"/>
    <dgm:cxn modelId="{593F003F-725C-4425-80EF-857B464C215C}" type="presParOf" srcId="{9646C3EC-C8A7-4818-8385-D28073E4A760}" destId="{9D266D22-D8B0-45E7-AC6B-155D06FC41BC}" srcOrd="2" destOrd="0" presId="urn:microsoft.com/office/officeart/2005/8/layout/hList7"/>
    <dgm:cxn modelId="{8B6BD100-24C3-461E-85BD-B74D0A5889F5}" type="presParOf" srcId="{9D266D22-D8B0-45E7-AC6B-155D06FC41BC}" destId="{EF4B8298-B702-49FE-A31E-F4CDF3200172}" srcOrd="0" destOrd="0" presId="urn:microsoft.com/office/officeart/2005/8/layout/hList7"/>
    <dgm:cxn modelId="{76E3C780-3AD0-4711-AB40-3572EABF7F7F}" type="presParOf" srcId="{9D266D22-D8B0-45E7-AC6B-155D06FC41BC}" destId="{3B5E6734-3F58-4FCF-8C42-784BE75D53F7}" srcOrd="1" destOrd="0" presId="urn:microsoft.com/office/officeart/2005/8/layout/hList7"/>
    <dgm:cxn modelId="{0B0B8352-AD22-454B-B1D0-01BF440D094D}" type="presParOf" srcId="{9D266D22-D8B0-45E7-AC6B-155D06FC41BC}" destId="{9120CC93-096E-4F22-BAC9-BDDCA5208BE0}" srcOrd="2" destOrd="0" presId="urn:microsoft.com/office/officeart/2005/8/layout/hList7"/>
    <dgm:cxn modelId="{08CE389A-0467-449B-9532-F80C3959FB59}" type="presParOf" srcId="{9D266D22-D8B0-45E7-AC6B-155D06FC41BC}" destId="{FE0D9ED4-5F1B-4261-974A-719CFB162C3A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1DEB05-38FA-407E-84E8-8C211F1CEEF7}">
      <dsp:nvSpPr>
        <dsp:cNvPr id="0" name=""/>
        <dsp:cNvSpPr/>
      </dsp:nvSpPr>
      <dsp:spPr>
        <a:xfrm>
          <a:off x="4507" y="0"/>
          <a:ext cx="5162777" cy="25972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/>
            <a:t>Evelyne </a:t>
          </a:r>
          <a:r>
            <a:rPr lang="fr-FR" sz="1600" b="1" kern="1200" dirty="0" err="1" smtClean="0"/>
            <a:t>Revellat</a:t>
          </a:r>
          <a:r>
            <a:rPr lang="fr-FR" sz="1600" b="1" kern="1200" dirty="0" smtClean="0"/>
            <a:t>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Directrice Centre </a:t>
          </a:r>
          <a:r>
            <a:rPr lang="fr-FR" sz="1600" kern="1200" dirty="0" err="1" smtClean="0"/>
            <a:t>Khépri</a:t>
          </a:r>
          <a:r>
            <a:rPr lang="fr-FR" sz="1600" kern="1200" dirty="0" smtClean="0"/>
            <a:t> Santé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Sophrologue - Praticien EFT</a:t>
          </a:r>
          <a:endParaRPr lang="fr-FR" sz="1600" kern="1200" dirty="0"/>
        </a:p>
      </dsp:txBody>
      <dsp:txXfrm>
        <a:off x="4507" y="1038881"/>
        <a:ext cx="5162777" cy="1038881"/>
      </dsp:txXfrm>
    </dsp:sp>
    <dsp:sp modelId="{A492EF41-4788-4193-8779-0E73E80BEC29}">
      <dsp:nvSpPr>
        <dsp:cNvPr id="0" name=""/>
        <dsp:cNvSpPr/>
      </dsp:nvSpPr>
      <dsp:spPr>
        <a:xfrm>
          <a:off x="2153461" y="155832"/>
          <a:ext cx="864868" cy="86486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4B8298-B702-49FE-A31E-F4CDF3200172}">
      <dsp:nvSpPr>
        <dsp:cNvPr id="0" name=""/>
        <dsp:cNvSpPr/>
      </dsp:nvSpPr>
      <dsp:spPr>
        <a:xfrm>
          <a:off x="5322168" y="0"/>
          <a:ext cx="5162777" cy="25972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/>
            <a:t>Flavien Revellat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Business Développeur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Fondateur de </a:t>
          </a:r>
          <a:r>
            <a:rPr lang="fr-FR" sz="1600" kern="1200" dirty="0" err="1" smtClean="0"/>
            <a:t>Visiapy</a:t>
          </a:r>
          <a:endParaRPr lang="fr-FR" sz="1600" kern="1200" dirty="0"/>
        </a:p>
      </dsp:txBody>
      <dsp:txXfrm>
        <a:off x="5322168" y="1038881"/>
        <a:ext cx="5162777" cy="1038881"/>
      </dsp:txXfrm>
    </dsp:sp>
    <dsp:sp modelId="{FE0D9ED4-5F1B-4261-974A-719CFB162C3A}">
      <dsp:nvSpPr>
        <dsp:cNvPr id="0" name=""/>
        <dsp:cNvSpPr/>
      </dsp:nvSpPr>
      <dsp:spPr>
        <a:xfrm>
          <a:off x="7471122" y="155832"/>
          <a:ext cx="864868" cy="864868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73D2AA-3FA2-4806-AC71-811EABE8DFF2}">
      <dsp:nvSpPr>
        <dsp:cNvPr id="0" name=""/>
        <dsp:cNvSpPr/>
      </dsp:nvSpPr>
      <dsp:spPr>
        <a:xfrm>
          <a:off x="467540" y="2068618"/>
          <a:ext cx="9650296" cy="389580"/>
        </a:xfrm>
        <a:prstGeom prst="leftRightArrow">
          <a:avLst/>
        </a:prstGeom>
        <a:solidFill>
          <a:schemeClr val="accent1"/>
        </a:solidFill>
        <a:ln w="15875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099" cy="498158"/>
          </a:xfrm>
          <a:prstGeom prst="rect">
            <a:avLst/>
          </a:prstGeom>
        </p:spPr>
        <p:txBody>
          <a:bodyPr vert="horz" lIns="91098" tIns="45548" rIns="91098" bIns="45548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4942" y="0"/>
            <a:ext cx="2949099" cy="498158"/>
          </a:xfrm>
          <a:prstGeom prst="rect">
            <a:avLst/>
          </a:prstGeom>
        </p:spPr>
        <p:txBody>
          <a:bodyPr vert="horz" lIns="91098" tIns="45548" rIns="91098" bIns="45548" rtlCol="0"/>
          <a:lstStyle>
            <a:lvl1pPr algn="r">
              <a:defRPr sz="1200"/>
            </a:lvl1pPr>
          </a:lstStyle>
          <a:p>
            <a:fld id="{5CF4BC8F-F20D-48C6-8995-C8E947AAF86C}" type="datetimeFigureOut">
              <a:rPr lang="fr-FR" smtClean="0"/>
              <a:t>06/07/2017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441185"/>
            <a:ext cx="2949099" cy="498158"/>
          </a:xfrm>
          <a:prstGeom prst="rect">
            <a:avLst/>
          </a:prstGeom>
        </p:spPr>
        <p:txBody>
          <a:bodyPr vert="horz" lIns="91098" tIns="45548" rIns="91098" bIns="45548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4942" y="9441185"/>
            <a:ext cx="2949099" cy="498158"/>
          </a:xfrm>
          <a:prstGeom prst="rect">
            <a:avLst/>
          </a:prstGeom>
        </p:spPr>
        <p:txBody>
          <a:bodyPr vert="horz" lIns="91098" tIns="45548" rIns="91098" bIns="45548" rtlCol="0" anchor="b"/>
          <a:lstStyle>
            <a:lvl1pPr algn="r">
              <a:defRPr sz="1200"/>
            </a:lvl1pPr>
          </a:lstStyle>
          <a:p>
            <a:fld id="{3E63EF43-7879-4704-81B6-F7CC302B31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432064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099" cy="498158"/>
          </a:xfrm>
          <a:prstGeom prst="rect">
            <a:avLst/>
          </a:prstGeom>
        </p:spPr>
        <p:txBody>
          <a:bodyPr vert="horz" lIns="91098" tIns="45548" rIns="91098" bIns="45548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4942" y="0"/>
            <a:ext cx="2949099" cy="498158"/>
          </a:xfrm>
          <a:prstGeom prst="rect">
            <a:avLst/>
          </a:prstGeom>
        </p:spPr>
        <p:txBody>
          <a:bodyPr vert="horz" lIns="91098" tIns="45548" rIns="91098" bIns="45548" rtlCol="0"/>
          <a:lstStyle>
            <a:lvl1pPr algn="r">
              <a:defRPr sz="1200"/>
            </a:lvl1pPr>
          </a:lstStyle>
          <a:p>
            <a:fld id="{C402D3BF-0FCE-4FB8-832C-47BCDFBFCCF2}" type="datetimeFigureOut">
              <a:rPr lang="fr-FR" smtClean="0"/>
              <a:t>06/07/2017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1063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98" tIns="45548" rIns="91098" bIns="45548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0562" y="4783257"/>
            <a:ext cx="5444490" cy="3913862"/>
          </a:xfrm>
          <a:prstGeom prst="rect">
            <a:avLst/>
          </a:prstGeom>
        </p:spPr>
        <p:txBody>
          <a:bodyPr vert="horz" lIns="91098" tIns="45548" rIns="91098" bIns="45548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441185"/>
            <a:ext cx="2949099" cy="498158"/>
          </a:xfrm>
          <a:prstGeom prst="rect">
            <a:avLst/>
          </a:prstGeom>
        </p:spPr>
        <p:txBody>
          <a:bodyPr vert="horz" lIns="91098" tIns="45548" rIns="91098" bIns="45548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4942" y="9441185"/>
            <a:ext cx="2949099" cy="498158"/>
          </a:xfrm>
          <a:prstGeom prst="rect">
            <a:avLst/>
          </a:prstGeom>
        </p:spPr>
        <p:txBody>
          <a:bodyPr vert="horz" lIns="91098" tIns="45548" rIns="91098" bIns="45548" rtlCol="0" anchor="b"/>
          <a:lstStyle>
            <a:lvl1pPr algn="r">
              <a:defRPr sz="1200"/>
            </a:lvl1pPr>
          </a:lstStyle>
          <a:p>
            <a:fld id="{6B5E1DA7-675B-412A-9D96-9061092A29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31170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5E1DA7-675B-412A-9D96-9061092A2925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748543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5E1DA7-675B-412A-9D96-9061092A2925}" type="slidenum">
              <a:rPr lang="fr-FR" smtClean="0"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178619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5E1DA7-675B-412A-9D96-9061092A2925}" type="slidenum">
              <a:rPr lang="fr-FR" smtClean="0"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2268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5E1DA7-675B-412A-9D96-9061092A2925}" type="slidenum">
              <a:rPr lang="fr-FR" smtClean="0"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032855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95250" y="749300"/>
            <a:ext cx="6626225" cy="3727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1358" y="4726472"/>
            <a:ext cx="5450846" cy="4477707"/>
          </a:xfrm>
          <a:prstGeom prst="rect">
            <a:avLst/>
          </a:prstGeom>
          <a:noFill/>
          <a:ln>
            <a:noFill/>
          </a:ln>
        </p:spPr>
        <p:txBody>
          <a:bodyPr lIns="91525" tIns="45749" rIns="91525" bIns="45749" anchor="t" anchorCtr="0">
            <a:noAutofit/>
          </a:bodyPr>
          <a:lstStyle/>
          <a:p>
            <a:pPr>
              <a:buClr>
                <a:srgbClr val="FF0000"/>
              </a:buClr>
              <a:buSzPct val="25000"/>
            </a:pPr>
            <a:endParaRPr lang="fr-FR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Shape 150"/>
          <p:cNvSpPr txBox="1">
            <a:spLocks noGrp="1"/>
          </p:cNvSpPr>
          <p:nvPr>
            <p:ph type="sldNum" idx="12"/>
          </p:nvPr>
        </p:nvSpPr>
        <p:spPr>
          <a:xfrm>
            <a:off x="3859442" y="9451216"/>
            <a:ext cx="2952541" cy="497522"/>
          </a:xfrm>
          <a:prstGeom prst="rect">
            <a:avLst/>
          </a:prstGeom>
          <a:noFill/>
          <a:ln>
            <a:noFill/>
          </a:ln>
        </p:spPr>
        <p:txBody>
          <a:bodyPr lIns="91525" tIns="45749" rIns="91525" bIns="45749" anchor="b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fr-FR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10</a:t>
            </a:fld>
            <a:endParaRPr lang="fr-FR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66682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DAE5D-C8D2-4B22-95C5-DA5869897423}" type="datetime1">
              <a:rPr lang="en-US" smtClean="0"/>
              <a:t>7/6/2017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Danielle Estrade - SOPHROLOGUE -  N° Siret 438 853 509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495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19A21-6F17-4620-B195-99725E7E3FF8}" type="datetime1">
              <a:rPr lang="en-US" smtClean="0"/>
              <a:t>7/6/2017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Danielle Estrade - SOPHROLOGUE -  N° Siret 438 853 509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149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A8674-E456-4FFE-9F2F-E648574C1157}" type="datetime1">
              <a:rPr lang="en-US" smtClean="0"/>
              <a:t>7/6/2017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Danielle Estrade - SOPHROLOGUE -  N° Siret 438 853 509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7520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243DAE5D-C8D2-4B22-95C5-DA5869897423}" type="datetime1">
              <a:rPr lang="en-US" smtClean="0"/>
              <a:t>7/6/2017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r>
              <a:rPr lang="fr-FR" smtClean="0"/>
              <a:t>Danielle Estrade - SOPHROLOGUE -  N° Siret 438 853 509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015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2CF8-7FE8-4236-8B83-10D8682DF5B9}" type="datetime1">
              <a:rPr lang="en-US" smtClean="0"/>
              <a:t>7/6/2017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Danielle Estrade - SOPHROLOGUE -  N° Siret 438 853 509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1533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BCB37-1053-40D0-A9E5-73F024A18D77}" type="datetime1">
              <a:rPr lang="en-US" smtClean="0"/>
              <a:t>7/6/2017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Danielle Estrade - SOPHROLOGUE -  N° Siret 438 853 509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02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79C0F-DD50-49D6-8FEB-FCF5B6FC5327}" type="datetime1">
              <a:rPr lang="en-US" smtClean="0"/>
              <a:t>7/6/2017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Danielle Estrade - SOPHROLOGUE -  N° Siret 438 853 509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6458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1C991-062D-4215-B6BF-A11FE968A148}" type="datetime1">
              <a:rPr lang="en-US" smtClean="0"/>
              <a:t>7/6/2017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Danielle Estrade - SOPHROLOGUE -  N° Siret 438 853 509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5467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A5A9E-3DFD-41F5-8C2D-71478DED36AD}" type="datetime1">
              <a:rPr lang="en-US" smtClean="0"/>
              <a:t>7/6/2017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Danielle Estrade - SOPHROLOGUE -  N° Siret 438 853 509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6634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C10C4-9B68-48D8-8FB9-AB5D52E63186}" type="datetime1">
              <a:rPr lang="en-US" smtClean="0"/>
              <a:t>7/6/2017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Danielle Estrade - SOPHROLOGUE -  N° Siret 438 853 509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6334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F7ECB-236E-4486-B8FD-10AD2A8B7862}" type="datetime1">
              <a:rPr lang="en-US" smtClean="0"/>
              <a:t>7/6/2017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Danielle Estrade - SOPHROLOGUE -  N° Siret 438 853 509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196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2CF8-7FE8-4236-8B83-10D8682DF5B9}" type="datetime1">
              <a:rPr lang="en-US" smtClean="0"/>
              <a:t>7/6/2017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Danielle Estrade - SOPHROLOGUE -  N° Siret 438 853 509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0739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72373-BCA2-48DC-BF68-7C52B1FCCA00}" type="datetime1">
              <a:rPr lang="en-US" smtClean="0"/>
              <a:t>7/6/2017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Danielle Estrade - SOPHROLOGUE -  N° Siret 438 853 509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4689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DA432-C0BB-403C-AF81-5A6889C17165}" type="datetime1">
              <a:rPr lang="en-US" smtClean="0"/>
              <a:t>7/6/2017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Danielle Estrade - SOPHROLOGUE -  N° Siret 438 853 509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614903"/>
      </p:ext>
    </p:extLst>
  </p:cSld>
  <p:clrMapOvr>
    <a:masterClrMapping/>
  </p:clrMapOvr>
  <p:hf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DA432-C0BB-403C-AF81-5A6889C17165}" type="datetime1">
              <a:rPr lang="en-US" smtClean="0"/>
              <a:t>7/6/2017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Danielle Estrade - SOPHROLOGUE -  N° Siret 438 853 509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364847"/>
      </p:ext>
    </p:extLst>
  </p:cSld>
  <p:clrMapOvr>
    <a:masterClrMapping/>
  </p:clrMapOvr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DA432-C0BB-403C-AF81-5A6889C17165}" type="datetime1">
              <a:rPr lang="en-US" smtClean="0"/>
              <a:t>7/6/2017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Danielle Estrade - SOPHROLOGUE -  N° Siret 438 853 509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75510963"/>
      </p:ext>
    </p:extLst>
  </p:cSld>
  <p:clrMapOvr>
    <a:masterClrMapping/>
  </p:clrMapOvr>
  <p:hf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DA432-C0BB-403C-AF81-5A6889C17165}" type="datetime1">
              <a:rPr lang="en-US" smtClean="0"/>
              <a:t>7/6/2017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Danielle Estrade - SOPHROLOGUE -  N° Siret 438 853 509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583914"/>
      </p:ext>
    </p:extLst>
  </p:cSld>
  <p:clrMapOvr>
    <a:masterClrMapping/>
  </p:clrMapOvr>
  <p:hf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DA432-C0BB-403C-AF81-5A6889C17165}" type="datetime1">
              <a:rPr lang="en-US" smtClean="0"/>
              <a:t>7/6/2017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Danielle Estrade - SOPHROLOGUE -  N° Siret 438 853 509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063507"/>
      </p:ext>
    </p:extLst>
  </p:cSld>
  <p:clrMapOvr>
    <a:masterClrMapping/>
  </p:clrMapOvr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DA432-C0BB-403C-AF81-5A6889C17165}" type="datetime1">
              <a:rPr lang="en-US" smtClean="0"/>
              <a:t>7/6/2017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Danielle Estrade - SOPHROLOGUE -  N° Siret 438 853 509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112644"/>
      </p:ext>
    </p:extLst>
  </p:cSld>
  <p:clrMapOvr>
    <a:masterClrMapping/>
  </p:clrMapOvr>
  <p:hf hd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19A21-6F17-4620-B195-99725E7E3FF8}" type="datetime1">
              <a:rPr lang="en-US" smtClean="0"/>
              <a:t>7/6/2017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Danielle Estrade - SOPHROLOGUE -  N° Siret 438 853 509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1245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A8674-E456-4FFE-9F2F-E648574C1157}" type="datetime1">
              <a:rPr lang="en-US" smtClean="0"/>
              <a:t>7/6/2017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Danielle Estrade - SOPHROLOGUE -  N° Siret 438 853 509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747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BCB37-1053-40D0-A9E5-73F024A18D77}" type="datetime1">
              <a:rPr lang="en-US" smtClean="0"/>
              <a:t>7/6/2017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Danielle Estrade - SOPHROLOGUE -  N° Siret 438 853 509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354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79C0F-DD50-49D6-8FEB-FCF5B6FC5327}" type="datetime1">
              <a:rPr lang="en-US" smtClean="0"/>
              <a:t>7/6/2017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Danielle Estrade - SOPHROLOGUE -  N° Siret 438 853 509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058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1C991-062D-4215-B6BF-A11FE968A148}" type="datetime1">
              <a:rPr lang="en-US" smtClean="0"/>
              <a:t>7/6/2017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Danielle Estrade - SOPHROLOGUE -  N° Siret 438 853 509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148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A5A9E-3DFD-41F5-8C2D-71478DED36AD}" type="datetime1">
              <a:rPr lang="en-US" smtClean="0"/>
              <a:t>7/6/2017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Danielle Estrade - SOPHROLOGUE -  N° Siret 438 853 509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635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C10C4-9B68-48D8-8FB9-AB5D52E63186}" type="datetime1">
              <a:rPr lang="en-US" smtClean="0"/>
              <a:t>7/6/2017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Danielle Estrade - SOPHROLOGUE -  N° Siret 438 853 509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458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F7ECB-236E-4486-B8FD-10AD2A8B7862}" type="datetime1">
              <a:rPr lang="en-US" smtClean="0"/>
              <a:t>7/6/2017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Danielle Estrade - SOPHROLOGUE -  N° Siret 438 853 509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402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72373-BCA2-48DC-BF68-7C52B1FCCA00}" type="datetime1">
              <a:rPr lang="en-US" smtClean="0"/>
              <a:t>7/6/2017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Danielle Estrade - SOPHROLOGUE -  N° Siret 438 853 509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223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50DA432-C0BB-403C-AF81-5A6889C17165}" type="datetime1">
              <a:rPr lang="en-US" smtClean="0"/>
              <a:t>7/6/2017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fr-FR" smtClean="0"/>
              <a:t>Danielle Estrade - SOPHROLOGUE -  N° Siret 438 853 509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817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DA432-C0BB-403C-AF81-5A6889C17165}" type="datetime1">
              <a:rPr lang="en-US" smtClean="0"/>
              <a:t>7/6/2017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Danielle Estrade - SOPHROLOGUE -  N° Siret 438 853 509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2001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  <p:sldLayoutId id="2147483858" r:id="rId12"/>
    <p:sldLayoutId id="2147483859" r:id="rId13"/>
    <p:sldLayoutId id="2147483860" r:id="rId14"/>
    <p:sldLayoutId id="2147483861" r:id="rId15"/>
    <p:sldLayoutId id="2147483862" r:id="rId16"/>
    <p:sldLayoutId id="2147483863" r:id="rId1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876424" y="652072"/>
            <a:ext cx="9472894" cy="2248525"/>
          </a:xfrm>
        </p:spPr>
        <p:txBody>
          <a:bodyPr>
            <a:normAutofit/>
          </a:bodyPr>
          <a:lstStyle/>
          <a:p>
            <a:r>
              <a:rPr lang="fr-FR" sz="3600" dirty="0" smtClean="0"/>
              <a:t>Présentation offre de partenariat </a:t>
            </a:r>
            <a:br>
              <a:rPr lang="fr-FR" sz="3600" dirty="0" smtClean="0"/>
            </a:br>
            <a:r>
              <a:rPr lang="fr-FR" sz="3600" dirty="0" smtClean="0"/>
              <a:t>Santé </a:t>
            </a:r>
            <a:r>
              <a:rPr lang="fr-FR" sz="3600" dirty="0"/>
              <a:t>et </a:t>
            </a:r>
            <a:r>
              <a:rPr lang="fr-FR" sz="3600" dirty="0" smtClean="0"/>
              <a:t>qualité </a:t>
            </a:r>
            <a:r>
              <a:rPr lang="fr-FR" sz="3600" dirty="0"/>
              <a:t>de vie au </a:t>
            </a:r>
            <a:r>
              <a:rPr lang="fr-FR" sz="3600" dirty="0" smtClean="0"/>
              <a:t>travail (SQVT) </a:t>
            </a:r>
            <a:br>
              <a:rPr lang="fr-FR" sz="3600" dirty="0" smtClean="0"/>
            </a:br>
            <a:r>
              <a:rPr lang="fr-FR" sz="3600" dirty="0" smtClean="0"/>
              <a:t/>
            </a:r>
            <a:br>
              <a:rPr lang="fr-FR" sz="3600" dirty="0" smtClean="0"/>
            </a:br>
            <a:r>
              <a:rPr lang="fr-FR" sz="3600" dirty="0" err="1" smtClean="0"/>
              <a:t>visiapy</a:t>
            </a:r>
            <a:r>
              <a:rPr lang="fr-FR" sz="3600" dirty="0" smtClean="0"/>
              <a:t>	</a:t>
            </a:r>
            <a:endParaRPr lang="fr-FR" sz="36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013119" y="3602038"/>
            <a:ext cx="8106754" cy="1808160"/>
          </a:xfrm>
        </p:spPr>
        <p:txBody>
          <a:bodyPr>
            <a:normAutofit/>
          </a:bodyPr>
          <a:lstStyle/>
          <a:p>
            <a:pPr lvl="4" algn="just"/>
            <a:r>
              <a:rPr lang="fr-FR" b="1" dirty="0" smtClean="0"/>
              <a:t>											</a:t>
            </a:r>
          </a:p>
          <a:p>
            <a:pPr lvl="4" algn="just"/>
            <a:endParaRPr lang="fr-FR" b="1" dirty="0"/>
          </a:p>
          <a:p>
            <a:pPr lvl="4" algn="just"/>
            <a:r>
              <a:rPr lang="fr-FR" b="1" dirty="0" smtClean="0"/>
              <a:t>										     </a:t>
            </a:r>
            <a:r>
              <a:rPr lang="fr-FR" b="1" dirty="0" smtClean="0"/>
              <a:t>13 juillet</a:t>
            </a:r>
            <a:r>
              <a:rPr lang="fr-FR" b="1" dirty="0" smtClean="0"/>
              <a:t> </a:t>
            </a:r>
            <a:r>
              <a:rPr lang="fr-FR" b="1" dirty="0" smtClean="0"/>
              <a:t>2017 - SQVT</a:t>
            </a:r>
            <a:endParaRPr lang="fr-FR" b="1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953158" y="5864813"/>
            <a:ext cx="8459954" cy="365125"/>
          </a:xfrm>
        </p:spPr>
        <p:txBody>
          <a:bodyPr/>
          <a:lstStyle/>
          <a:p>
            <a:r>
              <a:rPr lang="fr-FR" dirty="0"/>
              <a:t>evelyne </a:t>
            </a:r>
            <a:r>
              <a:rPr lang="fr-FR" dirty="0" smtClean="0"/>
              <a:t>revellat - </a:t>
            </a:r>
            <a:r>
              <a:rPr lang="fr-FR" dirty="0" err="1"/>
              <a:t>Sophrokhepri</a:t>
            </a:r>
            <a:r>
              <a:rPr lang="fr-FR" dirty="0"/>
              <a:t> </a:t>
            </a:r>
            <a:r>
              <a:rPr lang="fr-FR" dirty="0" smtClean="0"/>
              <a:t> N° </a:t>
            </a:r>
            <a:r>
              <a:rPr lang="fr-FR" dirty="0" err="1" smtClean="0"/>
              <a:t>siret</a:t>
            </a:r>
            <a:r>
              <a:rPr lang="fr-FR" dirty="0"/>
              <a:t> </a:t>
            </a:r>
            <a:r>
              <a:rPr lang="fr-FR" dirty="0" smtClean="0"/>
              <a:t> 811 445  410</a:t>
            </a:r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8" name="Shape 105" descr="C:\Users\Dell\Dropbox\Sophrokhepri-Charte graphique\Envoi charte graphique\Biotiful Design--3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74588" y="3329988"/>
            <a:ext cx="3980427" cy="22627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89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Shape 152" descr="C:\Users\Dell\Dropbox\Sophrokhépri\PHOTOS du Centre\Photo B-Design\Biotiful Design--18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41815" y="1317242"/>
            <a:ext cx="2288505" cy="4632037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Shape 153"/>
          <p:cNvSpPr/>
          <p:nvPr/>
        </p:nvSpPr>
        <p:spPr>
          <a:xfrm>
            <a:off x="8250229" y="5373216"/>
            <a:ext cx="2280089" cy="576064"/>
          </a:xfrm>
          <a:prstGeom prst="rect">
            <a:avLst/>
          </a:prstGeom>
          <a:solidFill>
            <a:srgbClr val="EEECE1">
              <a:alpha val="80000"/>
            </a:srgbClr>
          </a:solidFill>
          <a:ln>
            <a:noFill/>
          </a:ln>
        </p:spPr>
        <p:txBody>
          <a:bodyPr lIns="115450" tIns="57725" rIns="115450" bIns="57725" anchor="ctr" anchorCtr="0">
            <a:noAutofit/>
          </a:bodyPr>
          <a:lstStyle/>
          <a:p>
            <a:pPr algn="ctr"/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Shape 155"/>
          <p:cNvSpPr txBox="1">
            <a:spLocks noGrp="1"/>
          </p:cNvSpPr>
          <p:nvPr>
            <p:ph type="ftr" idx="11"/>
          </p:nvPr>
        </p:nvSpPr>
        <p:spPr>
          <a:xfrm>
            <a:off x="1106502" y="6356351"/>
            <a:ext cx="8744430" cy="365125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r>
              <a:rPr lang="fr-FR" sz="1100" dirty="0"/>
              <a:t>evelyne revellat - Sophrokhepri  N° </a:t>
            </a:r>
            <a:r>
              <a:rPr lang="fr-FR" sz="1100" dirty="0" err="1"/>
              <a:t>siret</a:t>
            </a:r>
            <a:r>
              <a:rPr lang="fr-FR" sz="1100" dirty="0"/>
              <a:t>  811 445  </a:t>
            </a:r>
            <a:r>
              <a:rPr lang="fr-FR" sz="1100" dirty="0" smtClean="0"/>
              <a:t>410</a:t>
            </a:r>
            <a:endParaRPr lang="en-US" sz="1100" dirty="0"/>
          </a:p>
          <a:p>
            <a:pPr algn="ctr">
              <a:buSzPct val="25000"/>
            </a:pPr>
            <a:endParaRPr lang="fr-FR" sz="1200" cap="none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Shape 156"/>
          <p:cNvSpPr txBox="1">
            <a:spLocks noGrp="1"/>
          </p:cNvSpPr>
          <p:nvPr>
            <p:ph type="sldNum" idx="12"/>
          </p:nvPr>
        </p:nvSpPr>
        <p:spPr>
          <a:xfrm>
            <a:off x="8077201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fr-FR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10</a:t>
            </a:fld>
            <a:endParaRPr lang="fr-FR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Shape 157"/>
          <p:cNvSpPr txBox="1"/>
          <p:nvPr/>
        </p:nvSpPr>
        <p:spPr>
          <a:xfrm>
            <a:off x="5184771" y="1484783"/>
            <a:ext cx="3038610" cy="2894818"/>
          </a:xfrm>
          <a:prstGeom prst="rect">
            <a:avLst/>
          </a:prstGeom>
          <a:noFill/>
          <a:ln>
            <a:noFill/>
          </a:ln>
        </p:spPr>
        <p:txBody>
          <a:bodyPr lIns="42850" tIns="21400" rIns="42850" bIns="21400" anchor="t" anchorCtr="0">
            <a:noAutofit/>
          </a:bodyPr>
          <a:lstStyle/>
          <a:p>
            <a:pPr algn="ctr">
              <a:buClr>
                <a:srgbClr val="0085B0"/>
              </a:buClr>
              <a:buSzPct val="25000"/>
            </a:pPr>
            <a:r>
              <a:rPr lang="fr-FR" sz="1900" b="1" dirty="0">
                <a:latin typeface="Calibri"/>
                <a:ea typeface="Calibri"/>
                <a:cs typeface="Calibri"/>
                <a:sym typeface="Calibri"/>
              </a:rPr>
              <a:t>Centre Paramédical </a:t>
            </a:r>
          </a:p>
          <a:p>
            <a:pPr algn="ctr">
              <a:buClr>
                <a:srgbClr val="0085B0"/>
              </a:buClr>
              <a:buSzPct val="25000"/>
            </a:pPr>
            <a:r>
              <a:rPr lang="fr-FR" sz="1300" b="1" dirty="0">
                <a:latin typeface="Calibri"/>
                <a:ea typeface="Calibri"/>
                <a:cs typeface="Calibri"/>
                <a:sym typeface="Calibri"/>
              </a:rPr>
              <a:t>De Thérapies complémentaires </a:t>
            </a:r>
          </a:p>
          <a:p>
            <a:pPr algn="ctr">
              <a:buClr>
                <a:srgbClr val="0085B0"/>
              </a:buClr>
              <a:buSzPct val="25000"/>
            </a:pPr>
            <a:r>
              <a:rPr lang="fr-FR" sz="1300" b="1" dirty="0">
                <a:latin typeface="Calibri"/>
                <a:ea typeface="Calibri"/>
                <a:cs typeface="Calibri"/>
                <a:sym typeface="Calibri"/>
              </a:rPr>
              <a:t>Et Soutien psychologique</a:t>
            </a:r>
          </a:p>
          <a:p>
            <a:pPr algn="ctr">
              <a:buClr>
                <a:schemeClr val="dk1"/>
              </a:buClr>
            </a:pPr>
            <a:endParaRPr sz="900" b="1" dirty="0"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chemeClr val="dk1"/>
              </a:buClr>
            </a:pPr>
            <a:endParaRPr sz="900" b="1" dirty="0"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rgbClr val="0085B0"/>
              </a:buClr>
              <a:buSzPct val="25000"/>
            </a:pPr>
            <a:r>
              <a:rPr lang="fr-FR" sz="1300" b="1" dirty="0">
                <a:latin typeface="Calibri"/>
                <a:ea typeface="Calibri"/>
                <a:cs typeface="Calibri"/>
                <a:sym typeface="Calibri"/>
              </a:rPr>
              <a:t>Développement personnel</a:t>
            </a:r>
          </a:p>
          <a:p>
            <a:pPr algn="ctr">
              <a:buClr>
                <a:srgbClr val="0085B0"/>
              </a:buClr>
              <a:buSzPct val="25000"/>
            </a:pPr>
            <a:r>
              <a:rPr lang="fr-FR" sz="1300" b="1" dirty="0">
                <a:latin typeface="Calibri"/>
                <a:ea typeface="Calibri"/>
                <a:cs typeface="Calibri"/>
                <a:sym typeface="Calibri"/>
              </a:rPr>
              <a:t>Et mieux être de la personne</a:t>
            </a:r>
          </a:p>
          <a:p>
            <a:pPr algn="ctr">
              <a:buClr>
                <a:schemeClr val="dk1"/>
              </a:buClr>
            </a:pPr>
            <a:endParaRPr sz="900" b="1" dirty="0"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chemeClr val="dk1"/>
              </a:buClr>
            </a:pPr>
            <a:endParaRPr sz="900" b="1" dirty="0"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rgbClr val="0085B0"/>
              </a:buClr>
              <a:buSzPct val="25000"/>
            </a:pPr>
            <a:r>
              <a:rPr lang="fr-FR" sz="1300" b="1" dirty="0">
                <a:latin typeface="Calibri"/>
                <a:ea typeface="Calibri"/>
                <a:cs typeface="Calibri"/>
                <a:sym typeface="Calibri"/>
              </a:rPr>
              <a:t>Prendre rendez-vous </a:t>
            </a:r>
          </a:p>
          <a:p>
            <a:pPr algn="ctr">
              <a:buClr>
                <a:srgbClr val="0085B0"/>
              </a:buClr>
              <a:buSzPct val="25000"/>
            </a:pPr>
            <a:r>
              <a:rPr lang="fr-FR" sz="1300" b="1" dirty="0">
                <a:latin typeface="Calibri"/>
                <a:ea typeface="Calibri"/>
                <a:cs typeface="Calibri"/>
                <a:sym typeface="Calibri"/>
              </a:rPr>
              <a:t>avec nos spécialistes</a:t>
            </a:r>
            <a:br>
              <a:rPr lang="fr-FR" sz="1300" b="1" dirty="0">
                <a:latin typeface="Calibri"/>
                <a:ea typeface="Calibri"/>
                <a:cs typeface="Calibri"/>
                <a:sym typeface="Calibri"/>
              </a:rPr>
            </a:br>
            <a:endParaRPr lang="fr-FR" sz="1300" b="1" dirty="0"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rgbClr val="0085B0"/>
              </a:buClr>
              <a:buSzPct val="25000"/>
            </a:pPr>
            <a:r>
              <a:rPr lang="fr-FR" sz="1300" b="1" dirty="0">
                <a:latin typeface="Calibri"/>
                <a:ea typeface="Calibri"/>
                <a:cs typeface="Calibri"/>
                <a:sym typeface="Calibri"/>
              </a:rPr>
              <a:t>09 73 67 35 45</a:t>
            </a:r>
          </a:p>
          <a:p>
            <a:pPr algn="ctr">
              <a:buClr>
                <a:srgbClr val="0085B0"/>
              </a:buClr>
              <a:buSzPct val="25000"/>
            </a:pPr>
            <a:r>
              <a:rPr lang="fr-FR" sz="1300" b="1" dirty="0">
                <a:latin typeface="Calibri"/>
                <a:ea typeface="Calibri"/>
                <a:cs typeface="Calibri"/>
                <a:sym typeface="Calibri"/>
              </a:rPr>
              <a:t>06 60 47 71 64</a:t>
            </a:r>
          </a:p>
          <a:p>
            <a:pPr algn="ctr">
              <a:buClr>
                <a:srgbClr val="0085B0"/>
              </a:buClr>
              <a:buSzPct val="25000"/>
            </a:pPr>
            <a:r>
              <a:rPr lang="fr-FR" sz="1300" b="1" dirty="0">
                <a:latin typeface="Calibri"/>
                <a:ea typeface="Calibri"/>
                <a:cs typeface="Calibri"/>
                <a:sym typeface="Calibri"/>
              </a:rPr>
              <a:t>www.rdv.sophrokhepri.fr</a:t>
            </a:r>
          </a:p>
          <a:p>
            <a:pPr algn="ctr">
              <a:buClr>
                <a:schemeClr val="dk1"/>
              </a:buClr>
            </a:pPr>
            <a:endParaRPr sz="1300" b="1" dirty="0"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chemeClr val="dk1"/>
              </a:buClr>
            </a:pPr>
            <a:endParaRPr sz="1300" b="1" dirty="0"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chemeClr val="dk1"/>
              </a:buClr>
            </a:pPr>
            <a:endParaRPr sz="1300" b="1" dirty="0"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chemeClr val="dk1"/>
              </a:buClr>
            </a:pPr>
            <a:endParaRPr sz="15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Shape 158"/>
          <p:cNvSpPr txBox="1"/>
          <p:nvPr/>
        </p:nvSpPr>
        <p:spPr>
          <a:xfrm>
            <a:off x="8503010" y="5371317"/>
            <a:ext cx="1751314" cy="253164"/>
          </a:xfrm>
          <a:prstGeom prst="rect">
            <a:avLst/>
          </a:prstGeom>
          <a:noFill/>
          <a:ln>
            <a:noFill/>
          </a:ln>
        </p:spPr>
        <p:txBody>
          <a:bodyPr lIns="98300" tIns="49150" rIns="98300" bIns="49150" anchor="t" anchorCtr="0">
            <a:noAutofit/>
          </a:bodyPr>
          <a:lstStyle/>
          <a:p>
            <a:pPr algn="ctr">
              <a:buSzPct val="25000"/>
            </a:pPr>
            <a:r>
              <a:rPr lang="fr-FR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Edition </a:t>
            </a:r>
            <a:r>
              <a:rPr lang="fr-FR" sz="1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2016/2017</a:t>
            </a:r>
          </a:p>
        </p:txBody>
      </p:sp>
      <p:sp>
        <p:nvSpPr>
          <p:cNvPr id="159" name="Shape 159"/>
          <p:cNvSpPr txBox="1"/>
          <p:nvPr/>
        </p:nvSpPr>
        <p:spPr>
          <a:xfrm>
            <a:off x="8503011" y="5436955"/>
            <a:ext cx="1766111" cy="499386"/>
          </a:xfrm>
          <a:prstGeom prst="rect">
            <a:avLst/>
          </a:prstGeom>
          <a:noFill/>
          <a:ln>
            <a:noFill/>
          </a:ln>
        </p:spPr>
        <p:txBody>
          <a:bodyPr lIns="98300" tIns="49150" rIns="98300" bIns="49150" anchor="t" anchorCtr="0">
            <a:noAutofit/>
          </a:bodyPr>
          <a:lstStyle/>
          <a:p>
            <a:pPr algn="ctr">
              <a:lnSpc>
                <a:spcPct val="150000"/>
              </a:lnSpc>
              <a:buSzPct val="25000"/>
            </a:pPr>
            <a:r>
              <a:rPr lang="fr-FR" sz="13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Paru au </a:t>
            </a:r>
          </a:p>
          <a:p>
            <a:pPr algn="ctr">
              <a:lnSpc>
                <a:spcPct val="50000"/>
              </a:lnSpc>
              <a:buSzPct val="25000"/>
            </a:pPr>
            <a:r>
              <a:rPr lang="fr-FR" sz="13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Guide des hôpitaux</a:t>
            </a:r>
          </a:p>
        </p:txBody>
      </p:sp>
      <p:sp>
        <p:nvSpPr>
          <p:cNvPr id="160" name="Shape 160"/>
          <p:cNvSpPr txBox="1"/>
          <p:nvPr/>
        </p:nvSpPr>
        <p:spPr>
          <a:xfrm>
            <a:off x="5188374" y="4593853"/>
            <a:ext cx="3043873" cy="1113048"/>
          </a:xfrm>
          <a:prstGeom prst="rect">
            <a:avLst/>
          </a:prstGeom>
          <a:noFill/>
          <a:ln>
            <a:noFill/>
          </a:ln>
        </p:spPr>
        <p:txBody>
          <a:bodyPr lIns="74925" tIns="37450" rIns="74925" bIns="37450" anchor="t" anchorCtr="0">
            <a:noAutofit/>
          </a:bodyPr>
          <a:lstStyle/>
          <a:p>
            <a:pPr algn="ctr">
              <a:spcBef>
                <a:spcPts val="280"/>
              </a:spcBef>
              <a:buClr>
                <a:srgbClr val="0085B0"/>
              </a:buClr>
              <a:buSzPct val="25000"/>
            </a:pPr>
            <a:r>
              <a:rPr lang="fr-FR" sz="1400" b="1" dirty="0">
                <a:latin typeface="Calibri"/>
                <a:ea typeface="Calibri"/>
                <a:cs typeface="Calibri"/>
                <a:sym typeface="Calibri"/>
              </a:rPr>
              <a:t>Orientation  scolaire</a:t>
            </a:r>
          </a:p>
          <a:p>
            <a:pPr algn="ctr">
              <a:spcBef>
                <a:spcPts val="280"/>
              </a:spcBef>
              <a:buClr>
                <a:srgbClr val="0085B0"/>
              </a:buClr>
              <a:buSzPct val="25000"/>
            </a:pPr>
            <a:r>
              <a:rPr lang="fr-FR" sz="1400" b="1" dirty="0">
                <a:latin typeface="Calibri"/>
                <a:ea typeface="Calibri"/>
                <a:cs typeface="Calibri"/>
                <a:sym typeface="Calibri"/>
              </a:rPr>
              <a:t>Evaluation psychologique</a:t>
            </a:r>
          </a:p>
          <a:p>
            <a:pPr algn="ctr">
              <a:spcBef>
                <a:spcPts val="280"/>
              </a:spcBef>
              <a:buClr>
                <a:srgbClr val="0085B0"/>
              </a:buClr>
              <a:buSzPct val="25000"/>
            </a:pPr>
            <a:r>
              <a:rPr lang="fr-FR" sz="1400" b="1" dirty="0">
                <a:latin typeface="Calibri"/>
                <a:ea typeface="Calibri"/>
                <a:cs typeface="Calibri"/>
                <a:sym typeface="Calibri"/>
              </a:rPr>
              <a:t>Bilan de compétences professionnel</a:t>
            </a:r>
          </a:p>
        </p:txBody>
      </p:sp>
      <p:sp>
        <p:nvSpPr>
          <p:cNvPr id="161" name="Shape 161"/>
          <p:cNvSpPr txBox="1"/>
          <p:nvPr/>
        </p:nvSpPr>
        <p:spPr>
          <a:xfrm>
            <a:off x="1800544" y="3830728"/>
            <a:ext cx="3431358" cy="2295752"/>
          </a:xfrm>
          <a:prstGeom prst="rect">
            <a:avLst/>
          </a:prstGeom>
          <a:noFill/>
          <a:ln>
            <a:noFill/>
          </a:ln>
        </p:spPr>
        <p:txBody>
          <a:bodyPr lIns="98300" tIns="49150" rIns="98300" bIns="49150" anchor="t" anchorCtr="0">
            <a:noAutofit/>
          </a:bodyPr>
          <a:lstStyle/>
          <a:p>
            <a:pPr algn="ctr">
              <a:lnSpc>
                <a:spcPct val="107500"/>
              </a:lnSpc>
              <a:buSzPct val="25000"/>
            </a:pPr>
            <a:r>
              <a:rPr lang="fr-FR" sz="1400" b="1" dirty="0" smtClean="0">
                <a:latin typeface="Calibri"/>
                <a:ea typeface="Calibri"/>
                <a:cs typeface="Calibri"/>
                <a:sym typeface="Calibri"/>
              </a:rPr>
              <a:t>Chiropraxie, </a:t>
            </a:r>
            <a:r>
              <a:rPr lang="fr-FR" sz="1400" b="1" dirty="0">
                <a:latin typeface="Calibri"/>
                <a:ea typeface="Calibri"/>
                <a:cs typeface="Calibri"/>
                <a:sym typeface="Calibri"/>
              </a:rPr>
              <a:t>EFT, EMDR, Etiopathie, Gestalt, </a:t>
            </a:r>
            <a:r>
              <a:rPr lang="fr-FR" sz="1400" b="1" dirty="0" smtClean="0">
                <a:latin typeface="Calibri"/>
                <a:ea typeface="Calibri"/>
                <a:cs typeface="Calibri"/>
                <a:sym typeface="Calibri"/>
              </a:rPr>
              <a:t>Hypnose</a:t>
            </a:r>
            <a:r>
              <a:rPr lang="fr-FR" sz="1400" b="1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fr-FR" sz="1400" b="1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1400" b="1" dirty="0">
                <a:latin typeface="Calibri"/>
                <a:ea typeface="Calibri"/>
                <a:cs typeface="Calibri"/>
                <a:sym typeface="Calibri"/>
              </a:rPr>
              <a:t>Kinésiologie,  Massages, Méditation, Naturopathie, Ostéopathie, Phytothérapie, </a:t>
            </a:r>
            <a:br>
              <a:rPr lang="fr-FR" sz="1400" b="1" dirty="0">
                <a:latin typeface="Calibri"/>
                <a:ea typeface="Calibri"/>
                <a:cs typeface="Calibri"/>
                <a:sym typeface="Calibri"/>
              </a:rPr>
            </a:br>
            <a:r>
              <a:rPr lang="fr-FR" sz="1400" b="1" dirty="0">
                <a:latin typeface="Calibri"/>
                <a:ea typeface="Calibri"/>
                <a:cs typeface="Calibri"/>
                <a:sym typeface="Calibri"/>
              </a:rPr>
              <a:t>Pédicure-Podologie, </a:t>
            </a:r>
            <a:r>
              <a:rPr lang="fr-FR" sz="1400" b="1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1400" b="1" dirty="0">
                <a:latin typeface="Calibri"/>
                <a:ea typeface="Calibri"/>
                <a:cs typeface="Calibri"/>
                <a:sym typeface="Calibri"/>
              </a:rPr>
              <a:t>Réflexologie plantaire, Remédiation cognitive, Sophrologie, Tests d’évaluation psychologiques…</a:t>
            </a:r>
          </a:p>
        </p:txBody>
      </p:sp>
      <p:cxnSp>
        <p:nvCxnSpPr>
          <p:cNvPr id="162" name="Shape 162"/>
          <p:cNvCxnSpPr/>
          <p:nvPr/>
        </p:nvCxnSpPr>
        <p:spPr>
          <a:xfrm>
            <a:off x="5768516" y="2371321"/>
            <a:ext cx="1853386" cy="0"/>
          </a:xfrm>
          <a:prstGeom prst="straightConnector1">
            <a:avLst/>
          </a:prstGeom>
          <a:noFill/>
          <a:ln w="9525" cap="flat" cmpd="sng">
            <a:solidFill>
              <a:srgbClr val="0085B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3" name="Shape 163"/>
          <p:cNvCxnSpPr/>
          <p:nvPr/>
        </p:nvCxnSpPr>
        <p:spPr>
          <a:xfrm>
            <a:off x="5768516" y="3080094"/>
            <a:ext cx="1853386" cy="0"/>
          </a:xfrm>
          <a:prstGeom prst="straightConnector1">
            <a:avLst/>
          </a:prstGeom>
          <a:noFill/>
          <a:ln w="9525" cap="flat" cmpd="sng">
            <a:solidFill>
              <a:srgbClr val="0085B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4" name="Shape 164"/>
          <p:cNvCxnSpPr/>
          <p:nvPr/>
        </p:nvCxnSpPr>
        <p:spPr>
          <a:xfrm>
            <a:off x="5768516" y="4511848"/>
            <a:ext cx="1853386" cy="0"/>
          </a:xfrm>
          <a:prstGeom prst="straightConnector1">
            <a:avLst/>
          </a:prstGeom>
          <a:noFill/>
          <a:ln w="9525" cap="flat" cmpd="sng">
            <a:solidFill>
              <a:srgbClr val="0085B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65" name="Shape 165" descr="C:\Users\Dell\Dropbox\Sophrokhépri\PHOTOS du Centre\Photo B-Design\Biotiful Design--6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76914" y="1318924"/>
            <a:ext cx="3292685" cy="238289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283233" y="573691"/>
            <a:ext cx="104041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 smtClean="0"/>
              <a:t>PRESENTATION DU CENTRE SOPHROKHEPRI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131247024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99140" y="618518"/>
            <a:ext cx="10680805" cy="641664"/>
          </a:xfrm>
        </p:spPr>
        <p:txBody>
          <a:bodyPr>
            <a:normAutofit/>
          </a:bodyPr>
          <a:lstStyle/>
          <a:p>
            <a:r>
              <a:rPr lang="fr-FR" dirty="0" smtClean="0"/>
              <a:t>Les thérapeutes du centre </a:t>
            </a:r>
            <a:r>
              <a:rPr lang="fr-FR" dirty="0" err="1" smtClean="0"/>
              <a:t>Khepri</a:t>
            </a:r>
            <a:r>
              <a:rPr lang="fr-FR" dirty="0" smtClean="0"/>
              <a:t> SANTE</a:t>
            </a:r>
            <a:endParaRPr lang="fr-FR" dirty="0"/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6344198"/>
              </p:ext>
            </p:extLst>
          </p:nvPr>
        </p:nvGraphicFramePr>
        <p:xfrm>
          <a:off x="883665" y="1480700"/>
          <a:ext cx="10265868" cy="44025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0174"/>
                <a:gridCol w="2912785"/>
                <a:gridCol w="5662909"/>
              </a:tblGrid>
              <a:tr h="761984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Champs</a:t>
                      </a:r>
                      <a:r>
                        <a:rPr lang="fr-FR" sz="1600" baseline="0" dirty="0" smtClean="0"/>
                        <a:t> d’intervention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Thérapeutes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Champs d’application</a:t>
                      </a:r>
                      <a:endParaRPr lang="fr-FR" sz="1600" dirty="0"/>
                    </a:p>
                  </a:txBody>
                  <a:tcPr/>
                </a:tc>
              </a:tr>
              <a:tr h="761984">
                <a:tc>
                  <a:txBody>
                    <a:bodyPr/>
                    <a:lstStyle/>
                    <a:p>
                      <a:r>
                        <a:rPr lang="fr-FR" sz="1200" b="1" dirty="0" smtClean="0"/>
                        <a:t>Médical</a:t>
                      </a:r>
                      <a:r>
                        <a:rPr lang="fr-FR" sz="1200" b="1" baseline="0" dirty="0" smtClean="0"/>
                        <a:t> – Paramédical</a:t>
                      </a:r>
                      <a:endParaRPr lang="fr-F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/>
                        <a:t>Médecins, infirmières</a:t>
                      </a:r>
                    </a:p>
                    <a:p>
                      <a:r>
                        <a:rPr lang="fr-FR" sz="1200" b="1" dirty="0" smtClean="0"/>
                        <a:t>Coach santé</a:t>
                      </a:r>
                    </a:p>
                    <a:p>
                      <a:endParaRPr lang="fr-F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/>
                        <a:t>Diagnostic</a:t>
                      </a:r>
                      <a:r>
                        <a:rPr lang="fr-FR" sz="1200" b="1" baseline="0" dirty="0" smtClean="0"/>
                        <a:t> et coordination de soins</a:t>
                      </a:r>
                    </a:p>
                    <a:p>
                      <a:r>
                        <a:rPr lang="fr-FR" sz="1200" b="1" baseline="0" dirty="0" smtClean="0"/>
                        <a:t>Douleurs, maladies chroniques, pédagogie de la maladie</a:t>
                      </a:r>
                      <a:endParaRPr lang="fr-FR" sz="1200" b="1" dirty="0"/>
                    </a:p>
                  </a:txBody>
                  <a:tcPr/>
                </a:tc>
              </a:tr>
              <a:tr h="1439303">
                <a:tc>
                  <a:txBody>
                    <a:bodyPr/>
                    <a:lstStyle/>
                    <a:p>
                      <a:r>
                        <a:rPr lang="fr-FR" sz="1200" b="1" dirty="0" smtClean="0"/>
                        <a:t>Soins manuels</a:t>
                      </a:r>
                    </a:p>
                    <a:p>
                      <a:r>
                        <a:rPr lang="fr-FR" sz="1200" b="1" dirty="0" smtClean="0"/>
                        <a:t>Soins</a:t>
                      </a:r>
                      <a:r>
                        <a:rPr lang="fr-FR" sz="1200" b="1" baseline="0" dirty="0" smtClean="0"/>
                        <a:t> naturels</a:t>
                      </a:r>
                    </a:p>
                    <a:p>
                      <a:r>
                        <a:rPr lang="fr-FR" sz="1200" b="1" baseline="0" dirty="0" smtClean="0"/>
                        <a:t>Médecines douces</a:t>
                      </a:r>
                      <a:endParaRPr lang="fr-F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/>
                        <a:t>Ostéopathes,</a:t>
                      </a:r>
                      <a:r>
                        <a:rPr lang="fr-FR" sz="1200" b="1" baseline="0" dirty="0" smtClean="0"/>
                        <a:t> Chiropracteurs, Podologues, Reflexologues, Etiopathes, Masseurs </a:t>
                      </a:r>
                      <a:endParaRPr lang="fr-F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/>
                        <a:t>Neurosciences</a:t>
                      </a:r>
                      <a:r>
                        <a:rPr lang="fr-FR" sz="1200" b="1" baseline="0" dirty="0" smtClean="0"/>
                        <a:t> du mouvement</a:t>
                      </a:r>
                    </a:p>
                    <a:p>
                      <a:r>
                        <a:rPr lang="fr-FR" sz="1200" b="1" baseline="0" dirty="0" smtClean="0"/>
                        <a:t>Soins alternatifs psycho énergétiques</a:t>
                      </a:r>
                    </a:p>
                    <a:p>
                      <a:r>
                        <a:rPr lang="fr-FR" sz="1200" b="1" baseline="0" dirty="0" smtClean="0"/>
                        <a:t>Massages : Ayurvédique, </a:t>
                      </a:r>
                      <a:r>
                        <a:rPr lang="fr-FR" sz="1200" b="1" baseline="0" dirty="0" err="1" smtClean="0"/>
                        <a:t>Amma</a:t>
                      </a:r>
                      <a:r>
                        <a:rPr lang="fr-FR" sz="1200" b="1" baseline="0" dirty="0" smtClean="0"/>
                        <a:t>, Bien être, Suédois…</a:t>
                      </a:r>
                      <a:endParaRPr lang="fr-FR" sz="1200" b="1" dirty="0"/>
                    </a:p>
                  </a:txBody>
                  <a:tcPr/>
                </a:tc>
              </a:tr>
              <a:tr h="1439303">
                <a:tc>
                  <a:txBody>
                    <a:bodyPr/>
                    <a:lstStyle/>
                    <a:p>
                      <a:r>
                        <a:rPr lang="fr-FR" sz="1200" b="1" dirty="0" smtClean="0"/>
                        <a:t>Relation d’aide</a:t>
                      </a:r>
                    </a:p>
                    <a:p>
                      <a:r>
                        <a:rPr lang="fr-FR" sz="1200" b="1" dirty="0" smtClean="0"/>
                        <a:t>Coaching</a:t>
                      </a:r>
                      <a:endParaRPr lang="fr-F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/>
                        <a:t>Psychologues</a:t>
                      </a:r>
                    </a:p>
                    <a:p>
                      <a:r>
                        <a:rPr lang="fr-FR" sz="1200" b="1" dirty="0" smtClean="0"/>
                        <a:t>Psycho praticiens</a:t>
                      </a:r>
                    </a:p>
                    <a:p>
                      <a:r>
                        <a:rPr lang="fr-FR" sz="1200" b="1" dirty="0" smtClean="0"/>
                        <a:t>Sophrologues</a:t>
                      </a:r>
                      <a:endParaRPr lang="fr-F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/>
                        <a:t>Thérapie</a:t>
                      </a:r>
                      <a:r>
                        <a:rPr lang="fr-FR" sz="1200" b="1" baseline="0" dirty="0" smtClean="0"/>
                        <a:t>s cognitives et comportementales, Hypno thérapies </a:t>
                      </a:r>
                    </a:p>
                    <a:p>
                      <a:r>
                        <a:rPr lang="fr-FR" sz="1200" b="1" baseline="0" dirty="0" smtClean="0"/>
                        <a:t>Psychanalyse, </a:t>
                      </a:r>
                      <a:r>
                        <a:rPr lang="fr-FR" sz="1200" b="1" baseline="0" dirty="0" err="1" smtClean="0"/>
                        <a:t>Gesalt</a:t>
                      </a:r>
                      <a:r>
                        <a:rPr lang="fr-FR" sz="1200" b="1" baseline="0" dirty="0" smtClean="0"/>
                        <a:t> Thérapie</a:t>
                      </a:r>
                    </a:p>
                    <a:p>
                      <a:r>
                        <a:rPr lang="fr-FR" sz="1200" b="1" baseline="0" dirty="0" smtClean="0"/>
                        <a:t>Gestion du stress, changement au travail, cohérence cardiaque, méditation, relaxation, troubles du sommeil, alimentaires. Confiance en soi.</a:t>
                      </a:r>
                      <a:endParaRPr lang="fr-FR" sz="12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883665" y="6167585"/>
            <a:ext cx="9392656" cy="365125"/>
          </a:xfrm>
        </p:spPr>
        <p:txBody>
          <a:bodyPr/>
          <a:lstStyle/>
          <a:p>
            <a:r>
              <a:rPr lang="fr-FR" dirty="0"/>
              <a:t>evelyne revellat - Sophrokhepri  N° </a:t>
            </a:r>
            <a:r>
              <a:rPr lang="fr-FR" dirty="0" err="1"/>
              <a:t>siret</a:t>
            </a:r>
            <a:r>
              <a:rPr lang="fr-FR" dirty="0"/>
              <a:t>  811 445  410 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71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10630526" cy="1041233"/>
          </a:xfrm>
        </p:spPr>
        <p:txBody>
          <a:bodyPr>
            <a:normAutofit/>
          </a:bodyPr>
          <a:lstStyle/>
          <a:p>
            <a:r>
              <a:rPr lang="fr-FR" dirty="0" smtClean="0"/>
              <a:t>LES PACKS de PRESTATIONS ciblées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54954" y="1836484"/>
            <a:ext cx="10035785" cy="3911174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fr-FR" sz="1600" b="1" dirty="0" smtClean="0">
                <a:latin typeface="Calibri"/>
                <a:ea typeface="Calibri"/>
                <a:cs typeface="Calibri"/>
                <a:sym typeface="Calibri"/>
              </a:rPr>
              <a:t>Un entretien de </a:t>
            </a:r>
            <a:r>
              <a:rPr lang="fr-FR" sz="1600" dirty="0" smtClean="0"/>
              <a:t>diagnostic </a:t>
            </a:r>
            <a:r>
              <a:rPr lang="fr-FR" sz="1600" dirty="0"/>
              <a:t>et d’orientation pour la coordination des soins de support</a:t>
            </a:r>
          </a:p>
          <a:p>
            <a:pPr algn="just"/>
            <a:r>
              <a:rPr lang="fr-FR" sz="1600" dirty="0" smtClean="0"/>
              <a:t>Une </a:t>
            </a:r>
            <a:r>
              <a:rPr lang="fr-FR" sz="1600" dirty="0"/>
              <a:t>cellule d’urgence pour intervenir en situation de crise</a:t>
            </a:r>
          </a:p>
          <a:p>
            <a:pPr algn="just"/>
            <a:r>
              <a:rPr lang="fr-FR" sz="1700" b="1" dirty="0"/>
              <a:t>Des prestations concernant les pôles santé suivant:</a:t>
            </a:r>
          </a:p>
          <a:p>
            <a:pPr algn="just"/>
            <a:r>
              <a:rPr lang="fr-FR" sz="1600" dirty="0" smtClean="0"/>
              <a:t>Sommeil  - Alimentaire – Addictions - Douleurs chroniques - Stress (stress aigu, post traumatique, dépression, </a:t>
            </a:r>
            <a:r>
              <a:rPr lang="fr-FR" sz="1600" dirty="0" err="1" smtClean="0"/>
              <a:t>burn-out</a:t>
            </a:r>
            <a:r>
              <a:rPr lang="fr-FR" sz="1600" dirty="0" smtClean="0"/>
              <a:t>)</a:t>
            </a:r>
          </a:p>
          <a:p>
            <a:pPr algn="just"/>
            <a:r>
              <a:rPr lang="fr-FR" sz="1600" dirty="0" smtClean="0"/>
              <a:t>Périnatalité – Parentalité - Préparation à la retraite – Soutien aux aidants familiaux</a:t>
            </a:r>
          </a:p>
          <a:p>
            <a:pPr algn="just"/>
            <a:r>
              <a:rPr lang="fr-FR" sz="1600" dirty="0" smtClean="0"/>
              <a:t>Conciliation vie privée – vie professionnelle</a:t>
            </a:r>
          </a:p>
          <a:p>
            <a:pPr algn="just"/>
            <a:r>
              <a:rPr lang="fr-FR" sz="1600" dirty="0" smtClean="0"/>
              <a:t>Des bilans énergétiques</a:t>
            </a:r>
          </a:p>
          <a:p>
            <a:pPr algn="just"/>
            <a:r>
              <a:rPr lang="fr-FR" sz="1600" dirty="0" smtClean="0"/>
              <a:t>Des programmes d’optimisation de la récupération et du sommeil</a:t>
            </a:r>
          </a:p>
          <a:p>
            <a:pPr algn="just"/>
            <a:r>
              <a:rPr lang="fr-FR" sz="1600" dirty="0" smtClean="0"/>
              <a:t>Des programmes d’optimisation de la concentration et de la performance</a:t>
            </a:r>
          </a:p>
          <a:p>
            <a:pPr algn="just"/>
            <a:r>
              <a:rPr lang="fr-FR" sz="1600" dirty="0" smtClean="0"/>
              <a:t>Des parcours de préparation à la reprise du travail après une longue absence ou maladie.</a:t>
            </a:r>
          </a:p>
          <a:p>
            <a:pPr marL="0" indent="0" algn="just">
              <a:buNone/>
            </a:pPr>
            <a:endParaRPr lang="fr-FR" sz="1600" dirty="0" smtClean="0"/>
          </a:p>
          <a:p>
            <a:pPr marL="0" indent="0" algn="just">
              <a:buNone/>
            </a:pPr>
            <a:endParaRPr lang="fr-FR" sz="1600" dirty="0"/>
          </a:p>
          <a:p>
            <a:pPr lvl="1" algn="just"/>
            <a:endParaRPr lang="fr-FR" sz="1600" dirty="0"/>
          </a:p>
          <a:p>
            <a:pPr algn="just"/>
            <a:endParaRPr lang="fr-FR" sz="1600" b="1" dirty="0" smtClean="0"/>
          </a:p>
          <a:p>
            <a:pPr marL="0" indent="0">
              <a:buNone/>
            </a:pPr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9255086" cy="365125"/>
          </a:xfrm>
        </p:spPr>
        <p:txBody>
          <a:bodyPr/>
          <a:lstStyle/>
          <a:p>
            <a:r>
              <a:rPr lang="fr-FR" dirty="0"/>
              <a:t>evelyne revellat - Sophrokhepri  N° </a:t>
            </a:r>
            <a:r>
              <a:rPr lang="fr-FR" dirty="0" err="1"/>
              <a:t>siret</a:t>
            </a:r>
            <a:r>
              <a:rPr lang="fr-FR" dirty="0"/>
              <a:t>  811 445  </a:t>
            </a:r>
            <a:r>
              <a:rPr lang="fr-FR" dirty="0" smtClean="0"/>
              <a:t>410</a:t>
            </a:r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10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10423058" cy="1041233"/>
          </a:xfrm>
        </p:spPr>
        <p:txBody>
          <a:bodyPr>
            <a:normAutofit/>
          </a:bodyPr>
          <a:lstStyle/>
          <a:p>
            <a:r>
              <a:rPr lang="fr-FR" dirty="0" smtClean="0"/>
              <a:t>La logistique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54954" y="1713539"/>
            <a:ext cx="10035785" cy="4103274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fr-FR" sz="1600" b="1" dirty="0">
                <a:ea typeface="Calibri"/>
                <a:cs typeface="Calibri"/>
                <a:sym typeface="Calibri"/>
              </a:rPr>
              <a:t>Un système expert :</a:t>
            </a:r>
            <a:r>
              <a:rPr lang="fr-FR" sz="1600" dirty="0">
                <a:ea typeface="Calibri"/>
                <a:cs typeface="Calibri"/>
                <a:sym typeface="Calibri"/>
              </a:rPr>
              <a:t> permet d’accompagner les besoins des collaborateurs sans qu’ils aient à parler en interne dans leur environnement professionnel de leurs difficultés. Ils utilisent un code remis par leur employeur pour s’identifier sur la plateforme et avoir accès aux différents types d’accompagnements. </a:t>
            </a:r>
            <a:endParaRPr lang="fr-FR" sz="1600" dirty="0"/>
          </a:p>
          <a:p>
            <a:pPr algn="just"/>
            <a:r>
              <a:rPr lang="fr-FR" sz="1600" b="1" dirty="0">
                <a:ea typeface="Calibri"/>
                <a:cs typeface="Calibri"/>
                <a:sym typeface="Calibri"/>
              </a:rPr>
              <a:t>Un budget prédéfini qui englobe les différents types d’accompagnement mieux être présélectionnés dans le cadre du dispositif SQVT choisi par </a:t>
            </a:r>
            <a:r>
              <a:rPr lang="fr-FR" sz="1600" b="1" dirty="0" smtClean="0">
                <a:ea typeface="Calibri"/>
                <a:cs typeface="Calibri"/>
                <a:sym typeface="Calibri"/>
              </a:rPr>
              <a:t>l’entreprise</a:t>
            </a:r>
            <a:endParaRPr lang="fr-FR" sz="1600" b="1" dirty="0">
              <a:ea typeface="Calibri"/>
              <a:cs typeface="Calibri"/>
              <a:sym typeface="Calibri"/>
            </a:endParaRPr>
          </a:p>
          <a:p>
            <a:pPr algn="just"/>
            <a:r>
              <a:rPr lang="fr-FR" sz="1600" b="1" dirty="0">
                <a:ea typeface="Calibri"/>
                <a:cs typeface="Calibri"/>
                <a:sym typeface="Calibri"/>
              </a:rPr>
              <a:t>Une Guidance des collaborateurs  : Les collaborateurs sont guidés sans que l’employeur puisse connaître les motifs de consultations, liés ou pas à son contexte professionnel pouvant être un facteur de démotivation, de baisse de productivité ou d’accident du travail.</a:t>
            </a:r>
          </a:p>
          <a:p>
            <a:pPr algn="just"/>
            <a:r>
              <a:rPr lang="fr-FR" sz="1600" b="1" dirty="0" err="1">
                <a:sym typeface="Calibri"/>
              </a:rPr>
              <a:t>Visiothérapie</a:t>
            </a:r>
            <a:r>
              <a:rPr lang="fr-FR" sz="1600" b="1" dirty="0">
                <a:sym typeface="Calibri"/>
              </a:rPr>
              <a:t> pourquoi? : Eloignement physique ; Pudeur, timidité ; Confidentialité ; Manque de temps ou obligation de rester chez soi</a:t>
            </a:r>
            <a:endParaRPr lang="fr-FR" sz="1600" dirty="0"/>
          </a:p>
          <a:p>
            <a:pPr algn="just"/>
            <a:r>
              <a:rPr lang="fr-FR" sz="1600" b="1" dirty="0">
                <a:ea typeface="Calibri"/>
                <a:cs typeface="Calibri"/>
                <a:sym typeface="Calibri"/>
              </a:rPr>
              <a:t>Sécurité des systèmes :</a:t>
            </a:r>
            <a:r>
              <a:rPr lang="fr-FR" sz="1600" dirty="0">
                <a:ea typeface="Calibri"/>
                <a:cs typeface="Calibri"/>
                <a:sym typeface="Calibri"/>
              </a:rPr>
              <a:t> Sécurisation des données, stockage des informations chez OVH</a:t>
            </a:r>
          </a:p>
          <a:p>
            <a:pPr algn="just"/>
            <a:r>
              <a:rPr lang="fr-FR" sz="1600" b="1" dirty="0">
                <a:ea typeface="Calibri"/>
                <a:cs typeface="Calibri"/>
                <a:sym typeface="Calibri"/>
              </a:rPr>
              <a:t>VISIAPY : Système de </a:t>
            </a:r>
            <a:r>
              <a:rPr lang="fr-FR" sz="1600" b="1" dirty="0" err="1">
                <a:ea typeface="Calibri"/>
                <a:cs typeface="Calibri"/>
                <a:sym typeface="Calibri"/>
              </a:rPr>
              <a:t>visio</a:t>
            </a:r>
            <a:r>
              <a:rPr lang="fr-FR" sz="1600" b="1" dirty="0">
                <a:ea typeface="Calibri"/>
                <a:cs typeface="Calibri"/>
                <a:sym typeface="Calibri"/>
              </a:rPr>
              <a:t> conférence propriétaire qui permet la confidentialité des échanges, la stabilité de la qualité de l’image et du son.</a:t>
            </a:r>
            <a:endParaRPr lang="fr-FR" sz="1600" dirty="0">
              <a:ea typeface="Calibri"/>
              <a:cs typeface="Calibri"/>
              <a:sym typeface="Calibri"/>
            </a:endParaRPr>
          </a:p>
          <a:p>
            <a:pPr algn="just"/>
            <a:endParaRPr lang="fr-FR" sz="1600" dirty="0" smtClean="0"/>
          </a:p>
          <a:p>
            <a:pPr algn="just"/>
            <a:endParaRPr lang="fr-FR" sz="1600" dirty="0"/>
          </a:p>
          <a:p>
            <a:pPr lvl="1" algn="just"/>
            <a:endParaRPr lang="fr-FR" sz="1600" dirty="0"/>
          </a:p>
          <a:p>
            <a:pPr algn="just"/>
            <a:endParaRPr lang="fr-FR" sz="1600" b="1" dirty="0" smtClean="0"/>
          </a:p>
          <a:p>
            <a:pPr marL="0" indent="0">
              <a:buNone/>
            </a:pPr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9255086" cy="365125"/>
          </a:xfrm>
        </p:spPr>
        <p:txBody>
          <a:bodyPr/>
          <a:lstStyle/>
          <a:p>
            <a:r>
              <a:rPr lang="fr-FR" dirty="0"/>
              <a:t>evelyne revellat - Sophrokhepri  N° </a:t>
            </a:r>
            <a:r>
              <a:rPr lang="fr-FR" dirty="0" err="1"/>
              <a:t>siret</a:t>
            </a:r>
            <a:r>
              <a:rPr lang="fr-FR" dirty="0"/>
              <a:t>  811 445  </a:t>
            </a:r>
            <a:r>
              <a:rPr lang="fr-FR" dirty="0" smtClean="0"/>
              <a:t>410</a:t>
            </a:r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45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10423058" cy="1041233"/>
          </a:xfrm>
        </p:spPr>
        <p:txBody>
          <a:bodyPr>
            <a:normAutofit/>
          </a:bodyPr>
          <a:lstStyle/>
          <a:p>
            <a:r>
              <a:rPr lang="fr-FR" dirty="0" smtClean="0"/>
              <a:t>CONSULTATIONS Sur site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54954" y="1552176"/>
            <a:ext cx="10035785" cy="4195482"/>
          </a:xfrm>
        </p:spPr>
        <p:txBody>
          <a:bodyPr>
            <a:normAutofit/>
          </a:bodyPr>
          <a:lstStyle/>
          <a:p>
            <a:r>
              <a:rPr lang="fr-FR" sz="1900" dirty="0"/>
              <a:t>Le centre peut proposer en fonction du choix de </a:t>
            </a:r>
            <a:r>
              <a:rPr lang="fr-FR" sz="1900" dirty="0" smtClean="0"/>
              <a:t>l’entreprise</a:t>
            </a:r>
            <a:endParaRPr lang="fr-FR" sz="1900" dirty="0"/>
          </a:p>
          <a:p>
            <a:endParaRPr lang="fr-FR" sz="1600" dirty="0"/>
          </a:p>
          <a:p>
            <a:pPr lvl="1" algn="just"/>
            <a:r>
              <a:rPr lang="fr-FR" dirty="0"/>
              <a:t>Une intervention sur </a:t>
            </a:r>
            <a:r>
              <a:rPr lang="fr-FR" b="1" dirty="0"/>
              <a:t>site </a:t>
            </a:r>
            <a:r>
              <a:rPr lang="fr-FR" b="1" dirty="0" smtClean="0"/>
              <a:t>client</a:t>
            </a:r>
            <a:r>
              <a:rPr lang="fr-FR" dirty="0" smtClean="0"/>
              <a:t> </a:t>
            </a:r>
            <a:r>
              <a:rPr lang="fr-FR" dirty="0"/>
              <a:t>(avec l’organisation de la logistique qui s’impose pour les soins manuels et les groupes)</a:t>
            </a:r>
          </a:p>
          <a:p>
            <a:pPr lvl="1" algn="just"/>
            <a:r>
              <a:rPr lang="fr-FR" dirty="0"/>
              <a:t>Une venue des collaborateurs dans le </a:t>
            </a:r>
            <a:r>
              <a:rPr lang="fr-FR" b="1" dirty="0"/>
              <a:t>centre </a:t>
            </a:r>
            <a:r>
              <a:rPr lang="fr-FR" b="1" dirty="0" err="1" smtClean="0"/>
              <a:t>Khépri</a:t>
            </a:r>
            <a:r>
              <a:rPr lang="fr-FR" b="1" dirty="0" smtClean="0"/>
              <a:t> Santé</a:t>
            </a:r>
            <a:r>
              <a:rPr lang="fr-FR" dirty="0" smtClean="0"/>
              <a:t> Grande </a:t>
            </a:r>
            <a:r>
              <a:rPr lang="fr-FR" dirty="0"/>
              <a:t>Rue Charles De Gaulle 94130 Nogent-sur-Marne (</a:t>
            </a:r>
            <a:r>
              <a:rPr lang="fr-FR" b="1" dirty="0"/>
              <a:t>RER E</a:t>
            </a:r>
            <a:r>
              <a:rPr lang="fr-FR" dirty="0"/>
              <a:t> Nogent- Le Perreux </a:t>
            </a:r>
            <a:r>
              <a:rPr lang="fr-FR" b="1" dirty="0"/>
              <a:t>RER A</a:t>
            </a:r>
            <a:r>
              <a:rPr lang="fr-FR" dirty="0"/>
              <a:t> Nogent sur marne</a:t>
            </a:r>
            <a:r>
              <a:rPr lang="fr-FR" dirty="0" smtClean="0"/>
              <a:t>)</a:t>
            </a: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9255086" cy="365125"/>
          </a:xfrm>
        </p:spPr>
        <p:txBody>
          <a:bodyPr/>
          <a:lstStyle/>
          <a:p>
            <a:r>
              <a:rPr lang="fr-FR" dirty="0"/>
              <a:t>evelyne revellat - Sophrokhepri  N° </a:t>
            </a:r>
            <a:r>
              <a:rPr lang="fr-FR" dirty="0" err="1"/>
              <a:t>siret</a:t>
            </a:r>
            <a:r>
              <a:rPr lang="fr-FR" dirty="0"/>
              <a:t>  811 445  </a:t>
            </a:r>
            <a:r>
              <a:rPr lang="fr-FR" dirty="0" smtClean="0"/>
              <a:t>410</a:t>
            </a:r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97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10423058" cy="1041233"/>
          </a:xfrm>
        </p:spPr>
        <p:txBody>
          <a:bodyPr>
            <a:normAutofit/>
          </a:bodyPr>
          <a:lstStyle/>
          <a:p>
            <a:r>
              <a:rPr lang="fr-FR" dirty="0" smtClean="0"/>
              <a:t>Un partenariat avec VISIAPY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54954" y="1552176"/>
            <a:ext cx="10035785" cy="4195482"/>
          </a:xfrm>
        </p:spPr>
        <p:txBody>
          <a:bodyPr>
            <a:normAutofit fontScale="92500" lnSpcReduction="10000"/>
          </a:bodyPr>
          <a:lstStyle/>
          <a:p>
            <a:pPr algn="just"/>
            <a:endParaRPr lang="fr-FR" sz="1600" dirty="0" smtClean="0"/>
          </a:p>
          <a:p>
            <a:pPr algn="just"/>
            <a:r>
              <a:rPr lang="fr-FR" sz="1700" dirty="0" smtClean="0"/>
              <a:t>Un partenariat entre </a:t>
            </a:r>
            <a:r>
              <a:rPr lang="fr-FR" sz="1700" dirty="0" err="1" smtClean="0"/>
              <a:t>Visiapy</a:t>
            </a:r>
            <a:r>
              <a:rPr lang="fr-FR" sz="1700" dirty="0" smtClean="0"/>
              <a:t> (la plateforme de soins et d’accompagnements à distance) et l’entreprise</a:t>
            </a:r>
          </a:p>
          <a:p>
            <a:pPr algn="just"/>
            <a:r>
              <a:rPr lang="fr-FR" sz="1700" dirty="0" err="1" smtClean="0"/>
              <a:t>Visiapy</a:t>
            </a:r>
            <a:r>
              <a:rPr lang="fr-FR" sz="1700" dirty="0" smtClean="0"/>
              <a:t> se propose d’être le partenaire des entreprises en qualité de professionnel de prévention, du mieux être et de la qualité de vie au travail.</a:t>
            </a:r>
          </a:p>
          <a:p>
            <a:pPr algn="just"/>
            <a:r>
              <a:rPr lang="fr-FR" sz="1700" dirty="0" smtClean="0"/>
              <a:t>Partenariat sous tendu par la volonté de réussite des deux parties pour un succès du programme auprès des collaborateurs</a:t>
            </a:r>
          </a:p>
          <a:p>
            <a:pPr algn="just"/>
            <a:r>
              <a:rPr lang="fr-FR" sz="1700" b="1" dirty="0" smtClean="0"/>
              <a:t>contracte avec </a:t>
            </a:r>
            <a:r>
              <a:rPr lang="fr-FR" sz="1700" b="1" dirty="0" err="1" smtClean="0"/>
              <a:t>Visiapy</a:t>
            </a:r>
            <a:r>
              <a:rPr lang="fr-FR" sz="1700" b="1" dirty="0" smtClean="0"/>
              <a:t> un contrat pour une durée de 4 ans renouvelable</a:t>
            </a:r>
          </a:p>
          <a:p>
            <a:pPr algn="just"/>
            <a:r>
              <a:rPr lang="fr-FR" sz="1700" dirty="0" smtClean="0"/>
              <a:t>Frais d’entrée et d’installation du module personnalisé à l’entreprise (à définir) à la signature</a:t>
            </a:r>
          </a:p>
          <a:p>
            <a:pPr algn="just"/>
            <a:r>
              <a:rPr lang="fr-FR" sz="1700" dirty="0" smtClean="0"/>
              <a:t>L’entreprise prévoit un budget d’utilisation des services en fonction du nombre de collaborateurs</a:t>
            </a:r>
          </a:p>
          <a:p>
            <a:pPr algn="just"/>
            <a:r>
              <a:rPr lang="fr-FR" sz="1700" dirty="0"/>
              <a:t>L’entreprise </a:t>
            </a:r>
            <a:r>
              <a:rPr lang="fr-FR" sz="1700" dirty="0" smtClean="0"/>
              <a:t>et </a:t>
            </a:r>
            <a:r>
              <a:rPr lang="fr-FR" sz="1700" dirty="0" err="1" smtClean="0"/>
              <a:t>Visiapy</a:t>
            </a:r>
            <a:r>
              <a:rPr lang="fr-FR" sz="1700" dirty="0" smtClean="0"/>
              <a:t> travaillent ensemble sur la préparation du message à délivrer aux collaborateurs</a:t>
            </a:r>
            <a:endParaRPr lang="fr-FR" sz="1700" b="1" dirty="0" smtClean="0"/>
          </a:p>
          <a:p>
            <a:pPr algn="just"/>
            <a:r>
              <a:rPr lang="fr-FR" sz="1700" dirty="0"/>
              <a:t>L’entreprise </a:t>
            </a:r>
            <a:r>
              <a:rPr lang="fr-FR" sz="1700" dirty="0" smtClean="0"/>
              <a:t>assure la communication interne auprès de ses collaborateurs</a:t>
            </a:r>
          </a:p>
          <a:p>
            <a:pPr algn="just"/>
            <a:endParaRPr lang="fr-FR" sz="1600" b="1" dirty="0" smtClean="0"/>
          </a:p>
          <a:p>
            <a:pPr marL="0" indent="0">
              <a:buNone/>
            </a:pPr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9255086" cy="365125"/>
          </a:xfrm>
        </p:spPr>
        <p:txBody>
          <a:bodyPr/>
          <a:lstStyle/>
          <a:p>
            <a:r>
              <a:rPr lang="fr-FR" dirty="0"/>
              <a:t>evelyne revellat - Sophrokhepri  N° </a:t>
            </a:r>
            <a:r>
              <a:rPr lang="fr-FR" dirty="0" err="1"/>
              <a:t>siret</a:t>
            </a:r>
            <a:r>
              <a:rPr lang="fr-FR" dirty="0"/>
              <a:t>  811 445  </a:t>
            </a:r>
            <a:r>
              <a:rPr lang="fr-FR" dirty="0" smtClean="0"/>
              <a:t>410</a:t>
            </a:r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96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Financement de l’offre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41411" y="2097088"/>
            <a:ext cx="10035785" cy="2997426"/>
          </a:xfrm>
        </p:spPr>
        <p:txBody>
          <a:bodyPr>
            <a:noAutofit/>
          </a:bodyPr>
          <a:lstStyle/>
          <a:p>
            <a:pPr algn="just"/>
            <a:r>
              <a:rPr lang="fr-FR" sz="1600" dirty="0" smtClean="0"/>
              <a:t>Cette offre peut être financée par </a:t>
            </a:r>
            <a:r>
              <a:rPr lang="fr-FR" sz="1600" b="1" dirty="0" smtClean="0"/>
              <a:t>l’entreprise et/ ou son CE</a:t>
            </a:r>
          </a:p>
          <a:p>
            <a:pPr algn="just"/>
            <a:r>
              <a:rPr lang="fr-FR" sz="1600" dirty="0" smtClean="0"/>
              <a:t>La prise en charge peut être </a:t>
            </a:r>
            <a:r>
              <a:rPr lang="fr-FR" sz="1600" b="1" dirty="0" smtClean="0"/>
              <a:t>totale ou partielle </a:t>
            </a:r>
          </a:p>
          <a:p>
            <a:pPr algn="just"/>
            <a:r>
              <a:rPr lang="fr-FR" sz="1600" dirty="0" smtClean="0"/>
              <a:t>une </a:t>
            </a:r>
            <a:r>
              <a:rPr lang="fr-FR" sz="1600" b="1" dirty="0" smtClean="0"/>
              <a:t>offre budgétaire </a:t>
            </a:r>
            <a:r>
              <a:rPr lang="fr-FR" sz="1600" dirty="0" smtClean="0"/>
              <a:t>adaptée pourra vous être faite </a:t>
            </a:r>
            <a:r>
              <a:rPr lang="fr-FR" sz="1600" b="1" dirty="0" smtClean="0"/>
              <a:t>en fonction de </a:t>
            </a:r>
            <a:r>
              <a:rPr lang="fr-FR" sz="1600" dirty="0" smtClean="0"/>
              <a:t>votre intérêt</a:t>
            </a:r>
          </a:p>
          <a:p>
            <a:pPr lvl="2" algn="just"/>
            <a:r>
              <a:rPr lang="fr-FR" sz="1600" dirty="0" smtClean="0"/>
              <a:t>Volume d’heures annuelles pour tous, par populations </a:t>
            </a:r>
            <a:r>
              <a:rPr lang="fr-FR" sz="1600" dirty="0" err="1" smtClean="0"/>
              <a:t>etc</a:t>
            </a:r>
            <a:r>
              <a:rPr lang="fr-FR" sz="1600" dirty="0" smtClean="0"/>
              <a:t> en fonction de votre choix…</a:t>
            </a:r>
          </a:p>
          <a:p>
            <a:pPr lvl="2" algn="just"/>
            <a:r>
              <a:rPr lang="fr-FR" sz="1600" dirty="0" smtClean="0"/>
              <a:t>Forfait par catégorie </a:t>
            </a:r>
          </a:p>
          <a:p>
            <a:pPr lvl="2" algn="just"/>
            <a:r>
              <a:rPr lang="fr-FR" sz="1600" dirty="0" smtClean="0"/>
              <a:t>Tarif horaire…</a:t>
            </a:r>
          </a:p>
          <a:p>
            <a:pPr algn="just"/>
            <a:r>
              <a:rPr lang="fr-FR" sz="1600" dirty="0" err="1" smtClean="0"/>
              <a:t>Visiapy</a:t>
            </a:r>
            <a:r>
              <a:rPr lang="fr-FR" sz="1600" dirty="0" smtClean="0"/>
              <a:t> peut faire un partenariat avec </a:t>
            </a:r>
            <a:r>
              <a:rPr lang="fr-FR" sz="1600" b="1" dirty="0" smtClean="0"/>
              <a:t>« chèques santé »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9255086" cy="365125"/>
          </a:xfrm>
        </p:spPr>
        <p:txBody>
          <a:bodyPr/>
          <a:lstStyle/>
          <a:p>
            <a:r>
              <a:rPr lang="fr-FR" dirty="0"/>
              <a:t>evelyne revellat - Sophrokhepri  N° </a:t>
            </a:r>
            <a:r>
              <a:rPr lang="fr-FR" dirty="0" err="1"/>
              <a:t>siret</a:t>
            </a:r>
            <a:r>
              <a:rPr lang="fr-FR" dirty="0"/>
              <a:t>  811 445  </a:t>
            </a:r>
            <a:r>
              <a:rPr lang="fr-FR" dirty="0" smtClean="0"/>
              <a:t>410</a:t>
            </a:r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79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10423058" cy="1041233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LES avantages pour l’entreprise d’externaliser</a:t>
            </a:r>
            <a:br>
              <a:rPr lang="fr-FR" dirty="0" smtClean="0"/>
            </a:br>
            <a:r>
              <a:rPr lang="fr-FR" dirty="0" smtClean="0"/>
              <a:t>la mise en place d’une approche </a:t>
            </a:r>
            <a:r>
              <a:rPr lang="fr-FR" dirty="0" err="1" smtClean="0"/>
              <a:t>sqvt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54954" y="1721224"/>
            <a:ext cx="10035785" cy="4026434"/>
          </a:xfrm>
        </p:spPr>
        <p:txBody>
          <a:bodyPr>
            <a:normAutofit/>
          </a:bodyPr>
          <a:lstStyle/>
          <a:p>
            <a:pPr algn="just"/>
            <a:endParaRPr lang="fr-FR" sz="1600" b="1" dirty="0" smtClean="0">
              <a:ea typeface="Calibri"/>
              <a:cs typeface="Calibri"/>
              <a:sym typeface="Calibri"/>
            </a:endParaRPr>
          </a:p>
          <a:p>
            <a:pPr algn="just"/>
            <a:r>
              <a:rPr lang="fr-FR" sz="1600" b="1" dirty="0" smtClean="0">
                <a:sym typeface="Calibri"/>
              </a:rPr>
              <a:t>Respect efficace de la réglementation en vigueur</a:t>
            </a:r>
            <a:endParaRPr lang="fr-FR" sz="1600" dirty="0"/>
          </a:p>
          <a:p>
            <a:pPr algn="just"/>
            <a:r>
              <a:rPr lang="fr-FR" sz="1600" b="1" dirty="0" smtClean="0">
                <a:ea typeface="Calibri"/>
                <a:cs typeface="Calibri"/>
                <a:sym typeface="Calibri"/>
              </a:rPr>
              <a:t>Gain de temps dans la mise en place face à la complexité des prestations à mettre en place</a:t>
            </a:r>
            <a:endParaRPr lang="fr-FR" sz="1600" dirty="0" smtClean="0">
              <a:ea typeface="Calibri"/>
              <a:cs typeface="Calibri"/>
              <a:sym typeface="Calibri"/>
            </a:endParaRPr>
          </a:p>
          <a:p>
            <a:pPr algn="just"/>
            <a:r>
              <a:rPr lang="fr-FR" sz="1600" b="1" dirty="0" smtClean="0">
                <a:ea typeface="Calibri"/>
                <a:cs typeface="Calibri"/>
                <a:sym typeface="Calibri"/>
              </a:rPr>
              <a:t>Déontologie (objectivité et impartialité de la démarche)</a:t>
            </a:r>
            <a:endParaRPr lang="fr-FR" sz="1600" dirty="0" smtClean="0">
              <a:ea typeface="Calibri"/>
              <a:cs typeface="Calibri"/>
              <a:sym typeface="Calibri"/>
            </a:endParaRPr>
          </a:p>
          <a:p>
            <a:pPr algn="just"/>
            <a:r>
              <a:rPr lang="fr-FR" sz="1600" b="1" dirty="0" smtClean="0">
                <a:ea typeface="Calibri"/>
                <a:cs typeface="Calibri"/>
                <a:sym typeface="Calibri"/>
              </a:rPr>
              <a:t>Respect de la confidentialité</a:t>
            </a:r>
          </a:p>
          <a:p>
            <a:pPr algn="just"/>
            <a:r>
              <a:rPr lang="fr-FR" sz="1600" b="1" dirty="0" smtClean="0">
                <a:ea typeface="Calibri"/>
                <a:cs typeface="Calibri"/>
                <a:sym typeface="Calibri"/>
              </a:rPr>
              <a:t>S’appuyer sur un des professionnels de la relation d’aide sans avoir à recruter </a:t>
            </a:r>
          </a:p>
          <a:p>
            <a:pPr algn="just"/>
            <a:r>
              <a:rPr lang="fr-FR" sz="1600" b="1" dirty="0" smtClean="0">
                <a:ea typeface="Calibri"/>
                <a:cs typeface="Calibri"/>
                <a:sym typeface="Calibri"/>
              </a:rPr>
              <a:t>Budget maitrisé en travaillant avec des experts compétents</a:t>
            </a:r>
          </a:p>
          <a:p>
            <a:pPr algn="just"/>
            <a:r>
              <a:rPr lang="fr-FR" sz="1600" b="1" dirty="0" smtClean="0">
                <a:ea typeface="Calibri"/>
                <a:cs typeface="Calibri"/>
                <a:sym typeface="Calibri"/>
              </a:rPr>
              <a:t>Obtention d’un meilleur taux d’engagement professionnel des collaborateurs</a:t>
            </a:r>
          </a:p>
          <a:p>
            <a:pPr algn="just"/>
            <a:endParaRPr lang="fr-FR" sz="1600" b="1" dirty="0" smtClean="0">
              <a:ea typeface="Calibri"/>
              <a:cs typeface="Calibri"/>
              <a:sym typeface="Calibri"/>
            </a:endParaRPr>
          </a:p>
          <a:p>
            <a:pPr algn="just"/>
            <a:endParaRPr lang="fr-FR" sz="1600" dirty="0">
              <a:ea typeface="Calibri"/>
              <a:cs typeface="Calibri"/>
              <a:sym typeface="Calibri"/>
            </a:endParaRPr>
          </a:p>
          <a:p>
            <a:pPr algn="just"/>
            <a:endParaRPr lang="fr-FR" sz="1600" dirty="0">
              <a:ea typeface="Calibri"/>
              <a:cs typeface="Calibri"/>
              <a:sym typeface="Calibri"/>
            </a:endParaRPr>
          </a:p>
          <a:p>
            <a:pPr algn="just"/>
            <a:endParaRPr lang="fr-FR" sz="1600" dirty="0" smtClean="0"/>
          </a:p>
          <a:p>
            <a:pPr algn="just"/>
            <a:endParaRPr lang="fr-FR" sz="1600" b="1" dirty="0" smtClean="0"/>
          </a:p>
          <a:p>
            <a:pPr marL="0" indent="0">
              <a:buNone/>
            </a:pPr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9255086" cy="365125"/>
          </a:xfrm>
        </p:spPr>
        <p:txBody>
          <a:bodyPr/>
          <a:lstStyle/>
          <a:p>
            <a:r>
              <a:rPr lang="fr-FR" dirty="0"/>
              <a:t>evelyne revellat - Sophrokhepri  N° </a:t>
            </a:r>
            <a:r>
              <a:rPr lang="fr-FR" dirty="0" err="1"/>
              <a:t>siret</a:t>
            </a:r>
            <a:r>
              <a:rPr lang="fr-FR" dirty="0"/>
              <a:t>  811 445  </a:t>
            </a:r>
            <a:r>
              <a:rPr lang="fr-FR" dirty="0" smtClean="0"/>
              <a:t>410</a:t>
            </a:r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73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10423058" cy="1041233"/>
          </a:xfrm>
        </p:spPr>
        <p:txBody>
          <a:bodyPr>
            <a:normAutofit/>
          </a:bodyPr>
          <a:lstStyle/>
          <a:p>
            <a:r>
              <a:rPr lang="fr-FR" dirty="0" smtClean="0"/>
              <a:t>Impact pour l’image de l’entreprise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54954" y="1721224"/>
            <a:ext cx="10035785" cy="4026434"/>
          </a:xfrm>
        </p:spPr>
        <p:txBody>
          <a:bodyPr>
            <a:normAutofit/>
          </a:bodyPr>
          <a:lstStyle/>
          <a:p>
            <a:pPr algn="just"/>
            <a:endParaRPr lang="fr-FR" sz="1600" b="1" dirty="0" smtClean="0">
              <a:ea typeface="Calibri"/>
              <a:cs typeface="Calibri"/>
              <a:sym typeface="Calibri"/>
            </a:endParaRPr>
          </a:p>
          <a:p>
            <a:pPr algn="just"/>
            <a:r>
              <a:rPr lang="fr-FR" sz="1600" b="1" dirty="0" smtClean="0">
                <a:sym typeface="Calibri"/>
              </a:rPr>
              <a:t>Regard nouveau porté sur l’activité d’une structure favorisant l’innovation et la différenciation auprès des ministères du travail et de la santé</a:t>
            </a:r>
            <a:endParaRPr lang="fr-FR" sz="1600" dirty="0"/>
          </a:p>
          <a:p>
            <a:pPr algn="just"/>
            <a:r>
              <a:rPr lang="fr-FR" sz="1600" b="1" dirty="0" smtClean="0">
                <a:ea typeface="Calibri"/>
                <a:cs typeface="Calibri"/>
                <a:sym typeface="Calibri"/>
              </a:rPr>
              <a:t>Anticipation et maîtrise des risques professionnels</a:t>
            </a:r>
            <a:endParaRPr lang="fr-FR" sz="1600" dirty="0" smtClean="0">
              <a:ea typeface="Calibri"/>
              <a:cs typeface="Calibri"/>
              <a:sym typeface="Calibri"/>
            </a:endParaRPr>
          </a:p>
          <a:p>
            <a:pPr algn="just"/>
            <a:r>
              <a:rPr lang="fr-FR" sz="1600" b="1" dirty="0" smtClean="0">
                <a:ea typeface="Calibri"/>
                <a:cs typeface="Calibri"/>
                <a:sym typeface="Calibri"/>
              </a:rPr>
              <a:t>Accès à des marchés responsables (publics ou privés) qui sélectionnent les entreprises ou les produits sur des critères dits ESG (environnement, social, gouvernance)</a:t>
            </a:r>
          </a:p>
          <a:p>
            <a:pPr algn="just"/>
            <a:r>
              <a:rPr lang="fr-FR" sz="1600" b="1" dirty="0" smtClean="0">
                <a:ea typeface="Calibri"/>
                <a:cs typeface="Calibri"/>
                <a:sym typeface="Calibri"/>
              </a:rPr>
              <a:t>Développement d’un capital confiance bénéfique à l’image et aux valeurs de </a:t>
            </a:r>
            <a:r>
              <a:rPr lang="fr-FR" sz="1600" b="1" dirty="0" smtClean="0">
                <a:ea typeface="Calibri"/>
                <a:cs typeface="Calibri"/>
                <a:sym typeface="Calibri"/>
              </a:rPr>
              <a:t>l’entreprise</a:t>
            </a:r>
            <a:endParaRPr lang="fr-FR" sz="1600" b="1" dirty="0" smtClean="0">
              <a:ea typeface="Calibri"/>
              <a:cs typeface="Calibri"/>
              <a:sym typeface="Calibri"/>
            </a:endParaRPr>
          </a:p>
          <a:p>
            <a:pPr algn="just"/>
            <a:r>
              <a:rPr lang="fr-FR" sz="1600" b="1" dirty="0" smtClean="0">
                <a:ea typeface="Calibri"/>
                <a:cs typeface="Calibri"/>
                <a:sym typeface="Calibri"/>
              </a:rPr>
              <a:t>Fiabilisation des relations commerciales et des partenariats basés sur des valeurs humaines</a:t>
            </a:r>
          </a:p>
          <a:p>
            <a:pPr algn="just"/>
            <a:r>
              <a:rPr lang="fr-FR" sz="1600" b="1" dirty="0" smtClean="0">
                <a:ea typeface="Calibri"/>
                <a:cs typeface="Calibri"/>
                <a:sym typeface="Calibri"/>
              </a:rPr>
              <a:t>Valorisation de l’image de l’entreprise</a:t>
            </a:r>
          </a:p>
          <a:p>
            <a:pPr algn="just"/>
            <a:endParaRPr lang="fr-FR" sz="1600" b="1" dirty="0" smtClean="0">
              <a:ea typeface="Calibri"/>
              <a:cs typeface="Calibri"/>
              <a:sym typeface="Calibri"/>
            </a:endParaRPr>
          </a:p>
          <a:p>
            <a:pPr algn="just"/>
            <a:endParaRPr lang="fr-FR" sz="1600" dirty="0">
              <a:ea typeface="Calibri"/>
              <a:cs typeface="Calibri"/>
              <a:sym typeface="Calibri"/>
            </a:endParaRPr>
          </a:p>
          <a:p>
            <a:pPr algn="just"/>
            <a:endParaRPr lang="fr-FR" sz="1600" dirty="0">
              <a:ea typeface="Calibri"/>
              <a:cs typeface="Calibri"/>
              <a:sym typeface="Calibri"/>
            </a:endParaRPr>
          </a:p>
          <a:p>
            <a:pPr algn="just"/>
            <a:endParaRPr lang="fr-FR" sz="1600" dirty="0" smtClean="0"/>
          </a:p>
          <a:p>
            <a:pPr algn="just"/>
            <a:endParaRPr lang="fr-FR" sz="1600" b="1" dirty="0" smtClean="0"/>
          </a:p>
          <a:p>
            <a:pPr marL="0" indent="0">
              <a:buNone/>
            </a:pPr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9255086" cy="365125"/>
          </a:xfrm>
        </p:spPr>
        <p:txBody>
          <a:bodyPr/>
          <a:lstStyle/>
          <a:p>
            <a:r>
              <a:rPr lang="fr-FR" dirty="0"/>
              <a:t>evelyne revellat - Sophrokhepri  N° </a:t>
            </a:r>
            <a:r>
              <a:rPr lang="fr-FR" dirty="0" err="1"/>
              <a:t>siret</a:t>
            </a:r>
            <a:r>
              <a:rPr lang="fr-FR" dirty="0"/>
              <a:t>  811 445  </a:t>
            </a:r>
            <a:r>
              <a:rPr lang="fr-FR" dirty="0" smtClean="0"/>
              <a:t>410</a:t>
            </a:r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3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Impact sur le plan humain EN INTERNE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54954" y="1698171"/>
            <a:ext cx="10035785" cy="4185103"/>
          </a:xfrm>
        </p:spPr>
        <p:txBody>
          <a:bodyPr>
            <a:normAutofit/>
          </a:bodyPr>
          <a:lstStyle/>
          <a:p>
            <a:pPr algn="just"/>
            <a:r>
              <a:rPr lang="fr-FR" sz="1600" dirty="0" smtClean="0"/>
              <a:t>L’entreprise </a:t>
            </a:r>
            <a:r>
              <a:rPr lang="fr-FR" sz="1600" b="1" dirty="0" smtClean="0"/>
              <a:t>se donne les moyens </a:t>
            </a:r>
            <a:r>
              <a:rPr lang="fr-FR" sz="1600" dirty="0" smtClean="0"/>
              <a:t>de sortir ses collaborateurs de situations inconfortables ou complexes.</a:t>
            </a:r>
          </a:p>
          <a:p>
            <a:pPr algn="just"/>
            <a:r>
              <a:rPr lang="fr-FR" sz="1600" dirty="0" smtClean="0"/>
              <a:t>L’entreprise</a:t>
            </a:r>
            <a:r>
              <a:rPr lang="fr-FR" sz="1600" dirty="0" smtClean="0"/>
              <a:t> </a:t>
            </a:r>
            <a:r>
              <a:rPr lang="fr-FR" sz="1600" dirty="0" smtClean="0"/>
              <a:t>travaille sur l’identité, </a:t>
            </a:r>
            <a:r>
              <a:rPr lang="fr-FR" sz="1600" b="1" dirty="0" smtClean="0"/>
              <a:t>les ressources propres à chacun</a:t>
            </a:r>
            <a:r>
              <a:rPr lang="fr-FR" sz="1600" dirty="0" smtClean="0"/>
              <a:t>, le bien être de ses collaborateurs et permet à chaque collaborateur d’avoir accès à des solutions clés en mains en toute </a:t>
            </a:r>
            <a:r>
              <a:rPr lang="fr-FR" sz="1600" b="1" dirty="0" smtClean="0"/>
              <a:t>confidentialité et dans le total respect de sa personnalité.</a:t>
            </a:r>
          </a:p>
          <a:p>
            <a:pPr algn="just"/>
            <a:r>
              <a:rPr lang="fr-FR" sz="1600" dirty="0" smtClean="0"/>
              <a:t>L’entreprise envoie </a:t>
            </a:r>
            <a:r>
              <a:rPr lang="fr-FR" sz="1600" dirty="0" smtClean="0"/>
              <a:t>le message suivant : </a:t>
            </a:r>
            <a:r>
              <a:rPr lang="fr-FR" sz="1600" b="1" dirty="0" smtClean="0"/>
              <a:t>Vous êtes important pour l’entreprise </a:t>
            </a:r>
            <a:r>
              <a:rPr lang="fr-FR" sz="1600" dirty="0" smtClean="0"/>
              <a:t>vos difficultés nous importent et nous vous proposons de l’aide pour y faire face. </a:t>
            </a:r>
          </a:p>
          <a:p>
            <a:pPr algn="just"/>
            <a:r>
              <a:rPr lang="fr-FR" sz="1600" dirty="0" smtClean="0"/>
              <a:t>L’entreprise permet </a:t>
            </a:r>
            <a:r>
              <a:rPr lang="fr-FR" sz="1600" dirty="0" smtClean="0"/>
              <a:t>à chaque collaborateur l’accès à l’</a:t>
            </a:r>
            <a:r>
              <a:rPr lang="fr-FR" sz="1600" b="1" dirty="0" smtClean="0"/>
              <a:t>équilibre santé, bien être et longévité dans l’emploi</a:t>
            </a:r>
            <a:r>
              <a:rPr lang="fr-FR" sz="1600" dirty="0" smtClean="0"/>
              <a:t>, il se pose en </a:t>
            </a:r>
            <a:r>
              <a:rPr lang="fr-FR" sz="1600" b="1" dirty="0" smtClean="0"/>
              <a:t>protecteur du bien être au travail</a:t>
            </a:r>
            <a:r>
              <a:rPr lang="fr-FR" sz="1600" dirty="0" smtClean="0"/>
              <a:t>.</a:t>
            </a:r>
          </a:p>
          <a:p>
            <a:pPr algn="just"/>
            <a:r>
              <a:rPr lang="fr-FR" sz="1600" b="1" dirty="0" smtClean="0"/>
              <a:t>L’entreprise offre </a:t>
            </a:r>
            <a:r>
              <a:rPr lang="fr-FR" sz="1600" b="1" dirty="0" smtClean="0"/>
              <a:t>une solution globale </a:t>
            </a:r>
            <a:r>
              <a:rPr lang="fr-FR" sz="1600" dirty="0" smtClean="0"/>
              <a:t>aux problèmes récurrents des entreprises : les problèmes de </a:t>
            </a:r>
            <a:r>
              <a:rPr lang="fr-FR" sz="1600" b="1" dirty="0" smtClean="0"/>
              <a:t>sommeil, alimentaires, de stress, d’ addictions, de surmenage, de </a:t>
            </a:r>
            <a:r>
              <a:rPr lang="fr-FR" sz="1600" b="1" dirty="0"/>
              <a:t>troubles musculo-squelettiques </a:t>
            </a:r>
            <a:r>
              <a:rPr lang="fr-FR" sz="1600" dirty="0" smtClean="0"/>
              <a:t>; en proposant des solutions qui permettent d’accroitre la productivité avec des moyens naturels.</a:t>
            </a:r>
            <a:endParaRPr lang="fr-FR" sz="1600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9255086" cy="365125"/>
          </a:xfrm>
        </p:spPr>
        <p:txBody>
          <a:bodyPr/>
          <a:lstStyle/>
          <a:p>
            <a:r>
              <a:rPr lang="fr-FR" dirty="0"/>
              <a:t>evelyne revellat - Sophrokhepri  N° </a:t>
            </a:r>
            <a:r>
              <a:rPr lang="fr-FR" dirty="0" err="1"/>
              <a:t>siret</a:t>
            </a:r>
            <a:r>
              <a:rPr lang="fr-FR" dirty="0"/>
              <a:t>  811 445  </a:t>
            </a:r>
            <a:r>
              <a:rPr lang="fr-FR" dirty="0" smtClean="0"/>
              <a:t>410</a:t>
            </a:r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26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1411" y="564730"/>
            <a:ext cx="9905998" cy="766972"/>
          </a:xfrm>
        </p:spPr>
        <p:txBody>
          <a:bodyPr/>
          <a:lstStyle/>
          <a:p>
            <a:r>
              <a:rPr lang="fr-FR" dirty="0"/>
              <a:t>Sommaire </a:t>
            </a:r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7205337"/>
              </p:ext>
            </p:extLst>
          </p:nvPr>
        </p:nvGraphicFramePr>
        <p:xfrm>
          <a:off x="1143000" y="1595754"/>
          <a:ext cx="99060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79642"/>
                <a:gridCol w="2026358"/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/>
                        <a:t>Sommaire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2</a:t>
                      </a:r>
                      <a:endParaRPr lang="fr-F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/>
                        <a:t>Les défis des</a:t>
                      </a:r>
                      <a:r>
                        <a:rPr lang="fr-FR" sz="1600" baseline="0" dirty="0" smtClean="0"/>
                        <a:t> entreprises</a:t>
                      </a:r>
                      <a:endParaRPr lang="fr-FR" sz="16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4</a:t>
                      </a:r>
                      <a:endParaRPr lang="fr-F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kern="1200" dirty="0" smtClean="0"/>
                        <a:t>Les attentes des collaborateurs vis-à-vis de leur entreprise</a:t>
                      </a:r>
                      <a:endParaRPr lang="fr-FR" sz="16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5</a:t>
                      </a:r>
                      <a:endParaRPr lang="fr-F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/>
                        <a:t>Points à prendre en compte par l’ENTREPRISE pour assurer la SQVT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6</a:t>
                      </a:r>
                      <a:endParaRPr lang="fr-F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/>
                        <a:t>Une solution innovante : Une offre clé en mains d’accompagnement individuel</a:t>
                      </a:r>
                      <a:endParaRPr lang="fr-FR" sz="16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7</a:t>
                      </a:r>
                      <a:endParaRPr lang="fr-F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La solution clé en mains de</a:t>
                      </a:r>
                      <a:r>
                        <a:rPr lang="fr-FR" sz="1600" baseline="0" dirty="0" smtClean="0"/>
                        <a:t> la politique SQVT englobe</a:t>
                      </a:r>
                      <a:r>
                        <a:rPr lang="fr-FR" sz="1600" dirty="0" smtClean="0"/>
                        <a:t> :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8</a:t>
                      </a:r>
                      <a:endParaRPr lang="fr-F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Présentation</a:t>
                      </a:r>
                      <a:r>
                        <a:rPr lang="fr-FR" sz="1600" baseline="0" dirty="0" smtClean="0"/>
                        <a:t> du centre </a:t>
                      </a:r>
                      <a:r>
                        <a:rPr lang="fr-FR" sz="1600" dirty="0" err="1" smtClean="0"/>
                        <a:t>SophroKhepri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9 -</a:t>
                      </a:r>
                      <a:r>
                        <a:rPr lang="fr-FR" sz="1600" baseline="0" dirty="0" smtClean="0"/>
                        <a:t> 10</a:t>
                      </a:r>
                      <a:endParaRPr lang="fr-F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/>
                        <a:t>Les thérapeutes</a:t>
                      </a:r>
                      <a:r>
                        <a:rPr lang="fr-FR" sz="1600" baseline="0" dirty="0" smtClean="0"/>
                        <a:t> du centre </a:t>
                      </a:r>
                      <a:r>
                        <a:rPr lang="fr-FR" sz="1600" dirty="0" err="1" smtClean="0"/>
                        <a:t>SophroKhepri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11</a:t>
                      </a:r>
                      <a:endParaRPr lang="fr-F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/>
                        <a:t>Les packs de prestations ciblées</a:t>
                      </a:r>
                      <a:endParaRPr lang="fr-FR" sz="16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12</a:t>
                      </a:r>
                      <a:endParaRPr lang="fr-F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/>
                        <a:t>La</a:t>
                      </a:r>
                      <a:r>
                        <a:rPr lang="fr-FR" sz="1600" baseline="0" dirty="0" smtClean="0"/>
                        <a:t> logistique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13</a:t>
                      </a:r>
                      <a:endParaRPr lang="fr-F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Consultations</a:t>
                      </a:r>
                      <a:r>
                        <a:rPr lang="fr-FR" sz="1600" baseline="0" dirty="0" smtClean="0"/>
                        <a:t> sur site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14</a:t>
                      </a:r>
                      <a:endParaRPr lang="fr-FR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141411" y="6065836"/>
            <a:ext cx="9485607" cy="365125"/>
          </a:xfrm>
        </p:spPr>
        <p:txBody>
          <a:bodyPr/>
          <a:lstStyle/>
          <a:p>
            <a:r>
              <a:rPr lang="fr-FR" dirty="0"/>
              <a:t>evelyne revellat - Sophrokhepri  N° </a:t>
            </a:r>
            <a:r>
              <a:rPr lang="fr-FR" dirty="0" err="1"/>
              <a:t>siret</a:t>
            </a:r>
            <a:r>
              <a:rPr lang="fr-FR" dirty="0"/>
              <a:t>  811 445  </a:t>
            </a:r>
            <a:r>
              <a:rPr lang="fr-FR" dirty="0" smtClean="0"/>
              <a:t>410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96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250337"/>
            <a:ext cx="9905998" cy="1306401"/>
          </a:xfrm>
        </p:spPr>
        <p:txBody>
          <a:bodyPr/>
          <a:lstStyle/>
          <a:p>
            <a:r>
              <a:rPr lang="fr-FR" dirty="0" smtClean="0"/>
              <a:t>Vos interlocuteurs</a:t>
            </a:r>
            <a:endParaRPr lang="fr-FR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215541"/>
              </p:ext>
            </p:extLst>
          </p:nvPr>
        </p:nvGraphicFramePr>
        <p:xfrm>
          <a:off x="1155700" y="1728907"/>
          <a:ext cx="10489453" cy="25972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9301191" cy="365125"/>
          </a:xfrm>
        </p:spPr>
        <p:txBody>
          <a:bodyPr/>
          <a:lstStyle/>
          <a:p>
            <a:r>
              <a:rPr lang="fr-FR" dirty="0"/>
              <a:t>evelyne revellat - Sophrokhepri  N° </a:t>
            </a:r>
            <a:r>
              <a:rPr lang="fr-FR" dirty="0" err="1"/>
              <a:t>siret</a:t>
            </a:r>
            <a:r>
              <a:rPr lang="fr-FR" dirty="0"/>
              <a:t>  811 445  </a:t>
            </a:r>
            <a:r>
              <a:rPr lang="fr-FR" dirty="0" smtClean="0"/>
              <a:t>410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317811" y="4550694"/>
            <a:ext cx="1032734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Flavien Revellat </a:t>
            </a:r>
            <a:r>
              <a:rPr lang="fr-FR" sz="1600" dirty="0" smtClean="0"/>
              <a:t>et </a:t>
            </a:r>
            <a:r>
              <a:rPr lang="fr-FR" sz="1600" b="1" dirty="0"/>
              <a:t>moi-même</a:t>
            </a:r>
            <a:r>
              <a:rPr lang="fr-FR" sz="1600" dirty="0"/>
              <a:t>, </a:t>
            </a:r>
            <a:r>
              <a:rPr lang="fr-FR" sz="1600" dirty="0" smtClean="0"/>
              <a:t>restons à votre écoute afin de créer </a:t>
            </a:r>
            <a:r>
              <a:rPr lang="fr-FR" sz="1600" b="1" dirty="0" smtClean="0"/>
              <a:t>l’offre </a:t>
            </a:r>
            <a:r>
              <a:rPr lang="fr-FR" sz="1600" dirty="0"/>
              <a:t>et les modalités qui peuvent être mises en place </a:t>
            </a:r>
            <a:r>
              <a:rPr lang="fr-FR" sz="1600" b="1" dirty="0"/>
              <a:t>clé en mains </a:t>
            </a:r>
            <a:r>
              <a:rPr lang="fr-FR" sz="1600" dirty="0"/>
              <a:t>pour </a:t>
            </a:r>
            <a:r>
              <a:rPr lang="fr-FR" sz="1600" b="1" dirty="0"/>
              <a:t>répondre aux besoins de </a:t>
            </a:r>
            <a:r>
              <a:rPr lang="fr-FR" sz="1600" b="1" dirty="0" smtClean="0"/>
              <a:t>l’entreprise</a:t>
            </a:r>
          </a:p>
          <a:p>
            <a:endParaRPr lang="fr-FR" sz="1600" b="1" dirty="0"/>
          </a:p>
          <a:p>
            <a:pPr algn="ctr"/>
            <a:r>
              <a:rPr lang="fr-FR" b="1" dirty="0" smtClean="0"/>
              <a:t>MERCI </a:t>
            </a:r>
            <a:r>
              <a:rPr lang="fr-FR" b="1" dirty="0"/>
              <a:t>POUR VOTRE </a:t>
            </a:r>
            <a:r>
              <a:rPr lang="fr-FR" b="1" dirty="0" smtClean="0"/>
              <a:t>ATTENTION 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19019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ANNEXES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9278139" cy="365125"/>
          </a:xfrm>
        </p:spPr>
        <p:txBody>
          <a:bodyPr/>
          <a:lstStyle/>
          <a:p>
            <a:r>
              <a:rPr lang="fr-FR" dirty="0"/>
              <a:t>evelyne revellat - Sophrokhepri  N° </a:t>
            </a:r>
            <a:r>
              <a:rPr lang="fr-FR" dirty="0" err="1"/>
              <a:t>siret</a:t>
            </a:r>
            <a:r>
              <a:rPr lang="fr-FR" dirty="0"/>
              <a:t>  811 445  </a:t>
            </a:r>
            <a:r>
              <a:rPr lang="fr-FR" dirty="0" smtClean="0"/>
              <a:t>410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1143001" y="2592034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Liste des pratiques utilisées pour assurer les missions de </a:t>
            </a:r>
            <a:r>
              <a:rPr lang="fr-FR" sz="2000" dirty="0" smtClean="0"/>
              <a:t>soutien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Une offre de coordination de soins de support</a:t>
            </a:r>
            <a:endParaRPr lang="fr-FR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12514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006607" y="6207285"/>
            <a:ext cx="9269713" cy="365125"/>
          </a:xfrm>
        </p:spPr>
        <p:txBody>
          <a:bodyPr/>
          <a:lstStyle/>
          <a:p>
            <a:r>
              <a:rPr lang="fr-FR" dirty="0"/>
              <a:t>evelyne revellat - Sophrokhepri  N° </a:t>
            </a:r>
            <a:r>
              <a:rPr lang="fr-FR" dirty="0" err="1"/>
              <a:t>siret</a:t>
            </a:r>
            <a:r>
              <a:rPr lang="fr-FR" dirty="0"/>
              <a:t>  811 445  </a:t>
            </a:r>
            <a:r>
              <a:rPr lang="fr-FR" dirty="0" smtClean="0"/>
              <a:t>410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10360845" y="6129163"/>
            <a:ext cx="771089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909277" y="626202"/>
            <a:ext cx="10373445" cy="995129"/>
          </a:xfrm>
        </p:spPr>
        <p:txBody>
          <a:bodyPr>
            <a:normAutofit fontScale="90000"/>
          </a:bodyPr>
          <a:lstStyle/>
          <a:p>
            <a:r>
              <a:rPr lang="fr-FR" dirty="0"/>
              <a:t>Liste des pratiques utilisées pour assurer les missions de soutien</a:t>
            </a:r>
          </a:p>
        </p:txBody>
      </p:sp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3737822"/>
              </p:ext>
            </p:extLst>
          </p:nvPr>
        </p:nvGraphicFramePr>
        <p:xfrm>
          <a:off x="1006608" y="1564577"/>
          <a:ext cx="10373445" cy="45645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5572"/>
                <a:gridCol w="822588"/>
                <a:gridCol w="1004080"/>
                <a:gridCol w="1129454"/>
                <a:gridCol w="1121868"/>
                <a:gridCol w="760918"/>
                <a:gridCol w="1004080"/>
                <a:gridCol w="1162619"/>
                <a:gridCol w="1116416"/>
                <a:gridCol w="1065850"/>
              </a:tblGrid>
              <a:tr h="726540">
                <a:tc>
                  <a:txBody>
                    <a:bodyPr/>
                    <a:lstStyle/>
                    <a:p>
                      <a:r>
                        <a:rPr lang="fr-FR" sz="1200" b="1" dirty="0" smtClean="0">
                          <a:latin typeface="Century Gothic" panose="020B0502020202020204" pitchFamily="34" charset="0"/>
                        </a:rPr>
                        <a:t>Coach conseil</a:t>
                      </a:r>
                      <a:endParaRPr lang="fr-FR" sz="12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>
                          <a:latin typeface="Century Gothic" panose="020B0502020202020204" pitchFamily="34" charset="0"/>
                        </a:rPr>
                        <a:t>Paramédical/médical</a:t>
                      </a:r>
                      <a:endParaRPr lang="fr-FR" sz="12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>
                          <a:latin typeface="Century Gothic" panose="020B0502020202020204" pitchFamily="34" charset="0"/>
                        </a:rPr>
                        <a:t>Masseur bien-être</a:t>
                      </a:r>
                      <a:endParaRPr lang="fr-FR" sz="12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>
                          <a:latin typeface="Century Gothic" panose="020B0502020202020204" pitchFamily="34" charset="0"/>
                        </a:rPr>
                        <a:t>Psychologue</a:t>
                      </a:r>
                      <a:endParaRPr lang="fr-FR" sz="12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>
                          <a:latin typeface="Century Gothic" panose="020B0502020202020204" pitchFamily="34" charset="0"/>
                        </a:rPr>
                        <a:t>Sophrologue</a:t>
                      </a:r>
                      <a:endParaRPr lang="fr-FR" sz="12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>
                          <a:latin typeface="Century Gothic" panose="020B0502020202020204" pitchFamily="34" charset="0"/>
                        </a:rPr>
                        <a:t>Hypnose</a:t>
                      </a:r>
                      <a:endParaRPr lang="fr-FR" sz="12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>
                          <a:latin typeface="Century Gothic" panose="020B0502020202020204" pitchFamily="34" charset="0"/>
                        </a:rPr>
                        <a:t>Psycho </a:t>
                      </a:r>
                      <a:r>
                        <a:rPr lang="fr-FR" sz="1200" b="1" dirty="0" err="1" smtClean="0">
                          <a:latin typeface="Century Gothic" panose="020B0502020202020204" pitchFamily="34" charset="0"/>
                        </a:rPr>
                        <a:t>pratitien</a:t>
                      </a:r>
                      <a:endParaRPr lang="fr-FR" sz="12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>
                          <a:latin typeface="Century Gothic" panose="020B0502020202020204" pitchFamily="34" charset="0"/>
                        </a:rPr>
                        <a:t>Soins</a:t>
                      </a:r>
                      <a:r>
                        <a:rPr lang="fr-FR" sz="12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fr-FR" sz="1200" b="1" dirty="0" err="1" smtClean="0">
                          <a:latin typeface="Century Gothic" panose="020B0502020202020204" pitchFamily="34" charset="0"/>
                        </a:rPr>
                        <a:t>énergéti</a:t>
                      </a:r>
                      <a:endParaRPr lang="fr-FR" sz="1200" b="1" dirty="0" smtClean="0">
                        <a:latin typeface="Century Gothic" panose="020B0502020202020204" pitchFamily="34" charset="0"/>
                      </a:endParaRPr>
                    </a:p>
                    <a:p>
                      <a:r>
                        <a:rPr lang="fr-FR" sz="1200" b="1" dirty="0" err="1" smtClean="0">
                          <a:latin typeface="Century Gothic" panose="020B0502020202020204" pitchFamily="34" charset="0"/>
                        </a:rPr>
                        <a:t>ques</a:t>
                      </a:r>
                      <a:endParaRPr lang="fr-FR" sz="12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>
                          <a:latin typeface="Century Gothic" panose="020B0502020202020204" pitchFamily="34" charset="0"/>
                        </a:rPr>
                        <a:t>Soins naturels</a:t>
                      </a:r>
                      <a:endParaRPr lang="fr-FR" sz="12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>
                          <a:latin typeface="Century Gothic" panose="020B0502020202020204" pitchFamily="34" charset="0"/>
                        </a:rPr>
                        <a:t>Soins manuels</a:t>
                      </a:r>
                      <a:endParaRPr lang="fr-FR" sz="12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</a:tr>
              <a:tr h="726540">
                <a:tc>
                  <a:txBody>
                    <a:bodyPr/>
                    <a:lstStyle/>
                    <a:p>
                      <a:r>
                        <a:rPr lang="fr-FR" sz="1200" b="1" dirty="0" smtClean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Orientation scolaire</a:t>
                      </a:r>
                      <a:endParaRPr lang="fr-FR" sz="1200" b="1" dirty="0"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Pédicure podologue</a:t>
                      </a:r>
                      <a:endParaRPr lang="fr-FR" sz="1200" b="1" dirty="0"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shiatsu</a:t>
                      </a:r>
                      <a:endParaRPr lang="fr-FR" sz="1200" b="1" dirty="0"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psychothérapie</a:t>
                      </a:r>
                      <a:endParaRPr lang="fr-FR" sz="1200" b="1" dirty="0"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Méditation</a:t>
                      </a:r>
                      <a:endParaRPr lang="fr-FR" sz="1200" b="1" dirty="0"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Thérapie brève</a:t>
                      </a:r>
                      <a:endParaRPr lang="fr-FR" sz="1200" b="1" dirty="0"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En thérapie brève</a:t>
                      </a:r>
                      <a:endParaRPr lang="fr-FR" sz="1200" b="1" dirty="0"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Bilan énergétique</a:t>
                      </a:r>
                      <a:endParaRPr lang="fr-FR" sz="1200" b="1" dirty="0"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Aroma </a:t>
                      </a:r>
                      <a:r>
                        <a:rPr lang="fr-FR" sz="1200" b="1" dirty="0" err="1" smtClean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théraphie</a:t>
                      </a:r>
                      <a:endParaRPr lang="fr-FR" sz="1200" b="1" dirty="0"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chiropraxie</a:t>
                      </a:r>
                      <a:endParaRPr lang="fr-FR" sz="1200" b="1" dirty="0"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639732">
                <a:tc>
                  <a:txBody>
                    <a:bodyPr/>
                    <a:lstStyle/>
                    <a:p>
                      <a:r>
                        <a:rPr lang="fr-FR" sz="1200" b="1" dirty="0" smtClean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Bilan profession</a:t>
                      </a:r>
                    </a:p>
                    <a:p>
                      <a:r>
                        <a:rPr lang="fr-FR" sz="1200" b="1" dirty="0" err="1" smtClean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nel</a:t>
                      </a:r>
                      <a:endParaRPr lang="fr-FR" sz="1200" b="1" dirty="0"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Diététique</a:t>
                      </a:r>
                      <a:endParaRPr lang="fr-FR" sz="1200" b="1" dirty="0"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Massage</a:t>
                      </a:r>
                      <a:r>
                        <a:rPr lang="fr-FR" sz="1200" b="1" baseline="0" dirty="0" smtClean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s  du monde</a:t>
                      </a:r>
                      <a:endParaRPr lang="fr-FR" sz="1200" b="1" dirty="0"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Remédia</a:t>
                      </a:r>
                    </a:p>
                    <a:p>
                      <a:r>
                        <a:rPr lang="fr-FR" sz="1200" b="1" dirty="0" err="1" smtClean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tion</a:t>
                      </a:r>
                      <a:r>
                        <a:rPr lang="fr-FR" sz="1200" b="1" baseline="0" dirty="0" smtClean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 cognitive</a:t>
                      </a:r>
                      <a:endParaRPr lang="fr-FR" sz="1200" b="1" dirty="0"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relaxation</a:t>
                      </a:r>
                      <a:endParaRPr lang="fr-FR" sz="1200" b="1" dirty="0"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b="1" dirty="0"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EFT</a:t>
                      </a:r>
                      <a:endParaRPr lang="fr-FR" sz="1200" b="1" dirty="0"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Feng shui</a:t>
                      </a:r>
                      <a:endParaRPr lang="fr-FR" sz="1200" b="1" dirty="0"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err="1" smtClean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Hyrudo</a:t>
                      </a:r>
                      <a:r>
                        <a:rPr lang="fr-FR" sz="1200" b="1" dirty="0" smtClean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 thérapie</a:t>
                      </a:r>
                      <a:endParaRPr lang="fr-FR" sz="1200" b="1" dirty="0"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Etiopathie</a:t>
                      </a:r>
                      <a:endParaRPr lang="fr-FR" sz="1200" b="1" dirty="0"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547423">
                <a:tc>
                  <a:txBody>
                    <a:bodyPr/>
                    <a:lstStyle/>
                    <a:p>
                      <a:r>
                        <a:rPr lang="fr-FR" sz="1200" b="1" dirty="0" smtClean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Bilan de compétence</a:t>
                      </a:r>
                      <a:endParaRPr lang="fr-FR" sz="1200" b="1" dirty="0"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Nutrition</a:t>
                      </a:r>
                      <a:endParaRPr lang="fr-FR" sz="1200" b="1" dirty="0"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Digipuncture</a:t>
                      </a:r>
                      <a:endParaRPr lang="fr-FR" sz="1200" b="1" dirty="0"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EMDR</a:t>
                      </a:r>
                      <a:endParaRPr lang="fr-FR" sz="1200" b="1" dirty="0"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sophrologie</a:t>
                      </a:r>
                      <a:endParaRPr lang="fr-FR" sz="1200" b="1" dirty="0"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b="1"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Gestalt thérapie</a:t>
                      </a:r>
                      <a:endParaRPr lang="fr-FR" sz="1200" b="1" dirty="0"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b="1"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Iridologie</a:t>
                      </a:r>
                      <a:endParaRPr lang="fr-FR" sz="1200" b="1" dirty="0"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Kinésiologie</a:t>
                      </a:r>
                      <a:endParaRPr lang="fr-FR" sz="1200" b="1" dirty="0"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818857">
                <a:tc>
                  <a:txBody>
                    <a:bodyPr/>
                    <a:lstStyle/>
                    <a:p>
                      <a:endParaRPr lang="fr-FR" sz="1200" b="1" dirty="0"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Sage Femme</a:t>
                      </a:r>
                      <a:endParaRPr lang="fr-FR" sz="1200" b="1" dirty="0"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b="1" dirty="0"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Formation des aidants familiaux</a:t>
                      </a:r>
                      <a:endParaRPr lang="fr-FR" sz="1200" b="1" dirty="0"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Evaluation</a:t>
                      </a:r>
                      <a:r>
                        <a:rPr lang="fr-FR" sz="1200" b="1" baseline="0" dirty="0" smtClean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1200" b="1" baseline="0" dirty="0" err="1" smtClean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psycholo</a:t>
                      </a:r>
                      <a:endParaRPr lang="fr-FR" sz="1200" b="1" baseline="0" smtClean="0"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fr-FR" sz="1200" b="1" baseline="0" smtClean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gique</a:t>
                      </a:r>
                      <a:endParaRPr lang="fr-FR" sz="1200" b="1" dirty="0"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b="1" dirty="0"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Technique </a:t>
                      </a:r>
                      <a:r>
                        <a:rPr lang="fr-FR" sz="1200" b="1" dirty="0" err="1" smtClean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debriefing</a:t>
                      </a:r>
                      <a:r>
                        <a:rPr lang="fr-FR" sz="1200" b="1" baseline="0" dirty="0" smtClean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1200" b="1" baseline="0" dirty="0" err="1" smtClean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indiv</a:t>
                      </a:r>
                      <a:r>
                        <a:rPr lang="fr-FR" sz="1200" b="1" baseline="0" dirty="0" smtClean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. Et collective</a:t>
                      </a:r>
                      <a:endParaRPr lang="fr-FR" sz="1200" b="1" dirty="0"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b="1"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err="1" smtClean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Naturo</a:t>
                      </a:r>
                      <a:endParaRPr lang="fr-FR" sz="1200" b="1" dirty="0" smtClean="0"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fr-FR" sz="1200" b="1" dirty="0" err="1" smtClean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pathie</a:t>
                      </a:r>
                      <a:endParaRPr lang="fr-FR" sz="1200" b="1" dirty="0"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ostéopathie</a:t>
                      </a:r>
                      <a:endParaRPr lang="fr-FR" sz="1200" b="1" dirty="0"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547423">
                <a:tc>
                  <a:txBody>
                    <a:bodyPr/>
                    <a:lstStyle/>
                    <a:p>
                      <a:endParaRPr lang="fr-FR" sz="1200" b="1" dirty="0"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Médecin</a:t>
                      </a:r>
                      <a:endParaRPr lang="fr-FR" sz="1200" b="1" dirty="0"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b="1"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b="1"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Cohérence cardiaque</a:t>
                      </a:r>
                      <a:endParaRPr lang="fr-FR" sz="1200" b="1" dirty="0"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b="1"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b="1" dirty="0"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b="1" dirty="0"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Phyto</a:t>
                      </a:r>
                    </a:p>
                    <a:p>
                      <a:r>
                        <a:rPr lang="fr-FR" sz="1200" b="1" dirty="0" smtClean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thérapie</a:t>
                      </a:r>
                      <a:endParaRPr lang="fr-FR" sz="1200" b="1" dirty="0"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Réflexologie</a:t>
                      </a:r>
                      <a:endParaRPr lang="fr-FR" sz="1200" b="1" dirty="0"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245541">
                <a:tc>
                  <a:txBody>
                    <a:bodyPr/>
                    <a:lstStyle/>
                    <a:p>
                      <a:endParaRPr lang="fr-FR" sz="1200" b="1" dirty="0"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b="1" dirty="0"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b="1" dirty="0"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b="1" dirty="0"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b="1" dirty="0"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b="1" dirty="0"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b="1" dirty="0"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b="1" dirty="0"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Homéo</a:t>
                      </a:r>
                    </a:p>
                    <a:p>
                      <a:r>
                        <a:rPr lang="fr-FR" sz="1200" b="1" dirty="0" err="1" smtClean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pathie</a:t>
                      </a:r>
                      <a:endParaRPr lang="fr-FR" sz="1200" b="1" dirty="0"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Auriculo</a:t>
                      </a:r>
                    </a:p>
                    <a:p>
                      <a:r>
                        <a:rPr lang="fr-FR" sz="1200" b="1" dirty="0" smtClean="0">
                          <a:latin typeface="Century Gothic" panose="020B0502020202020204" pitchFamily="34" charset="0"/>
                          <a:cs typeface="Calibri" panose="020F0502020204030204" pitchFamily="34" charset="0"/>
                        </a:rPr>
                        <a:t>thérapie</a:t>
                      </a:r>
                      <a:endParaRPr lang="fr-FR" sz="1200" b="1" dirty="0"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918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9197586" cy="706964"/>
          </a:xfrm>
        </p:spPr>
        <p:txBody>
          <a:bodyPr>
            <a:noAutofit/>
          </a:bodyPr>
          <a:lstStyle/>
          <a:p>
            <a:r>
              <a:rPr lang="fr-FR" dirty="0" smtClean="0"/>
              <a:t>Une offre de coordination de soins de support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89223" y="2153952"/>
            <a:ext cx="9858187" cy="3729321"/>
          </a:xfrm>
        </p:spPr>
        <p:txBody>
          <a:bodyPr>
            <a:normAutofit/>
          </a:bodyPr>
          <a:lstStyle/>
          <a:p>
            <a:pPr algn="just"/>
            <a:r>
              <a:rPr lang="fr-FR" sz="1600" b="1" dirty="0" err="1" smtClean="0"/>
              <a:t>Visiapy</a:t>
            </a:r>
            <a:r>
              <a:rPr lang="fr-FR" sz="1600" dirty="0" smtClean="0"/>
              <a:t> vous propose une gamme des soins de support  permettant au collaborateur de </a:t>
            </a:r>
            <a:r>
              <a:rPr lang="fr-FR" sz="1600" b="1" dirty="0" smtClean="0"/>
              <a:t>reprendre pied dans la vie professionnelle</a:t>
            </a:r>
            <a:r>
              <a:rPr lang="fr-FR" sz="1600" dirty="0" smtClean="0"/>
              <a:t>, en faisant face aux besoins des collaborateurs du moins impactant au plus difficile :</a:t>
            </a:r>
          </a:p>
          <a:p>
            <a:pPr algn="just"/>
            <a:endParaRPr lang="fr-FR" sz="1600" dirty="0" smtClean="0"/>
          </a:p>
          <a:p>
            <a:pPr lvl="1" algn="just"/>
            <a:r>
              <a:rPr lang="fr-FR" b="1" dirty="0" smtClean="0"/>
              <a:t>Manque </a:t>
            </a:r>
            <a:r>
              <a:rPr lang="fr-FR" dirty="0" smtClean="0"/>
              <a:t>de motivation ou de concentration</a:t>
            </a:r>
          </a:p>
          <a:p>
            <a:pPr lvl="1" algn="just"/>
            <a:r>
              <a:rPr lang="fr-FR" b="1" dirty="0" smtClean="0"/>
              <a:t>Surmenage intellectuel</a:t>
            </a:r>
            <a:r>
              <a:rPr lang="fr-FR" dirty="0" smtClean="0"/>
              <a:t>, situations conflictuelles, stress, perte de repères</a:t>
            </a:r>
          </a:p>
          <a:p>
            <a:pPr lvl="1" algn="just"/>
            <a:r>
              <a:rPr lang="fr-FR" b="1" dirty="0" err="1" smtClean="0"/>
              <a:t>Burn-out</a:t>
            </a:r>
            <a:r>
              <a:rPr lang="fr-FR" dirty="0" smtClean="0"/>
              <a:t>, gestion de la pression et équilibre des équipes</a:t>
            </a:r>
          </a:p>
          <a:p>
            <a:pPr lvl="1" algn="just"/>
            <a:r>
              <a:rPr lang="fr-FR" b="1" dirty="0" smtClean="0"/>
              <a:t>Deuil,</a:t>
            </a:r>
            <a:r>
              <a:rPr lang="fr-FR" dirty="0" smtClean="0"/>
              <a:t>  maladie lourde, addiction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313969" y="5883275"/>
            <a:ext cx="8962351" cy="365125"/>
          </a:xfrm>
        </p:spPr>
        <p:txBody>
          <a:bodyPr/>
          <a:lstStyle/>
          <a:p>
            <a:r>
              <a:rPr lang="fr-FR" dirty="0"/>
              <a:t>evelyne revellat - Sophrokhepri  N° </a:t>
            </a:r>
            <a:r>
              <a:rPr lang="fr-FR" dirty="0" err="1"/>
              <a:t>siret</a:t>
            </a:r>
            <a:r>
              <a:rPr lang="fr-FR" dirty="0"/>
              <a:t>  811 445  </a:t>
            </a:r>
            <a:r>
              <a:rPr lang="fr-FR" dirty="0" smtClean="0"/>
              <a:t>410</a:t>
            </a:r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66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1411" y="564730"/>
            <a:ext cx="9905998" cy="766972"/>
          </a:xfrm>
        </p:spPr>
        <p:txBody>
          <a:bodyPr/>
          <a:lstStyle/>
          <a:p>
            <a:r>
              <a:rPr lang="fr-FR" dirty="0"/>
              <a:t>Sommaire </a:t>
            </a:r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3076914"/>
              </p:ext>
            </p:extLst>
          </p:nvPr>
        </p:nvGraphicFramePr>
        <p:xfrm>
          <a:off x="1143000" y="1595754"/>
          <a:ext cx="99060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79642"/>
                <a:gridCol w="2026358"/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/>
                        <a:t>Sommaire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3</a:t>
                      </a:r>
                      <a:endParaRPr lang="fr-F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/>
                        <a:t>Un partenariat avec </a:t>
                      </a:r>
                      <a:r>
                        <a:rPr lang="fr-FR" sz="1600" dirty="0" err="1" smtClean="0"/>
                        <a:t>Visiapy</a:t>
                      </a:r>
                      <a:endParaRPr lang="fr-FR" sz="16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15</a:t>
                      </a:r>
                      <a:endParaRPr lang="fr-F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Financement</a:t>
                      </a:r>
                      <a:r>
                        <a:rPr lang="fr-FR" sz="1600" b="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de l’offre</a:t>
                      </a:r>
                      <a:endParaRPr lang="fr-FR" sz="1600" b="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16</a:t>
                      </a:r>
                      <a:endParaRPr lang="fr-F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Les avantages pour l’entreprise d’</a:t>
                      </a:r>
                      <a:r>
                        <a:rPr lang="fr-FR" sz="16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externaliser la mise en place d’une approche SQVT</a:t>
                      </a:r>
                      <a:endParaRPr lang="fr-FR" sz="16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17</a:t>
                      </a:r>
                      <a:endParaRPr lang="fr-F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/>
                        <a:t>Impact pour l’image</a:t>
                      </a:r>
                      <a:r>
                        <a:rPr lang="fr-FR" sz="1600" baseline="0" dirty="0" smtClean="0"/>
                        <a:t> de l’entreprise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18</a:t>
                      </a:r>
                      <a:endParaRPr lang="fr-F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Impact</a:t>
                      </a:r>
                      <a:r>
                        <a:rPr lang="fr-FR" sz="16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sur le plan humain en interne</a:t>
                      </a:r>
                      <a:endParaRPr lang="fr-FR" sz="16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19</a:t>
                      </a:r>
                      <a:endParaRPr lang="fr-F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Les</a:t>
                      </a:r>
                      <a:r>
                        <a:rPr lang="fr-FR" sz="1600" baseline="0" dirty="0" smtClean="0"/>
                        <a:t> bénéfices</a:t>
                      </a:r>
                      <a:r>
                        <a:rPr lang="fr-FR" sz="1600" dirty="0" smtClean="0"/>
                        <a:t> pour l’entreprise de mettre en place une approche SQVT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18</a:t>
                      </a:r>
                      <a:endParaRPr lang="fr-F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Vos interlocuteurs</a:t>
                      </a:r>
                      <a:endParaRPr lang="fr-F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20</a:t>
                      </a:r>
                      <a:endParaRPr lang="fr-F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Annexes</a:t>
                      </a:r>
                      <a:endParaRPr lang="fr-FR" sz="18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21</a:t>
                      </a:r>
                      <a:endParaRPr lang="fr-F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/>
                        <a:t>Liste des pratiques utilisées pour assurer les missions de soutien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22</a:t>
                      </a:r>
                      <a:endParaRPr lang="fr-F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Une offre de coordination de soins de support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23</a:t>
                      </a:r>
                      <a:endParaRPr lang="fr-FR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141411" y="6065836"/>
            <a:ext cx="9485607" cy="365125"/>
          </a:xfrm>
        </p:spPr>
        <p:txBody>
          <a:bodyPr/>
          <a:lstStyle/>
          <a:p>
            <a:r>
              <a:rPr lang="fr-FR" dirty="0"/>
              <a:t>evelyne revellat - Sophrokhepri  N° </a:t>
            </a:r>
            <a:r>
              <a:rPr lang="fr-FR" dirty="0" err="1"/>
              <a:t>siret</a:t>
            </a:r>
            <a:r>
              <a:rPr lang="fr-FR" dirty="0"/>
              <a:t>  811 445  </a:t>
            </a:r>
            <a:r>
              <a:rPr lang="fr-FR" dirty="0" smtClean="0"/>
              <a:t>410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63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150321"/>
          </a:xfrm>
        </p:spPr>
        <p:txBody>
          <a:bodyPr/>
          <a:lstStyle/>
          <a:p>
            <a:r>
              <a:rPr lang="fr-FR" dirty="0" smtClean="0"/>
              <a:t>Les défis des entreprises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29445" y="1836483"/>
            <a:ext cx="8759800" cy="3679897"/>
          </a:xfrm>
        </p:spPr>
        <p:txBody>
          <a:bodyPr>
            <a:normAutofit/>
          </a:bodyPr>
          <a:lstStyle/>
          <a:p>
            <a:r>
              <a:rPr lang="fr-FR" sz="1600" dirty="0" smtClean="0"/>
              <a:t>L’entreprise a pour objectif :</a:t>
            </a:r>
          </a:p>
          <a:p>
            <a:endParaRPr lang="fr-FR" sz="1600" dirty="0" smtClean="0"/>
          </a:p>
          <a:p>
            <a:pPr lvl="1" algn="just"/>
            <a:r>
              <a:rPr lang="fr-FR" sz="1600" dirty="0"/>
              <a:t>D</a:t>
            </a:r>
            <a:r>
              <a:rPr lang="fr-FR" sz="1600" dirty="0" smtClean="0"/>
              <a:t>e </a:t>
            </a:r>
            <a:r>
              <a:rPr lang="fr-FR" sz="1600" b="1" dirty="0" smtClean="0"/>
              <a:t>retenir </a:t>
            </a:r>
            <a:r>
              <a:rPr lang="fr-FR" sz="1600" dirty="0" smtClean="0"/>
              <a:t>ses talents et d’en attirer de nouveaux</a:t>
            </a:r>
          </a:p>
          <a:p>
            <a:pPr lvl="1" algn="just"/>
            <a:r>
              <a:rPr lang="fr-FR" sz="1600" dirty="0" smtClean="0"/>
              <a:t>De </a:t>
            </a:r>
            <a:r>
              <a:rPr lang="fr-FR" sz="1600" b="1" dirty="0" smtClean="0"/>
              <a:t>réduire l’absentéisme </a:t>
            </a:r>
            <a:r>
              <a:rPr lang="fr-FR" sz="1600" dirty="0" smtClean="0"/>
              <a:t>(souvent fractionné en  1 ou 2 jours ou plus long lorsqu'il est du à des maladies professionnelles : burn out, stress…)</a:t>
            </a:r>
          </a:p>
          <a:p>
            <a:pPr lvl="1" algn="just"/>
            <a:r>
              <a:rPr lang="fr-FR" sz="1600" b="1" dirty="0" smtClean="0"/>
              <a:t>De faire face à la baisse de motivation </a:t>
            </a:r>
            <a:r>
              <a:rPr lang="fr-FR" sz="1600" dirty="0" smtClean="0"/>
              <a:t>des collaborateurs</a:t>
            </a:r>
          </a:p>
          <a:p>
            <a:pPr lvl="1" algn="just"/>
            <a:r>
              <a:rPr lang="fr-FR" sz="1600" b="1" dirty="0" smtClean="0"/>
              <a:t>D’augmenter la performance </a:t>
            </a:r>
            <a:r>
              <a:rPr lang="fr-FR" sz="1600" dirty="0" smtClean="0"/>
              <a:t>et la productivité des collaborateurs</a:t>
            </a:r>
          </a:p>
          <a:p>
            <a:pPr lvl="1" algn="just"/>
            <a:r>
              <a:rPr lang="fr-FR" sz="1600" b="1" dirty="0" smtClean="0"/>
              <a:t>De garder son classement </a:t>
            </a:r>
            <a:r>
              <a:rPr lang="fr-FR" sz="1600" dirty="0" smtClean="0"/>
              <a:t>dans les entreprises « où il fait bon travailler »</a:t>
            </a:r>
          </a:p>
          <a:p>
            <a:pPr lvl="1"/>
            <a:r>
              <a:rPr lang="fr-FR" sz="1600" b="1" dirty="0" smtClean="0"/>
              <a:t>D’augmenter le taux d’engagement </a:t>
            </a:r>
            <a:r>
              <a:rPr lang="fr-FR" sz="1600" dirty="0" smtClean="0"/>
              <a:t>de ses collaborateurs (enthousiasme, autonomie, performance, productivité et bien être au travail)</a:t>
            </a:r>
          </a:p>
          <a:p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9270455" cy="365125"/>
          </a:xfrm>
        </p:spPr>
        <p:txBody>
          <a:bodyPr/>
          <a:lstStyle/>
          <a:p>
            <a:r>
              <a:rPr lang="fr-FR" dirty="0"/>
              <a:t>evelyne revellat - Sophrokhepri  N° </a:t>
            </a:r>
            <a:r>
              <a:rPr lang="fr-FR" dirty="0" err="1"/>
              <a:t>siret</a:t>
            </a:r>
            <a:r>
              <a:rPr lang="fr-FR" dirty="0"/>
              <a:t>  811 445  </a:t>
            </a:r>
            <a:r>
              <a:rPr lang="fr-FR" dirty="0" smtClean="0"/>
              <a:t>410</a:t>
            </a:r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12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spcBef>
                <a:spcPts val="0"/>
              </a:spcBef>
              <a:defRPr/>
            </a:pPr>
            <a:r>
              <a:rPr lang="fr-FR" dirty="0"/>
              <a:t>Les attentes des collaborateurs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vis-à-vis </a:t>
            </a:r>
            <a:r>
              <a:rPr lang="fr-FR" dirty="0"/>
              <a:t>de leur entreprise</a:t>
            </a:r>
            <a:endParaRPr lang="fr-FR" b="1" dirty="0">
              <a:solidFill>
                <a:schemeClr val="lt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54954" y="2028584"/>
            <a:ext cx="9587325" cy="364069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sz="1600" dirty="0" smtClean="0"/>
          </a:p>
          <a:p>
            <a:pPr algn="just"/>
            <a:r>
              <a:rPr lang="fr-FR" sz="1600" dirty="0" smtClean="0"/>
              <a:t>Selon de récentes études, les critères de choix des jeunes pour une entreprise montrent l’importance de la prise</a:t>
            </a:r>
            <a:r>
              <a:rPr lang="fr-FR" sz="1600" b="1" dirty="0" smtClean="0"/>
              <a:t> en compte l’individu dans sa globalité</a:t>
            </a:r>
            <a:r>
              <a:rPr lang="fr-FR" sz="1600" dirty="0" smtClean="0"/>
              <a:t>, les aspects carrière et financier n’étant plus les seuls critères.</a:t>
            </a:r>
          </a:p>
          <a:p>
            <a:pPr algn="just"/>
            <a:r>
              <a:rPr lang="fr-FR" sz="1800" b="1" dirty="0" smtClean="0"/>
              <a:t>Le collaborateur cherche:</a:t>
            </a:r>
          </a:p>
          <a:p>
            <a:pPr lvl="1" algn="just"/>
            <a:r>
              <a:rPr lang="fr-FR" sz="1600" dirty="0" smtClean="0"/>
              <a:t>Une </a:t>
            </a:r>
            <a:r>
              <a:rPr lang="fr-FR" sz="1600" dirty="0"/>
              <a:t>prise en compte d</a:t>
            </a:r>
            <a:r>
              <a:rPr lang="fr-FR" sz="1600" dirty="0" smtClean="0"/>
              <a:t>e sa personnalité et de son développement professionnel, </a:t>
            </a:r>
          </a:p>
          <a:p>
            <a:pPr lvl="1" algn="just"/>
            <a:r>
              <a:rPr lang="fr-FR" sz="1600" dirty="0" smtClean="0"/>
              <a:t>L’appartenance à un groupe, l’adhésion à des valeurs, du sens dans ce qu’il fait, </a:t>
            </a:r>
          </a:p>
          <a:p>
            <a:pPr lvl="1" algn="just"/>
            <a:r>
              <a:rPr lang="fr-FR" sz="1600" dirty="0" smtClean="0"/>
              <a:t>une éthique et des projets RSE, </a:t>
            </a:r>
          </a:p>
          <a:p>
            <a:pPr lvl="1" algn="just"/>
            <a:r>
              <a:rPr lang="fr-FR" sz="1600" dirty="0"/>
              <a:t>d</a:t>
            </a:r>
            <a:r>
              <a:rPr lang="fr-FR" sz="1600" dirty="0" smtClean="0"/>
              <a:t>e la convivialité et une </a:t>
            </a:r>
            <a:r>
              <a:rPr lang="fr-FR" sz="1600" b="1" dirty="0" smtClean="0"/>
              <a:t>confiance totale dans l’entreprise </a:t>
            </a:r>
            <a:r>
              <a:rPr lang="fr-FR" sz="1600" dirty="0" smtClean="0"/>
              <a:t>avec laquelle il va s’engager.</a:t>
            </a:r>
          </a:p>
          <a:p>
            <a:pPr marL="457200" lvl="1" indent="0" algn="just">
              <a:buNone/>
            </a:pPr>
            <a:r>
              <a:rPr lang="fr-FR" sz="1600" dirty="0" smtClean="0"/>
              <a:t>Cela suppose </a:t>
            </a:r>
            <a:r>
              <a:rPr lang="fr-FR" sz="1600" b="1" dirty="0" smtClean="0"/>
              <a:t>que sa vie est considérée </a:t>
            </a:r>
            <a:r>
              <a:rPr lang="fr-FR" sz="1600" dirty="0" smtClean="0"/>
              <a:t>par l’entreprise </a:t>
            </a:r>
            <a:r>
              <a:rPr lang="fr-FR" sz="1600" b="1" dirty="0" smtClean="0"/>
              <a:t>sous tous ses aspects </a:t>
            </a:r>
            <a:r>
              <a:rPr lang="fr-FR" sz="1600" dirty="0" smtClean="0"/>
              <a:t>tant professionnels que personnels.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9316559" cy="365125"/>
          </a:xfrm>
        </p:spPr>
        <p:txBody>
          <a:bodyPr/>
          <a:lstStyle/>
          <a:p>
            <a:r>
              <a:rPr lang="fr-FR" dirty="0"/>
              <a:t>evelyne revellat - Sophrokhepri  N° </a:t>
            </a:r>
            <a:r>
              <a:rPr lang="fr-FR" dirty="0" err="1"/>
              <a:t>siret</a:t>
            </a:r>
            <a:r>
              <a:rPr lang="fr-FR" dirty="0"/>
              <a:t>  811 445  </a:t>
            </a:r>
            <a:r>
              <a:rPr lang="fr-FR" dirty="0" smtClean="0"/>
              <a:t>410</a:t>
            </a:r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4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points à prendre en compte par l’ENTREPRISE pour assurer la </a:t>
            </a:r>
            <a:r>
              <a:rPr lang="fr-FR" dirty="0" err="1" smtClean="0"/>
              <a:t>sqvt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54954" y="2211049"/>
            <a:ext cx="9648797" cy="3335312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endParaRPr lang="fr-FR" dirty="0" smtClean="0"/>
          </a:p>
          <a:p>
            <a:pPr lvl="1" algn="just"/>
            <a:r>
              <a:rPr lang="fr-FR" b="1" dirty="0" smtClean="0"/>
              <a:t>Prendre conscience du problème </a:t>
            </a:r>
            <a:r>
              <a:rPr lang="fr-FR" dirty="0" smtClean="0"/>
              <a:t>de mal être du salarié (pour le corps social et pour les dirigeants).</a:t>
            </a:r>
          </a:p>
          <a:p>
            <a:pPr lvl="1" algn="just"/>
            <a:r>
              <a:rPr lang="fr-FR" b="1" dirty="0" smtClean="0"/>
              <a:t>Sensibiliser les employés </a:t>
            </a:r>
            <a:r>
              <a:rPr lang="fr-FR" dirty="0" smtClean="0"/>
              <a:t>et promouvoir les </a:t>
            </a:r>
            <a:r>
              <a:rPr lang="fr-FR" b="1" dirty="0" smtClean="0"/>
              <a:t>comportements en terme d’équilibre </a:t>
            </a:r>
            <a:r>
              <a:rPr lang="fr-FR" dirty="0" smtClean="0"/>
              <a:t>de vie travail-famille, de santé, de prévention du stress et de bien être pour tous les salariés. </a:t>
            </a:r>
          </a:p>
          <a:p>
            <a:pPr lvl="1" algn="just"/>
            <a:r>
              <a:rPr lang="fr-FR" b="1" dirty="0" smtClean="0"/>
              <a:t>Apporter les réponses adaptées</a:t>
            </a:r>
            <a:r>
              <a:rPr lang="fr-FR" dirty="0" smtClean="0"/>
              <a:t> au salarié</a:t>
            </a:r>
          </a:p>
          <a:p>
            <a:pPr lvl="1" algn="just"/>
            <a:r>
              <a:rPr lang="fr-FR" b="1" dirty="0" smtClean="0"/>
              <a:t>Prévenir les difficultés des salariés </a:t>
            </a:r>
            <a:r>
              <a:rPr lang="fr-FR" dirty="0" smtClean="0"/>
              <a:t>en proposant des solutions qui répondent à leurs besoins.</a:t>
            </a:r>
          </a:p>
          <a:p>
            <a:pPr lvl="1" algn="just"/>
            <a:r>
              <a:rPr lang="fr-FR" b="1" dirty="0" smtClean="0"/>
              <a:t>Démontrer sa considération </a:t>
            </a:r>
            <a:r>
              <a:rPr lang="fr-FR" dirty="0" smtClean="0"/>
              <a:t>vis-à-vis de ses salariés avec un </a:t>
            </a:r>
            <a:r>
              <a:rPr lang="fr-FR" b="1" dirty="0" smtClean="0"/>
              <a:t>prérequis de confidentialité </a:t>
            </a:r>
            <a:r>
              <a:rPr lang="fr-FR" dirty="0" smtClean="0"/>
              <a:t>conforme à son éthique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9285823" cy="365125"/>
          </a:xfrm>
        </p:spPr>
        <p:txBody>
          <a:bodyPr/>
          <a:lstStyle/>
          <a:p>
            <a:r>
              <a:rPr lang="fr-FR" dirty="0"/>
              <a:t>evelyne revellat - Sophrokhepri  N° </a:t>
            </a:r>
            <a:r>
              <a:rPr lang="fr-FR" dirty="0" err="1"/>
              <a:t>siret</a:t>
            </a:r>
            <a:r>
              <a:rPr lang="fr-FR" dirty="0"/>
              <a:t>  811 445  </a:t>
            </a:r>
            <a:r>
              <a:rPr lang="fr-FR" dirty="0" smtClean="0"/>
              <a:t>410</a:t>
            </a:r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05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UNE SOLUTION INNOVANTE : </a:t>
            </a:r>
            <a:r>
              <a:rPr lang="fr-FR" dirty="0"/>
              <a:t>Une offre </a:t>
            </a:r>
            <a:r>
              <a:rPr lang="fr-FR" dirty="0" smtClean="0"/>
              <a:t>CLE EN MAINS D’ACCOMPAGNEMENT INDIVIDUEL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9301191" cy="365125"/>
          </a:xfrm>
        </p:spPr>
        <p:txBody>
          <a:bodyPr/>
          <a:lstStyle/>
          <a:p>
            <a:r>
              <a:rPr lang="fr-FR" dirty="0"/>
              <a:t>evelyne revellat - Sophrokhepri  N° </a:t>
            </a:r>
            <a:r>
              <a:rPr lang="fr-FR" dirty="0" err="1"/>
              <a:t>siret</a:t>
            </a:r>
            <a:r>
              <a:rPr lang="fr-FR" dirty="0"/>
              <a:t>  811 445  </a:t>
            </a:r>
            <a:r>
              <a:rPr lang="fr-FR" dirty="0" smtClean="0"/>
              <a:t>410</a:t>
            </a:r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1141413" y="2249487"/>
            <a:ext cx="9905997" cy="3344489"/>
          </a:xfrm>
        </p:spPr>
        <p:txBody>
          <a:bodyPr>
            <a:normAutofit/>
          </a:bodyPr>
          <a:lstStyle/>
          <a:p>
            <a:pPr marL="228600" lvl="1">
              <a:spcBef>
                <a:spcPts val="1000"/>
              </a:spcBef>
            </a:pPr>
            <a:r>
              <a:rPr lang="fr-FR" sz="2400" dirty="0"/>
              <a:t>Elle permet à l’employeur </a:t>
            </a:r>
            <a:r>
              <a:rPr lang="fr-FR" sz="2100" dirty="0" smtClean="0"/>
              <a:t>:</a:t>
            </a:r>
            <a:endParaRPr lang="fr-FR" sz="2100" dirty="0"/>
          </a:p>
          <a:p>
            <a:endParaRPr lang="fr-FR" dirty="0"/>
          </a:p>
          <a:p>
            <a:pPr lvl="1" algn="just"/>
            <a:r>
              <a:rPr lang="fr-FR" dirty="0"/>
              <a:t>D</a:t>
            </a:r>
            <a:r>
              <a:rPr lang="fr-FR" dirty="0" smtClean="0"/>
              <a:t>e </a:t>
            </a:r>
            <a:r>
              <a:rPr lang="fr-FR" b="1" dirty="0"/>
              <a:t>prendre soin </a:t>
            </a:r>
            <a:r>
              <a:rPr lang="fr-FR" b="1" dirty="0" smtClean="0"/>
              <a:t>de </a:t>
            </a:r>
            <a:r>
              <a:rPr lang="fr-FR" b="1" dirty="0"/>
              <a:t>ses salariés</a:t>
            </a:r>
            <a:r>
              <a:rPr lang="fr-FR" dirty="0"/>
              <a:t> et de respecter ainsi son engagement éthique.</a:t>
            </a:r>
          </a:p>
          <a:p>
            <a:pPr lvl="1" algn="just"/>
            <a:r>
              <a:rPr lang="fr-FR" b="1" dirty="0"/>
              <a:t>D</a:t>
            </a:r>
            <a:r>
              <a:rPr lang="fr-FR" b="1" dirty="0" smtClean="0"/>
              <a:t>’anticiper </a:t>
            </a:r>
            <a:r>
              <a:rPr lang="fr-FR" b="1" dirty="0"/>
              <a:t>et de prévenir</a:t>
            </a:r>
            <a:r>
              <a:rPr lang="fr-FR" dirty="0"/>
              <a:t> des difficultés individuelles ou des problèmes de santé.</a:t>
            </a:r>
          </a:p>
          <a:p>
            <a:pPr lvl="1" algn="just"/>
            <a:r>
              <a:rPr lang="fr-FR" dirty="0"/>
              <a:t>D</a:t>
            </a:r>
            <a:r>
              <a:rPr lang="fr-FR" dirty="0" smtClean="0"/>
              <a:t>e </a:t>
            </a:r>
            <a:r>
              <a:rPr lang="fr-FR" b="1" dirty="0"/>
              <a:t>contracter avec une entreprise</a:t>
            </a:r>
            <a:r>
              <a:rPr lang="fr-FR" dirty="0"/>
              <a:t> qui apporte tous les thérapeutes et les </a:t>
            </a:r>
            <a:r>
              <a:rPr lang="fr-FR" b="1" dirty="0"/>
              <a:t>solutions</a:t>
            </a:r>
            <a:r>
              <a:rPr lang="fr-FR" dirty="0"/>
              <a:t> </a:t>
            </a:r>
            <a:r>
              <a:rPr lang="fr-FR" b="1" dirty="0"/>
              <a:t>clés en </a:t>
            </a:r>
            <a:r>
              <a:rPr lang="fr-FR" b="1" dirty="0" smtClean="0"/>
              <a:t>mains</a:t>
            </a:r>
            <a:endParaRPr lang="fr-FR" dirty="0"/>
          </a:p>
          <a:p>
            <a:pPr lvl="1" algn="just"/>
            <a:r>
              <a:rPr lang="fr-FR" dirty="0"/>
              <a:t>D</a:t>
            </a:r>
            <a:r>
              <a:rPr lang="fr-FR" dirty="0" smtClean="0"/>
              <a:t>’avoir </a:t>
            </a:r>
            <a:r>
              <a:rPr lang="fr-FR" b="1" dirty="0"/>
              <a:t>une offre pérenne </a:t>
            </a:r>
            <a:r>
              <a:rPr lang="fr-FR" dirty="0"/>
              <a:t>et des </a:t>
            </a:r>
            <a:r>
              <a:rPr lang="fr-FR" b="1" dirty="0"/>
              <a:t>intervenants réguliers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210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10423058" cy="1041233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La solution </a:t>
            </a:r>
            <a:r>
              <a:rPr lang="fr-FR" dirty="0" err="1" smtClean="0"/>
              <a:t>cle</a:t>
            </a:r>
            <a:r>
              <a:rPr lang="fr-FR" dirty="0" smtClean="0"/>
              <a:t> en mains DE LA POLITIQUE SQVT</a:t>
            </a:r>
            <a:br>
              <a:rPr lang="fr-FR" dirty="0" smtClean="0"/>
            </a:br>
            <a:r>
              <a:rPr lang="fr-FR" dirty="0" smtClean="0"/>
              <a:t>ENGLOBE :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54954" y="1836484"/>
            <a:ext cx="10035785" cy="3911174"/>
          </a:xfrm>
        </p:spPr>
        <p:txBody>
          <a:bodyPr>
            <a:normAutofit/>
          </a:bodyPr>
          <a:lstStyle/>
          <a:p>
            <a:pPr algn="just"/>
            <a:endParaRPr lang="fr-FR" sz="1600" dirty="0" smtClean="0"/>
          </a:p>
          <a:p>
            <a:pPr algn="just"/>
            <a:r>
              <a:rPr lang="fr-FR" sz="1600" b="1" dirty="0" smtClean="0">
                <a:latin typeface="Calibri"/>
                <a:ea typeface="Calibri"/>
                <a:cs typeface="Calibri"/>
                <a:sym typeface="Calibri"/>
              </a:rPr>
              <a:t>ECOUTE </a:t>
            </a:r>
            <a:r>
              <a:rPr lang="fr-FR" sz="1600" b="1" dirty="0"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fr-FR" sz="1600" dirty="0">
                <a:latin typeface="Calibri"/>
                <a:ea typeface="Calibri"/>
                <a:cs typeface="Calibri"/>
                <a:sym typeface="Calibri"/>
              </a:rPr>
              <a:t> avec accompagnement global et ciblé en toute confidentialité</a:t>
            </a:r>
            <a:endParaRPr lang="fr-FR" sz="1600" dirty="0"/>
          </a:p>
          <a:p>
            <a:pPr algn="just"/>
            <a:r>
              <a:rPr lang="fr-FR" sz="1600" b="1" dirty="0" smtClean="0">
                <a:latin typeface="Calibri"/>
                <a:ea typeface="Calibri"/>
                <a:cs typeface="Calibri"/>
                <a:sym typeface="Calibri"/>
              </a:rPr>
              <a:t>PEDAGOGIE </a:t>
            </a:r>
            <a:r>
              <a:rPr lang="fr-FR" sz="1600" b="1" dirty="0"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fr-FR" sz="1600" dirty="0">
                <a:latin typeface="Calibri"/>
                <a:ea typeface="Calibri"/>
                <a:cs typeface="Calibri"/>
                <a:sym typeface="Calibri"/>
              </a:rPr>
              <a:t> Apprendre des moyens simples pour travailler mieux en prenant soin de soi avec des experts en SQVT,</a:t>
            </a:r>
          </a:p>
          <a:p>
            <a:pPr algn="just"/>
            <a:r>
              <a:rPr lang="fr-FR" sz="1600" b="1" dirty="0" smtClean="0">
                <a:latin typeface="Calibri"/>
                <a:ea typeface="Calibri"/>
                <a:cs typeface="Calibri"/>
                <a:sym typeface="Calibri"/>
              </a:rPr>
              <a:t>PREVENTION </a:t>
            </a:r>
            <a:r>
              <a:rPr lang="fr-FR" sz="1600" b="1" dirty="0"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fr-FR" sz="1600" dirty="0">
                <a:latin typeface="Calibri"/>
                <a:ea typeface="Calibri"/>
                <a:cs typeface="Calibri"/>
                <a:sym typeface="Calibri"/>
              </a:rPr>
              <a:t> Prévenir les effets du stress en trouvant les clefs d'un bon équilibre travail-santé-vie personnelle, vivre pleinement et sereinement sa vie professionnelle grâce à des pratiques thérapeutiques pluridisciplinaires ayant fait la preuve de leur efficacité</a:t>
            </a:r>
            <a:r>
              <a:rPr lang="fr-FR" sz="1600" dirty="0" smtClean="0">
                <a:latin typeface="Calibri"/>
                <a:ea typeface="Calibri"/>
                <a:cs typeface="Calibri"/>
                <a:sym typeface="Calibri"/>
              </a:rPr>
              <a:t>,</a:t>
            </a:r>
          </a:p>
          <a:p>
            <a:pPr algn="just"/>
            <a:r>
              <a:rPr lang="fr-FR" sz="1600" b="1" dirty="0" smtClean="0">
                <a:latin typeface="Calibri"/>
                <a:ea typeface="Calibri"/>
                <a:cs typeface="Calibri"/>
                <a:sym typeface="Calibri"/>
              </a:rPr>
              <a:t>PREPARATION </a:t>
            </a:r>
            <a:r>
              <a:rPr lang="fr-FR" sz="1600" b="1" dirty="0"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fr-FR" sz="1600" dirty="0">
                <a:latin typeface="Calibri"/>
                <a:ea typeface="Calibri"/>
                <a:cs typeface="Calibri"/>
                <a:sym typeface="Calibri"/>
              </a:rPr>
              <a:t> Au retour au travail après une absence longue durée de l’entreprise (accompagnement retour à l’emploi, mi-temps thérapeutique, retour maternité</a:t>
            </a:r>
            <a:r>
              <a:rPr lang="fr-FR" sz="1600" dirty="0" smtClean="0">
                <a:latin typeface="Calibri"/>
                <a:ea typeface="Calibri"/>
                <a:cs typeface="Calibri"/>
                <a:sym typeface="Calibri"/>
              </a:rPr>
              <a:t>…)</a:t>
            </a:r>
          </a:p>
          <a:p>
            <a:pPr algn="just"/>
            <a:r>
              <a:rPr lang="fr-FR" sz="1600" dirty="0" smtClean="0">
                <a:latin typeface="Calibri"/>
                <a:ea typeface="Calibri"/>
                <a:cs typeface="Calibri"/>
                <a:sym typeface="Calibri"/>
              </a:rPr>
              <a:t>Coordination de soins de support qui permet de travailler au niveau physiologique, physique et émotionnel.</a:t>
            </a:r>
            <a:endParaRPr lang="fr-FR" sz="1600" dirty="0">
              <a:latin typeface="Calibri"/>
              <a:ea typeface="Calibri"/>
              <a:cs typeface="Calibri"/>
              <a:sym typeface="Calibri"/>
            </a:endParaRPr>
          </a:p>
          <a:p>
            <a:pPr algn="just"/>
            <a:endParaRPr lang="fr-FR" sz="1600" dirty="0">
              <a:latin typeface="Calibri"/>
              <a:ea typeface="Calibri"/>
              <a:cs typeface="Calibri"/>
              <a:sym typeface="Calibri"/>
            </a:endParaRPr>
          </a:p>
          <a:p>
            <a:pPr algn="just"/>
            <a:endParaRPr lang="fr-FR" sz="1600" dirty="0"/>
          </a:p>
          <a:p>
            <a:pPr lvl="1" algn="just"/>
            <a:endParaRPr lang="fr-FR" sz="1600" dirty="0"/>
          </a:p>
          <a:p>
            <a:pPr algn="just"/>
            <a:endParaRPr lang="fr-FR" sz="1600" b="1" dirty="0" smtClean="0"/>
          </a:p>
          <a:p>
            <a:pPr marL="0" indent="0">
              <a:buNone/>
            </a:pPr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9255086" cy="365125"/>
          </a:xfrm>
        </p:spPr>
        <p:txBody>
          <a:bodyPr/>
          <a:lstStyle/>
          <a:p>
            <a:r>
              <a:rPr lang="fr-FR" dirty="0"/>
              <a:t>evelyne revellat - Sophrokhepri  N° </a:t>
            </a:r>
            <a:r>
              <a:rPr lang="fr-FR" dirty="0" err="1"/>
              <a:t>siret</a:t>
            </a:r>
            <a:r>
              <a:rPr lang="fr-FR" dirty="0"/>
              <a:t>  811 445  </a:t>
            </a:r>
            <a:r>
              <a:rPr lang="fr-FR" dirty="0" smtClean="0"/>
              <a:t>410</a:t>
            </a:r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94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9306858" cy="706964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Présentation du centre </a:t>
            </a:r>
            <a:r>
              <a:rPr lang="fr-FR" dirty="0" err="1" smtClean="0"/>
              <a:t>Khepri</a:t>
            </a:r>
            <a:r>
              <a:rPr lang="fr-FR" dirty="0" smtClean="0"/>
              <a:t> Sante 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54954" y="1390811"/>
            <a:ext cx="10035785" cy="4402950"/>
          </a:xfrm>
        </p:spPr>
        <p:txBody>
          <a:bodyPr>
            <a:noAutofit/>
          </a:bodyPr>
          <a:lstStyle/>
          <a:p>
            <a:pPr algn="just"/>
            <a:r>
              <a:rPr lang="fr-FR" sz="1600" b="1" dirty="0" err="1" smtClean="0"/>
              <a:t>Khépri</a:t>
            </a:r>
            <a:r>
              <a:rPr lang="fr-FR" sz="1600" b="1" dirty="0" smtClean="0"/>
              <a:t> Santé est un Centre de santé </a:t>
            </a:r>
            <a:r>
              <a:rPr lang="fr-FR" sz="1600" dirty="0" smtClean="0"/>
              <a:t>qui réunit </a:t>
            </a:r>
            <a:r>
              <a:rPr lang="fr-FR" sz="1600" b="1" dirty="0" smtClean="0"/>
              <a:t>environ </a:t>
            </a:r>
            <a:r>
              <a:rPr lang="fr-FR" sz="1600" b="1" dirty="0"/>
              <a:t>9</a:t>
            </a:r>
            <a:r>
              <a:rPr lang="fr-FR" sz="1600" b="1" dirty="0" smtClean="0"/>
              <a:t>0 thérapeutes</a:t>
            </a:r>
            <a:r>
              <a:rPr lang="fr-FR" sz="1600" dirty="0" smtClean="0"/>
              <a:t>, fondée et dirigée par Mme Evelyne Revellat, officiant dans le bien être par accompagnements collectifs et/ou individuels personnalisés, utilisant des thérapies complémentaires.</a:t>
            </a:r>
          </a:p>
          <a:p>
            <a:pPr algn="just"/>
            <a:r>
              <a:rPr lang="fr-FR" sz="1600" dirty="0" smtClean="0"/>
              <a:t>Forte d’une expérience d’une </a:t>
            </a:r>
            <a:r>
              <a:rPr lang="fr-FR" sz="1600" b="1" dirty="0" smtClean="0"/>
              <a:t>vingtaine d’années en tant que DRH de grands groupes Evelyne Revellat</a:t>
            </a:r>
            <a:r>
              <a:rPr lang="fr-FR" sz="1600" dirty="0" smtClean="0"/>
              <a:t> donne une nouvelle orientation à sa vie professionnelle, se reconvertit dans la profession de </a:t>
            </a:r>
            <a:r>
              <a:rPr lang="fr-FR" sz="1600" b="1" dirty="0" smtClean="0"/>
              <a:t>sophrologue</a:t>
            </a:r>
            <a:r>
              <a:rPr lang="fr-FR" sz="1600" dirty="0" smtClean="0"/>
              <a:t> et crée le centre </a:t>
            </a:r>
            <a:r>
              <a:rPr lang="fr-FR" sz="1600" b="1" dirty="0" err="1" smtClean="0"/>
              <a:t>Khépri</a:t>
            </a:r>
            <a:r>
              <a:rPr lang="fr-FR" sz="1600" b="1" dirty="0" smtClean="0"/>
              <a:t> Santé</a:t>
            </a:r>
            <a:r>
              <a:rPr lang="fr-FR" sz="1600" dirty="0" smtClean="0"/>
              <a:t>. Ce centre a vu le jour afin de pallier aux difficultés que chacun rencontre pour trouver efficacement un thérapeute adapté et pour répondre aux besoins des thérapeutes qui se confrontent à la difficulté de trouver un cabinet partagé facilement accessible, à un cout abordable permettant d’exercer en synergie avec d’autres thérapeutes dans un esprit de management collaboratif avec une mutualisation des moyens et des outils d’évaluation.</a:t>
            </a:r>
          </a:p>
          <a:p>
            <a:pPr algn="just"/>
            <a:r>
              <a:rPr lang="fr-FR" sz="1600" dirty="0" smtClean="0"/>
              <a:t>Le centre offre les </a:t>
            </a:r>
            <a:r>
              <a:rPr lang="fr-FR" sz="1600" b="1" dirty="0" smtClean="0"/>
              <a:t>compétences de professionnels regroupés en unités spécialisées, travaillant en synergie</a:t>
            </a:r>
            <a:r>
              <a:rPr lang="fr-FR" sz="1600" dirty="0" smtClean="0"/>
              <a:t>. Chaque thérapeute adhère à la </a:t>
            </a:r>
            <a:r>
              <a:rPr lang="fr-FR" sz="1600" b="1" dirty="0" smtClean="0"/>
              <a:t>charge déontologique de sa profession </a:t>
            </a:r>
            <a:r>
              <a:rPr lang="fr-FR" sz="1600" dirty="0" smtClean="0"/>
              <a:t>et à celle </a:t>
            </a:r>
            <a:r>
              <a:rPr lang="fr-FR" sz="1600" b="1" dirty="0" smtClean="0"/>
              <a:t>du centre</a:t>
            </a:r>
            <a:r>
              <a:rPr lang="fr-FR" sz="1600" dirty="0" smtClean="0"/>
              <a:t>.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141410" y="5883275"/>
            <a:ext cx="9320401" cy="365125"/>
          </a:xfrm>
        </p:spPr>
        <p:txBody>
          <a:bodyPr/>
          <a:lstStyle/>
          <a:p>
            <a:r>
              <a:rPr lang="fr-FR" dirty="0"/>
              <a:t>evelyne revellat - Sophrokhepri  N° </a:t>
            </a:r>
            <a:r>
              <a:rPr lang="fr-FR" dirty="0" err="1"/>
              <a:t>siret</a:t>
            </a:r>
            <a:r>
              <a:rPr lang="fr-FR" dirty="0"/>
              <a:t>  811 445  </a:t>
            </a:r>
            <a:r>
              <a:rPr lang="fr-FR" dirty="0" smtClean="0"/>
              <a:t>410</a:t>
            </a:r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42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ircuit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ircuit" id="{0AC2F7E7-15F5-431C-B2A2-456FE929F56C}" vid="{0911B802-464C-4241-8DD9-B60FF88E379F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Secteur</Template>
  <TotalTime>30698</TotalTime>
  <Words>2341</Words>
  <Application>Microsoft Office PowerPoint</Application>
  <PresentationFormat>Personnalisé</PresentationFormat>
  <Paragraphs>364</Paragraphs>
  <Slides>23</Slides>
  <Notes>5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23</vt:i4>
      </vt:variant>
    </vt:vector>
  </HeadingPairs>
  <TitlesOfParts>
    <vt:vector size="25" baseType="lpstr">
      <vt:lpstr>HDOfficeLightV0</vt:lpstr>
      <vt:lpstr>Circuit</vt:lpstr>
      <vt:lpstr>Présentation offre de partenariat  Santé et qualité de vie au travail (SQVT)   visiapy </vt:lpstr>
      <vt:lpstr>Sommaire </vt:lpstr>
      <vt:lpstr>Sommaire </vt:lpstr>
      <vt:lpstr>Les défis des entreprises</vt:lpstr>
      <vt:lpstr>Les attentes des collaborateurs  vis-à-vis de leur entreprise</vt:lpstr>
      <vt:lpstr>points à prendre en compte par l’ENTREPRISE pour assurer la sqvt</vt:lpstr>
      <vt:lpstr>UNE SOLUTION INNOVANTE : Une offre CLE EN MAINS D’ACCOMPAGNEMENT INDIVIDUEL</vt:lpstr>
      <vt:lpstr>La solution cle en mains DE LA POLITIQUE SQVT ENGLOBE :</vt:lpstr>
      <vt:lpstr>Présentation du centre Khepri Sante  </vt:lpstr>
      <vt:lpstr>Présentation PowerPoint</vt:lpstr>
      <vt:lpstr>Les thérapeutes du centre Khepri SANTE</vt:lpstr>
      <vt:lpstr>LES PACKS de PRESTATIONS ciblées</vt:lpstr>
      <vt:lpstr>La logistique</vt:lpstr>
      <vt:lpstr>CONSULTATIONS Sur site</vt:lpstr>
      <vt:lpstr>Un partenariat avec VISIAPY</vt:lpstr>
      <vt:lpstr>LE Financement de l’offre</vt:lpstr>
      <vt:lpstr>LES avantages pour l’entreprise d’externaliser la mise en place d’une approche sqvt </vt:lpstr>
      <vt:lpstr>Impact pour l’image de l’entreprise</vt:lpstr>
      <vt:lpstr>Impact sur le plan humain EN INTERNE</vt:lpstr>
      <vt:lpstr>Vos interlocuteurs</vt:lpstr>
      <vt:lpstr>ANNEXES</vt:lpstr>
      <vt:lpstr>Liste des pratiques utilisées pour assurer les missions de soutien</vt:lpstr>
      <vt:lpstr>Une offre de coordination de soins de support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offre de partenariat Kheprisanté – Deloitte</dc:title>
  <dc:creator>Danielle ESTRADE</dc:creator>
  <cp:lastModifiedBy>Dell</cp:lastModifiedBy>
  <cp:revision>151</cp:revision>
  <cp:lastPrinted>2017-07-13T08:50:01Z</cp:lastPrinted>
  <dcterms:created xsi:type="dcterms:W3CDTF">2017-04-02T11:22:42Z</dcterms:created>
  <dcterms:modified xsi:type="dcterms:W3CDTF">2017-07-13T12:14:47Z</dcterms:modified>
</cp:coreProperties>
</file>