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78" r:id="rId4"/>
    <p:sldId id="279" r:id="rId5"/>
    <p:sldId id="283" r:id="rId6"/>
    <p:sldId id="280" r:id="rId7"/>
    <p:sldId id="281" r:id="rId8"/>
    <p:sldId id="282" r:id="rId9"/>
    <p:sldId id="276" r:id="rId10"/>
    <p:sldId id="266" r:id="rId11"/>
    <p:sldId id="277" r:id="rId12"/>
    <p:sldId id="265" r:id="rId13"/>
    <p:sldId id="261" r:id="rId14"/>
    <p:sldId id="262" r:id="rId15"/>
    <p:sldId id="263" r:id="rId16"/>
    <p:sldId id="267" r:id="rId17"/>
    <p:sldId id="268" r:id="rId18"/>
    <p:sldId id="269" r:id="rId19"/>
    <p:sldId id="270" r:id="rId20"/>
    <p:sldId id="275" r:id="rId21"/>
    <p:sldId id="271" r:id="rId22"/>
    <p:sldId id="272" r:id="rId23"/>
    <p:sldId id="273" r:id="rId24"/>
  </p:sldIdLst>
  <p:sldSz cx="9144000" cy="6858000" type="screen4x3"/>
  <p:notesSz cx="6805613"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744"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394"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B0D1A89-7A4C-46D4-A648-6ECD3CA64FE5}" type="datetimeFigureOut">
              <a:rPr lang="fr-FR" smtClean="0"/>
              <a:t>02/04/2017</a:t>
            </a:fld>
            <a:endParaRPr lang="fr-FR"/>
          </a:p>
        </p:txBody>
      </p:sp>
      <p:sp>
        <p:nvSpPr>
          <p:cNvPr id="4" name="Espace réservé du pied de page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F32F1907-8D80-4935-A32E-7092D02717DF}" type="slidenum">
              <a:rPr lang="fr-FR" smtClean="0"/>
              <a:t>‹N°›</a:t>
            </a:fld>
            <a:endParaRPr lang="fr-FR"/>
          </a:p>
        </p:txBody>
      </p:sp>
    </p:spTree>
    <p:extLst>
      <p:ext uri="{BB962C8B-B14F-4D97-AF65-F5344CB8AC3E}">
        <p14:creationId xmlns:p14="http://schemas.microsoft.com/office/powerpoint/2010/main" val="94049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9098" cy="496967"/>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4939" y="0"/>
            <a:ext cx="2949098" cy="496967"/>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0562" y="4721186"/>
            <a:ext cx="5444489" cy="4472702"/>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0646"/>
            <a:ext cx="2949098" cy="496967"/>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‹N°›</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6531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0" name="Shape 10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Possibilité de respecter efficacement la réglementation en vigueur</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Gain de temps face dans la mise en place face à la complexité des prestations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Déontologie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Respect de la confidentialité</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S’appuyer sur un savoir-faire,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Plus économique de passer par des experts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Atteindre un meilleur taux d’engagement (baisse % absentéisme)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a:solidFill>
                  <a:schemeClr val="dk1"/>
                </a:solidFill>
                <a:latin typeface="Calibri"/>
                <a:ea typeface="Calibri"/>
                <a:cs typeface="Calibri"/>
                <a:sym typeface="Calibri"/>
              </a:rPr>
              <a:t>AUTRES INTÉRÊTS POUR NOS CLIENTS : COLLECTIVITÉS OU ENTREPRISES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Les acteurs de la RSE estiment qu’une démarche RSE favorise la performance globale de l’entreprise notamment par :</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Une anticipation et maîtrise des risques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Un regard nouveau porté sur l’activité d’une structure favorisant l’innovation et la différenciation auprès du Ministère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motivation, l’implication et la fidélisation des salariés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à des marchés responsables (publics ou privés) qui sélectionnent les entreprises et ou les produits sur des critères dits ESG (Environnement, Social (dont société), Gouvernance)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Le développement d’un capital confiance bénéfique à l’image et à sa valeur immatérielle</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 fiabilisation des relations et des partenariats basés sur des valeurs</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L’accès privilégié à des financements de la part d’organismes publics ou privés</a:t>
            </a:r>
          </a:p>
        </p:txBody>
      </p:sp>
      <p:sp>
        <p:nvSpPr>
          <p:cNvPr id="242" name="Shape 24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service consiste à concevoir des outils en terme de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Ingénierie et animation de formations : formation à la gestion des émotions, confiance en soi, comment être mieux au travail, formation managériale, préparation à la retraite…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Formation en inter ou en intra avec une ingénierie personnalisée en fonction des besoins exprimés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Soutien psychologique : entretien individuel ou session collective pour mieux vivre des évènements difficiles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Echanges de pratiques : échanger autour de son métier, de ses pratiques professionnelles pour donner du sens, s’enrichir grâce à l’effet miroir, la possibilité de donner et recevoir.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Groupes d’expression : favoriser la prise de parole, créer des moments d’expression pour rompre l’isolement, les rumeurs, les incompréhensions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Evènement, séminaire autour d’une question d’entreprise : OST/Forum Ouvert, Coaching.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Quels sont les avantages compétitifs de nos services ? </a:t>
            </a:r>
          </a:p>
          <a:p>
            <a:pPr marL="0" marR="0" lvl="0" indent="0" algn="l" rtl="0">
              <a:spcBef>
                <a:spcPts val="0"/>
              </a:spcBef>
              <a:spcAft>
                <a:spcPts val="0"/>
              </a:spcAft>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La valeur ajoutée pour les collectivités et les bénéfices qu'elles pourront tirer de l'usage des méthodes pour améliorer le quotidien passe par la réalisation de certaines actions qui s'insèrent directement dans la relation sociale de l'entreprise. </a:t>
            </a:r>
          </a:p>
          <a:p>
            <a:pPr marL="0" marR="0" lvl="0" indent="0" algn="l" rtl="0">
              <a:spcBef>
                <a:spcPts val="0"/>
              </a:spcBef>
              <a:spcAft>
                <a:spcPts val="0"/>
              </a:spcAft>
              <a:buClr>
                <a:schemeClr val="dk1"/>
              </a:buClr>
              <a:buSzPct val="25000"/>
              <a:buFont typeface="Calibri"/>
              <a:buNone/>
            </a:pPr>
            <a:r>
              <a:rPr lang="fr-FR" sz="1000" b="1" i="0" u="none" strike="noStrike" cap="none" dirty="0">
                <a:solidFill>
                  <a:schemeClr val="dk1"/>
                </a:solidFill>
                <a:latin typeface="Calibri"/>
                <a:ea typeface="Calibri"/>
                <a:cs typeface="Calibri"/>
                <a:sym typeface="Calibri"/>
              </a:rPr>
              <a:t>Notre démarche d'accompagnement du changement est donc une technologie sociale innovante intégrant 4 éléments : </a:t>
            </a:r>
          </a:p>
          <a:p>
            <a:pPr marL="0" marR="0" lvl="0" indent="0" algn="l" rtl="0">
              <a:spcBef>
                <a:spcPts val="0"/>
              </a:spcBef>
              <a:buClr>
                <a:schemeClr val="dk1"/>
              </a:buClr>
              <a:buSzPct val="25000"/>
              <a:buFont typeface="Calibri"/>
              <a:buNone/>
            </a:pPr>
            <a:r>
              <a:rPr lang="fr-FR" sz="1000" b="0" i="0" u="none" strike="noStrike" cap="none" dirty="0">
                <a:solidFill>
                  <a:schemeClr val="dk1"/>
                </a:solidFill>
                <a:latin typeface="Calibri"/>
                <a:ea typeface="Calibri"/>
                <a:cs typeface="Calibri"/>
                <a:sym typeface="Calibri"/>
              </a:rPr>
              <a:t> </a:t>
            </a:r>
            <a:r>
              <a:rPr lang="fr-FR" sz="1000" b="1" i="0" u="none" strike="noStrike" cap="none" dirty="0">
                <a:solidFill>
                  <a:schemeClr val="dk1"/>
                </a:solidFill>
                <a:latin typeface="Calibri"/>
                <a:ea typeface="Calibri"/>
                <a:cs typeface="Calibri"/>
                <a:sym typeface="Calibri"/>
              </a:rPr>
              <a:t>Les méthodes </a:t>
            </a:r>
            <a:r>
              <a:rPr lang="fr-FR" sz="1000" b="0" i="0" u="none" strike="noStrike" cap="none" dirty="0">
                <a:solidFill>
                  <a:schemeClr val="dk1"/>
                </a:solidFill>
                <a:latin typeface="Calibri"/>
                <a:ea typeface="Calibri"/>
                <a:cs typeface="Calibri"/>
                <a:sym typeface="Calibri"/>
              </a:rPr>
              <a:t>: technique à médiation corporelle, </a:t>
            </a:r>
            <a:r>
              <a:rPr lang="fr-FR" sz="1000" b="1" i="0" u="none" strike="noStrike" cap="none" dirty="0">
                <a:solidFill>
                  <a:schemeClr val="dk1"/>
                </a:solidFill>
                <a:latin typeface="Calibri"/>
                <a:ea typeface="Calibri"/>
                <a:cs typeface="Calibri"/>
                <a:sym typeface="Calibri"/>
              </a:rPr>
              <a:t>Les neurosciences , </a:t>
            </a:r>
            <a:r>
              <a:rPr lang="fr-FR" sz="1000" b="0" i="0" u="none" strike="noStrike" cap="none" dirty="0">
                <a:solidFill>
                  <a:schemeClr val="dk1"/>
                </a:solidFill>
                <a:latin typeface="Calibri"/>
                <a:ea typeface="Calibri"/>
                <a:cs typeface="Calibri"/>
                <a:sym typeface="Calibri"/>
              </a:rPr>
              <a:t>démarche de communication participative dynamique</a:t>
            </a:r>
          </a:p>
          <a:p>
            <a:pPr marL="0" marR="0" lvl="0" indent="0" algn="l" rtl="0">
              <a:spcBef>
                <a:spcPts val="0"/>
              </a:spcBef>
              <a:buSzPct val="25000"/>
              <a:buNone/>
            </a:pPr>
            <a:r>
              <a:rPr lang="fr-FR" sz="1000" b="1" i="0" u="none" strike="noStrike" cap="none" dirty="0">
                <a:solidFill>
                  <a:schemeClr val="dk1"/>
                </a:solidFill>
                <a:latin typeface="Calibri"/>
                <a:ea typeface="Calibri"/>
                <a:cs typeface="Calibri"/>
                <a:sym typeface="Calibri"/>
              </a:rPr>
              <a:t>Comment notre offre s'insère-t-elle dans la vie de nos clients ? </a:t>
            </a:r>
          </a:p>
          <a:p>
            <a:pPr marL="0" marR="0" lvl="0" indent="0" algn="l" rtl="0">
              <a:spcBef>
                <a:spcPts val="0"/>
              </a:spcBef>
              <a:buSzPct val="25000"/>
              <a:buNone/>
            </a:pPr>
            <a:r>
              <a:rPr lang="fr-FR" sz="1000" b="0" i="0" u="none" strike="noStrike" cap="none" dirty="0">
                <a:solidFill>
                  <a:schemeClr val="dk1"/>
                </a:solidFill>
                <a:latin typeface="Calibri"/>
                <a:ea typeface="Calibri"/>
                <a:cs typeface="Calibri"/>
                <a:sym typeface="Calibri"/>
              </a:rPr>
              <a:t>Dans la vie des clients, </a:t>
            </a:r>
            <a:r>
              <a:rPr lang="fr-FR" sz="1000" b="1" i="0" u="none" strike="noStrike" cap="none" dirty="0">
                <a:solidFill>
                  <a:schemeClr val="dk1"/>
                </a:solidFill>
                <a:latin typeface="Calibri"/>
                <a:ea typeface="Calibri"/>
                <a:cs typeface="Calibri"/>
                <a:sym typeface="Calibri"/>
              </a:rPr>
              <a:t>nos techniques </a:t>
            </a:r>
            <a:r>
              <a:rPr lang="fr-FR" sz="1000" b="0" i="0" u="none" strike="noStrike" cap="none" dirty="0">
                <a:solidFill>
                  <a:schemeClr val="dk1"/>
                </a:solidFill>
                <a:latin typeface="Calibri"/>
                <a:ea typeface="Calibri"/>
                <a:cs typeface="Calibri"/>
                <a:sym typeface="Calibri"/>
              </a:rPr>
              <a:t>aides les collaborateurs à comprendre leur histoire personnelle et les conflits qui les animent. Semaine après semaine, les techniques de sophrologie permettent de "faire descendre la parole" dans le corps de façon à créer une sorte de basculement profond qui donnera au corps d'autres informations permettant d'autres réactions. Ils arrivent peu à peu à se libérer des conflits parfois profondément inscrits dans le corps. Ainsi, la personne qui pratique la sophrologie verra son comportement changer, se libérer de ce qui l'entrave pour inventer d'autres façons d'agir et de réagir. </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Chiffres sur la Qualité de Vie au Travail selon les résultats de l’enquête 2013 de l’ANACT:</a:t>
            </a:r>
          </a:p>
          <a:p>
            <a:pPr marL="0" marR="0" lvl="0" indent="0" algn="l" rtl="0">
              <a:spcBef>
                <a:spcPts val="0"/>
              </a:spcBef>
              <a:spcAft>
                <a:spcPts val="0"/>
              </a:spcAft>
              <a:buClr>
                <a:schemeClr val="dk1"/>
              </a:buClr>
              <a:buSzPct val="25000"/>
              <a:buFont typeface="Calibri"/>
              <a:buNone/>
            </a:pPr>
            <a:r>
              <a:rPr lang="fr-FR" sz="1200" b="0" i="1" u="none" strike="noStrike" cap="none" dirty="0">
                <a:solidFill>
                  <a:schemeClr val="dk1"/>
                </a:solidFill>
                <a:latin typeface="Calibri"/>
                <a:ea typeface="Calibri"/>
                <a:cs typeface="Calibri"/>
                <a:sym typeface="Calibri"/>
              </a:rPr>
              <a:t>(L'Agence nationale pour l'amélioration des conditions de travail (</a:t>
            </a:r>
            <a:r>
              <a:rPr lang="fr-FR" sz="1200" b="1" i="1" u="none" strike="noStrike" cap="none" dirty="0">
                <a:solidFill>
                  <a:schemeClr val="dk1"/>
                </a:solidFill>
                <a:latin typeface="Calibri"/>
                <a:ea typeface="Calibri"/>
                <a:cs typeface="Calibri"/>
                <a:sym typeface="Calibri"/>
              </a:rPr>
              <a:t>ANACT</a:t>
            </a:r>
            <a:r>
              <a:rPr lang="fr-FR" sz="1200" b="0" i="1" u="none" strike="noStrike" cap="none" dirty="0">
                <a:solidFill>
                  <a:schemeClr val="dk1"/>
                </a:solidFill>
                <a:latin typeface="Calibri"/>
                <a:ea typeface="Calibri"/>
                <a:cs typeface="Calibri"/>
                <a:sym typeface="Calibri"/>
              </a:rPr>
              <a:t>) est un établissement public à caractère administratif français créé en 1973, et placé sous la tutelle du ministère du Travail, de l'Emploi et de la Santé.)</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1" i="0" u="none" strike="noStrike" cap="none" dirty="0">
                <a:solidFill>
                  <a:schemeClr val="dk1"/>
                </a:solidFill>
                <a:latin typeface="Calibri"/>
                <a:ea typeface="Calibri"/>
                <a:cs typeface="Calibri"/>
                <a:sym typeface="Calibri"/>
              </a:rPr>
              <a:t>Enjeux de la Qualité de Vie au travail </a:t>
            </a:r>
          </a:p>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1200" b="0" i="0" u="none" strike="noStrike" cap="none" dirty="0">
                <a:solidFill>
                  <a:srgbClr val="FF0000"/>
                </a:solidFill>
                <a:latin typeface="Calibri"/>
                <a:ea typeface="Calibri"/>
                <a:cs typeface="Calibri"/>
                <a:sym typeface="Calibri"/>
              </a:rPr>
              <a:t> </a:t>
            </a:r>
            <a:r>
              <a:rPr lang="fr-FR" sz="1200" b="0" i="0" u="none" strike="noStrike" cap="none" dirty="0">
                <a:solidFill>
                  <a:schemeClr val="dk1"/>
                </a:solidFill>
                <a:latin typeface="Calibri"/>
                <a:ea typeface="Calibri"/>
                <a:cs typeface="Calibri"/>
                <a:sym typeface="Calibri"/>
              </a:rPr>
              <a:t>pour plus de compétitivité au regard des économies de budget</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Selon le Ministère du travail, les risques psychosociaux, appelés communément RPS, désignent un ensemble de risques professionnels qui touchent l’intégrité physique et psychologique des salariés. De ce fait, ces derniers ont un réel impact sur le fonctionnement des entreprises.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On parle de «risques» pour désigner l’éventualité de l’apparition d’un trouble, et de «psychosociaux» pour indiquer le lien qu’il existe entre la personne, «psycho», et son environnement professionnel qui est caractérisé par les relations avec autrui (collègues, responsables…) autrement dit le «social».</a:t>
            </a:r>
          </a:p>
          <a:p>
            <a:pPr marL="0" marR="0" lvl="0" indent="0" algn="l" rtl="0">
              <a:spcBef>
                <a:spcPts val="0"/>
              </a:spcBef>
              <a:buClr>
                <a:schemeClr val="dk1"/>
              </a:buClr>
              <a:buSzPct val="25000"/>
              <a:buFont typeface="Calibri"/>
              <a:buNone/>
            </a:pPr>
            <a:r>
              <a:rPr lang="fr-FR" sz="1200" b="0" i="0" u="none" strike="noStrike" cap="none" dirty="0">
                <a:solidFill>
                  <a:schemeClr val="dk1"/>
                </a:solidFill>
                <a:latin typeface="Calibri"/>
                <a:ea typeface="Calibri"/>
                <a:cs typeface="Calibri"/>
                <a:sym typeface="Calibri"/>
              </a:rPr>
              <a:t>Il existe en réalité différentes formes de risques psychosociaux. Parmi eux, on trouve le stress, la dépression, les risques suicidaires au travail, la conduite addictive, l’épuisement professionnel, le harcèlement moral ou sexuel, ou encore les violences au travail.</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En général, on assimile souvent les risques psychosociaux au stress. Seulement, il faudra bien garder à l’esprit que le stress n’est qu’une fraction de ce qu’englobe réellement ce terme de risques psychosociaux.</a:t>
            </a:r>
          </a:p>
        </p:txBody>
      </p:sp>
      <p:sp>
        <p:nvSpPr>
          <p:cNvPr id="282" name="Shape 2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FR" sz="1200" b="0" i="0" u="none" strike="noStrike" cap="none">
                <a:solidFill>
                  <a:schemeClr val="dk1"/>
                </a:solidFill>
                <a:latin typeface="Calibri"/>
                <a:ea typeface="Calibri"/>
                <a:cs typeface="Calibri"/>
                <a:sym typeface="Calibri"/>
              </a:rPr>
              <a:t>Le socle de l’offre</a:t>
            </a:r>
          </a:p>
        </p:txBody>
      </p:sp>
      <p:sp>
        <p:nvSpPr>
          <p:cNvPr id="198" name="Shape 198"/>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fr-FR" sz="1200" b="0" i="0" u="none" strike="noStrike" cap="none" dirty="0" err="1">
                <a:solidFill>
                  <a:schemeClr val="tx1"/>
                </a:solidFill>
                <a:latin typeface="Calibri"/>
                <a:ea typeface="Calibri"/>
                <a:cs typeface="Calibri"/>
                <a:sym typeface="Calibri"/>
              </a:rPr>
              <a:t>Sophrokhepri</a:t>
            </a:r>
            <a:r>
              <a:rPr lang="fr-FR" sz="1200" b="0" i="0" u="none" strike="noStrike" cap="none" dirty="0">
                <a:solidFill>
                  <a:schemeClr val="tx1"/>
                </a:solidFill>
                <a:latin typeface="Calibri"/>
                <a:ea typeface="Calibri"/>
                <a:cs typeface="Calibri"/>
                <a:sym typeface="Calibri"/>
              </a:rPr>
              <a:t>: centre de santé </a:t>
            </a:r>
            <a:r>
              <a:rPr lang="fr-FR" sz="1200" b="0" i="0" u="none" strike="noStrike" cap="none" dirty="0" smtClean="0">
                <a:solidFill>
                  <a:schemeClr val="tx1"/>
                </a:solidFill>
                <a:latin typeface="Calibri"/>
                <a:ea typeface="Calibri"/>
                <a:cs typeface="Calibri"/>
                <a:sym typeface="Calibri"/>
              </a:rPr>
              <a:t>paramédical innovant </a:t>
            </a:r>
            <a:r>
              <a:rPr lang="fr-FR" sz="1200" b="0" i="0" u="none" strike="noStrike" cap="none" dirty="0">
                <a:solidFill>
                  <a:schemeClr val="tx1"/>
                </a:solidFill>
                <a:latin typeface="Calibri"/>
                <a:ea typeface="Calibri"/>
                <a:cs typeface="Calibri"/>
                <a:sym typeface="Calibri"/>
              </a:rPr>
              <a:t>à Nogent, à quelques pas d’ici, dont l’action s’inscrit dans le marché décrit plus haut</a:t>
            </a:r>
            <a:r>
              <a:rPr lang="fr-FR" sz="1200" b="0" i="0" u="none" strike="noStrike" cap="none" dirty="0" smtClean="0">
                <a:solidFill>
                  <a:schemeClr val="tx1"/>
                </a:solidFill>
                <a:latin typeface="Calibri"/>
                <a:ea typeface="Calibri"/>
                <a:cs typeface="Calibri"/>
                <a:sym typeface="Calibri"/>
              </a:rPr>
              <a:t>.</a:t>
            </a:r>
          </a:p>
          <a:p>
            <a:r>
              <a:rPr lang="fr-FR" dirty="0"/>
              <a:t>Centre paramédical de santé, de soins et de mieux-être psychique et physique. Centre des champs de référence intégrant une vingtaine de thérapies complémentaires légales. C’est un lieu d’ancrage où peuvent exercer 60 thérapeutes.</a:t>
            </a:r>
          </a:p>
          <a:p>
            <a:r>
              <a:rPr lang="fr-FR" dirty="0" smtClean="0"/>
              <a:t>Ils sont sélectionnés : </a:t>
            </a:r>
            <a:r>
              <a:rPr lang="fr-FR" b="1" dirty="0"/>
              <a:t>REQUIS POUR REJOINDRE </a:t>
            </a:r>
            <a:r>
              <a:rPr lang="fr-FR" b="1" dirty="0" smtClean="0"/>
              <a:t>L’EQUIPE</a:t>
            </a:r>
            <a:r>
              <a:rPr lang="fr-FR" dirty="0"/>
              <a:t> </a:t>
            </a:r>
          </a:p>
          <a:p>
            <a:pPr lvl="0"/>
            <a:r>
              <a:rPr lang="fr-FR" dirty="0"/>
              <a:t>Attestation d’assurance professionnelle,</a:t>
            </a:r>
          </a:p>
          <a:p>
            <a:pPr lvl="0"/>
            <a:r>
              <a:rPr lang="fr-FR" dirty="0"/>
              <a:t>Justificatif de domicile,</a:t>
            </a:r>
          </a:p>
          <a:p>
            <a:pPr lvl="0"/>
            <a:r>
              <a:rPr lang="fr-FR" dirty="0"/>
              <a:t>CNI,</a:t>
            </a:r>
          </a:p>
          <a:p>
            <a:pPr lvl="0"/>
            <a:r>
              <a:rPr lang="fr-FR" dirty="0"/>
              <a:t>Photo d’identité,</a:t>
            </a:r>
          </a:p>
          <a:p>
            <a:pPr lvl="0"/>
            <a:r>
              <a:rPr lang="fr-FR" dirty="0"/>
              <a:t>Diplômes et certifications,</a:t>
            </a:r>
          </a:p>
          <a:p>
            <a:pPr lvl="0"/>
            <a:r>
              <a:rPr lang="fr-FR" dirty="0"/>
              <a:t>Certifications</a:t>
            </a:r>
            <a:r>
              <a:rPr lang="fr-FR" dirty="0" smtClean="0"/>
              <a:t>.</a:t>
            </a:r>
            <a:endParaRPr lang="fr-FR" dirty="0"/>
          </a:p>
          <a:p>
            <a:r>
              <a:rPr lang="fr-FR" dirty="0"/>
              <a:t>- Nous mettons tout en œuvre pour le bien-être des thérapeutes dans la fluidité et l’harmonie.</a:t>
            </a:r>
          </a:p>
          <a:p>
            <a:r>
              <a:rPr lang="fr-FR" dirty="0"/>
              <a:t>- Chaque thérapeute travail à son rythme, il ne paie que ce qu’il consomme, ses frais de fonctionnement sont proportionnels à son chiffre d’affaire. </a:t>
            </a:r>
          </a:p>
          <a:p>
            <a:r>
              <a:rPr lang="fr-FR" dirty="0"/>
              <a:t>- Le Centre a été créé pour que les personnes (les thérapeutes et leurs clients) se sentent bien dès qu’ils y rentrent.</a:t>
            </a:r>
          </a:p>
          <a:p>
            <a:r>
              <a:rPr lang="fr-FR" dirty="0" smtClean="0"/>
              <a:t>- </a:t>
            </a:r>
            <a:r>
              <a:rPr lang="fr-FR" dirty="0"/>
              <a:t>Chacun est bien accueilli et traité avec égard, ce qui contribue à la fidélisation des clients.</a:t>
            </a:r>
          </a:p>
          <a:p>
            <a:r>
              <a:rPr lang="fr-FR" dirty="0"/>
              <a:t>- Tout est centré sur l’accompagnement des thérapeutes dans leur activité et le « bien travailler ensemble »</a:t>
            </a:r>
          </a:p>
          <a:p>
            <a:pPr marL="0" marR="0" lvl="0" indent="0" algn="l" rtl="0">
              <a:lnSpc>
                <a:spcPct val="100000"/>
              </a:lnSpc>
              <a:spcBef>
                <a:spcPts val="0"/>
              </a:spcBef>
              <a:spcAft>
                <a:spcPts val="0"/>
              </a:spcAft>
              <a:buClr>
                <a:srgbClr val="FF0000"/>
              </a:buClr>
              <a:buSzPct val="25000"/>
              <a:buFont typeface="Calibri"/>
              <a:buNone/>
            </a:pPr>
            <a:endParaRPr lang="fr-FR" sz="1200" b="0" i="0" u="none" strike="noStrike" cap="none" dirty="0">
              <a:solidFill>
                <a:schemeClr val="tx1"/>
              </a:solidFill>
              <a:latin typeface="Calibri"/>
              <a:ea typeface="Calibri"/>
              <a:cs typeface="Calibri"/>
              <a:sym typeface="Calibri"/>
            </a:endParaRPr>
          </a:p>
        </p:txBody>
      </p:sp>
      <p:sp>
        <p:nvSpPr>
          <p:cNvPr id="150" name="Shape 150"/>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r-FR" sz="1100" b="0" i="0" u="none" strike="noStrike" cap="none" dirty="0">
                <a:solidFill>
                  <a:schemeClr val="dk1"/>
                </a:solidFill>
                <a:latin typeface="Calibri"/>
                <a:ea typeface="Calibri"/>
                <a:cs typeface="Calibri"/>
                <a:sym typeface="Calibri"/>
              </a:rPr>
              <a:t>Principe de mise en relation pour faire matcher les caractéristiques des motifs de consultation et les profils de compétence des experts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Le cœur de ce système réside dans des algorithmes et moyens pour mettre en relation le bon thérapeute en fonction du patient et de sa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 système de qualification très complexe calcule l'adéquation entre Thérapeute et chaque patient pour chaque type de patient et chaque type de thérapie.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patient, le résultat est de guider le patient  vers le thérapeute le mieux adapté pour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 Pour le Thérapeute, le résultat est de lui proposer des consultations uniquement avec des patients qu'il saura traiter au mieux car c’est son domaine de prédilection.</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Par exemple si un adolescent a des problèmes d'obésité, les thérapeutes affichés en premier seront ceux qui traitent particulièrement ce type de patients avec cette pathologie.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Lors de sa recherche de thérapeute plutôt que de demander au patient un type de thérapie dont il ignore bien souvent les bénéfices,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Nous préférons lui demander de se décrire un minimum son motif de consultation (par ex un salarié souffrant de </a:t>
            </a:r>
            <a:r>
              <a:rPr lang="fr-FR" sz="1100" b="0" i="0" u="none" strike="noStrike" cap="none" dirty="0" err="1">
                <a:solidFill>
                  <a:schemeClr val="dk1"/>
                </a:solidFill>
                <a:latin typeface="Calibri"/>
                <a:ea typeface="Calibri"/>
                <a:cs typeface="Calibri"/>
                <a:sym typeface="Calibri"/>
              </a:rPr>
              <a:t>burn</a:t>
            </a:r>
            <a:r>
              <a:rPr lang="fr-FR" sz="1100" b="0" i="0" u="none" strike="noStrike" cap="none" dirty="0">
                <a:solidFill>
                  <a:schemeClr val="dk1"/>
                </a:solidFill>
                <a:latin typeface="Calibri"/>
                <a:ea typeface="Calibri"/>
                <a:cs typeface="Calibri"/>
                <a:sym typeface="Calibri"/>
              </a:rPr>
              <a:t> out) et de décrire ses troubles.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Une courte liste de thérapeutes lui sera présentée triée en commençant par le meilleur en ce domaine.</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place au premier plan l'adéquation du patient , les caractéristiques de son besoin, en phase avec le Thérapeute et ses spécialisations.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l’usagé, bien souvent néophyte  dans le domaine des médecines douces ne peut savoir quelle spécialisation peut traiter au mieux son cas.</a:t>
            </a:r>
          </a:p>
          <a:p>
            <a:pPr marL="0" marR="0" lvl="0" indent="0" algn="l" rtl="0">
              <a:spcBef>
                <a:spcPts val="0"/>
              </a:spcBef>
              <a:spcAft>
                <a:spcPts val="0"/>
              </a:spcAft>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L'équipe sera toujours joignable pour guider ces patients si besoin.</a:t>
            </a:r>
          </a:p>
          <a:p>
            <a:pPr marL="0" marR="0" lvl="0" indent="0" algn="l" rtl="0">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fr-FR" sz="1100" b="0" i="0" u="none" strike="noStrike" cap="none" dirty="0">
                <a:solidFill>
                  <a:schemeClr val="dk1"/>
                </a:solidFill>
                <a:latin typeface="Calibri"/>
                <a:ea typeface="Calibri"/>
                <a:cs typeface="Calibri"/>
                <a:sym typeface="Calibri"/>
              </a:rPr>
              <a:t>Ce système de mise en relation, unique dans le milieu de la santé et du mieux-être, est notre atout majeur nous démarquant de tout ce qui a pu se faire jusque là.</a:t>
            </a:r>
          </a:p>
        </p:txBody>
      </p:sp>
      <p:sp>
        <p:nvSpPr>
          <p:cNvPr id="172" name="Shape 17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Le concept : La </a:t>
            </a:r>
            <a:r>
              <a:rPr lang="fr-FR" sz="1050" b="1" i="0" u="none" strike="noStrike" cap="none" dirty="0" err="1">
                <a:solidFill>
                  <a:schemeClr val="dk1"/>
                </a:solidFill>
                <a:latin typeface="Calibri"/>
                <a:ea typeface="Calibri"/>
                <a:cs typeface="Calibri"/>
                <a:sym typeface="Calibri"/>
              </a:rPr>
              <a:t>visiothérapie</a:t>
            </a:r>
            <a:r>
              <a:rPr lang="fr-FR" sz="1050" b="1" i="0" u="none" strike="noStrike" cap="none" dirty="0">
                <a:solidFill>
                  <a:schemeClr val="dk1"/>
                </a:solidFill>
                <a:latin typeface="Calibri"/>
                <a:ea typeface="Calibri"/>
                <a:cs typeface="Calibri"/>
                <a:sym typeface="Calibri"/>
              </a:rPr>
              <a:t> pourquoi?</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Beaucoup de patients n'ont pas accès à l’accompagnement qu’il souhaiterait pour diverse raisons parfois insoupçonnables.</a:t>
            </a:r>
          </a:p>
          <a:p>
            <a:pPr marL="0" marR="0" lvl="0" indent="0"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Trouvez ci-dessous quelques causes qui empêchent certaines personnes de recourir à nos services.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Éloignement physique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déserts médicaux sont une réalité en France et de part le monde.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expatriés et leur famille qui se trouvent dans un pays où l'on ne parle pas leur langue, de culture si différente</a:t>
            </a:r>
            <a:br>
              <a:rPr lang="fr-FR" sz="1050" b="0" i="0" u="none" strike="noStrike" cap="none" dirty="0">
                <a:solidFill>
                  <a:schemeClr val="dk1"/>
                </a:solidFill>
                <a:latin typeface="Calibri"/>
                <a:ea typeface="Calibri"/>
                <a:cs typeface="Calibri"/>
                <a:sym typeface="Calibri"/>
              </a:rPr>
            </a:br>
            <a:r>
              <a:rPr lang="fr-FR" sz="1050" b="0" i="1" u="none" strike="noStrike" cap="none" dirty="0">
                <a:solidFill>
                  <a:schemeClr val="dk1"/>
                </a:solidFill>
                <a:latin typeface="Calibri"/>
                <a:ea typeface="Calibri"/>
                <a:cs typeface="Calibri"/>
                <a:sym typeface="Calibri"/>
              </a:rPr>
              <a:t>Où iriez vous consulter en tant qu'expatrié dans une lointaine province chinoise?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Les handicapés dont le déplacement est souvent compliqué ou mobilise un proche.</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Problèmes de transports, temps de trajet qui double ou triple parfois le temps de consultation en Ile de France comme en province</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Timidité,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Faire la démarche d'aller "consulter" est souvent un pas difficile à franchir pour bon nombre de personnes.</a:t>
            </a:r>
            <a:br>
              <a:rPr lang="fr-FR" sz="1050" b="0" i="0" u="none" strike="noStrike" cap="none" dirty="0">
                <a:solidFill>
                  <a:schemeClr val="dk1"/>
                </a:solidFill>
                <a:latin typeface="Calibri"/>
                <a:ea typeface="Calibri"/>
                <a:cs typeface="Calibri"/>
                <a:sym typeface="Calibri"/>
              </a:rPr>
            </a:br>
            <a:r>
              <a:rPr lang="fr-FR" sz="1050" b="0" i="0" u="none" strike="noStrike" cap="none" dirty="0">
                <a:solidFill>
                  <a:schemeClr val="dk1"/>
                </a:solidFill>
                <a:latin typeface="Calibri"/>
                <a:ea typeface="Calibri"/>
                <a:cs typeface="Calibri"/>
                <a:sym typeface="Calibri"/>
              </a:rPr>
              <a:t>La </a:t>
            </a:r>
            <a:r>
              <a:rPr lang="fr-FR" sz="1050" b="0" i="0" u="none" strike="noStrike" cap="none" dirty="0" err="1">
                <a:solidFill>
                  <a:schemeClr val="dk1"/>
                </a:solidFill>
                <a:latin typeface="Calibri"/>
                <a:ea typeface="Calibri"/>
                <a:cs typeface="Calibri"/>
                <a:sym typeface="Calibri"/>
              </a:rPr>
              <a:t>visio</a:t>
            </a:r>
            <a:r>
              <a:rPr lang="fr-FR" sz="1050" b="0" i="0" u="none" strike="noStrike" cap="none" dirty="0">
                <a:solidFill>
                  <a:schemeClr val="dk1"/>
                </a:solidFill>
                <a:latin typeface="Calibri"/>
                <a:ea typeface="Calibri"/>
                <a:cs typeface="Calibri"/>
                <a:sym typeface="Calibri"/>
              </a:rPr>
              <a:t>-thérapie apporte une distance et une certain sentiment de confidentialité à ces personnes</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Confidentialité</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Certaines personnes ne veulent pas que leurs proches sachent qu'elles vont consulter.</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Pire, parfois coincées voir recluses, elles ne peuvent consulter car elles n'ont pas "l'autorisation" de leur milieu familial</a:t>
            </a:r>
          </a:p>
          <a:p>
            <a:pPr marL="279117" marR="0" lvl="1" indent="-12416" algn="l" rtl="0">
              <a:spcBef>
                <a:spcPts val="0"/>
              </a:spcBef>
              <a:spcAft>
                <a:spcPts val="0"/>
              </a:spcAft>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Difficile par exemple de consulter un sexologue sans avoir à se justifier auprès de son conjoint.</a:t>
            </a:r>
          </a:p>
          <a:p>
            <a:pPr marL="0" marR="0" lvl="0" indent="0" algn="l" rtl="0">
              <a:spcBef>
                <a:spcPts val="0"/>
              </a:spcBef>
              <a:spcAft>
                <a:spcPts val="0"/>
              </a:spcAft>
              <a:buClr>
                <a:schemeClr val="dk1"/>
              </a:buClr>
              <a:buSzPct val="25000"/>
              <a:buFont typeface="Calibri"/>
              <a:buNone/>
            </a:pPr>
            <a:r>
              <a:rPr lang="fr-FR" sz="1050" b="1" i="0" u="none" strike="noStrike" cap="none" dirty="0">
                <a:solidFill>
                  <a:schemeClr val="dk1"/>
                </a:solidFill>
                <a:latin typeface="Calibri"/>
                <a:ea typeface="Calibri"/>
                <a:cs typeface="Calibri"/>
                <a:sym typeface="Calibri"/>
              </a:rPr>
              <a:t>Manque de temps ou obligation de rester chez soi</a:t>
            </a:r>
          </a:p>
          <a:p>
            <a:pPr marL="279117" marR="0" lvl="1" indent="-12416" algn="l" rtl="0">
              <a:spcBef>
                <a:spcPts val="0"/>
              </a:spcBef>
              <a:buClr>
                <a:schemeClr val="dk1"/>
              </a:buClr>
              <a:buSzPct val="25000"/>
              <a:buFont typeface="Calibri"/>
              <a:buNone/>
            </a:pPr>
            <a:r>
              <a:rPr lang="fr-FR" sz="1050" b="0" i="0" u="none" strike="noStrike" cap="none" dirty="0">
                <a:solidFill>
                  <a:schemeClr val="dk1"/>
                </a:solidFill>
                <a:latin typeface="Calibri"/>
                <a:ea typeface="Calibri"/>
                <a:cs typeface="Calibri"/>
                <a:sym typeface="Calibri"/>
              </a:rPr>
              <a:t>Pas facile pour une mère au foyer d'avoir du temps libre en dehors de chez elle aux heures classiques de consultations.</a:t>
            </a:r>
          </a:p>
        </p:txBody>
      </p:sp>
      <p:sp>
        <p:nvSpPr>
          <p:cNvPr id="182" name="Shape 18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0562" y="4721186"/>
            <a:ext cx="5444489" cy="447270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l’intermédiaire de notre plateforme, notre système permet un accompagnement des besoins des collaborateurs sans qu’ils aient à parler en interne dans leur environnement professionnel de leurs difficultés.</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Ils leur faut ont utiliser un code remis par leur employer, pour s’identifier sur la plateforme et ainsi avoir accès aux divers types d’accompagnement.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Préalablement, l’employeur choisi un forfait prépayé englobant les différents types d’accompagnement bien-être,  présélectionnés dans le cadre de leur dispositif SQVT.</a:t>
            </a:r>
          </a:p>
          <a:p>
            <a:pPr marL="0" marR="0" lvl="0" indent="0" algn="l" rtl="0">
              <a:spcBef>
                <a:spcPts val="0"/>
              </a:spcBef>
              <a:spcAft>
                <a:spcPts val="0"/>
              </a:spcAft>
              <a:buClr>
                <a:schemeClr val="dk1"/>
              </a:buClr>
              <a:buSzPct val="25000"/>
              <a:buFont typeface="Calibri"/>
              <a:buNone/>
            </a:pPr>
            <a:r>
              <a:rPr lang="fr-FR" sz="1200" b="0" i="0" u="none" strike="noStrike" cap="none">
                <a:solidFill>
                  <a:schemeClr val="dk1"/>
                </a:solidFill>
                <a:latin typeface="Calibri"/>
                <a:ea typeface="Calibri"/>
                <a:cs typeface="Calibri"/>
                <a:sym typeface="Calibri"/>
              </a:rPr>
              <a:t>Ainsi, les salariés peuvent être guidés sans que l’employeur puisse connaître les motifs de consultations du plus grave lié ou pas à son contexte professionnel pouvant être un facteur de démotivation et de baisse de productivité.</a:t>
            </a:r>
          </a:p>
          <a:p>
            <a:pPr marL="0" marR="0" lvl="0" indent="0" algn="l" rtl="0">
              <a:spcBef>
                <a:spcPts val="0"/>
              </a:spcBef>
              <a:buClr>
                <a:schemeClr val="dk1"/>
              </a:buClr>
              <a:buSzPct val="25000"/>
              <a:buFont typeface="Calibri"/>
              <a:buNone/>
            </a:pPr>
            <a:r>
              <a:rPr lang="fr-FR" sz="1200" b="0" i="0" u="none" strike="noStrike" cap="none">
                <a:solidFill>
                  <a:schemeClr val="dk1"/>
                </a:solidFill>
                <a:latin typeface="Calibri"/>
                <a:ea typeface="Calibri"/>
                <a:cs typeface="Calibri"/>
                <a:sym typeface="Calibri"/>
              </a:rPr>
              <a:t>Par exemple : bien gérer son divorce, dépression, harcèlement ou burn out, coaching pour son adolescent en situation difficile… préparation pour se remettre en selle après une longue absence ou juste prendre soin de lui en venant profiter  des pratiques corporelles pour son confort et rester en forme…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54939" y="9440646"/>
            <a:ext cx="2949098"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67543" y="1340769"/>
            <a:ext cx="8280919" cy="576062"/>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24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27" name="Shape 27"/>
          <p:cNvSpPr txBox="1">
            <a:spLocks noGrp="1"/>
          </p:cNvSpPr>
          <p:nvPr>
            <p:ph type="body" idx="1"/>
          </p:nvPr>
        </p:nvSpPr>
        <p:spPr>
          <a:xfrm>
            <a:off x="457200" y="1927373"/>
            <a:ext cx="8291263" cy="438194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re et contenu">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‹N°›</a:t>
            </a:fld>
            <a:endParaRPr lang="fr-FR" sz="1200" b="0" i="0" u="none" strike="noStrike" cap="none">
              <a:solidFill>
                <a:srgbClr val="888888"/>
              </a:solidFill>
              <a:latin typeface="Calibri"/>
              <a:ea typeface="Calibri"/>
              <a:cs typeface="Calibri"/>
              <a:sym typeface="Calibri"/>
            </a:endParaRPr>
          </a:p>
        </p:txBody>
      </p:sp>
      <p:sp>
        <p:nvSpPr>
          <p:cNvPr id="15" name="Shape 15"/>
          <p:cNvSpPr/>
          <p:nvPr/>
        </p:nvSpPr>
        <p:spPr>
          <a:xfrm>
            <a:off x="0" y="0"/>
            <a:ext cx="9144001" cy="1321688"/>
          </a:xfrm>
          <a:prstGeom prst="rect">
            <a:avLst/>
          </a:prstGeom>
          <a:solidFill>
            <a:srgbClr val="0085B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6" name="Shape 16" descr="logoSophroKhepriV5Hde-calquesfdbleu.png"/>
          <p:cNvPicPr preferRelativeResize="0"/>
          <p:nvPr/>
        </p:nvPicPr>
        <p:blipFill rotWithShape="1">
          <a:blip r:embed="rId12">
            <a:alphaModFix/>
          </a:blip>
          <a:srcRect/>
          <a:stretch/>
        </p:blipFill>
        <p:spPr>
          <a:xfrm>
            <a:off x="214987" y="205002"/>
            <a:ext cx="2967939" cy="1068719"/>
          </a:xfrm>
          <a:prstGeom prst="rect">
            <a:avLst/>
          </a:prstGeom>
          <a:noFill/>
          <a:ln>
            <a:noFill/>
          </a:ln>
        </p:spPr>
      </p:pic>
      <p:sp>
        <p:nvSpPr>
          <p:cNvPr id="17" name="Shape 17"/>
          <p:cNvSpPr txBox="1"/>
          <p:nvPr/>
        </p:nvSpPr>
        <p:spPr>
          <a:xfrm>
            <a:off x="2669211" y="260450"/>
            <a:ext cx="6054706" cy="646331"/>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fr-FR" sz="2400" b="1" i="0" u="none" strike="noStrike" cap="none">
                <a:solidFill>
                  <a:schemeClr val="lt1"/>
                </a:solidFill>
                <a:latin typeface="Calibri"/>
                <a:ea typeface="Calibri"/>
                <a:cs typeface="Calibri"/>
                <a:sym typeface="Calibri"/>
              </a:rPr>
              <a:t>www.sophrokhepri.fr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onction-publique.gouv.f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03" name="Shape 103"/>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04" name="Shape 1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a:t>
            </a:fld>
            <a:endParaRPr lang="fr-FR" sz="1200" b="0" i="0" u="none" strike="noStrike" cap="none">
              <a:solidFill>
                <a:srgbClr val="888888"/>
              </a:solidFill>
              <a:latin typeface="Calibri"/>
              <a:ea typeface="Calibri"/>
              <a:cs typeface="Calibri"/>
              <a:sym typeface="Calibri"/>
            </a:endParaRPr>
          </a:p>
        </p:txBody>
      </p:sp>
      <p:pic>
        <p:nvPicPr>
          <p:cNvPr id="105" name="Shape 105" descr="C:\Users\Dell\Dropbox\Sophrokhepri-Charte graphique\Envoi charte graphique\Biotiful Design--3.jpg"/>
          <p:cNvPicPr preferRelativeResize="0"/>
          <p:nvPr/>
        </p:nvPicPr>
        <p:blipFill rotWithShape="1">
          <a:blip r:embed="rId3">
            <a:alphaModFix/>
          </a:blip>
          <a:srcRect/>
          <a:stretch/>
        </p:blipFill>
        <p:spPr>
          <a:xfrm>
            <a:off x="395536" y="1315367"/>
            <a:ext cx="8352928" cy="5569659"/>
          </a:xfrm>
          <a:prstGeom prst="rect">
            <a:avLst/>
          </a:prstGeom>
          <a:noFill/>
          <a:ln>
            <a:noFill/>
          </a:ln>
        </p:spPr>
      </p:pic>
      <p:sp>
        <p:nvSpPr>
          <p:cNvPr id="106" name="Shape 106"/>
          <p:cNvSpPr txBox="1"/>
          <p:nvPr/>
        </p:nvSpPr>
        <p:spPr>
          <a:xfrm>
            <a:off x="395536" y="1329720"/>
            <a:ext cx="8352928" cy="400109"/>
          </a:xfrm>
          <a:prstGeom prst="rect">
            <a:avLst/>
          </a:prstGeom>
          <a:solidFill>
            <a:srgbClr val="F2F2F2"/>
          </a:solidFill>
          <a:ln>
            <a:noFill/>
          </a:ln>
        </p:spPr>
        <p:txBody>
          <a:bodyPr lIns="91425" tIns="45700" rIns="91425" bIns="45700" anchor="t" anchorCtr="0">
            <a:noAutofit/>
          </a:bodyPr>
          <a:lstStyle/>
          <a:p>
            <a:pPr marL="0" marR="0" lvl="0" indent="0" algn="ctr" rtl="0">
              <a:spcBef>
                <a:spcPts val="0"/>
              </a:spcBef>
              <a:buSzPct val="25000"/>
              <a:buNone/>
            </a:pPr>
            <a:r>
              <a:rPr lang="fr-FR" sz="2000" b="1" i="0" u="none" strike="noStrike" cap="none" dirty="0">
                <a:solidFill>
                  <a:srgbClr val="0070C0"/>
                </a:solidFill>
                <a:latin typeface="Calibri"/>
                <a:ea typeface="Calibri"/>
                <a:cs typeface="Calibri"/>
                <a:sym typeface="Calibri"/>
              </a:rPr>
              <a:t>KHEPRI : naître, être et </a:t>
            </a:r>
            <a:r>
              <a:rPr lang="fr-FR" sz="2000" b="1" i="0" u="none" strike="noStrike" cap="none" dirty="0" smtClean="0">
                <a:solidFill>
                  <a:srgbClr val="0070C0"/>
                </a:solidFill>
                <a:latin typeface="Calibri"/>
                <a:ea typeface="Calibri"/>
                <a:cs typeface="Calibri"/>
                <a:sym typeface="Calibri"/>
              </a:rPr>
              <a:t>devenir, ici et maintenant</a:t>
            </a:r>
            <a:endParaRPr lang="fr-FR" sz="2000" b="1" i="0" u="none" strike="noStrike" cap="none" dirty="0">
              <a:solidFill>
                <a:srgbClr val="0070C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Expérimentation in situ et in vivo de projets </a:t>
            </a:r>
            <a:r>
              <a:rPr lang="fr-FR" sz="2400" b="1" i="0" u="none" strike="noStrike" cap="none" dirty="0" smtClean="0">
                <a:solidFill>
                  <a:schemeClr val="dk1"/>
                </a:solidFill>
                <a:latin typeface="Calibri"/>
                <a:ea typeface="Calibri"/>
                <a:cs typeface="Calibri"/>
                <a:sym typeface="Calibri"/>
              </a:rPr>
              <a:t>innovants</a:t>
            </a:r>
            <a:br>
              <a:rPr lang="fr-FR" sz="2400" b="1" i="0" u="none" strike="noStrike" cap="none" dirty="0" smtClean="0">
                <a:solidFill>
                  <a:schemeClr val="dk1"/>
                </a:solidFill>
                <a:latin typeface="Calibri"/>
                <a:ea typeface="Calibri"/>
                <a:cs typeface="Calibri"/>
                <a:sym typeface="Calibri"/>
              </a:rPr>
            </a:br>
            <a:r>
              <a:rPr lang="fr-FR" sz="2400" b="1" i="0" u="none" strike="noStrike" cap="none" dirty="0" smtClean="0">
                <a:solidFill>
                  <a:schemeClr val="dk1"/>
                </a:solidFill>
                <a:latin typeface="Calibri"/>
                <a:ea typeface="Calibri"/>
                <a:cs typeface="Calibri"/>
                <a:sym typeface="Calibri"/>
              </a:rPr>
              <a:t>en </a:t>
            </a:r>
            <a:r>
              <a:rPr lang="fr-FR" sz="2400" b="1" i="0" u="none" strike="noStrike" cap="none" dirty="0">
                <a:solidFill>
                  <a:schemeClr val="dk1"/>
                </a:solidFill>
                <a:latin typeface="Calibri"/>
                <a:ea typeface="Calibri"/>
                <a:cs typeface="Calibri"/>
                <a:sym typeface="Calibri"/>
              </a:rPr>
              <a:t>Île-de-France</a:t>
            </a:r>
          </a:p>
        </p:txBody>
      </p:sp>
      <p:sp>
        <p:nvSpPr>
          <p:cNvPr id="215" name="Shape 21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16" name="Shape 21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17" name="Shape 2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10</a:t>
            </a:fld>
            <a:endParaRPr lang="fr-FR" sz="1200" b="0" i="0" u="none" strike="noStrike" cap="none">
              <a:solidFill>
                <a:srgbClr val="888888"/>
              </a:solidFill>
              <a:latin typeface="Calibri"/>
              <a:ea typeface="Calibri"/>
              <a:cs typeface="Calibri"/>
              <a:sym typeface="Calibri"/>
            </a:endParaRPr>
          </a:p>
        </p:txBody>
      </p:sp>
      <p:sp>
        <p:nvSpPr>
          <p:cNvPr id="218" name="Shape 21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rtl="0">
              <a:spcBef>
                <a:spcPts val="0"/>
              </a:spcBef>
              <a:spcAft>
                <a:spcPts val="0"/>
              </a:spcAft>
              <a:buClr>
                <a:schemeClr val="dk1"/>
              </a:buClr>
              <a:buSzPct val="100000"/>
              <a:buFont typeface="Arial"/>
              <a:buNone/>
            </a:pPr>
            <a:endParaRPr sz="1050" b="1" i="0" u="none" strike="noStrike" cap="none" dirty="0">
              <a:solidFill>
                <a:schemeClr val="dk1"/>
              </a:solidFill>
              <a:latin typeface="Calibri"/>
              <a:ea typeface="Calibri"/>
              <a:cs typeface="Calibri"/>
              <a:sym typeface="Calibri"/>
            </a:endParaRPr>
          </a:p>
          <a:p>
            <a:pPr marL="342900" marR="0" lvl="0" indent="-342900"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Une double opportunité :</a:t>
            </a:r>
          </a:p>
          <a:p>
            <a:pPr marL="742950" marR="0" lvl="1" indent="-285750" rtl="0">
              <a:spcBef>
                <a:spcPts val="400"/>
              </a:spcBef>
              <a:spcAft>
                <a:spcPts val="0"/>
              </a:spcAft>
              <a:buClr>
                <a:schemeClr val="dk1"/>
              </a:buClr>
              <a:buSzPct val="100000"/>
              <a:buFont typeface="Arial"/>
              <a:buChar char="–"/>
            </a:pPr>
            <a:r>
              <a:rPr lang="fr-FR" sz="2000" b="0" i="0" u="sng" strike="noStrike" cap="none" dirty="0">
                <a:solidFill>
                  <a:schemeClr val="dk1"/>
                </a:solidFill>
                <a:latin typeface="Calibri"/>
                <a:ea typeface="Calibri"/>
                <a:cs typeface="Calibri"/>
                <a:sym typeface="Calibri"/>
              </a:rPr>
              <a:t>Pour la Collectivité</a:t>
            </a:r>
            <a:r>
              <a:rPr lang="fr-FR" sz="2000" b="0" i="0" u="none" strike="noStrike" cap="none" dirty="0">
                <a:solidFill>
                  <a:schemeClr val="dk1"/>
                </a:solidFill>
                <a:latin typeface="Calibri"/>
                <a:ea typeface="Calibri"/>
                <a:cs typeface="Calibri"/>
                <a:sym typeface="Calibri"/>
              </a:rPr>
              <a:t>, en tant que territoire d’expérimentation, il s’agit de tester, </a:t>
            </a:r>
            <a:r>
              <a:rPr lang="fr-FR" sz="2000" b="0" i="0" u="sng" strike="noStrike" cap="none" dirty="0">
                <a:solidFill>
                  <a:schemeClr val="dk1"/>
                </a:solidFill>
                <a:latin typeface="Calibri"/>
                <a:ea typeface="Calibri"/>
                <a:cs typeface="Calibri"/>
                <a:sym typeface="Calibri"/>
              </a:rPr>
              <a:t>sans aucun engagement </a:t>
            </a:r>
            <a:r>
              <a:rPr lang="fr-FR" sz="2000" b="0" i="0" u="sng" strike="noStrike" cap="none" dirty="0" smtClean="0">
                <a:solidFill>
                  <a:schemeClr val="dk1"/>
                </a:solidFill>
                <a:latin typeface="Calibri"/>
                <a:ea typeface="Calibri"/>
                <a:cs typeface="Calibri"/>
                <a:sym typeface="Calibri"/>
              </a:rPr>
              <a:t>financier</a:t>
            </a:r>
            <a:r>
              <a:rPr lang="fr-FR" dirty="0"/>
              <a:t>:</a:t>
            </a:r>
            <a:r>
              <a:rPr lang="fr-FR" sz="2000" b="0" i="0" u="none" strike="noStrike" cap="none" dirty="0" smtClean="0">
                <a:solidFill>
                  <a:schemeClr val="dk1"/>
                </a:solidFill>
                <a:latin typeface="Calibri"/>
                <a:ea typeface="Calibri"/>
                <a:cs typeface="Calibri"/>
                <a:sym typeface="Calibri"/>
              </a:rPr>
              <a:t> </a:t>
            </a:r>
          </a:p>
          <a:p>
            <a:pPr lvl="2" indent="-285750">
              <a:buFont typeface="Arial"/>
              <a:buChar char="–"/>
            </a:pPr>
            <a:r>
              <a:rPr lang="fr-FR" b="0" i="0" u="none" strike="noStrike" cap="none" dirty="0" smtClean="0">
                <a:solidFill>
                  <a:schemeClr val="dk1"/>
                </a:solidFill>
                <a:latin typeface="Calibri"/>
                <a:ea typeface="Calibri"/>
                <a:cs typeface="Calibri"/>
                <a:sym typeface="Calibri"/>
              </a:rPr>
              <a:t>une </a:t>
            </a:r>
            <a:r>
              <a:rPr lang="fr-FR" b="0" i="0" u="none" strike="noStrike" cap="none" dirty="0">
                <a:solidFill>
                  <a:schemeClr val="dk1"/>
                </a:solidFill>
                <a:latin typeface="Calibri"/>
                <a:ea typeface="Calibri"/>
                <a:cs typeface="Calibri"/>
                <a:sym typeface="Calibri"/>
              </a:rPr>
              <a:t>nouvelle technologie à forte valeur </a:t>
            </a:r>
            <a:r>
              <a:rPr lang="fr-FR" b="0" i="0" u="none" strike="noStrike" cap="none" dirty="0" smtClean="0">
                <a:solidFill>
                  <a:schemeClr val="dk1"/>
                </a:solidFill>
                <a:latin typeface="Calibri"/>
                <a:ea typeface="Calibri"/>
                <a:cs typeface="Calibri"/>
                <a:sym typeface="Calibri"/>
              </a:rPr>
              <a:t>ajoutée, </a:t>
            </a:r>
          </a:p>
          <a:p>
            <a:pPr lvl="2" indent="-285750">
              <a:buFont typeface="Arial"/>
              <a:buChar char="–"/>
            </a:pPr>
            <a:r>
              <a:rPr lang="fr-FR" b="0" i="0" u="none" strike="noStrike" cap="none" dirty="0" smtClean="0">
                <a:solidFill>
                  <a:schemeClr val="dk1"/>
                </a:solidFill>
                <a:latin typeface="Calibri"/>
                <a:ea typeface="Calibri"/>
                <a:cs typeface="Calibri"/>
                <a:sym typeface="Calibri"/>
              </a:rPr>
              <a:t>dans </a:t>
            </a:r>
            <a:r>
              <a:rPr lang="fr-FR" b="0" i="0" u="none" strike="noStrike" cap="none" dirty="0">
                <a:solidFill>
                  <a:schemeClr val="dk1"/>
                </a:solidFill>
                <a:latin typeface="Calibri"/>
                <a:ea typeface="Calibri"/>
                <a:cs typeface="Calibri"/>
                <a:sym typeface="Calibri"/>
              </a:rPr>
              <a:t>les domaines </a:t>
            </a:r>
            <a:r>
              <a:rPr lang="fr-FR" b="0" i="0" u="none" strike="noStrike" cap="none" dirty="0" smtClean="0">
                <a:solidFill>
                  <a:schemeClr val="dk1"/>
                </a:solidFill>
                <a:latin typeface="Calibri"/>
                <a:ea typeface="Calibri"/>
                <a:cs typeface="Calibri"/>
                <a:sym typeface="Calibri"/>
              </a:rPr>
              <a:t>de </a:t>
            </a:r>
            <a:r>
              <a:rPr lang="fr-FR" b="0" i="0" u="none" strike="noStrike" cap="none" dirty="0">
                <a:solidFill>
                  <a:schemeClr val="dk1"/>
                </a:solidFill>
                <a:latin typeface="Calibri"/>
                <a:ea typeface="Calibri"/>
                <a:cs typeface="Calibri"/>
                <a:sym typeface="Calibri"/>
              </a:rPr>
              <a:t>l’information et de la </a:t>
            </a:r>
            <a:r>
              <a:rPr lang="fr-FR" b="0" i="0" u="none" strike="noStrike" cap="none" dirty="0" smtClean="0">
                <a:solidFill>
                  <a:schemeClr val="dk1"/>
                </a:solidFill>
                <a:latin typeface="Calibri"/>
                <a:ea typeface="Calibri"/>
                <a:cs typeface="Calibri"/>
                <a:sym typeface="Calibri"/>
              </a:rPr>
              <a:t>communication,</a:t>
            </a:r>
          </a:p>
          <a:p>
            <a:pPr lvl="2" indent="-285750">
              <a:buFont typeface="Arial"/>
              <a:buChar char="–"/>
            </a:pPr>
            <a:r>
              <a:rPr lang="fr-FR" b="0" i="0" u="none" strike="noStrike" cap="none" dirty="0" smtClean="0">
                <a:solidFill>
                  <a:schemeClr val="dk1"/>
                </a:solidFill>
                <a:latin typeface="Calibri"/>
                <a:ea typeface="Calibri"/>
                <a:cs typeface="Calibri"/>
                <a:sym typeface="Calibri"/>
              </a:rPr>
              <a:t>Gestion </a:t>
            </a:r>
            <a:r>
              <a:rPr lang="fr-FR" dirty="0" smtClean="0"/>
              <a:t>d</a:t>
            </a:r>
            <a:r>
              <a:rPr lang="fr-FR" b="0" i="0" u="none" strike="noStrike" cap="none" dirty="0" smtClean="0">
                <a:solidFill>
                  <a:schemeClr val="dk1"/>
                </a:solidFill>
                <a:latin typeface="Calibri"/>
                <a:ea typeface="Calibri"/>
                <a:cs typeface="Calibri"/>
                <a:sym typeface="Calibri"/>
              </a:rPr>
              <a:t>es </a:t>
            </a:r>
            <a:r>
              <a:rPr lang="fr-FR" b="0" i="0" u="none" strike="noStrike" cap="none" dirty="0">
                <a:solidFill>
                  <a:schemeClr val="dk1"/>
                </a:solidFill>
                <a:latin typeface="Calibri"/>
                <a:ea typeface="Calibri"/>
                <a:cs typeface="Calibri"/>
                <a:sym typeface="Calibri"/>
              </a:rPr>
              <a:t>problématiques de santé et de mieux </a:t>
            </a:r>
            <a:r>
              <a:rPr lang="fr-FR" b="0" i="0" u="none" strike="noStrike" cap="none" dirty="0" smtClean="0">
                <a:solidFill>
                  <a:schemeClr val="dk1"/>
                </a:solidFill>
                <a:latin typeface="Calibri"/>
                <a:ea typeface="Calibri"/>
                <a:cs typeface="Calibri"/>
                <a:sym typeface="Calibri"/>
              </a:rPr>
              <a:t>être</a:t>
            </a:r>
            <a:br>
              <a:rPr lang="fr-FR" b="0" i="0" u="none" strike="noStrike" cap="none" dirty="0" smtClean="0">
                <a:solidFill>
                  <a:schemeClr val="dk1"/>
                </a:solidFill>
                <a:latin typeface="Calibri"/>
                <a:ea typeface="Calibri"/>
                <a:cs typeface="Calibri"/>
                <a:sym typeface="Calibri"/>
              </a:rPr>
            </a:br>
            <a:r>
              <a:rPr lang="fr-FR" b="0" i="0" u="none" strike="noStrike" cap="none" dirty="0" smtClean="0">
                <a:solidFill>
                  <a:schemeClr val="dk1"/>
                </a:solidFill>
                <a:latin typeface="Calibri"/>
                <a:ea typeface="Calibri"/>
                <a:cs typeface="Calibri"/>
                <a:sym typeface="Calibri"/>
              </a:rPr>
              <a:t>des </a:t>
            </a:r>
            <a:r>
              <a:rPr lang="fr-FR" b="0" i="0" u="none" strike="noStrike" cap="none" dirty="0">
                <a:solidFill>
                  <a:schemeClr val="dk1"/>
                </a:solidFill>
                <a:latin typeface="Calibri"/>
                <a:ea typeface="Calibri"/>
                <a:cs typeface="Calibri"/>
                <a:sym typeface="Calibri"/>
              </a:rPr>
              <a:t>salariés </a:t>
            </a:r>
            <a:r>
              <a:rPr lang="fr-FR" b="0" i="0" u="none" strike="noStrike" cap="none" dirty="0" smtClean="0">
                <a:solidFill>
                  <a:schemeClr val="dk1"/>
                </a:solidFill>
                <a:latin typeface="Calibri"/>
                <a:ea typeface="Calibri"/>
                <a:cs typeface="Calibri"/>
                <a:sym typeface="Calibri"/>
              </a:rPr>
              <a:t>de la fonction territoriale. </a:t>
            </a:r>
            <a:endParaRPr lang="fr-FR" b="0" i="0" u="none" strike="noStrike" cap="none" dirty="0">
              <a:solidFill>
                <a:schemeClr val="dk1"/>
              </a:solidFill>
              <a:latin typeface="Calibri"/>
              <a:ea typeface="Calibri"/>
              <a:cs typeface="Calibri"/>
              <a:sym typeface="Calibri"/>
            </a:endParaRPr>
          </a:p>
          <a:p>
            <a:pPr marL="742950" marR="0" lvl="1" indent="-285750" rtl="0">
              <a:spcBef>
                <a:spcPts val="400"/>
              </a:spcBef>
              <a:spcAft>
                <a:spcPts val="0"/>
              </a:spcAft>
              <a:buClr>
                <a:schemeClr val="dk1"/>
              </a:buClr>
              <a:buSzPct val="100000"/>
              <a:buFont typeface="Arial"/>
              <a:buChar char="–"/>
            </a:pPr>
            <a:r>
              <a:rPr lang="fr-FR" sz="2000" b="0" i="0" u="sng" strike="noStrike" cap="none" dirty="0" smtClean="0">
                <a:solidFill>
                  <a:schemeClr val="dk1"/>
                </a:solidFill>
                <a:latin typeface="Calibri"/>
                <a:ea typeface="Calibri"/>
                <a:cs typeface="Calibri"/>
                <a:sym typeface="Calibri"/>
              </a:rPr>
              <a:t>Pour </a:t>
            </a:r>
            <a:r>
              <a:rPr lang="fr-FR" sz="2000" b="0" i="0" u="sng" strike="noStrike" cap="none" dirty="0" err="1" smtClean="0">
                <a:solidFill>
                  <a:schemeClr val="dk1"/>
                </a:solidFill>
                <a:latin typeface="Calibri"/>
                <a:ea typeface="Calibri"/>
                <a:cs typeface="Calibri"/>
                <a:sym typeface="Calibri"/>
              </a:rPr>
              <a:t>SophroKhepri</a:t>
            </a:r>
            <a:r>
              <a:rPr lang="fr-FR" sz="2000" b="0" i="0" u="none" strike="noStrike" cap="none" dirty="0">
                <a:solidFill>
                  <a:schemeClr val="dk1"/>
                </a:solidFill>
                <a:latin typeface="Calibri"/>
                <a:ea typeface="Calibri"/>
                <a:cs typeface="Calibri"/>
                <a:sym typeface="Calibri"/>
              </a:rPr>
              <a:t>, il s’agit de tester les aspects techniques de l’administration de sa solution, et ses résultats dans le cadre d’une démarche mise en place par des institutions publiques.</a:t>
            </a:r>
          </a:p>
          <a:p>
            <a:pPr marL="742950" marR="0" lvl="1" indent="-285750" rtl="0">
              <a:spcBef>
                <a:spcPts val="400"/>
              </a:spcBef>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L'expérimentation </a:t>
            </a:r>
            <a:r>
              <a:rPr lang="fr-FR" dirty="0" smtClean="0"/>
              <a:t>sera</a:t>
            </a:r>
            <a:r>
              <a:rPr lang="fr-FR" sz="2000" b="0" i="0" u="none" strike="noStrike" cap="none" dirty="0" smtClean="0">
                <a:solidFill>
                  <a:schemeClr val="dk1"/>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financée par la </a:t>
            </a:r>
            <a:r>
              <a:rPr lang="fr-FR" sz="2000" b="0" i="0" u="none" strike="noStrike" cap="none" dirty="0" smtClean="0">
                <a:solidFill>
                  <a:schemeClr val="dk1"/>
                </a:solidFill>
                <a:latin typeface="Calibri"/>
                <a:ea typeface="Calibri"/>
                <a:cs typeface="Calibri"/>
                <a:sym typeface="Calibri"/>
              </a:rPr>
              <a:t>région dès l’approbation du dossier.</a:t>
            </a:r>
            <a:endParaRPr lang="fr-F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2</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11</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Santé et Qualité de Vie au Travail (SQVT)</a:t>
            </a:r>
          </a:p>
          <a:p>
            <a:pPr marL="342900" marR="0" lvl="0" indent="-342900" algn="l" rtl="0">
              <a:spcBef>
                <a:spcPts val="0"/>
              </a:spcBef>
              <a:spcAft>
                <a:spcPts val="0"/>
              </a:spcAft>
              <a:buClr>
                <a:schemeClr val="dk1"/>
              </a:buClr>
              <a:buSzPct val="100000"/>
              <a:buFont typeface="Arial"/>
              <a:buChar char="•"/>
            </a:pPr>
            <a:r>
              <a:rPr lang="fr-FR" sz="2000" dirty="0" err="1" smtClean="0"/>
              <a:t>KhepriSanté</a:t>
            </a:r>
            <a:r>
              <a:rPr lang="fr-FR" sz="2000" dirty="0" smtClean="0"/>
              <a:t>: Un Centre de santé de proximité</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err="1" smtClean="0">
                <a:solidFill>
                  <a:schemeClr val="dk1"/>
                </a:solidFill>
                <a:latin typeface="Calibri"/>
                <a:ea typeface="Calibri"/>
                <a:cs typeface="Calibri"/>
                <a:sym typeface="Calibri"/>
              </a:rPr>
              <a:t>Visiapy</a:t>
            </a:r>
            <a:r>
              <a:rPr lang="fr-FR" sz="2000" b="0" i="0" u="none" strike="noStrike" cap="none" dirty="0" smtClean="0">
                <a:solidFill>
                  <a:schemeClr val="dk1"/>
                </a:solidFill>
                <a:latin typeface="Calibri"/>
                <a:ea typeface="Calibri"/>
                <a:cs typeface="Calibri"/>
                <a:sym typeface="Calibri"/>
              </a:rPr>
              <a:t>: une plateforme innovante</a:t>
            </a:r>
          </a:p>
          <a:p>
            <a:pPr marL="342900" marR="0" lvl="0" indent="-342900" algn="l" rtl="0">
              <a:spcBef>
                <a:spcPts val="0"/>
              </a:spcBef>
              <a:spcAft>
                <a:spcPts val="0"/>
              </a:spcAft>
              <a:buClr>
                <a:schemeClr val="dk1"/>
              </a:buClr>
              <a:buSzPct val="100000"/>
              <a:buFont typeface="Arial"/>
              <a:buChar char="•"/>
            </a:pPr>
            <a:r>
              <a:rPr lang="fr-FR" sz="2000" dirty="0" smtClean="0"/>
              <a:t>Le concept de </a:t>
            </a:r>
            <a:r>
              <a:rPr lang="fr-FR" sz="2000" dirty="0" err="1" smtClean="0"/>
              <a:t>Visiapy</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p:txBody>
      </p:sp>
    </p:spTree>
    <p:extLst>
      <p:ext uri="{BB962C8B-B14F-4D97-AF65-F5344CB8AC3E}">
        <p14:creationId xmlns:p14="http://schemas.microsoft.com/office/powerpoint/2010/main" val="4224424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228963" y="4357262"/>
            <a:ext cx="2182904" cy="551748"/>
          </a:xfrm>
          <a:prstGeom prst="rect">
            <a:avLst/>
          </a:prstGeom>
          <a:solidFill>
            <a:srgbClr val="0085B0"/>
          </a:solidFill>
          <a:ln>
            <a:noFill/>
          </a:ln>
        </p:spPr>
        <p:txBody>
          <a:bodyPr lIns="107375" tIns="53675" rIns="107375" bIns="53675" anchor="t" anchorCtr="0">
            <a:noAutofit/>
          </a:bodyPr>
          <a:lstStyle/>
          <a:p>
            <a:pPr marL="0" marR="0" lvl="0" indent="0" algn="ctr" rtl="0">
              <a:spcBef>
                <a:spcPts val="0"/>
              </a:spcBef>
              <a:spcAft>
                <a:spcPts val="0"/>
              </a:spcAft>
              <a:buClr>
                <a:schemeClr val="dk1"/>
              </a:buClr>
              <a:buFont typeface="Arial"/>
              <a:buNone/>
            </a:pPr>
            <a:endParaRPr sz="1400" b="1" i="0" u="none" strike="noStrike" cap="none">
              <a:solidFill>
                <a:schemeClr val="lt1"/>
              </a:solidFill>
              <a:latin typeface="Calibri"/>
              <a:ea typeface="Calibri"/>
              <a:cs typeface="Calibri"/>
              <a:sym typeface="Calibri"/>
            </a:endParaRPr>
          </a:p>
          <a:p>
            <a:pPr marL="0" marR="0" lvl="0" indent="0" algn="ctr" rtl="0">
              <a:spcBef>
                <a:spcPts val="0"/>
              </a:spcBef>
              <a:buClr>
                <a:schemeClr val="dk1"/>
              </a:buClr>
              <a:buFont typeface="Arial"/>
              <a:buNone/>
            </a:pPr>
            <a:endParaRPr sz="1400" b="1" i="0" u="none" strike="noStrike" cap="none">
              <a:solidFill>
                <a:schemeClr val="lt1"/>
              </a:solidFill>
              <a:latin typeface="Calibri"/>
              <a:ea typeface="Calibri"/>
              <a:cs typeface="Calibri"/>
              <a:sym typeface="Calibri"/>
            </a:endParaRPr>
          </a:p>
        </p:txBody>
      </p:sp>
      <p:sp>
        <p:nvSpPr>
          <p:cNvPr id="201" name="Shape 201"/>
          <p:cNvSpPr txBox="1"/>
          <p:nvPr/>
        </p:nvSpPr>
        <p:spPr>
          <a:xfrm>
            <a:off x="458066" y="4355366"/>
            <a:ext cx="2001452" cy="551750"/>
          </a:xfrm>
          <a:prstGeom prst="rect">
            <a:avLst/>
          </a:prstGeom>
          <a:noFill/>
          <a:ln>
            <a:noFill/>
          </a:ln>
        </p:spPr>
        <p:txBody>
          <a:bodyPr lIns="107375" tIns="53675" rIns="107375" bIns="53675" anchor="t" anchorCtr="0">
            <a:noAutofit/>
          </a:bodyPr>
          <a:lstStyle/>
          <a:p>
            <a:pPr marL="0" marR="0" lvl="0" indent="0" algn="ctr" rtl="0">
              <a:spcBef>
                <a:spcPts val="0"/>
              </a:spcBef>
              <a:buClr>
                <a:schemeClr val="lt1"/>
              </a:buClr>
              <a:buSzPct val="25000"/>
              <a:buFont typeface="Arial"/>
              <a:buNone/>
            </a:pPr>
            <a:r>
              <a:rPr lang="fr-FR" sz="1400" b="1" i="0" u="none" strike="noStrike" cap="none">
                <a:solidFill>
                  <a:schemeClr val="lt1"/>
                </a:solidFill>
                <a:latin typeface="Calibri"/>
                <a:ea typeface="Calibri"/>
                <a:cs typeface="Calibri"/>
                <a:sym typeface="Calibri"/>
              </a:rPr>
              <a:t>Discrétion et confidentialité assurées</a:t>
            </a:r>
          </a:p>
        </p:txBody>
      </p:sp>
      <p:sp>
        <p:nvSpPr>
          <p:cNvPr id="202" name="Shape 202"/>
          <p:cNvSpPr/>
          <p:nvPr/>
        </p:nvSpPr>
        <p:spPr>
          <a:xfrm>
            <a:off x="1" y="0"/>
            <a:ext cx="9145832" cy="1382218"/>
          </a:xfrm>
          <a:prstGeom prst="rect">
            <a:avLst/>
          </a:prstGeom>
          <a:solidFill>
            <a:srgbClr val="0085B0"/>
          </a:solidFill>
          <a:ln>
            <a:noFill/>
          </a:ln>
        </p:spPr>
        <p:txBody>
          <a:bodyPr lIns="107375" tIns="53675" rIns="107375" bIns="53675"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3" name="Shape 203"/>
          <p:cNvSpPr txBox="1"/>
          <p:nvPr/>
        </p:nvSpPr>
        <p:spPr>
          <a:xfrm>
            <a:off x="3705987" y="116021"/>
            <a:ext cx="4266996" cy="1129680"/>
          </a:xfrm>
          <a:prstGeom prst="rect">
            <a:avLst/>
          </a:prstGeom>
          <a:noFill/>
          <a:ln>
            <a:noFill/>
          </a:ln>
        </p:spPr>
        <p:txBody>
          <a:bodyPr lIns="53750" tIns="26875" rIns="53750" bIns="26875" anchor="t" anchorCtr="0">
            <a:noAutofit/>
          </a:bodyPr>
          <a:lstStyle/>
          <a:p>
            <a:pPr marL="0" marR="0" lvl="0" indent="0" algn="ctr" rtl="0">
              <a:spcBef>
                <a:spcPts val="0"/>
              </a:spcBef>
              <a:spcAft>
                <a:spcPts val="0"/>
              </a:spcAft>
              <a:buClr>
                <a:schemeClr val="lt1"/>
              </a:buClr>
              <a:buSzPct val="25000"/>
              <a:buFont typeface="Arial"/>
              <a:buNone/>
            </a:pPr>
            <a:r>
              <a:rPr lang="fr-FR" sz="2000" b="1" i="0" u="none" strike="noStrike" cap="none">
                <a:solidFill>
                  <a:schemeClr val="lt1"/>
                </a:solidFill>
                <a:latin typeface="Calibri"/>
                <a:ea typeface="Calibri"/>
                <a:cs typeface="Calibri"/>
                <a:sym typeface="Calibri"/>
              </a:rPr>
              <a:t>Centre Santé </a:t>
            </a:r>
            <a:r>
              <a:rPr lang="fr-FR" sz="2800" b="1" i="0" u="none" strike="noStrike" cap="none">
                <a:solidFill>
                  <a:schemeClr val="lt1"/>
                </a:solidFill>
                <a:latin typeface="Calibri"/>
                <a:ea typeface="Calibri"/>
                <a:cs typeface="Calibri"/>
                <a:sym typeface="Calibri"/>
              </a:rPr>
              <a:t>Paramédical</a:t>
            </a:r>
            <a:r>
              <a:rPr lang="fr-FR" sz="2000" b="1" i="0" u="none" strike="noStrike" cap="none">
                <a:solidFill>
                  <a:schemeClr val="lt1"/>
                </a:solidFill>
                <a:latin typeface="Calibri"/>
                <a:ea typeface="Calibri"/>
                <a:cs typeface="Calibri"/>
                <a:sym typeface="Calibri"/>
              </a:rPr>
              <a:t>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Thérapies complémentaires </a:t>
            </a:r>
          </a:p>
          <a:p>
            <a:pPr marL="0" marR="0" lvl="0" indent="0" algn="ctr" rtl="0">
              <a:spcBef>
                <a:spcPts val="0"/>
              </a:spcBef>
              <a:spcAft>
                <a:spcPts val="0"/>
              </a:spcAft>
              <a:buClr>
                <a:schemeClr val="lt1"/>
              </a:buClr>
              <a:buSzPct val="25000"/>
              <a:buFont typeface="Arial"/>
              <a:buNone/>
            </a:pPr>
            <a:r>
              <a:rPr lang="fr-FR" sz="1900" b="1" i="0" u="none" strike="noStrike" cap="none">
                <a:solidFill>
                  <a:schemeClr val="lt1"/>
                </a:solidFill>
                <a:latin typeface="Calibri"/>
                <a:ea typeface="Calibri"/>
                <a:cs typeface="Calibri"/>
                <a:sym typeface="Calibri"/>
              </a:rPr>
              <a:t>Soutien psychologique</a:t>
            </a:r>
          </a:p>
          <a:p>
            <a:pPr marL="0" marR="0" lvl="0" indent="0" algn="ctr" rtl="0">
              <a:spcBef>
                <a:spcPts val="0"/>
              </a:spcBef>
              <a:buClr>
                <a:schemeClr val="dk1"/>
              </a:buClr>
              <a:buFont typeface="Arial"/>
              <a:buNone/>
            </a:pPr>
            <a:endParaRPr sz="2000" b="1" i="0" u="none" strike="noStrike" cap="none">
              <a:solidFill>
                <a:schemeClr val="lt1"/>
              </a:solidFill>
              <a:latin typeface="Calibri"/>
              <a:ea typeface="Calibri"/>
              <a:cs typeface="Calibri"/>
              <a:sym typeface="Calibri"/>
            </a:endParaRPr>
          </a:p>
        </p:txBody>
      </p:sp>
      <p:pic>
        <p:nvPicPr>
          <p:cNvPr id="204" name="Shape 204" descr="logoSophroKhepriV5Hde-calquesfdbleu.png"/>
          <p:cNvPicPr preferRelativeResize="0"/>
          <p:nvPr/>
        </p:nvPicPr>
        <p:blipFill rotWithShape="1">
          <a:blip r:embed="rId3">
            <a:alphaModFix/>
          </a:blip>
          <a:srcRect/>
          <a:stretch/>
        </p:blipFill>
        <p:spPr>
          <a:xfrm>
            <a:off x="271261" y="43819"/>
            <a:ext cx="2967356" cy="1105395"/>
          </a:xfrm>
          <a:prstGeom prst="rect">
            <a:avLst/>
          </a:prstGeom>
          <a:noFill/>
          <a:ln>
            <a:noFill/>
          </a:ln>
        </p:spPr>
      </p:pic>
      <p:pic>
        <p:nvPicPr>
          <p:cNvPr id="206" name="Shape 206" descr="C:\Users\Dell\Dropbox\Sophrokhépri\PHOTOS du Centre\Photo B-Design\Biotiful Design--2.jpg"/>
          <p:cNvPicPr preferRelativeResize="0"/>
          <p:nvPr/>
        </p:nvPicPr>
        <p:blipFill rotWithShape="1">
          <a:blip r:embed="rId4">
            <a:alphaModFix/>
          </a:blip>
          <a:srcRect t="17389" b="5473"/>
          <a:stretch/>
        </p:blipFill>
        <p:spPr>
          <a:xfrm>
            <a:off x="-22616" y="1408631"/>
            <a:ext cx="9145832" cy="4212788"/>
          </a:xfrm>
          <a:prstGeom prst="rect">
            <a:avLst/>
          </a:prstGeom>
          <a:noFill/>
          <a:ln>
            <a:noFill/>
          </a:ln>
        </p:spPr>
      </p:pic>
      <p:sp>
        <p:nvSpPr>
          <p:cNvPr id="207" name="Shape 207"/>
          <p:cNvSpPr/>
          <p:nvPr/>
        </p:nvSpPr>
        <p:spPr>
          <a:xfrm>
            <a:off x="-22616" y="1402965"/>
            <a:ext cx="9145832" cy="5455035"/>
          </a:xfrm>
          <a:prstGeom prst="rect">
            <a:avLst/>
          </a:prstGeom>
          <a:solidFill>
            <a:schemeClr val="lt1">
              <a:alpha val="86666"/>
            </a:schemeClr>
          </a:solidFill>
          <a:ln>
            <a:noFill/>
          </a:ln>
        </p:spPr>
        <p:txBody>
          <a:bodyPr lIns="107375" tIns="53675" rIns="107375" bIns="53675" anchor="ctr" anchorCtr="0">
            <a:noAutofit/>
          </a:bodyPr>
          <a:lstStyle/>
          <a:p>
            <a:pPr marL="0" marR="0" lvl="0" indent="0" algn="ctr" rtl="0">
              <a:spcBef>
                <a:spcPts val="0"/>
              </a:spcBef>
              <a:buSzPct val="25000"/>
              <a:buNone/>
            </a:pPr>
            <a:r>
              <a:rPr lang="fr-FR" sz="1800" b="0" i="0" u="none" strike="noStrike" cap="none">
                <a:solidFill>
                  <a:schemeClr val="lt1"/>
                </a:solidFill>
                <a:latin typeface="Calibri"/>
                <a:ea typeface="Calibri"/>
                <a:cs typeface="Calibri"/>
                <a:sym typeface="Calibri"/>
              </a:rPr>
              <a:t>²</a:t>
            </a:r>
          </a:p>
        </p:txBody>
      </p:sp>
      <p:sp>
        <p:nvSpPr>
          <p:cNvPr id="208" name="Shape 208"/>
          <p:cNvSpPr txBox="1"/>
          <p:nvPr/>
        </p:nvSpPr>
        <p:spPr>
          <a:xfrm>
            <a:off x="408055" y="1588979"/>
            <a:ext cx="8341401" cy="3320031"/>
          </a:xfrm>
          <a:prstGeom prst="rect">
            <a:avLst/>
          </a:prstGeom>
          <a:noFill/>
          <a:ln>
            <a:noFill/>
          </a:ln>
        </p:spPr>
        <p:txBody>
          <a:bodyPr lIns="107375" tIns="53675" rIns="107375" bIns="53675" anchor="t" anchorCtr="0">
            <a:noAutofit/>
          </a:bodyPr>
          <a:lstStyle/>
          <a:p>
            <a:pPr marL="0" marR="0" lvl="0" indent="0" algn="just" rtl="0">
              <a:spcBef>
                <a:spcPts val="0"/>
              </a:spcBef>
              <a:spcAft>
                <a:spcPts val="0"/>
              </a:spcAft>
              <a:buSzPct val="25000"/>
              <a:buNone/>
            </a:pPr>
            <a:r>
              <a:rPr lang="fr-FR" sz="1800" b="1" i="0" u="none" strike="noStrike" cap="none" dirty="0">
                <a:solidFill>
                  <a:srgbClr val="0085B0"/>
                </a:solidFill>
                <a:latin typeface="Calibri"/>
                <a:ea typeface="Calibri"/>
                <a:cs typeface="Calibri"/>
                <a:sym typeface="Calibri"/>
              </a:rPr>
              <a:t>Dans le cadre de la Santé et la Qualité de Vie au Travail (SQVT)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ECOUTE :</a:t>
            </a:r>
            <a:r>
              <a:rPr lang="fr-FR" sz="1800" b="0" i="0" u="none" strike="noStrike" cap="none" dirty="0">
                <a:solidFill>
                  <a:schemeClr val="dk1"/>
                </a:solidFill>
                <a:latin typeface="Calibri"/>
                <a:ea typeface="Calibri"/>
                <a:cs typeface="Calibri"/>
                <a:sym typeface="Calibri"/>
              </a:rPr>
              <a:t> avec accompagnement global et ciblé en toute confidentialité,</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PEDAGOGIE :</a:t>
            </a:r>
            <a:r>
              <a:rPr lang="fr-FR" sz="1800" b="0" i="0" u="none" strike="noStrike" cap="none" dirty="0">
                <a:solidFill>
                  <a:schemeClr val="dk1"/>
                </a:solidFill>
                <a:latin typeface="Calibri"/>
                <a:ea typeface="Calibri"/>
                <a:cs typeface="Calibri"/>
                <a:sym typeface="Calibri"/>
              </a:rPr>
              <a:t> Apprendre des moyens simples pour travailler mieux en prenant soin de soi avec des experts en </a:t>
            </a:r>
            <a:r>
              <a:rPr lang="fr-FR" sz="1800" b="0" i="0" u="none" strike="noStrike" cap="none" dirty="0" smtClean="0">
                <a:solidFill>
                  <a:schemeClr val="dk1"/>
                </a:solidFill>
                <a:latin typeface="Calibri"/>
                <a:ea typeface="Calibri"/>
                <a:cs typeface="Calibri"/>
                <a:sym typeface="Calibri"/>
              </a:rPr>
              <a:t>SQVT</a:t>
            </a:r>
            <a:r>
              <a:rPr lang="fr-FR" sz="1800" b="0" i="0" u="none" strike="noStrike" cap="none" dirty="0">
                <a:solidFill>
                  <a:schemeClr val="dk1"/>
                </a:solidFill>
                <a:latin typeface="Calibri"/>
                <a:ea typeface="Calibri"/>
                <a:cs typeface="Calibri"/>
                <a:sym typeface="Calibri"/>
              </a:rPr>
              <a:t>,</a:t>
            </a:r>
          </a:p>
          <a:p>
            <a:pPr marL="201351" marR="0" lvl="0" indent="-201351" algn="just" rtl="0">
              <a:spcBef>
                <a:spcPts val="705"/>
              </a:spcBef>
              <a:spcAft>
                <a:spcPts val="0"/>
              </a:spcAft>
              <a:buClr>
                <a:srgbClr val="0085B0"/>
              </a:buClr>
              <a:buSzPct val="100000"/>
              <a:buFont typeface="Calibri"/>
              <a:buChar char="-"/>
            </a:pPr>
            <a:r>
              <a:rPr lang="fr-FR" sz="1800" b="1" i="0" u="none" strike="noStrike" cap="none" dirty="0">
                <a:solidFill>
                  <a:srgbClr val="0085B0"/>
                </a:solidFill>
                <a:latin typeface="Calibri"/>
                <a:ea typeface="Calibri"/>
                <a:cs typeface="Calibri"/>
                <a:sym typeface="Calibri"/>
              </a:rPr>
              <a:t>PREVENTION :</a:t>
            </a:r>
            <a:r>
              <a:rPr lang="fr-FR" sz="1800" b="0" i="0" u="none" strike="noStrike" cap="none" dirty="0">
                <a:solidFill>
                  <a:schemeClr val="dk1"/>
                </a:solidFill>
                <a:latin typeface="Calibri"/>
                <a:ea typeface="Calibri"/>
                <a:cs typeface="Calibri"/>
                <a:sym typeface="Calibri"/>
              </a:rPr>
              <a:t> Prévenir les effets du stress en trouvant les clefs d'un bon équilibre travail-santé-vie personnelle, vivre pleinement et sereinement votre vie professionnelle grâce à des pratiques thérapeutiques pluridisciplinaires ayant fait la preuve de leur efficacité,</a:t>
            </a:r>
          </a:p>
          <a:p>
            <a:pPr marL="201351" marR="0" lvl="0" indent="-201351" algn="just" rtl="0">
              <a:spcBef>
                <a:spcPts val="705"/>
              </a:spcBef>
              <a:buClr>
                <a:srgbClr val="0085B0"/>
              </a:buClr>
              <a:buSzPct val="100000"/>
              <a:buFont typeface="Calibri"/>
              <a:buChar char="-"/>
            </a:pPr>
            <a:r>
              <a:rPr lang="fr-FR" sz="1800" b="1" i="0" u="none" strike="noStrike" cap="none" dirty="0" smtClean="0">
                <a:solidFill>
                  <a:srgbClr val="0085B0"/>
                </a:solidFill>
                <a:latin typeface="Calibri"/>
                <a:ea typeface="Calibri"/>
                <a:cs typeface="Calibri"/>
                <a:sym typeface="Calibri"/>
              </a:rPr>
              <a:t>PREPARATION :</a:t>
            </a:r>
            <a:r>
              <a:rPr lang="fr-FR" sz="1800" b="0" i="0" u="none" strike="noStrike" cap="none" dirty="0" smtClean="0">
                <a:solidFill>
                  <a:schemeClr val="dk1"/>
                </a:solidFill>
                <a:latin typeface="Calibri"/>
                <a:ea typeface="Calibri"/>
                <a:cs typeface="Calibri"/>
                <a:sym typeface="Calibri"/>
              </a:rPr>
              <a:t> Au retour au travail après </a:t>
            </a:r>
            <a:r>
              <a:rPr lang="fr-FR" sz="1800" b="0" i="0" u="none" strike="noStrike" cap="none" dirty="0">
                <a:solidFill>
                  <a:schemeClr val="dk1"/>
                </a:solidFill>
                <a:latin typeface="Calibri"/>
                <a:ea typeface="Calibri"/>
                <a:cs typeface="Calibri"/>
                <a:sym typeface="Calibri"/>
              </a:rPr>
              <a:t>une </a:t>
            </a:r>
            <a:r>
              <a:rPr lang="fr-FR" sz="1800" b="0" i="0" u="none" strike="noStrike" cap="none" dirty="0" smtClean="0">
                <a:solidFill>
                  <a:schemeClr val="dk1"/>
                </a:solidFill>
                <a:latin typeface="Calibri"/>
                <a:ea typeface="Calibri"/>
                <a:cs typeface="Calibri"/>
                <a:sym typeface="Calibri"/>
              </a:rPr>
              <a:t>absence longue durée de l’entreprise</a:t>
            </a:r>
            <a:endParaRPr lang="fr-FR" sz="1800" b="0" i="0" u="none" strike="noStrike" cap="none" dirty="0">
              <a:solidFill>
                <a:schemeClr val="dk1"/>
              </a:solidFill>
              <a:latin typeface="Calibri"/>
              <a:ea typeface="Calibri"/>
              <a:cs typeface="Calibri"/>
              <a:sym typeface="Calibri"/>
            </a:endParaRPr>
          </a:p>
        </p:txBody>
      </p:sp>
      <p:sp>
        <p:nvSpPr>
          <p:cNvPr id="205" name="Shape 205"/>
          <p:cNvSpPr txBox="1"/>
          <p:nvPr/>
        </p:nvSpPr>
        <p:spPr>
          <a:xfrm>
            <a:off x="0" y="5229200"/>
            <a:ext cx="9161063" cy="1412776"/>
          </a:xfrm>
          <a:prstGeom prst="rect">
            <a:avLst/>
          </a:prstGeom>
          <a:noFill/>
          <a:ln>
            <a:noFill/>
          </a:ln>
        </p:spPr>
        <p:txBody>
          <a:bodyPr lIns="107375" tIns="53675" rIns="107375" bIns="53675" anchor="t" anchorCtr="0">
            <a:noAutofit/>
          </a:bodyPr>
          <a:lstStyle/>
          <a:p>
            <a:pPr marL="0" marR="0" lvl="0" indent="0" algn="ctr" rtl="0">
              <a:spcBef>
                <a:spcPts val="0"/>
              </a:spcBef>
              <a:buSzPct val="25000"/>
              <a:buNone/>
            </a:pPr>
            <a:r>
              <a:rPr lang="fr-FR" b="0" i="0" u="none" strike="noStrike" cap="none" dirty="0" smtClean="0">
                <a:solidFill>
                  <a:srgbClr val="1D1B10"/>
                </a:solidFill>
                <a:latin typeface="Calibri"/>
                <a:ea typeface="Calibri"/>
                <a:cs typeface="Calibri"/>
                <a:sym typeface="Calibri"/>
              </a:rPr>
              <a:t>Addictions, Phobies, </a:t>
            </a:r>
            <a:r>
              <a:rPr lang="fr-FR" b="0" i="0" u="none" strike="noStrike" cap="none" dirty="0">
                <a:solidFill>
                  <a:srgbClr val="1D1B10"/>
                </a:solidFill>
                <a:latin typeface="Calibri"/>
                <a:ea typeface="Calibri"/>
                <a:cs typeface="Calibri"/>
                <a:sym typeface="Calibri"/>
              </a:rPr>
              <a:t>Dépression, </a:t>
            </a:r>
            <a:r>
              <a:rPr lang="fr-FR" b="0" i="0" u="none" strike="noStrike" cap="none" dirty="0" err="1">
                <a:solidFill>
                  <a:srgbClr val="1D1B10"/>
                </a:solidFill>
                <a:latin typeface="Calibri"/>
                <a:ea typeface="Calibri"/>
                <a:cs typeface="Calibri"/>
                <a:sym typeface="Calibri"/>
              </a:rPr>
              <a:t>Burn</a:t>
            </a:r>
            <a:r>
              <a:rPr lang="fr-FR" b="0" i="0" u="none" strike="noStrike" cap="none" dirty="0">
                <a:solidFill>
                  <a:srgbClr val="1D1B10"/>
                </a:solidFill>
                <a:latin typeface="Calibri"/>
                <a:ea typeface="Calibri"/>
                <a:cs typeface="Calibri"/>
                <a:sym typeface="Calibri"/>
              </a:rPr>
              <a:t> out, Stress post-traumatique</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Douleurs chroniques, Pathologies invalidantes, Oncologie, Acouphènes</a:t>
            </a: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Maternité, </a:t>
            </a:r>
            <a:r>
              <a:rPr lang="fr-FR" b="0" i="0" u="none" strike="noStrike" cap="none" dirty="0" smtClean="0">
                <a:solidFill>
                  <a:schemeClr val="dk1"/>
                </a:solidFill>
                <a:latin typeface="Calibri"/>
                <a:ea typeface="Calibri"/>
                <a:cs typeface="Calibri"/>
                <a:sym typeface="Calibri"/>
              </a:rPr>
              <a:t>Parentalité, </a:t>
            </a:r>
            <a:r>
              <a:rPr lang="fr-FR" b="0" i="0" u="none" strike="noStrike" cap="none" dirty="0" smtClean="0">
                <a:solidFill>
                  <a:srgbClr val="1D1B10"/>
                </a:solidFill>
                <a:latin typeface="Calibri"/>
                <a:ea typeface="Calibri"/>
                <a:cs typeface="Calibri"/>
                <a:sym typeface="Calibri"/>
              </a:rPr>
              <a:t>Précocité </a:t>
            </a:r>
            <a:r>
              <a:rPr lang="fr-FR" b="0" i="0" u="none" strike="noStrike" cap="none" dirty="0">
                <a:solidFill>
                  <a:srgbClr val="1D1B10"/>
                </a:solidFill>
                <a:latin typeface="Calibri"/>
                <a:ea typeface="Calibri"/>
                <a:cs typeface="Calibri"/>
                <a:sym typeface="Calibri"/>
              </a:rPr>
              <a:t>Intellectuelle, </a:t>
            </a:r>
            <a:r>
              <a:rPr lang="fr-FR" b="0" i="0" u="none" strike="noStrike" cap="none" dirty="0" err="1">
                <a:solidFill>
                  <a:srgbClr val="1D1B10"/>
                </a:solidFill>
                <a:latin typeface="Calibri"/>
                <a:ea typeface="Calibri"/>
                <a:cs typeface="Calibri"/>
                <a:sym typeface="Calibri"/>
              </a:rPr>
              <a:t>Surdouance</a:t>
            </a:r>
            <a:r>
              <a:rPr lang="fr-FR" b="0" i="0" u="none" strike="noStrike" cap="none" dirty="0">
                <a:solidFill>
                  <a:srgbClr val="1D1B10"/>
                </a:solidFill>
                <a:latin typeface="Calibri"/>
                <a:ea typeface="Calibri"/>
                <a:cs typeface="Calibri"/>
                <a:sym typeface="Calibri"/>
              </a:rPr>
              <a:t>, TDA-H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Difficultés </a:t>
            </a:r>
            <a:r>
              <a:rPr lang="fr-FR" b="0" i="0" u="none" strike="noStrike" cap="none" dirty="0" smtClean="0">
                <a:solidFill>
                  <a:srgbClr val="1D1B10"/>
                </a:solidFill>
                <a:latin typeface="Calibri"/>
                <a:ea typeface="Calibri"/>
                <a:cs typeface="Calibri"/>
                <a:sym typeface="Calibri"/>
              </a:rPr>
              <a:t>scolaires, Sommeil</a:t>
            </a:r>
            <a:r>
              <a:rPr lang="fr-FR" b="0" i="0" u="none" strike="noStrike" cap="none" dirty="0">
                <a:solidFill>
                  <a:srgbClr val="1D1B10"/>
                </a:solidFill>
                <a:latin typeface="Calibri"/>
                <a:ea typeface="Calibri"/>
                <a:cs typeface="Calibri"/>
                <a:sym typeface="Calibri"/>
              </a:rPr>
              <a:t>, Mal être au travail, Harcèlement </a:t>
            </a:r>
          </a:p>
          <a:p>
            <a:pPr marL="0" marR="0" lvl="0" indent="0" algn="ctr" rtl="0">
              <a:spcBef>
                <a:spcPts val="0"/>
              </a:spcBef>
              <a:buSzPct val="25000"/>
              <a:buNone/>
            </a:pPr>
            <a:r>
              <a:rPr lang="fr-FR" b="0" i="0" u="none" strike="noStrike" cap="none" dirty="0">
                <a:solidFill>
                  <a:srgbClr val="1D1B10"/>
                </a:solidFill>
                <a:latin typeface="Calibri"/>
                <a:ea typeface="Calibri"/>
                <a:cs typeface="Calibri"/>
                <a:sym typeface="Calibri"/>
              </a:rPr>
              <a:t>Surcharge </a:t>
            </a:r>
            <a:r>
              <a:rPr lang="fr-FR" b="0" i="0" u="none" strike="noStrike" cap="none" dirty="0" smtClean="0">
                <a:solidFill>
                  <a:srgbClr val="1D1B10"/>
                </a:solidFill>
                <a:latin typeface="Calibri"/>
                <a:ea typeface="Calibri"/>
                <a:cs typeface="Calibri"/>
                <a:sym typeface="Calibri"/>
              </a:rPr>
              <a:t>pondérale, </a:t>
            </a:r>
            <a:r>
              <a:rPr lang="fr-FR" b="0" i="0" u="none" strike="noStrike" cap="none" dirty="0">
                <a:solidFill>
                  <a:srgbClr val="1D1B10"/>
                </a:solidFill>
                <a:latin typeface="Calibri"/>
                <a:ea typeface="Calibri"/>
                <a:cs typeface="Calibri"/>
                <a:sym typeface="Calibri"/>
              </a:rPr>
              <a:t>Troubles </a:t>
            </a:r>
            <a:r>
              <a:rPr lang="fr-FR" b="0" i="0" u="none" strike="noStrike" cap="none" dirty="0" smtClean="0">
                <a:solidFill>
                  <a:schemeClr val="dk1"/>
                </a:solidFill>
                <a:latin typeface="Calibri"/>
                <a:ea typeface="Calibri"/>
                <a:cs typeface="Calibri"/>
                <a:sym typeface="Calibri"/>
              </a:rPr>
              <a:t>alimentaires, Coaching</a:t>
            </a:r>
            <a:endParaRPr lang="fr-FR" b="0"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fr-FR" b="0" i="0" u="none" strike="noStrike" cap="none" dirty="0">
                <a:solidFill>
                  <a:schemeClr val="dk1"/>
                </a:solidFill>
                <a:latin typeface="Calibri"/>
                <a:ea typeface="Calibri"/>
                <a:cs typeface="Calibri"/>
                <a:sym typeface="Calibri"/>
              </a:rPr>
              <a:t>Orientation  scolaire, Evaluation, Bilan de compétences professionnel</a:t>
            </a:r>
          </a:p>
          <a:p>
            <a:pPr marL="0" marR="0" lvl="0" indent="0" algn="ctr" rtl="0">
              <a:spcBef>
                <a:spcPts val="0"/>
              </a:spcBef>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grpId="0" nodeType="withEffect">
                                  <p:stCondLst>
                                    <p:cond delay="750"/>
                                  </p:stCondLst>
                                  <p:childTnLst>
                                    <p:animMotion origin="layout" path="M 3.88889E-6 -2.59259E-6 L 0.00607 -0.11875 " pathEditMode="relative" rAng="0" ptsTypes="AA">
                                      <p:cBhvr>
                                        <p:cTn id="6" dur="17000" fill="hold"/>
                                        <p:tgtEl>
                                          <p:spTgt spid="205"/>
                                        </p:tgtEl>
                                        <p:attrNameLst>
                                          <p:attrName>ppt_x</p:attrName>
                                          <p:attrName>ppt_y</p:attrName>
                                        </p:attrNameLst>
                                      </p:cBhvr>
                                      <p:rCtr x="295"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descr="C:\Users\Dell\Dropbox\Sophrokhépri\PHOTOS du Centre\Photo B-Design\Biotiful Design--18.jpg"/>
          <p:cNvPicPr preferRelativeResize="0"/>
          <p:nvPr/>
        </p:nvPicPr>
        <p:blipFill rotWithShape="1">
          <a:blip r:embed="rId3">
            <a:alphaModFix/>
          </a:blip>
          <a:srcRect/>
          <a:stretch/>
        </p:blipFill>
        <p:spPr>
          <a:xfrm>
            <a:off x="6717814" y="1317241"/>
            <a:ext cx="2288505" cy="4632037"/>
          </a:xfrm>
          <a:prstGeom prst="rect">
            <a:avLst/>
          </a:prstGeom>
          <a:noFill/>
          <a:ln>
            <a:noFill/>
          </a:ln>
        </p:spPr>
      </p:pic>
      <p:sp>
        <p:nvSpPr>
          <p:cNvPr id="153" name="Shape 153"/>
          <p:cNvSpPr/>
          <p:nvPr/>
        </p:nvSpPr>
        <p:spPr>
          <a:xfrm>
            <a:off x="6726228" y="5373216"/>
            <a:ext cx="2280089" cy="576064"/>
          </a:xfrm>
          <a:prstGeom prst="rect">
            <a:avLst/>
          </a:prstGeom>
          <a:solidFill>
            <a:srgbClr val="EEECE1">
              <a:alpha val="80000"/>
            </a:srgbClr>
          </a:solidFill>
          <a:ln>
            <a:noFill/>
          </a:ln>
        </p:spPr>
        <p:txBody>
          <a:bodyPr lIns="115450" tIns="57725" rIns="115450" bIns="57725" anchor="ctr" anchorCtr="0">
            <a:noAutofit/>
          </a:bodyPr>
          <a:lstStyle/>
          <a:p>
            <a:pPr marL="0" marR="0" lvl="0" indent="0" algn="ctr" rtl="0">
              <a:spcBef>
                <a:spcPts val="0"/>
              </a:spcBef>
              <a:buNone/>
            </a:pPr>
            <a:endParaRPr sz="1200" b="0" i="0" u="none" strike="noStrike" cap="none">
              <a:solidFill>
                <a:schemeClr val="lt1"/>
              </a:solidFill>
              <a:latin typeface="Calibri"/>
              <a:ea typeface="Calibri"/>
              <a:cs typeface="Calibri"/>
              <a:sym typeface="Calibri"/>
            </a:endParaRPr>
          </a:p>
        </p:txBody>
      </p:sp>
      <p:sp>
        <p:nvSpPr>
          <p:cNvPr id="154" name="Shape 154"/>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55" name="Shape 155"/>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56" name="Shape 1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13</a:t>
            </a:fld>
            <a:endParaRPr lang="fr-FR" sz="1200" b="0" i="0" u="none" strike="noStrike" cap="none">
              <a:solidFill>
                <a:srgbClr val="888888"/>
              </a:solidFill>
              <a:latin typeface="Calibri"/>
              <a:ea typeface="Calibri"/>
              <a:cs typeface="Calibri"/>
              <a:sym typeface="Calibri"/>
            </a:endParaRPr>
          </a:p>
        </p:txBody>
      </p:sp>
      <p:sp>
        <p:nvSpPr>
          <p:cNvPr id="157" name="Shape 157"/>
          <p:cNvSpPr txBox="1"/>
          <p:nvPr/>
        </p:nvSpPr>
        <p:spPr>
          <a:xfrm>
            <a:off x="3660771" y="1484783"/>
            <a:ext cx="3038610" cy="2894818"/>
          </a:xfrm>
          <a:prstGeom prst="rect">
            <a:avLst/>
          </a:prstGeom>
          <a:noFill/>
          <a:ln>
            <a:noFill/>
          </a:ln>
        </p:spPr>
        <p:txBody>
          <a:bodyPr lIns="42850" tIns="21400" rIns="42850" bIns="21400" anchor="t" anchorCtr="0">
            <a:noAutofit/>
          </a:bodyPr>
          <a:lstStyle/>
          <a:p>
            <a:pPr marL="0" marR="0" lvl="0" indent="0" algn="ctr" rtl="0">
              <a:spcBef>
                <a:spcPts val="0"/>
              </a:spcBef>
              <a:spcAft>
                <a:spcPts val="0"/>
              </a:spcAft>
              <a:buClr>
                <a:srgbClr val="0085B0"/>
              </a:buClr>
              <a:buSzPct val="25000"/>
              <a:buFont typeface="Calibri"/>
              <a:buNone/>
            </a:pPr>
            <a:r>
              <a:rPr lang="fr-FR" sz="1900" b="1" i="0" u="none" strike="noStrike" cap="none" dirty="0">
                <a:solidFill>
                  <a:srgbClr val="0085B0"/>
                </a:solidFill>
                <a:latin typeface="Calibri"/>
                <a:ea typeface="Calibri"/>
                <a:cs typeface="Calibri"/>
                <a:sym typeface="Calibri"/>
              </a:rPr>
              <a:t>Centre Paramédical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De Thérapies complémentaires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Soutien psychologique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Développement personnel</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Et mieux être de la personne</a:t>
            </a: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9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Prendre rendez-vous </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avec nos spécialistes</a:t>
            </a:r>
            <a:br>
              <a:rPr lang="fr-FR" sz="1300" b="1" i="0" u="none" strike="noStrike" cap="none" dirty="0">
                <a:solidFill>
                  <a:srgbClr val="0085B0"/>
                </a:solidFill>
                <a:latin typeface="Calibri"/>
                <a:ea typeface="Calibri"/>
                <a:cs typeface="Calibri"/>
                <a:sym typeface="Calibri"/>
              </a:rPr>
            </a:br>
            <a:endParaRPr lang="fr-F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09 73 67 35 45</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06 60 47 71 64</a:t>
            </a:r>
          </a:p>
          <a:p>
            <a:pPr marL="0" marR="0" lvl="0" indent="0" algn="ctr" rtl="0">
              <a:spcBef>
                <a:spcPts val="0"/>
              </a:spcBef>
              <a:spcAft>
                <a:spcPts val="0"/>
              </a:spcAft>
              <a:buClr>
                <a:srgbClr val="0085B0"/>
              </a:buClr>
              <a:buSzPct val="25000"/>
              <a:buFont typeface="Calibri"/>
              <a:buNone/>
            </a:pPr>
            <a:r>
              <a:rPr lang="fr-FR" sz="1300" b="1" i="0" u="none" strike="noStrike" cap="none" dirty="0">
                <a:solidFill>
                  <a:srgbClr val="0085B0"/>
                </a:solidFill>
                <a:latin typeface="Calibri"/>
                <a:ea typeface="Calibri"/>
                <a:cs typeface="Calibri"/>
                <a:sym typeface="Calibri"/>
              </a:rPr>
              <a:t>www.rdv.sophrokhepri.fr</a:t>
            </a: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spcAft>
                <a:spcPts val="0"/>
              </a:spcAft>
              <a:buClr>
                <a:schemeClr val="dk1"/>
              </a:buClr>
              <a:buFont typeface="Calibri"/>
              <a:buNone/>
            </a:pPr>
            <a:endParaRPr sz="1300" b="1" i="0" u="none" strike="noStrike" cap="none" dirty="0">
              <a:solidFill>
                <a:srgbClr val="0085B0"/>
              </a:solidFill>
              <a:latin typeface="Calibri"/>
              <a:ea typeface="Calibri"/>
              <a:cs typeface="Calibri"/>
              <a:sym typeface="Calibri"/>
            </a:endParaRPr>
          </a:p>
          <a:p>
            <a:pPr marL="0" marR="0" lvl="0" indent="0" algn="ctr" rtl="0">
              <a:spcBef>
                <a:spcPts val="0"/>
              </a:spcBef>
              <a:buClr>
                <a:schemeClr val="dk1"/>
              </a:buClr>
              <a:buFont typeface="Calibri"/>
              <a:buNone/>
            </a:pPr>
            <a:endParaRPr sz="1500" b="1" i="0" u="none" strike="noStrike" cap="none" dirty="0">
              <a:solidFill>
                <a:srgbClr val="0085B0"/>
              </a:solidFill>
              <a:latin typeface="Calibri"/>
              <a:ea typeface="Calibri"/>
              <a:cs typeface="Calibri"/>
              <a:sym typeface="Calibri"/>
            </a:endParaRPr>
          </a:p>
        </p:txBody>
      </p:sp>
      <p:sp>
        <p:nvSpPr>
          <p:cNvPr id="158" name="Shape 158"/>
          <p:cNvSpPr txBox="1"/>
          <p:nvPr/>
        </p:nvSpPr>
        <p:spPr>
          <a:xfrm>
            <a:off x="6979010" y="5371317"/>
            <a:ext cx="1751314" cy="253164"/>
          </a:xfrm>
          <a:prstGeom prst="rect">
            <a:avLst/>
          </a:prstGeom>
          <a:noFill/>
          <a:ln>
            <a:noFill/>
          </a:ln>
        </p:spPr>
        <p:txBody>
          <a:bodyPr lIns="98300" tIns="49150" rIns="98300" bIns="49150" anchor="t" anchorCtr="0">
            <a:noAutofit/>
          </a:bodyPr>
          <a:lstStyle/>
          <a:p>
            <a:pPr marL="0" marR="0" lvl="0" indent="0" algn="ctr" rtl="0">
              <a:spcBef>
                <a:spcPts val="0"/>
              </a:spcBef>
              <a:buSzPct val="25000"/>
              <a:buNone/>
            </a:pPr>
            <a:r>
              <a:rPr lang="fr-FR" sz="1000" b="0" i="0" u="none" strike="noStrike" cap="none">
                <a:solidFill>
                  <a:schemeClr val="dk1"/>
                </a:solidFill>
                <a:latin typeface="Calibri"/>
                <a:ea typeface="Calibri"/>
                <a:cs typeface="Calibri"/>
                <a:sym typeface="Calibri"/>
              </a:rPr>
              <a:t>Edition </a:t>
            </a:r>
            <a:r>
              <a:rPr lang="fr-FR" sz="1000" b="1" i="0" u="none" strike="noStrike" cap="none">
                <a:solidFill>
                  <a:schemeClr val="dk1"/>
                </a:solidFill>
                <a:latin typeface="Calibri"/>
                <a:ea typeface="Calibri"/>
                <a:cs typeface="Calibri"/>
                <a:sym typeface="Calibri"/>
              </a:rPr>
              <a:t>2016/2017</a:t>
            </a:r>
          </a:p>
        </p:txBody>
      </p:sp>
      <p:sp>
        <p:nvSpPr>
          <p:cNvPr id="159" name="Shape 159"/>
          <p:cNvSpPr txBox="1"/>
          <p:nvPr/>
        </p:nvSpPr>
        <p:spPr>
          <a:xfrm>
            <a:off x="6979010" y="5436955"/>
            <a:ext cx="1766111" cy="499386"/>
          </a:xfrm>
          <a:prstGeom prst="rect">
            <a:avLst/>
          </a:prstGeom>
          <a:noFill/>
          <a:ln>
            <a:noFill/>
          </a:ln>
        </p:spPr>
        <p:txBody>
          <a:bodyPr lIns="98300" tIns="49150" rIns="98300" bIns="49150" anchor="t" anchorCtr="0">
            <a:noAutofit/>
          </a:bodyPr>
          <a:lstStyle/>
          <a:p>
            <a:pPr marL="0" marR="0" lvl="0" indent="0" algn="ctr" rtl="0">
              <a:lnSpc>
                <a:spcPct val="1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Paru au </a:t>
            </a:r>
          </a:p>
          <a:p>
            <a:pPr marL="0" marR="0" lvl="0" indent="0" algn="ctr" rtl="0">
              <a:lnSpc>
                <a:spcPct val="50000"/>
              </a:lnSpc>
              <a:spcBef>
                <a:spcPts val="0"/>
              </a:spcBef>
              <a:buSzPct val="25000"/>
              <a:buNone/>
            </a:pPr>
            <a:r>
              <a:rPr lang="fr-FR" sz="1300" b="1" i="0" u="none" strike="noStrike" cap="none">
                <a:solidFill>
                  <a:schemeClr val="dk1"/>
                </a:solidFill>
                <a:latin typeface="Times New Roman"/>
                <a:ea typeface="Times New Roman"/>
                <a:cs typeface="Times New Roman"/>
                <a:sym typeface="Times New Roman"/>
              </a:rPr>
              <a:t>Guide des hôpitaux</a:t>
            </a:r>
          </a:p>
        </p:txBody>
      </p:sp>
      <p:sp>
        <p:nvSpPr>
          <p:cNvPr id="160" name="Shape 160"/>
          <p:cNvSpPr txBox="1"/>
          <p:nvPr/>
        </p:nvSpPr>
        <p:spPr>
          <a:xfrm>
            <a:off x="3664373" y="4593853"/>
            <a:ext cx="3043873" cy="1113048"/>
          </a:xfrm>
          <a:prstGeom prst="rect">
            <a:avLst/>
          </a:prstGeom>
          <a:noFill/>
          <a:ln>
            <a:noFill/>
          </a:ln>
        </p:spPr>
        <p:txBody>
          <a:bodyPr lIns="74925" tIns="37450" rIns="74925" bIns="37450" anchor="t" anchorCtr="0">
            <a:noAutofit/>
          </a:bodyPr>
          <a:lstStyle/>
          <a:p>
            <a:pPr marL="0" marR="0" lvl="0" indent="0" algn="ctr" rtl="0">
              <a:spcBef>
                <a:spcPts val="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Coaching</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Orientation  scolaire</a:t>
            </a:r>
          </a:p>
          <a:p>
            <a:pPr marL="0" marR="0" lvl="0" indent="0" algn="ctr" rtl="0">
              <a:spcBef>
                <a:spcPts val="280"/>
              </a:spcBef>
              <a:spcAft>
                <a:spcPts val="0"/>
              </a:spcAft>
              <a:buClr>
                <a:srgbClr val="0085B0"/>
              </a:buClr>
              <a:buSzPct val="25000"/>
              <a:buFont typeface="Arial"/>
              <a:buNone/>
            </a:pPr>
            <a:r>
              <a:rPr lang="fr-FR" sz="1400" b="1" i="0" u="none" strike="noStrike" cap="none">
                <a:solidFill>
                  <a:srgbClr val="0085B0"/>
                </a:solidFill>
                <a:latin typeface="Calibri"/>
                <a:ea typeface="Calibri"/>
                <a:cs typeface="Calibri"/>
                <a:sym typeface="Calibri"/>
              </a:rPr>
              <a:t>Evaluation psychologique</a:t>
            </a:r>
          </a:p>
          <a:p>
            <a:pPr marL="0" marR="0" lvl="0" indent="0" algn="ctr" rtl="0">
              <a:spcBef>
                <a:spcPts val="280"/>
              </a:spcBef>
              <a:buClr>
                <a:srgbClr val="0085B0"/>
              </a:buClr>
              <a:buSzPct val="25000"/>
              <a:buFont typeface="Arial"/>
              <a:buNone/>
            </a:pPr>
            <a:r>
              <a:rPr lang="fr-FR" sz="1400" b="1" i="0" u="none" strike="noStrike" cap="none">
                <a:solidFill>
                  <a:srgbClr val="0085B0"/>
                </a:solidFill>
                <a:latin typeface="Calibri"/>
                <a:ea typeface="Calibri"/>
                <a:cs typeface="Calibri"/>
                <a:sym typeface="Calibri"/>
              </a:rPr>
              <a:t>Bilan de compétences professionnel</a:t>
            </a:r>
          </a:p>
        </p:txBody>
      </p:sp>
      <p:sp>
        <p:nvSpPr>
          <p:cNvPr id="161" name="Shape 161"/>
          <p:cNvSpPr txBox="1"/>
          <p:nvPr/>
        </p:nvSpPr>
        <p:spPr>
          <a:xfrm>
            <a:off x="276544" y="3830728"/>
            <a:ext cx="3431358" cy="1830518"/>
          </a:xfrm>
          <a:prstGeom prst="rect">
            <a:avLst/>
          </a:prstGeom>
          <a:noFill/>
          <a:ln>
            <a:noFill/>
          </a:ln>
        </p:spPr>
        <p:txBody>
          <a:bodyPr lIns="98300" tIns="49150" rIns="98300" bIns="49150" anchor="t" anchorCtr="0">
            <a:noAutofit/>
          </a:bodyPr>
          <a:lstStyle/>
          <a:p>
            <a:pPr marL="0" marR="0" lvl="0" indent="0" algn="ctr" rtl="0">
              <a:lnSpc>
                <a:spcPct val="107500"/>
              </a:lnSpc>
              <a:spcBef>
                <a:spcPts val="0"/>
              </a:spcBef>
              <a:buSzPct val="25000"/>
              <a:buNone/>
            </a:pPr>
            <a:r>
              <a:rPr lang="fr-FR" sz="1400" b="1" i="0" u="none" strike="noStrike" cap="none" dirty="0">
                <a:solidFill>
                  <a:schemeClr val="dk1"/>
                </a:solidFill>
                <a:latin typeface="Calibri"/>
                <a:ea typeface="Calibri"/>
                <a:cs typeface="Calibri"/>
                <a:sym typeface="Calibri"/>
              </a:rPr>
              <a:t>Aromathérapie, Chiropraxie, Coaching, EFT, EMDR, Etiopathie, Gestalt, </a:t>
            </a:r>
            <a:r>
              <a:rPr lang="fr-FR" sz="1400" b="1" i="0" u="none" strike="noStrike" cap="none" dirty="0" err="1">
                <a:solidFill>
                  <a:schemeClr val="dk1"/>
                </a:solidFill>
                <a:latin typeface="Calibri"/>
                <a:ea typeface="Calibri"/>
                <a:cs typeface="Calibri"/>
                <a:sym typeface="Calibri"/>
              </a:rPr>
              <a:t>Hirudothérapie</a:t>
            </a:r>
            <a:r>
              <a:rPr lang="fr-FR" sz="1400" b="1" i="0" u="none" strike="noStrike" cap="none" dirty="0">
                <a:solidFill>
                  <a:schemeClr val="dk1"/>
                </a:solidFill>
                <a:latin typeface="Calibri"/>
                <a:ea typeface="Calibri"/>
                <a:cs typeface="Calibri"/>
                <a:sym typeface="Calibri"/>
              </a:rPr>
              <a:t>, Hypnose, Iridologie, Kinésiologie,  Massages, Méditation, Naturopathie, Ostéopathie, Phytothérapie, </a:t>
            </a:r>
            <a:br>
              <a:rPr lang="fr-FR" sz="1400" b="1" i="0" u="none" strike="noStrike" cap="none" dirty="0">
                <a:solidFill>
                  <a:schemeClr val="dk1"/>
                </a:solidFill>
                <a:latin typeface="Calibri"/>
                <a:ea typeface="Calibri"/>
                <a:cs typeface="Calibri"/>
                <a:sym typeface="Calibri"/>
              </a:rPr>
            </a:br>
            <a:r>
              <a:rPr lang="fr-FR" sz="1400" b="1" i="0" u="none" strike="noStrike" cap="none" dirty="0">
                <a:solidFill>
                  <a:schemeClr val="dk1"/>
                </a:solidFill>
                <a:latin typeface="Calibri"/>
                <a:ea typeface="Calibri"/>
                <a:cs typeface="Calibri"/>
                <a:sym typeface="Calibri"/>
              </a:rPr>
              <a:t>Pédicure-Podologie, Psychothérapie, Réflexologie plantaire, Remédiation cognitive, Sophrologie, Tests d’évaluation psychologiques…</a:t>
            </a:r>
          </a:p>
        </p:txBody>
      </p:sp>
      <p:cxnSp>
        <p:nvCxnSpPr>
          <p:cNvPr id="162" name="Shape 162"/>
          <p:cNvCxnSpPr/>
          <p:nvPr/>
        </p:nvCxnSpPr>
        <p:spPr>
          <a:xfrm>
            <a:off x="4244516" y="2371321"/>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3" name="Shape 163"/>
          <p:cNvCxnSpPr/>
          <p:nvPr/>
        </p:nvCxnSpPr>
        <p:spPr>
          <a:xfrm>
            <a:off x="4244516" y="3080094"/>
            <a:ext cx="1853386" cy="0"/>
          </a:xfrm>
          <a:prstGeom prst="straightConnector1">
            <a:avLst/>
          </a:prstGeom>
          <a:noFill/>
          <a:ln w="9525" cap="flat" cmpd="sng">
            <a:solidFill>
              <a:srgbClr val="0085B0"/>
            </a:solidFill>
            <a:prstDash val="solid"/>
            <a:round/>
            <a:headEnd type="none" w="med" len="med"/>
            <a:tailEnd type="none" w="med" len="med"/>
          </a:ln>
        </p:spPr>
      </p:cxnSp>
      <p:cxnSp>
        <p:nvCxnSpPr>
          <p:cNvPr id="164" name="Shape 164"/>
          <p:cNvCxnSpPr/>
          <p:nvPr/>
        </p:nvCxnSpPr>
        <p:spPr>
          <a:xfrm>
            <a:off x="4244516" y="4511848"/>
            <a:ext cx="1853386" cy="0"/>
          </a:xfrm>
          <a:prstGeom prst="straightConnector1">
            <a:avLst/>
          </a:prstGeom>
          <a:noFill/>
          <a:ln w="9525" cap="flat" cmpd="sng">
            <a:solidFill>
              <a:srgbClr val="0085B0"/>
            </a:solidFill>
            <a:prstDash val="solid"/>
            <a:round/>
            <a:headEnd type="none" w="med" len="med"/>
            <a:tailEnd type="none" w="med" len="med"/>
          </a:ln>
        </p:spPr>
      </p:cxnSp>
      <p:pic>
        <p:nvPicPr>
          <p:cNvPr id="165" name="Shape 165" descr="C:\Users\Dell\Dropbox\Sophrokhépri\PHOTOS du Centre\Photo B-Design\Biotiful Design--6.jpg"/>
          <p:cNvPicPr preferRelativeResize="0"/>
          <p:nvPr/>
        </p:nvPicPr>
        <p:blipFill rotWithShape="1">
          <a:blip r:embed="rId4">
            <a:alphaModFix/>
          </a:blip>
          <a:srcRect/>
          <a:stretch/>
        </p:blipFill>
        <p:spPr>
          <a:xfrm>
            <a:off x="348553" y="1317241"/>
            <a:ext cx="3292685" cy="2382898"/>
          </a:xfrm>
          <a:prstGeom prst="rect">
            <a:avLst/>
          </a:prstGeom>
          <a:noFill/>
          <a:ln>
            <a:noFill/>
          </a:ln>
        </p:spPr>
      </p:pic>
      <p:sp>
        <p:nvSpPr>
          <p:cNvPr id="166" name="Shape 166"/>
          <p:cNvSpPr txBox="1"/>
          <p:nvPr/>
        </p:nvSpPr>
        <p:spPr>
          <a:xfrm>
            <a:off x="348553" y="5949280"/>
            <a:ext cx="8327902" cy="430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Les accompagnements que nous proposons ne peuvent en aucun cas se substituer à une prise en charge médicale. Aucun professionnel du </a:t>
            </a:r>
          </a:p>
          <a:p>
            <a:pPr marL="0" marR="0" lvl="0" indent="0" algn="ctr" rtl="0">
              <a:spcBef>
                <a:spcPts val="0"/>
              </a:spcBef>
              <a:buSzPct val="25000"/>
              <a:buNone/>
            </a:pPr>
            <a:r>
              <a:rPr lang="fr-FR" sz="1100" b="1" i="1" u="none" strike="noStrike" cap="none">
                <a:solidFill>
                  <a:schemeClr val="dk1"/>
                </a:solidFill>
                <a:latin typeface="Calibri"/>
                <a:ea typeface="Calibri"/>
                <a:cs typeface="Calibri"/>
                <a:sym typeface="Calibri"/>
              </a:rPr>
              <a:t>centre ne vous encouragera à abandonner un traitement en cours. En cas d’hésitation, n’hésitez pas à en parler à votre médecin traitant.</a:t>
            </a:r>
          </a:p>
        </p:txBody>
      </p:sp>
      <p:cxnSp>
        <p:nvCxnSpPr>
          <p:cNvPr id="167" name="Shape 167"/>
          <p:cNvCxnSpPr/>
          <p:nvPr/>
        </p:nvCxnSpPr>
        <p:spPr>
          <a:xfrm rot="10800000">
            <a:off x="3631992" y="1145188"/>
            <a:ext cx="28778" cy="4804092"/>
          </a:xfrm>
          <a:prstGeom prst="straightConnector1">
            <a:avLst/>
          </a:prstGeom>
          <a:noFill/>
          <a:ln w="9525" cap="flat" cmpd="sng">
            <a:solidFill>
              <a:srgbClr val="4A7DBA"/>
            </a:solidFill>
            <a:prstDash val="solid"/>
            <a:round/>
            <a:headEnd type="none" w="med" len="med"/>
            <a:tailEnd type="none" w="med" len="med"/>
          </a:ln>
        </p:spPr>
      </p:cxnSp>
      <p:cxnSp>
        <p:nvCxnSpPr>
          <p:cNvPr id="168" name="Shape 168"/>
          <p:cNvCxnSpPr/>
          <p:nvPr/>
        </p:nvCxnSpPr>
        <p:spPr>
          <a:xfrm rot="10800000">
            <a:off x="6706841" y="1145188"/>
            <a:ext cx="19388" cy="4804092"/>
          </a:xfrm>
          <a:prstGeom prst="straightConnector1">
            <a:avLst/>
          </a:prstGeom>
          <a:noFill/>
          <a:ln w="9525" cap="flat" cmpd="sng">
            <a:solidFill>
              <a:srgbClr val="4A7DBA"/>
            </a:solidFill>
            <a:prstDash val="solid"/>
            <a:round/>
            <a:headEnd type="none" w="med" len="med"/>
            <a:tailEnd type="none" w="med" len="med"/>
          </a:ln>
        </p:spPr>
      </p:cxn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La Plateforme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 un système expert</a:t>
            </a:r>
          </a:p>
        </p:txBody>
      </p:sp>
      <p:sp>
        <p:nvSpPr>
          <p:cNvPr id="175" name="Shape 1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77" name="Shape 1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14</a:t>
            </a:fld>
            <a:endParaRPr lang="fr-FR" sz="1200" b="0" i="0" u="none" strike="noStrike" cap="none">
              <a:solidFill>
                <a:srgbClr val="888888"/>
              </a:solidFill>
              <a:latin typeface="Calibri"/>
              <a:ea typeface="Calibri"/>
              <a:cs typeface="Calibri"/>
              <a:sym typeface="Calibri"/>
            </a:endParaRPr>
          </a:p>
        </p:txBody>
      </p:sp>
      <p:sp>
        <p:nvSpPr>
          <p:cNvPr id="178" name="Shape 1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Quel usagé, souvent néophyte, saurait dire quel spécialiste choisir dans le domaine des thérapies complémentaires ?</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Pour répondre à cette demande: Un système expert avec des algorithmes </a:t>
            </a:r>
            <a:r>
              <a:rPr lang="fr-FR" sz="2220" b="0" i="0" u="none" strike="noStrike" cap="none" dirty="0" smtClean="0">
                <a:solidFill>
                  <a:schemeClr val="dk1"/>
                </a:solidFill>
                <a:latin typeface="Calibri"/>
                <a:ea typeface="Calibri"/>
                <a:cs typeface="Calibri"/>
                <a:sym typeface="Calibri"/>
              </a:rPr>
              <a:t>mettant en </a:t>
            </a:r>
            <a:r>
              <a:rPr lang="fr-FR" sz="2220" b="0" i="0" u="none" strike="noStrike" cap="none" dirty="0">
                <a:solidFill>
                  <a:schemeClr val="dk1"/>
                </a:solidFill>
                <a:latin typeface="Calibri"/>
                <a:ea typeface="Calibri"/>
                <a:cs typeface="Calibri"/>
                <a:sym typeface="Calibri"/>
              </a:rPr>
              <a:t>relation les expertises de nos intervenants et les motifs de consultations de leurs clients/patients</a:t>
            </a:r>
          </a:p>
          <a:p>
            <a:pPr marL="342900" marR="0" lvl="0" indent="-342900" algn="l" rtl="0">
              <a:spcBef>
                <a:spcPts val="444"/>
              </a:spcBef>
              <a:spcAft>
                <a:spcPts val="0"/>
              </a:spcAft>
              <a:buClr>
                <a:schemeClr val="dk1"/>
              </a:buClr>
              <a:buSzPct val="100909"/>
              <a:buFont typeface="Arial"/>
              <a:buChar char="•"/>
            </a:pPr>
            <a:r>
              <a:rPr lang="fr-FR" sz="2220" b="0" i="0" u="none" strike="noStrike" cap="none" dirty="0">
                <a:solidFill>
                  <a:schemeClr val="dk1"/>
                </a:solidFill>
                <a:latin typeface="Calibri"/>
                <a:ea typeface="Calibri"/>
                <a:cs typeface="Calibri"/>
                <a:sym typeface="Calibri"/>
              </a:rPr>
              <a:t>Un système de qualification calcule l'adéquation entre </a:t>
            </a:r>
            <a:r>
              <a:rPr lang="fr-FR" sz="2220" b="0" i="0" u="none" strike="noStrike" cap="none" dirty="0" smtClean="0">
                <a:solidFill>
                  <a:schemeClr val="dk1"/>
                </a:solidFill>
                <a:latin typeface="Calibri"/>
                <a:ea typeface="Calibri"/>
                <a:cs typeface="Calibri"/>
                <a:sym typeface="Calibri"/>
              </a:rPr>
              <a:t>les professionnels </a:t>
            </a:r>
            <a:r>
              <a:rPr lang="fr-FR" sz="2220" b="0" i="0" u="none" strike="noStrike" cap="none" dirty="0">
                <a:solidFill>
                  <a:schemeClr val="dk1"/>
                </a:solidFill>
                <a:latin typeface="Calibri"/>
                <a:ea typeface="Calibri"/>
                <a:cs typeface="Calibri"/>
                <a:sym typeface="Calibri"/>
              </a:rPr>
              <a:t>et les types de demandes de chaque patient pour </a:t>
            </a:r>
            <a:r>
              <a:rPr lang="fr-FR" sz="2220" b="0" i="0" u="none" strike="noStrike" cap="none" dirty="0" smtClean="0">
                <a:solidFill>
                  <a:schemeClr val="dk1"/>
                </a:solidFill>
                <a:latin typeface="Calibri"/>
                <a:ea typeface="Calibri"/>
                <a:cs typeface="Calibri"/>
                <a:sym typeface="Calibri"/>
              </a:rPr>
              <a:t>bien l’orienter </a:t>
            </a:r>
            <a:r>
              <a:rPr lang="fr-FR" sz="2220" b="0" i="0" u="none" strike="noStrike" cap="none" dirty="0">
                <a:solidFill>
                  <a:schemeClr val="dk1"/>
                </a:solidFill>
                <a:latin typeface="Calibri"/>
                <a:ea typeface="Calibri"/>
                <a:cs typeface="Calibri"/>
                <a:sym typeface="Calibri"/>
              </a:rPr>
              <a:t>vers le type de </a:t>
            </a:r>
            <a:r>
              <a:rPr lang="fr-FR" sz="2220" b="0" i="0" u="none" strike="noStrike" cap="none" dirty="0" smtClean="0">
                <a:solidFill>
                  <a:schemeClr val="dk1"/>
                </a:solidFill>
                <a:latin typeface="Calibri"/>
                <a:ea typeface="Calibri"/>
                <a:cs typeface="Calibri"/>
                <a:sym typeface="Calibri"/>
              </a:rPr>
              <a:t>prise en charge </a:t>
            </a:r>
            <a:r>
              <a:rPr lang="fr-FR" sz="2220" b="0" i="0" u="none" strike="noStrike" cap="none" dirty="0">
                <a:solidFill>
                  <a:schemeClr val="dk1"/>
                </a:solidFill>
                <a:latin typeface="Calibri"/>
                <a:ea typeface="Calibri"/>
                <a:cs typeface="Calibri"/>
                <a:sym typeface="Calibri"/>
              </a:rPr>
              <a:t>adapté à sa situation.</a:t>
            </a:r>
          </a:p>
          <a:p>
            <a:pPr marL="342900" marR="0" lvl="0" indent="-342900" algn="l" rtl="0">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Résultats :</a:t>
            </a:r>
            <a:r>
              <a:rPr lang="fr-FR" sz="2220" b="0" i="0" u="none" strike="noStrike" cap="none" dirty="0">
                <a:solidFill>
                  <a:schemeClr val="dk1"/>
                </a:solidFill>
                <a:latin typeface="Calibri"/>
                <a:ea typeface="Calibri"/>
                <a:cs typeface="Calibri"/>
                <a:sym typeface="Calibri"/>
              </a:rPr>
              <a:t> </a:t>
            </a:r>
          </a:p>
          <a:p>
            <a:pPr marL="742950" marR="0" lvl="1" indent="-285750" algn="l" rtl="0">
              <a:spcBef>
                <a:spcPts val="370"/>
              </a:spcBef>
              <a:spcAft>
                <a:spcPts val="0"/>
              </a:spcAft>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patient, est guidé vers le professionnel le </a:t>
            </a:r>
            <a:r>
              <a:rPr lang="fr-FR" b="0" i="0" u="none" strike="noStrike" cap="none" dirty="0" smtClean="0">
                <a:solidFill>
                  <a:schemeClr val="dk1"/>
                </a:solidFill>
                <a:latin typeface="Calibri"/>
                <a:ea typeface="Calibri"/>
                <a:cs typeface="Calibri"/>
                <a:sym typeface="Calibri"/>
              </a:rPr>
              <a:t>plus compétent pour sa demande,</a:t>
            </a:r>
            <a:endParaRPr lang="fr-FR" b="0" i="0" u="none" strike="noStrike" cap="none" dirty="0">
              <a:solidFill>
                <a:schemeClr val="dk1"/>
              </a:solidFill>
              <a:latin typeface="Calibri"/>
              <a:ea typeface="Calibri"/>
              <a:cs typeface="Calibri"/>
              <a:sym typeface="Calibri"/>
            </a:endParaRPr>
          </a:p>
          <a:p>
            <a:pPr marL="742950" marR="0" lvl="1" indent="-285750" algn="l" rtl="0">
              <a:spcBef>
                <a:spcPts val="370"/>
              </a:spcBef>
              <a:buClr>
                <a:schemeClr val="dk1"/>
              </a:buClr>
              <a:buSzPct val="97368"/>
              <a:buFont typeface="Arial"/>
              <a:buChar char="–"/>
            </a:pPr>
            <a:r>
              <a:rPr lang="fr-FR" b="0" i="0" u="none" strike="noStrike" cap="none" dirty="0">
                <a:solidFill>
                  <a:schemeClr val="dk1"/>
                </a:solidFill>
                <a:latin typeface="Calibri"/>
                <a:ea typeface="Calibri"/>
                <a:cs typeface="Calibri"/>
                <a:sym typeface="Calibri"/>
              </a:rPr>
              <a:t>le professionnel, est sélectionné pour ses domaines </a:t>
            </a:r>
            <a:r>
              <a:rPr lang="fr-FR" b="0" i="0" u="none" strike="noStrike" cap="none" dirty="0" smtClean="0">
                <a:solidFill>
                  <a:schemeClr val="dk1"/>
                </a:solidFill>
                <a:latin typeface="Calibri"/>
                <a:ea typeface="Calibri"/>
                <a:cs typeface="Calibri"/>
                <a:sym typeface="Calibri"/>
              </a:rPr>
              <a:t>d’expertise</a:t>
            </a:r>
            <a:endParaRPr lang="fr-FR"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Le concept </a:t>
            </a:r>
            <a:r>
              <a:rPr lang="fr-FR" sz="2400" b="1" i="0" u="none" strike="noStrike" cap="none" dirty="0" err="1" smtClean="0">
                <a:solidFill>
                  <a:schemeClr val="dk1"/>
                </a:solidFill>
                <a:latin typeface="Calibri"/>
                <a:ea typeface="Calibri"/>
                <a:cs typeface="Calibri"/>
                <a:sym typeface="Calibri"/>
              </a:rPr>
              <a:t>Visiapy</a:t>
            </a:r>
            <a:r>
              <a:rPr lang="fr-FR" sz="2400" b="1" i="0" u="none" strike="noStrike" cap="none" dirty="0" smtClean="0">
                <a:solidFill>
                  <a:schemeClr val="dk1"/>
                </a:solidFill>
                <a:latin typeface="Calibri"/>
                <a:ea typeface="Calibri"/>
                <a:cs typeface="Calibri"/>
                <a:sym typeface="Calibri"/>
              </a:rPr>
              <a:t>: </a:t>
            </a:r>
            <a:r>
              <a:rPr lang="fr-FR" sz="2400" b="1" i="0" u="none" strike="noStrike" cap="none" dirty="0">
                <a:solidFill>
                  <a:schemeClr val="dk1"/>
                </a:solidFill>
                <a:latin typeface="Calibri"/>
                <a:ea typeface="Calibri"/>
                <a:cs typeface="Calibri"/>
                <a:sym typeface="Calibri"/>
              </a:rPr>
              <a:t>La </a:t>
            </a:r>
            <a:r>
              <a:rPr lang="fr-FR" sz="2400" b="1" i="0" u="none" strike="noStrike" cap="none" dirty="0" err="1">
                <a:solidFill>
                  <a:schemeClr val="dk1"/>
                </a:solidFill>
                <a:latin typeface="Calibri"/>
                <a:ea typeface="Calibri"/>
                <a:cs typeface="Calibri"/>
                <a:sym typeface="Calibri"/>
              </a:rPr>
              <a:t>visiothérapie</a:t>
            </a:r>
            <a:r>
              <a:rPr lang="fr-FR" sz="2400" b="1" i="0" u="none" strike="noStrike" cap="none" dirty="0">
                <a:solidFill>
                  <a:schemeClr val="dk1"/>
                </a:solidFill>
                <a:latin typeface="Calibri"/>
                <a:ea typeface="Calibri"/>
                <a:cs typeface="Calibri"/>
                <a:sym typeface="Calibri"/>
              </a:rPr>
              <a:t> pourquoi?</a:t>
            </a:r>
          </a:p>
        </p:txBody>
      </p:sp>
      <p:sp>
        <p:nvSpPr>
          <p:cNvPr id="185" name="Shape 1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186" name="Shape 1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87" name="Shape 1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15</a:t>
            </a:fld>
            <a:endParaRPr lang="fr-FR" sz="1200" b="0" i="0" u="none" strike="noStrike" cap="none">
              <a:solidFill>
                <a:srgbClr val="888888"/>
              </a:solidFill>
              <a:latin typeface="Calibri"/>
              <a:ea typeface="Calibri"/>
              <a:cs typeface="Calibri"/>
              <a:sym typeface="Calibri"/>
            </a:endParaRPr>
          </a:p>
        </p:txBody>
      </p:sp>
      <p:sp>
        <p:nvSpPr>
          <p:cNvPr id="188" name="Shape 1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Plusieurs raisons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Éloignement physique</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Pudeur ou Timidité,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Manque de temps ou obligation de rester chez soi</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Sécurité de nos systèmes :</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Sécurisation des données</a:t>
            </a:r>
          </a:p>
          <a:p>
            <a:pPr lvl="1" indent="-285750"/>
            <a:r>
              <a:rPr lang="fr-FR" sz="2000" b="0" i="0" u="none" strike="noStrike" cap="none" dirty="0">
                <a:solidFill>
                  <a:schemeClr val="dk1"/>
                </a:solidFill>
                <a:latin typeface="Calibri"/>
                <a:ea typeface="Calibri"/>
                <a:cs typeface="Calibri"/>
                <a:sym typeface="Calibri"/>
              </a:rPr>
              <a:t>Stockage des informations chez </a:t>
            </a:r>
            <a:r>
              <a:rPr lang="fr-FR" sz="2000" b="0" i="0" u="none" strike="noStrike" cap="none" dirty="0">
                <a:solidFill>
                  <a:schemeClr val="tx1"/>
                </a:solidFill>
                <a:latin typeface="Calibri"/>
                <a:ea typeface="Calibri"/>
                <a:cs typeface="Calibri"/>
                <a:sym typeface="Calibri"/>
              </a:rPr>
              <a:t>OVH :</a:t>
            </a:r>
            <a:r>
              <a:rPr lang="fr-FR" sz="2000" b="0" i="0" u="none" strike="noStrike" cap="none" dirty="0">
                <a:solidFill>
                  <a:schemeClr val="dk1"/>
                </a:solidFill>
                <a:latin typeface="Calibri"/>
                <a:ea typeface="Calibri"/>
                <a:cs typeface="Calibri"/>
                <a:sym typeface="Calibri"/>
              </a:rPr>
              <a:t> leader de l’hébergement en </a:t>
            </a:r>
            <a:r>
              <a:rPr lang="fr-FR" sz="2000" b="0" i="0" u="none" strike="noStrike" cap="none" dirty="0" smtClean="0">
                <a:solidFill>
                  <a:schemeClr val="dk1"/>
                </a:solidFill>
                <a:latin typeface="Calibri"/>
                <a:ea typeface="Calibri"/>
                <a:cs typeface="Calibri"/>
                <a:sym typeface="Calibri"/>
              </a:rPr>
              <a:t>Europe</a:t>
            </a:r>
            <a:endParaRPr lang="fr-FR" i="1" dirty="0"/>
          </a:p>
          <a:p>
            <a:pPr lvl="1" indent="-285750"/>
            <a:r>
              <a:rPr lang="fr-FR" sz="2000" b="0" i="0" u="none" strike="noStrike" cap="none" dirty="0" smtClean="0">
                <a:solidFill>
                  <a:schemeClr val="dk1"/>
                </a:solidFill>
                <a:latin typeface="Calibri"/>
                <a:ea typeface="Calibri"/>
                <a:cs typeface="Calibri"/>
                <a:sym typeface="Calibri"/>
              </a:rPr>
              <a:t>Système </a:t>
            </a:r>
            <a:r>
              <a:rPr lang="fr-FR" sz="2000" b="0" i="0" u="none" strike="noStrike" cap="none" dirty="0">
                <a:solidFill>
                  <a:schemeClr val="dk1"/>
                </a:solidFill>
                <a:latin typeface="Calibri"/>
                <a:ea typeface="Calibri"/>
                <a:cs typeface="Calibri"/>
                <a:sym typeface="Calibri"/>
              </a:rPr>
              <a:t>de vision conférence propriétaire qui permet la confidentialité des échanges, la stabilité de la qualité de l’image et du son.</a:t>
            </a:r>
          </a:p>
          <a:p>
            <a:pPr marL="742950" marR="0" lvl="1" indent="-285750" algn="l" rtl="0">
              <a:spcBef>
                <a:spcPts val="400"/>
              </a:spcBef>
              <a:buClr>
                <a:schemeClr val="dk1"/>
              </a:buClr>
              <a:buSzPct val="100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467543" y="1412778"/>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Offre pour les collectivités </a:t>
            </a:r>
            <a:r>
              <a:rPr lang="fr-FR" sz="2400" b="1" i="0" u="none" strike="noStrike" cap="none" dirty="0" smtClean="0">
                <a:solidFill>
                  <a:schemeClr val="dk1"/>
                </a:solidFill>
                <a:latin typeface="Calibri"/>
                <a:ea typeface="Calibri"/>
                <a:cs typeface="Calibri"/>
                <a:sym typeface="Calibri"/>
              </a:rPr>
              <a:t>et les entreprises au </a:t>
            </a:r>
            <a:r>
              <a:rPr lang="fr-FR" sz="2400" b="1" i="0" u="none" strike="noStrike" cap="none" dirty="0">
                <a:solidFill>
                  <a:schemeClr val="dk1"/>
                </a:solidFill>
                <a:latin typeface="Calibri"/>
                <a:ea typeface="Calibri"/>
                <a:cs typeface="Calibri"/>
                <a:sym typeface="Calibri"/>
              </a:rPr>
              <a:t>regard de la réglementation SQVT</a:t>
            </a: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16</a:t>
            </a:fld>
            <a:endParaRPr lang="fr-FR" sz="1200" b="0" i="0" u="none" strike="noStrike" cap="none">
              <a:solidFill>
                <a:srgbClr val="888888"/>
              </a:solidFill>
              <a:latin typeface="Calibri"/>
              <a:ea typeface="Calibri"/>
              <a:cs typeface="Calibri"/>
              <a:sym typeface="Calibri"/>
            </a:endParaRPr>
          </a:p>
        </p:txBody>
      </p:sp>
      <p:sp>
        <p:nvSpPr>
          <p:cNvPr id="228" name="Shape 228"/>
          <p:cNvSpPr txBox="1">
            <a:spLocks noGrp="1"/>
          </p:cNvSpPr>
          <p:nvPr>
            <p:ph type="body" idx="1"/>
          </p:nvPr>
        </p:nvSpPr>
        <p:spPr>
          <a:xfrm>
            <a:off x="457200" y="2071389"/>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Quels services pouvons-nous proposer aux collectivités ?</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système expert: </a:t>
            </a:r>
          </a:p>
          <a:p>
            <a:pPr marL="742950" marR="0" lvl="1" indent="-285750" algn="just" rtl="0">
              <a:lnSpc>
                <a:spcPct val="8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permet d’accompagner les besoins des collaborateurs sans qu’ils aient à parler en interne dans leur environnement </a:t>
            </a:r>
            <a:r>
              <a:rPr lang="fr-FR" sz="1850" b="0" i="0" u="none" strike="noStrike" cap="none" dirty="0" smtClean="0">
                <a:solidFill>
                  <a:schemeClr val="dk1"/>
                </a:solidFill>
                <a:latin typeface="Calibri"/>
                <a:ea typeface="Calibri"/>
                <a:cs typeface="Calibri"/>
                <a:sym typeface="Calibri"/>
              </a:rPr>
              <a:t>professionnel, </a:t>
            </a:r>
            <a:r>
              <a:rPr lang="fr-FR" sz="1850" b="0" i="0" u="none" strike="noStrike" cap="none" dirty="0">
                <a:solidFill>
                  <a:schemeClr val="dk1"/>
                </a:solidFill>
                <a:latin typeface="Calibri"/>
                <a:ea typeface="Calibri"/>
                <a:cs typeface="Calibri"/>
                <a:sym typeface="Calibri"/>
              </a:rPr>
              <a:t>de leurs difficultés. Ils </a:t>
            </a:r>
            <a:r>
              <a:rPr lang="fr-FR" sz="1850" b="0" i="0" u="none" strike="noStrike" cap="none" dirty="0" smtClean="0">
                <a:solidFill>
                  <a:schemeClr val="dk1"/>
                </a:solidFill>
                <a:latin typeface="Calibri"/>
                <a:ea typeface="Calibri"/>
                <a:cs typeface="Calibri"/>
                <a:sym typeface="Calibri"/>
              </a:rPr>
              <a:t>utilisent </a:t>
            </a:r>
            <a:r>
              <a:rPr lang="fr-FR" sz="1850" b="0" i="0" u="none" strike="noStrike" cap="none" dirty="0">
                <a:solidFill>
                  <a:schemeClr val="dk1"/>
                </a:solidFill>
                <a:latin typeface="Calibri"/>
                <a:ea typeface="Calibri"/>
                <a:cs typeface="Calibri"/>
                <a:sym typeface="Calibri"/>
              </a:rPr>
              <a:t>un code remis par leur </a:t>
            </a:r>
            <a:r>
              <a:rPr lang="fr-FR" sz="1850" b="0" i="0" u="none" strike="noStrike" cap="none" dirty="0" smtClean="0">
                <a:solidFill>
                  <a:schemeClr val="dk1"/>
                </a:solidFill>
                <a:latin typeface="Calibri"/>
                <a:ea typeface="Calibri"/>
                <a:cs typeface="Calibri"/>
                <a:sym typeface="Calibri"/>
              </a:rPr>
              <a:t>employeur</a:t>
            </a:r>
            <a:r>
              <a:rPr lang="fr-FR" sz="1850" b="0" i="0" u="none" strike="noStrike" cap="none" dirty="0">
                <a:solidFill>
                  <a:schemeClr val="dk1"/>
                </a:solidFill>
                <a:latin typeface="Calibri"/>
                <a:ea typeface="Calibri"/>
                <a:cs typeface="Calibri"/>
                <a:sym typeface="Calibri"/>
              </a:rPr>
              <a:t>, pour s’identifier sur la plateforme et </a:t>
            </a:r>
            <a:r>
              <a:rPr lang="fr-FR" sz="1850" b="0" i="0" u="none" strike="noStrike" cap="none" dirty="0" smtClean="0">
                <a:solidFill>
                  <a:schemeClr val="dk1"/>
                </a:solidFill>
                <a:latin typeface="Calibri"/>
                <a:ea typeface="Calibri"/>
                <a:cs typeface="Calibri"/>
                <a:sym typeface="Calibri"/>
              </a:rPr>
              <a:t>avoir </a:t>
            </a:r>
            <a:r>
              <a:rPr lang="fr-FR" sz="1850" b="0" i="0" u="none" strike="noStrike" cap="none" dirty="0">
                <a:solidFill>
                  <a:schemeClr val="dk1"/>
                </a:solidFill>
                <a:latin typeface="Calibri"/>
                <a:ea typeface="Calibri"/>
                <a:cs typeface="Calibri"/>
                <a:sym typeface="Calibri"/>
              </a:rPr>
              <a:t>accès aux </a:t>
            </a:r>
            <a:r>
              <a:rPr lang="fr-FR" sz="1850" b="0" i="0" u="none" strike="noStrike" cap="none" dirty="0" smtClean="0">
                <a:solidFill>
                  <a:schemeClr val="dk1"/>
                </a:solidFill>
                <a:latin typeface="Calibri"/>
                <a:ea typeface="Calibri"/>
                <a:cs typeface="Calibri"/>
                <a:sym typeface="Calibri"/>
              </a:rPr>
              <a:t>différents types </a:t>
            </a:r>
            <a:r>
              <a:rPr lang="fr-FR" sz="1850" b="0" i="0" u="none" strike="noStrike" cap="none" dirty="0">
                <a:solidFill>
                  <a:schemeClr val="dk1"/>
                </a:solidFill>
                <a:latin typeface="Calibri"/>
                <a:ea typeface="Calibri"/>
                <a:cs typeface="Calibri"/>
                <a:sym typeface="Calibri"/>
              </a:rPr>
              <a:t>d’accompagnement.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Un </a:t>
            </a:r>
            <a:r>
              <a:rPr lang="fr-FR" sz="2220" b="1" i="0" u="none" strike="noStrike" cap="none" dirty="0" smtClean="0">
                <a:solidFill>
                  <a:schemeClr val="dk1"/>
                </a:solidFill>
                <a:latin typeface="Calibri"/>
                <a:ea typeface="Calibri"/>
                <a:cs typeface="Calibri"/>
                <a:sym typeface="Calibri"/>
              </a:rPr>
              <a:t>budget prévisionnel:</a:t>
            </a:r>
            <a:endParaRPr lang="fr-FR" sz="2220" b="1"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70"/>
              </a:spcBef>
              <a:spcAft>
                <a:spcPts val="0"/>
              </a:spcAft>
              <a:buClr>
                <a:schemeClr val="dk1"/>
              </a:buClr>
              <a:buSzPct val="97368"/>
              <a:buFont typeface="Arial"/>
              <a:buChar char="–"/>
            </a:pPr>
            <a:r>
              <a:rPr lang="fr-FR" sz="1850" b="0" i="0" u="none" strike="noStrike" cap="none" dirty="0" smtClean="0">
                <a:solidFill>
                  <a:schemeClr val="dk1"/>
                </a:solidFill>
                <a:latin typeface="Calibri"/>
                <a:ea typeface="Calibri"/>
                <a:cs typeface="Calibri"/>
                <a:sym typeface="Calibri"/>
              </a:rPr>
              <a:t>par </a:t>
            </a:r>
            <a:r>
              <a:rPr lang="fr-FR" sz="1850" b="0" i="0" u="none" strike="noStrike" cap="none" dirty="0">
                <a:solidFill>
                  <a:schemeClr val="dk1"/>
                </a:solidFill>
                <a:latin typeface="Calibri"/>
                <a:ea typeface="Calibri"/>
                <a:cs typeface="Calibri"/>
                <a:sym typeface="Calibri"/>
              </a:rPr>
              <a:t>l’employeur, </a:t>
            </a:r>
            <a:r>
              <a:rPr lang="fr-FR" sz="1850" b="0" i="0" u="none" strike="noStrike" cap="none" dirty="0" smtClean="0">
                <a:solidFill>
                  <a:schemeClr val="dk1"/>
                </a:solidFill>
                <a:latin typeface="Calibri"/>
                <a:ea typeface="Calibri"/>
                <a:cs typeface="Calibri"/>
                <a:sym typeface="Calibri"/>
              </a:rPr>
              <a:t>qui englobe </a:t>
            </a:r>
            <a:r>
              <a:rPr lang="fr-FR" sz="1850" b="0" i="0" u="none" strike="noStrike" cap="none" dirty="0">
                <a:solidFill>
                  <a:schemeClr val="dk1"/>
                </a:solidFill>
                <a:latin typeface="Calibri"/>
                <a:ea typeface="Calibri"/>
                <a:cs typeface="Calibri"/>
                <a:sym typeface="Calibri"/>
              </a:rPr>
              <a:t>les différents types </a:t>
            </a:r>
            <a:r>
              <a:rPr lang="fr-FR" sz="1850" b="0" i="0" u="none" strike="noStrike" cap="none" dirty="0" smtClean="0">
                <a:solidFill>
                  <a:schemeClr val="dk1"/>
                </a:solidFill>
                <a:latin typeface="Calibri"/>
                <a:ea typeface="Calibri"/>
                <a:cs typeface="Calibri"/>
                <a:sym typeface="Calibri"/>
              </a:rPr>
              <a:t>d’accompagnement bien-être</a:t>
            </a:r>
            <a:r>
              <a:rPr lang="fr-FR" sz="1850" b="0" i="0" u="none" strike="noStrike" cap="none" dirty="0">
                <a:solidFill>
                  <a:schemeClr val="dk1"/>
                </a:solidFill>
                <a:latin typeface="Calibri"/>
                <a:ea typeface="Calibri"/>
                <a:cs typeface="Calibri"/>
                <a:sym typeface="Calibri"/>
              </a:rPr>
              <a:t>, présélectionnés dans le cadre de leur dispositif SQVT.</a:t>
            </a:r>
          </a:p>
          <a:p>
            <a:pPr marL="342900" marR="0" lvl="0" indent="-342900" algn="l" rtl="0">
              <a:lnSpc>
                <a:spcPct val="80000"/>
              </a:lnSpc>
              <a:spcBef>
                <a:spcPts val="444"/>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Guidance des salariés: </a:t>
            </a:r>
          </a:p>
          <a:p>
            <a:pPr lvl="1" indent="-285750" algn="just">
              <a:lnSpc>
                <a:spcPct val="80000"/>
              </a:lnSpc>
              <a:spcBef>
                <a:spcPts val="370"/>
              </a:spcBef>
              <a:buSzPct val="97368"/>
            </a:pPr>
            <a:r>
              <a:rPr lang="fr-FR" sz="1850" b="0" i="0" u="none" strike="noStrike" cap="none" dirty="0">
                <a:solidFill>
                  <a:schemeClr val="dk1"/>
                </a:solidFill>
                <a:latin typeface="Calibri"/>
                <a:ea typeface="Calibri"/>
                <a:cs typeface="Calibri"/>
                <a:sym typeface="Calibri"/>
              </a:rPr>
              <a:t>Les salariés sont </a:t>
            </a:r>
            <a:r>
              <a:rPr lang="fr-FR" sz="1850" b="0" i="0" u="none" strike="noStrike" cap="none" dirty="0" smtClean="0">
                <a:solidFill>
                  <a:schemeClr val="dk1"/>
                </a:solidFill>
                <a:latin typeface="Calibri"/>
                <a:ea typeface="Calibri"/>
                <a:cs typeface="Calibri"/>
                <a:sym typeface="Calibri"/>
              </a:rPr>
              <a:t>guidés </a:t>
            </a:r>
            <a:r>
              <a:rPr lang="fr-FR" sz="1850" b="0" i="0" u="none" strike="noStrike" cap="none" dirty="0">
                <a:solidFill>
                  <a:schemeClr val="dk1"/>
                </a:solidFill>
                <a:latin typeface="Calibri"/>
                <a:ea typeface="Calibri"/>
                <a:cs typeface="Calibri"/>
                <a:sym typeface="Calibri"/>
              </a:rPr>
              <a:t>sans que l’employeur puisse connaître les motifs de </a:t>
            </a:r>
            <a:r>
              <a:rPr lang="fr-FR" sz="1850" b="0" i="0" u="none" strike="noStrike" cap="none" dirty="0" smtClean="0">
                <a:solidFill>
                  <a:schemeClr val="dk1"/>
                </a:solidFill>
                <a:latin typeface="Calibri"/>
                <a:ea typeface="Calibri"/>
                <a:cs typeface="Calibri"/>
                <a:sym typeface="Calibri"/>
              </a:rPr>
              <a:t>consultations, lié ou </a:t>
            </a:r>
            <a:r>
              <a:rPr lang="fr-FR" sz="1850" b="0" i="0" u="none" strike="noStrike" cap="none" dirty="0">
                <a:solidFill>
                  <a:schemeClr val="dk1"/>
                </a:solidFill>
                <a:latin typeface="Calibri"/>
                <a:ea typeface="Calibri"/>
                <a:cs typeface="Calibri"/>
                <a:sym typeface="Calibri"/>
              </a:rPr>
              <a:t>pas à son contexte professionnel pouvant être un facteur de </a:t>
            </a:r>
            <a:r>
              <a:rPr lang="fr-FR" sz="1850" b="0" i="0" u="none" strike="noStrike" cap="none" dirty="0" smtClean="0">
                <a:solidFill>
                  <a:schemeClr val="dk1"/>
                </a:solidFill>
                <a:latin typeface="Calibri"/>
                <a:ea typeface="Calibri"/>
                <a:cs typeface="Calibri"/>
                <a:sym typeface="Calibri"/>
              </a:rPr>
              <a:t>démotivation, de </a:t>
            </a:r>
            <a:r>
              <a:rPr lang="fr-FR" sz="1850" b="0" i="0" u="none" strike="noStrike" cap="none" dirty="0">
                <a:solidFill>
                  <a:schemeClr val="dk1"/>
                </a:solidFill>
                <a:latin typeface="Calibri"/>
                <a:ea typeface="Calibri"/>
                <a:cs typeface="Calibri"/>
                <a:sym typeface="Calibri"/>
              </a:rPr>
              <a:t>baisse de </a:t>
            </a:r>
            <a:r>
              <a:rPr lang="fr-FR" sz="1850" dirty="0" smtClean="0"/>
              <a:t>productivité ou d’accident du travail.</a:t>
            </a:r>
            <a:endParaRPr lang="fr-FR" sz="18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lang="fr-FR" sz="2220" b="0" i="0" u="none" strike="noStrike" cap="none" dirty="0" smtClean="0">
              <a:solidFill>
                <a:schemeClr val="dk1"/>
              </a:solidFill>
              <a:latin typeface="Calibri"/>
              <a:ea typeface="Calibri"/>
              <a:cs typeface="Calibri"/>
              <a:sym typeface="Calibri"/>
            </a:endParaRPr>
          </a:p>
          <a:p>
            <a:pPr indent="-342900">
              <a:lnSpc>
                <a:spcPct val="80000"/>
              </a:lnSpc>
              <a:spcBef>
                <a:spcPts val="444"/>
              </a:spcBef>
              <a:buSzPct val="100909"/>
              <a:buNone/>
            </a:pPr>
            <a:r>
              <a:rPr lang="fr-FR" sz="2000" dirty="0"/>
              <a:t>(Annexes 1 et 2 Réglementation SQVT</a:t>
            </a:r>
            <a:r>
              <a:rPr lang="fr-FR" sz="2000" dirty="0" smtClean="0"/>
              <a:t>)</a:t>
            </a:r>
            <a:endParaRPr sz="22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spcAft>
                <a:spcPts val="0"/>
              </a:spcAft>
              <a:buClr>
                <a:schemeClr val="dk1"/>
              </a:buClr>
              <a:buSzPct val="100909"/>
              <a:buFont typeface="Arial"/>
              <a:buNone/>
            </a:pPr>
            <a:endParaRPr sz="2220" b="1"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44"/>
              </a:spcBef>
              <a:buClr>
                <a:schemeClr val="dk1"/>
              </a:buClr>
              <a:buSzPct val="100909"/>
              <a:buFont typeface="Arial"/>
              <a:buNone/>
            </a:pPr>
            <a:endParaRPr sz="222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a:solidFill>
                  <a:schemeClr val="dk1"/>
                </a:solidFill>
                <a:latin typeface="Calibri"/>
                <a:ea typeface="Calibri"/>
                <a:cs typeface="Calibri"/>
                <a:sym typeface="Calibri"/>
              </a:rPr>
              <a:t>Pourquoi externaliser l’approche SQVT?</a:t>
            </a:r>
          </a:p>
        </p:txBody>
      </p:sp>
      <p:sp>
        <p:nvSpPr>
          <p:cNvPr id="235" name="Shape 23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36" name="Shape 23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17</a:t>
            </a:fld>
            <a:endParaRPr lang="fr-FR" sz="1200" b="0" i="0" u="none" strike="noStrike" cap="none">
              <a:solidFill>
                <a:srgbClr val="888888"/>
              </a:solidFill>
              <a:latin typeface="Calibri"/>
              <a:ea typeface="Calibri"/>
              <a:cs typeface="Calibri"/>
              <a:sym typeface="Calibri"/>
            </a:endParaRPr>
          </a:p>
        </p:txBody>
      </p:sp>
      <p:sp>
        <p:nvSpPr>
          <p:cNvPr id="238" name="Shape 23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Avantages pour une collectivité d’externaliser la mise en place d’une approche SQVT:</a:t>
            </a:r>
          </a:p>
          <a:p>
            <a:pPr marL="0" marR="0" lvl="0" indent="0" algn="l" rtl="0">
              <a:spcBef>
                <a:spcPts val="480"/>
              </a:spcBef>
              <a:spcAft>
                <a:spcPts val="0"/>
              </a:spcAft>
              <a:buClr>
                <a:schemeClr val="dk1"/>
              </a:buClr>
              <a:buSzPct val="25000"/>
              <a:buFont typeface="Arial"/>
              <a:buNone/>
            </a:pPr>
            <a:endParaRPr sz="2400" b="1"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efficace de la réglementation en vigueur</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Gain de temps </a:t>
            </a:r>
            <a:r>
              <a:rPr lang="fr-FR" sz="2000" b="0" i="0" u="none" strike="noStrike" cap="none" dirty="0" smtClean="0">
                <a:solidFill>
                  <a:schemeClr val="dk1"/>
                </a:solidFill>
                <a:latin typeface="Calibri"/>
                <a:ea typeface="Calibri"/>
                <a:cs typeface="Calibri"/>
                <a:sym typeface="Calibri"/>
              </a:rPr>
              <a:t>dans </a:t>
            </a:r>
            <a:r>
              <a:rPr lang="fr-FR" sz="2000" b="0" i="0" u="none" strike="noStrike" cap="none" dirty="0">
                <a:solidFill>
                  <a:schemeClr val="dk1"/>
                </a:solidFill>
                <a:latin typeface="Calibri"/>
                <a:ea typeface="Calibri"/>
                <a:cs typeface="Calibri"/>
                <a:sym typeface="Calibri"/>
              </a:rPr>
              <a:t>la mise en place face à la complexité des prestations</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Déontologie (objectivité et partialité de la démarche)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Respect de la confidentialité</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S’appuyer sur un </a:t>
            </a:r>
            <a:r>
              <a:rPr lang="fr-FR" sz="2000" b="0" i="0" u="none" strike="noStrike" cap="none" dirty="0" smtClean="0">
                <a:solidFill>
                  <a:schemeClr val="dk1"/>
                </a:solidFill>
                <a:latin typeface="Calibri"/>
                <a:ea typeface="Calibri"/>
                <a:cs typeface="Calibri"/>
                <a:sym typeface="Calibri"/>
              </a:rPr>
              <a:t>savoir-faire</a:t>
            </a:r>
            <a:r>
              <a:rPr lang="fr-FR" dirty="0"/>
              <a:t> </a:t>
            </a:r>
            <a:r>
              <a:rPr lang="fr-FR" dirty="0" smtClean="0"/>
              <a:t>solide</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Budget maîtrisé en travaillant avec des experts compétents</a:t>
            </a:r>
            <a:endParaRPr lang="fr-FR" sz="20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Obtenir un </a:t>
            </a:r>
            <a:r>
              <a:rPr lang="fr-FR" sz="2000" b="0" i="0" u="none" strike="noStrike" cap="none" dirty="0">
                <a:solidFill>
                  <a:schemeClr val="dk1"/>
                </a:solidFill>
                <a:latin typeface="Calibri"/>
                <a:ea typeface="Calibri"/>
                <a:cs typeface="Calibri"/>
                <a:sym typeface="Calibri"/>
              </a:rPr>
              <a:t>meilleur taux d’engagement </a:t>
            </a:r>
            <a:r>
              <a:rPr lang="fr-FR" sz="2000" b="0" i="0" u="none" strike="noStrike" cap="none" dirty="0" smtClean="0">
                <a:solidFill>
                  <a:schemeClr val="dk1"/>
                </a:solidFill>
                <a:latin typeface="Calibri"/>
                <a:ea typeface="Calibri"/>
                <a:cs typeface="Calibri"/>
                <a:sym typeface="Calibri"/>
              </a:rPr>
              <a:t>professionnel (absentéisme, arrêt de travail, </a:t>
            </a:r>
            <a:r>
              <a:rPr lang="fr-FR" sz="2000" b="0" i="0" u="none" strike="noStrike" cap="none" dirty="0" err="1" smtClean="0">
                <a:solidFill>
                  <a:schemeClr val="dk1"/>
                </a:solidFill>
                <a:latin typeface="Calibri"/>
                <a:ea typeface="Calibri"/>
                <a:cs typeface="Calibri"/>
                <a:sym typeface="Calibri"/>
              </a:rPr>
              <a:t>turn</a:t>
            </a:r>
            <a:r>
              <a:rPr lang="fr-FR" sz="2000" b="0" i="0" u="none" strike="noStrike" cap="none" dirty="0" smtClean="0">
                <a:solidFill>
                  <a:schemeClr val="dk1"/>
                </a:solidFill>
                <a:latin typeface="Calibri"/>
                <a:ea typeface="Calibri"/>
                <a:cs typeface="Calibri"/>
                <a:sym typeface="Calibri"/>
              </a:rPr>
              <a:t> over)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Pourquoi externaliser l’approche SQVT?</a:t>
            </a:r>
          </a:p>
        </p:txBody>
      </p:sp>
      <p:sp>
        <p:nvSpPr>
          <p:cNvPr id="245" name="Shape 24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46" name="Shape 24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47" name="Shape 2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18</a:t>
            </a:fld>
            <a:endParaRPr lang="fr-FR" sz="1200" b="0" i="0" u="none" strike="noStrike" cap="none">
              <a:solidFill>
                <a:srgbClr val="888888"/>
              </a:solidFill>
              <a:latin typeface="Calibri"/>
              <a:ea typeface="Calibri"/>
              <a:cs typeface="Calibri"/>
              <a:sym typeface="Calibri"/>
            </a:endParaRPr>
          </a:p>
        </p:txBody>
      </p:sp>
      <p:sp>
        <p:nvSpPr>
          <p:cNvPr id="248" name="Shape 24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Autres intérêts </a:t>
            </a:r>
            <a:r>
              <a:rPr lang="fr-FR" sz="2400" b="1" i="0" u="none" strike="noStrike" cap="none" dirty="0" smtClean="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Regard </a:t>
            </a:r>
            <a:r>
              <a:rPr lang="fr-FR" sz="2000" b="0" i="0" u="none" strike="noStrike" cap="none" dirty="0">
                <a:solidFill>
                  <a:schemeClr val="dk1"/>
                </a:solidFill>
                <a:latin typeface="Calibri"/>
                <a:ea typeface="Calibri"/>
                <a:cs typeface="Calibri"/>
                <a:sym typeface="Calibri"/>
              </a:rPr>
              <a:t>nouveau porté sur l’activité d’une structure favorisant l’innovation et la différenciation auprès </a:t>
            </a:r>
            <a:r>
              <a:rPr lang="fr-FR" sz="2000" b="0" i="0" u="none" strike="noStrike" cap="none" dirty="0" smtClean="0">
                <a:solidFill>
                  <a:schemeClr val="dk1"/>
                </a:solidFill>
                <a:latin typeface="Calibri"/>
                <a:ea typeface="Calibri"/>
                <a:cs typeface="Calibri"/>
                <a:sym typeface="Calibri"/>
              </a:rPr>
              <a:t>des Ministères du travail, de la santé…</a:t>
            </a:r>
          </a:p>
          <a:p>
            <a:pPr marL="742950" marR="0" lvl="1" indent="-285750" algn="l" rtl="0">
              <a:lnSpc>
                <a:spcPct val="90000"/>
              </a:lnSpc>
              <a:spcBef>
                <a:spcPts val="400"/>
              </a:spcBef>
              <a:spcAft>
                <a:spcPts val="0"/>
              </a:spcAft>
              <a:buClr>
                <a:schemeClr val="dk1"/>
              </a:buClr>
              <a:buSzPct val="100000"/>
              <a:buFont typeface="Arial"/>
              <a:buChar char="–"/>
            </a:pPr>
            <a:r>
              <a:rPr lang="fr-FR" dirty="0" smtClean="0"/>
              <a:t>Anticipation et maîtrise des risques professionnels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Motivation, implication et fidélisation des </a:t>
            </a:r>
            <a:r>
              <a:rPr lang="fr-FR" sz="2000" b="0" i="0" u="none" strike="noStrike" cap="none" dirty="0" smtClean="0">
                <a:solidFill>
                  <a:schemeClr val="dk1"/>
                </a:solidFill>
                <a:latin typeface="Calibri"/>
                <a:ea typeface="Calibri"/>
                <a:cs typeface="Calibri"/>
                <a:sym typeface="Calibri"/>
              </a:rPr>
              <a:t>salariés </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Accès </a:t>
            </a:r>
            <a:r>
              <a:rPr lang="fr-FR" sz="2000" b="0" i="0" u="none" strike="noStrike" cap="none" dirty="0">
                <a:solidFill>
                  <a:schemeClr val="dk1"/>
                </a:solidFill>
                <a:latin typeface="Calibri"/>
                <a:ea typeface="Calibri"/>
                <a:cs typeface="Calibri"/>
                <a:sym typeface="Calibri"/>
              </a:rPr>
              <a:t>à des marchés responsables (publics ou privés) qui sélectionnent les entreprises et ou les produits sur des critères dits ESG </a:t>
            </a:r>
            <a:r>
              <a:rPr lang="fr-FR" sz="1800" b="0" i="1" u="none" strike="noStrike" cap="none" dirty="0">
                <a:solidFill>
                  <a:schemeClr val="dk1"/>
                </a:solidFill>
                <a:latin typeface="Calibri"/>
                <a:ea typeface="Calibri"/>
                <a:cs typeface="Calibri"/>
                <a:sym typeface="Calibri"/>
              </a:rPr>
              <a:t>(Environnement, </a:t>
            </a:r>
            <a:r>
              <a:rPr lang="fr-FR" sz="1800" b="0" i="1" u="none" strike="noStrike" cap="none" dirty="0" smtClean="0">
                <a:solidFill>
                  <a:schemeClr val="dk1"/>
                </a:solidFill>
                <a:latin typeface="Calibri"/>
                <a:ea typeface="Calibri"/>
                <a:cs typeface="Calibri"/>
                <a:sym typeface="Calibri"/>
              </a:rPr>
              <a:t>Social, Gouvernance</a:t>
            </a:r>
            <a:r>
              <a:rPr lang="fr-FR" sz="1800" b="0" i="1" u="none" strike="noStrike" cap="none" dirty="0">
                <a:solidFill>
                  <a:schemeClr val="dk1"/>
                </a:solidFill>
                <a:latin typeface="Calibri"/>
                <a:ea typeface="Calibri"/>
                <a:cs typeface="Calibri"/>
                <a:sym typeface="Calibri"/>
              </a:rPr>
              <a:t>)</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Développement d’un capital confiance bénéfique à l’image et </a:t>
            </a:r>
            <a:r>
              <a:rPr lang="fr-FR" sz="2000" b="0" i="0" u="none" strike="noStrike" cap="none" dirty="0" smtClean="0">
                <a:solidFill>
                  <a:schemeClr val="dk1"/>
                </a:solidFill>
                <a:latin typeface="Calibri"/>
                <a:ea typeface="Calibri"/>
                <a:cs typeface="Calibri"/>
                <a:sym typeface="Calibri"/>
              </a:rPr>
              <a:t>aux valeurs de l’entreprise</a:t>
            </a: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Fiabilisation </a:t>
            </a:r>
            <a:r>
              <a:rPr lang="fr-FR" sz="2000" b="0" i="0" u="none" strike="noStrike" cap="none" dirty="0">
                <a:solidFill>
                  <a:schemeClr val="dk1"/>
                </a:solidFill>
                <a:latin typeface="Calibri"/>
                <a:ea typeface="Calibri"/>
                <a:cs typeface="Calibri"/>
                <a:sym typeface="Calibri"/>
              </a:rPr>
              <a:t>des relations </a:t>
            </a:r>
            <a:r>
              <a:rPr lang="fr-FR" sz="2000" b="0" i="0" u="none" strike="noStrike" cap="none" dirty="0" smtClean="0">
                <a:solidFill>
                  <a:schemeClr val="dk1"/>
                </a:solidFill>
                <a:latin typeface="Calibri"/>
                <a:ea typeface="Calibri"/>
                <a:cs typeface="Calibri"/>
                <a:sym typeface="Calibri"/>
              </a:rPr>
              <a:t>commerciales et </a:t>
            </a:r>
            <a:r>
              <a:rPr lang="fr-FR" sz="2000" b="0" i="0" u="none" strike="noStrike" cap="none" dirty="0">
                <a:solidFill>
                  <a:schemeClr val="dk1"/>
                </a:solidFill>
                <a:latin typeface="Calibri"/>
                <a:ea typeface="Calibri"/>
                <a:cs typeface="Calibri"/>
                <a:sym typeface="Calibri"/>
              </a:rPr>
              <a:t>des partenariats basés sur des </a:t>
            </a:r>
            <a:r>
              <a:rPr lang="fr-FR" sz="2000" b="0" i="0" u="none" strike="noStrike" cap="none" dirty="0" smtClean="0">
                <a:solidFill>
                  <a:schemeClr val="dk1"/>
                </a:solidFill>
                <a:latin typeface="Calibri"/>
                <a:ea typeface="Calibri"/>
                <a:cs typeface="Calibri"/>
                <a:sym typeface="Calibri"/>
              </a:rPr>
              <a:t>valeurs humaines</a:t>
            </a:r>
            <a:endParaRPr lang="fr-FR" sz="2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Accès privilégié à des financements de la part d’organismes publics ou privés</a:t>
            </a:r>
          </a:p>
          <a:p>
            <a:pPr marL="742950" marR="0" lvl="1" indent="-285750" algn="l" rtl="0">
              <a:lnSpc>
                <a:spcPct val="90000"/>
              </a:lnSpc>
              <a:spcBef>
                <a:spcPts val="4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Notre démarche d’accompagnement du changement</a:t>
            </a:r>
          </a:p>
        </p:txBody>
      </p:sp>
      <p:sp>
        <p:nvSpPr>
          <p:cNvPr id="255" name="Shape 25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56" name="Shape 25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57" name="Shape 2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19</a:t>
            </a:fld>
            <a:endParaRPr lang="fr-FR" sz="1200" b="0" i="0" u="none" strike="noStrike" cap="none">
              <a:solidFill>
                <a:srgbClr val="888888"/>
              </a:solidFill>
              <a:latin typeface="Calibri"/>
              <a:ea typeface="Calibri"/>
              <a:cs typeface="Calibri"/>
              <a:sym typeface="Calibri"/>
            </a:endParaRPr>
          </a:p>
        </p:txBody>
      </p:sp>
      <p:sp>
        <p:nvSpPr>
          <p:cNvPr id="258" name="Shape 25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909"/>
              <a:buFont typeface="Arial"/>
              <a:buChar char="•"/>
            </a:pPr>
            <a:r>
              <a:rPr lang="fr-FR" sz="2220" b="1" i="0" u="none" strike="noStrike" cap="none" dirty="0">
                <a:solidFill>
                  <a:schemeClr val="dk1"/>
                </a:solidFill>
                <a:latin typeface="Calibri"/>
                <a:ea typeface="Calibri"/>
                <a:cs typeface="Calibri"/>
                <a:sym typeface="Calibri"/>
              </a:rPr>
              <a:t>Concevoir des outils en terme de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sym typeface="Calibri"/>
              </a:rPr>
              <a:t>Ingénierie et animation de formations </a:t>
            </a:r>
            <a:r>
              <a:rPr lang="fr-FR" sz="1850" b="1" dirty="0" smtClean="0"/>
              <a:t>:</a:t>
            </a:r>
            <a:r>
              <a:rPr lang="fr-FR" sz="1850" dirty="0" smtClean="0"/>
              <a:t> -</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gestion des </a:t>
            </a:r>
            <a:r>
              <a:rPr lang="fr-FR" sz="1850" b="0" i="0" u="none" strike="noStrike" cap="none" dirty="0" smtClean="0">
                <a:solidFill>
                  <a:schemeClr val="dk1"/>
                </a:solidFill>
                <a:latin typeface="Calibri"/>
                <a:ea typeface="Calibri"/>
                <a:cs typeface="Calibri"/>
                <a:sym typeface="Calibri"/>
              </a:rPr>
              <a:t>émotions – gestion du stress - confiance </a:t>
            </a:r>
            <a:r>
              <a:rPr lang="fr-FR" sz="1850" b="0" i="0" u="none" strike="noStrike" cap="none" dirty="0">
                <a:solidFill>
                  <a:schemeClr val="dk1"/>
                </a:solidFill>
                <a:latin typeface="Calibri"/>
                <a:ea typeface="Calibri"/>
                <a:cs typeface="Calibri"/>
                <a:sym typeface="Calibri"/>
              </a:rPr>
              <a:t>en </a:t>
            </a:r>
            <a:r>
              <a:rPr lang="fr-FR" sz="1850" b="0" i="0" u="none" strike="noStrike" cap="none" dirty="0" smtClean="0">
                <a:solidFill>
                  <a:schemeClr val="dk1"/>
                </a:solidFill>
                <a:latin typeface="Calibri"/>
                <a:ea typeface="Calibri"/>
                <a:cs typeface="Calibri"/>
                <a:sym typeface="Calibri"/>
              </a:rPr>
              <a:t>soi - mieux être au travail – développement humain du management, préparation </a:t>
            </a:r>
            <a:r>
              <a:rPr lang="fr-FR" sz="1850" b="0" i="0" u="none" strike="noStrike" cap="none" dirty="0">
                <a:solidFill>
                  <a:schemeClr val="dk1"/>
                </a:solidFill>
                <a:latin typeface="Calibri"/>
                <a:ea typeface="Calibri"/>
                <a:cs typeface="Calibri"/>
                <a:sym typeface="Calibri"/>
              </a:rPr>
              <a:t>à la retraite… </a:t>
            </a:r>
          </a:p>
          <a:p>
            <a:pPr marL="742950" marR="0" lvl="1" indent="-285750" algn="l" rtl="0">
              <a:lnSpc>
                <a:spcPct val="90000"/>
              </a:lnSpc>
              <a:spcBef>
                <a:spcPts val="370"/>
              </a:spcBef>
              <a:spcAft>
                <a:spcPts val="0"/>
              </a:spcAft>
              <a:buClr>
                <a:schemeClr val="dk1"/>
              </a:buClr>
              <a:buSzPct val="97368"/>
              <a:buFont typeface="Arial"/>
              <a:buChar char="–"/>
            </a:pPr>
            <a:r>
              <a:rPr lang="fr-FR" sz="1850" b="1" i="0" u="none" strike="noStrike" cap="none" dirty="0">
                <a:solidFill>
                  <a:schemeClr val="dk1"/>
                </a:solidFill>
                <a:latin typeface="Calibri"/>
                <a:ea typeface="Calibri"/>
                <a:cs typeface="Calibri"/>
                <a:sym typeface="Calibri"/>
              </a:rPr>
              <a:t>Formation personnalisée en fonction des besoins exprimés :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Soutien psychologique : entretien individuel ou session collective pour mieux vivre des évènements difficiles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Echanges de pratiques : échanger autour de son métier, de ses pratiques professionnelles pour donner du sens, s’enrichir grâce à l’effet miroir, la possibilité de donner et recevoir. </a:t>
            </a:r>
          </a:p>
          <a:p>
            <a:pPr marL="1143000" marR="0" lvl="2" indent="-228600" algn="l" rtl="0">
              <a:lnSpc>
                <a:spcPct val="90000"/>
              </a:lnSpc>
              <a:spcBef>
                <a:spcPts val="370"/>
              </a:spcBef>
              <a:spcAft>
                <a:spcPts val="0"/>
              </a:spcAft>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Groupes d’expression : favoriser la prise de parole, créer des moments d’expression pour </a:t>
            </a:r>
            <a:r>
              <a:rPr lang="fr-FR" sz="1850" dirty="0" smtClean="0"/>
              <a:t>soutenir les personnes en difficulté</a:t>
            </a:r>
            <a:r>
              <a:rPr lang="fr-FR" sz="1850" b="0" i="0" u="none" strike="noStrike" cap="none" dirty="0" smtClean="0">
                <a:solidFill>
                  <a:schemeClr val="dk1"/>
                </a:solidFill>
                <a:latin typeface="Calibri"/>
                <a:ea typeface="Calibri"/>
                <a:cs typeface="Calibri"/>
                <a:sym typeface="Calibri"/>
              </a:rPr>
              <a:t>, </a:t>
            </a:r>
            <a:r>
              <a:rPr lang="fr-FR" sz="1850" b="0" i="0" u="none" strike="noStrike" cap="none" dirty="0">
                <a:solidFill>
                  <a:schemeClr val="dk1"/>
                </a:solidFill>
                <a:latin typeface="Calibri"/>
                <a:ea typeface="Calibri"/>
                <a:cs typeface="Calibri"/>
                <a:sym typeface="Calibri"/>
              </a:rPr>
              <a:t>les rumeurs, les </a:t>
            </a:r>
            <a:r>
              <a:rPr lang="fr-FR" sz="1850" b="0" i="0" u="none" strike="noStrike" cap="none" dirty="0" smtClean="0">
                <a:solidFill>
                  <a:schemeClr val="dk1"/>
                </a:solidFill>
                <a:latin typeface="Calibri"/>
                <a:ea typeface="Calibri"/>
                <a:cs typeface="Calibri"/>
                <a:sym typeface="Calibri"/>
              </a:rPr>
              <a:t>incompréhensions, gérer les conflits au quotidien</a:t>
            </a:r>
            <a:endParaRPr lang="fr-FR" sz="1850" b="0" i="0" u="none" strike="noStrike" cap="none" dirty="0">
              <a:solidFill>
                <a:schemeClr val="dk1"/>
              </a:solidFill>
              <a:latin typeface="Calibri"/>
              <a:ea typeface="Calibri"/>
              <a:cs typeface="Calibri"/>
              <a:sym typeface="Calibri"/>
            </a:endParaRPr>
          </a:p>
          <a:p>
            <a:pPr marL="1143000" marR="0" lvl="2" indent="-228600" algn="l" rtl="0">
              <a:lnSpc>
                <a:spcPct val="90000"/>
              </a:lnSpc>
              <a:spcBef>
                <a:spcPts val="370"/>
              </a:spcBef>
              <a:buClr>
                <a:schemeClr val="dk1"/>
              </a:buClr>
              <a:buSzPct val="97368"/>
              <a:buFont typeface="Arial"/>
              <a:buChar char="•"/>
            </a:pPr>
            <a:r>
              <a:rPr lang="fr-FR" sz="1850" b="0" i="0" u="none" strike="noStrike" cap="none" dirty="0">
                <a:solidFill>
                  <a:schemeClr val="dk1"/>
                </a:solidFill>
                <a:latin typeface="Calibri"/>
                <a:ea typeface="Calibri"/>
                <a:cs typeface="Calibri"/>
                <a:sym typeface="Calibri"/>
              </a:rPr>
              <a:t>Evènement, séminaire autour d’une question stratégique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dirty="0" smtClean="0">
                <a:solidFill>
                  <a:schemeClr val="dk1"/>
                </a:solidFill>
                <a:latin typeface="Calibri"/>
                <a:ea typeface="Calibri"/>
                <a:cs typeface="Calibri"/>
                <a:sym typeface="Calibri"/>
              </a:rPr>
              <a:t>SOMMAIRE: Partie 1</a:t>
            </a:r>
            <a:endParaRPr lang="fr-FR" sz="2400" b="1"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a:t>
            </a:fld>
            <a:endParaRPr lang="fr-FR" sz="1200" b="0" i="0" u="none" strike="noStrike" cap="none">
              <a:solidFill>
                <a:srgbClr val="888888"/>
              </a:solidFill>
              <a:latin typeface="Calibri"/>
              <a:ea typeface="Calibri"/>
              <a:cs typeface="Calibri"/>
              <a:sym typeface="Calibri"/>
            </a:endParaRPr>
          </a:p>
        </p:txBody>
      </p:sp>
      <p:sp>
        <p:nvSpPr>
          <p:cNvPr id="116" name="Shape 116"/>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None/>
            </a:pPr>
            <a:r>
              <a:rPr lang="fr-FR" sz="2000" dirty="0" smtClean="0"/>
              <a:t>	</a:t>
            </a:r>
            <a:r>
              <a:rPr lang="fr-FR" sz="2000" b="1" dirty="0" smtClean="0"/>
              <a:t>SOUTIEN PSYCHO-SOCIAL DES SALARIES</a:t>
            </a:r>
          </a:p>
          <a:p>
            <a:pPr marL="342900" marR="0" lvl="0" indent="-342900" algn="l" rtl="0">
              <a:spcBef>
                <a:spcPts val="0"/>
              </a:spcBef>
              <a:spcAft>
                <a:spcPts val="0"/>
              </a:spcAft>
              <a:buClr>
                <a:schemeClr val="dk1"/>
              </a:buClr>
              <a:buSzPct val="100000"/>
              <a:buFont typeface="Arial"/>
              <a:buChar char="•"/>
            </a:pP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Un Partenariat </a:t>
            </a:r>
          </a:p>
          <a:p>
            <a:pPr marL="342900" marR="0" lvl="0" indent="-342900" algn="l" rtl="0">
              <a:spcBef>
                <a:spcPts val="0"/>
              </a:spcBef>
              <a:spcAft>
                <a:spcPts val="0"/>
              </a:spcAft>
              <a:buClr>
                <a:schemeClr val="dk1"/>
              </a:buClr>
              <a:buSzPct val="100000"/>
              <a:buFont typeface="Arial"/>
              <a:buChar char="•"/>
            </a:pPr>
            <a:r>
              <a:rPr lang="fr-FR" sz="2000" dirty="0" smtClean="0"/>
              <a:t>L’engagement réciproque des partenaires</a:t>
            </a:r>
            <a:endParaRPr lang="fr-FR" sz="20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Char char="•"/>
            </a:pPr>
            <a:r>
              <a:rPr lang="fr-FR" sz="2000" dirty="0" smtClean="0"/>
              <a:t>Prestations proposées  </a:t>
            </a:r>
            <a:r>
              <a:rPr lang="fr-FR" sz="2000" dirty="0" smtClean="0">
                <a:sym typeface="Wingdings" panose="05000000000000000000" pitchFamily="2" charset="2"/>
              </a:rPr>
              <a:t> le pack santé et bien-être clé en main</a:t>
            </a:r>
          </a:p>
          <a:p>
            <a:pPr marL="342900" marR="0" lvl="0" indent="-342900" algn="l" rtl="0">
              <a:spcBef>
                <a:spcPts val="0"/>
              </a:spcBef>
              <a:spcAft>
                <a:spcPts val="0"/>
              </a:spcAft>
              <a:buClr>
                <a:schemeClr val="dk1"/>
              </a:buClr>
              <a:buSzPct val="100000"/>
              <a:buFont typeface="Arial"/>
              <a:buChar char="•"/>
            </a:pPr>
            <a:r>
              <a:rPr lang="fr-FR" sz="2000" dirty="0" smtClean="0">
                <a:sym typeface="Wingdings" panose="05000000000000000000" pitchFamily="2" charset="2"/>
              </a:rPr>
              <a:t>Maîtrise de la confidentialité</a:t>
            </a:r>
            <a:endParaRPr lang="fr-FR" sz="2000" dirty="0" smtClean="0"/>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Conditions financières</a:t>
            </a:r>
          </a:p>
          <a:p>
            <a:pPr marL="342900" marR="0" lvl="0" indent="-342900" algn="l" rtl="0">
              <a:spcBef>
                <a:spcPts val="0"/>
              </a:spcBef>
              <a:spcAft>
                <a:spcPts val="0"/>
              </a:spcAft>
              <a:buClr>
                <a:schemeClr val="dk1"/>
              </a:buClr>
              <a:buSzPct val="100000"/>
              <a:buFont typeface="Arial"/>
              <a:buChar char="•"/>
            </a:pPr>
            <a:r>
              <a:rPr lang="fr-FR" sz="2000" dirty="0" smtClean="0"/>
              <a:t>Avantages pour l’employeur</a:t>
            </a:r>
          </a:p>
          <a:p>
            <a:pPr marL="342900" marR="0" lvl="0" indent="-342900" algn="l" rtl="0">
              <a:spcBef>
                <a:spcPts val="0"/>
              </a:spcBef>
              <a:spcAft>
                <a:spcPts val="0"/>
              </a:spcAft>
              <a:buClr>
                <a:schemeClr val="dk1"/>
              </a:buClr>
              <a:buSzPct val="100000"/>
              <a:buFont typeface="Arial"/>
              <a:buChar char="•"/>
            </a:pPr>
            <a:r>
              <a:rPr lang="fr-FR" sz="2000" b="0" i="0" u="none" strike="noStrike" cap="none" dirty="0" smtClean="0">
                <a:solidFill>
                  <a:schemeClr val="dk1"/>
                </a:solidFill>
                <a:latin typeface="Calibri"/>
                <a:ea typeface="Calibri"/>
                <a:cs typeface="Calibri"/>
                <a:sym typeface="Calibri"/>
              </a:rPr>
              <a:t>Avantages pour les salariés</a:t>
            </a:r>
          </a:p>
          <a:p>
            <a:pPr marL="342900" marR="0" lvl="0" indent="-342900" algn="l" rtl="0">
              <a:spcBef>
                <a:spcPts val="0"/>
              </a:spcBef>
              <a:spcAft>
                <a:spcPts val="0"/>
              </a:spcAft>
              <a:buClr>
                <a:schemeClr val="dk1"/>
              </a:buClr>
              <a:buSzPct val="100000"/>
              <a:buFont typeface="Arial"/>
              <a:buChar char="•"/>
            </a:pPr>
            <a:r>
              <a:rPr lang="fr-FR" sz="2000" dirty="0" smtClean="0"/>
              <a:t>Le concept </a:t>
            </a:r>
            <a:r>
              <a:rPr lang="fr-FR" sz="2000" dirty="0" err="1" smtClean="0"/>
              <a:t>Visiapy</a:t>
            </a:r>
            <a:endParaRPr lang="fr-FR" sz="2000" b="0" i="0" u="none" strike="noStrike" cap="none" dirty="0">
              <a:solidFill>
                <a:schemeClr val="dk1"/>
              </a:solidFill>
              <a:latin typeface="Calibri"/>
              <a:ea typeface="Calibri"/>
              <a:cs typeface="Calibri"/>
              <a:sym typeface="Calibri"/>
            </a:endParaRPr>
          </a:p>
          <a:p>
            <a:pPr marL="0" lvl="0" indent="0" algn="ctr">
              <a:spcBef>
                <a:spcPts val="0"/>
              </a:spcBef>
              <a:buNone/>
            </a:pPr>
            <a:r>
              <a:rPr lang="fr-FR" sz="2000" b="1" dirty="0" smtClean="0"/>
              <a:t>Objectif:</a:t>
            </a:r>
            <a:r>
              <a:rPr lang="fr-FR" sz="2000" dirty="0" smtClean="0"/>
              <a:t> </a:t>
            </a:r>
          </a:p>
          <a:p>
            <a:pPr lvl="1" indent="-342900">
              <a:spcBef>
                <a:spcPts val="0"/>
              </a:spcBef>
            </a:pPr>
            <a:r>
              <a:rPr lang="fr-FR" sz="1600" b="1" dirty="0" smtClean="0"/>
              <a:t>Entretenir l’engagement </a:t>
            </a:r>
            <a:r>
              <a:rPr lang="fr-FR" sz="1600" b="1" dirty="0"/>
              <a:t>des </a:t>
            </a:r>
            <a:r>
              <a:rPr lang="fr-FR" sz="1600" b="1" dirty="0" smtClean="0"/>
              <a:t>salariés, leur enthousiasme</a:t>
            </a:r>
            <a:r>
              <a:rPr lang="fr-FR" sz="1600" b="1" dirty="0"/>
              <a:t>, </a:t>
            </a:r>
            <a:r>
              <a:rPr lang="fr-FR" sz="1600" b="1" dirty="0" smtClean="0"/>
              <a:t>leur </a:t>
            </a:r>
            <a:r>
              <a:rPr lang="fr-FR" sz="1600" b="1" dirty="0"/>
              <a:t>motivation, </a:t>
            </a:r>
            <a:r>
              <a:rPr lang="fr-FR" sz="1600" b="1" dirty="0" smtClean="0"/>
              <a:t>leur autonomie et ainsi maintenir leur niveau de performance, de productivité, et  leur </a:t>
            </a:r>
            <a:r>
              <a:rPr lang="fr-FR" sz="1600" b="1" dirty="0"/>
              <a:t>bien-être au </a:t>
            </a:r>
            <a:r>
              <a:rPr lang="fr-FR" sz="1600" b="1" dirty="0" smtClean="0"/>
              <a:t>travail</a:t>
            </a:r>
            <a:endParaRPr lang="fr-F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661248"/>
            <a:ext cx="8280919" cy="576062"/>
          </a:xfrm>
        </p:spPr>
        <p:txBody>
          <a:bodyPr/>
          <a:lstStyle/>
          <a:p>
            <a:r>
              <a:rPr lang="fr-FR" sz="1800" b="0" dirty="0" smtClean="0"/>
              <a:t>CV de la dirigeante à la demande</a:t>
            </a:r>
            <a:endParaRPr lang="fr-FR" sz="1800" b="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20</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marL="152400" indent="0" algn="ctr">
              <a:buNone/>
            </a:pPr>
            <a:endParaRPr lang="fr-FR" b="1" dirty="0" smtClean="0"/>
          </a:p>
          <a:p>
            <a:pPr marL="152400" indent="0" algn="ctr">
              <a:buNone/>
            </a:pPr>
            <a:endParaRPr lang="fr-FR" b="1" dirty="0"/>
          </a:p>
          <a:p>
            <a:pPr marL="152400" indent="0" algn="ctr">
              <a:buNone/>
            </a:pPr>
            <a:endParaRPr lang="fr-FR" b="1" dirty="0" smtClean="0"/>
          </a:p>
          <a:p>
            <a:pPr marL="152400" indent="0" algn="ctr">
              <a:buNone/>
            </a:pPr>
            <a:r>
              <a:rPr lang="fr-FR" sz="2800" b="1" dirty="0" smtClean="0"/>
              <a:t>Merci pour votre attention</a:t>
            </a:r>
            <a:endParaRPr lang="fr-FR" sz="2800" b="1" dirty="0"/>
          </a:p>
        </p:txBody>
      </p:sp>
    </p:spTree>
    <p:extLst>
      <p:ext uri="{BB962C8B-B14F-4D97-AF65-F5344CB8AC3E}">
        <p14:creationId xmlns:p14="http://schemas.microsoft.com/office/powerpoint/2010/main" val="2639331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ctrTitle"/>
          </p:nvPr>
        </p:nvSpPr>
        <p:spPr>
          <a:xfrm>
            <a:off x="467543" y="1340769"/>
            <a:ext cx="8496944"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1. Règlementation sur Santé et Qualité de Vie au Travail:</a:t>
            </a: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15/11/2016</a:t>
            </a: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21</a:t>
            </a:fld>
            <a:endParaRPr lang="fr-FR" sz="1200" b="0" i="0" u="none" strike="noStrike" cap="none">
              <a:solidFill>
                <a:srgbClr val="888888"/>
              </a:solidFill>
              <a:latin typeface="Calibri"/>
              <a:ea typeface="Calibri"/>
              <a:cs typeface="Calibri"/>
              <a:sym typeface="Calibri"/>
            </a:endParaRPr>
          </a:p>
        </p:txBody>
      </p:sp>
      <p:sp>
        <p:nvSpPr>
          <p:cNvPr id="268" name="Shape 26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fr-FR" sz="1500" b="0" i="0" u="none" strike="noStrike" cap="none">
                <a:solidFill>
                  <a:schemeClr val="dk1"/>
                </a:solidFill>
                <a:latin typeface="Calibri"/>
                <a:ea typeface="Calibri"/>
                <a:cs typeface="Calibri"/>
                <a:sym typeface="Calibri"/>
              </a:rPr>
              <a:t>Le ministère du travail. En application de l'accord relatif à la prévention des risques psychosociaux (RPS) dans la fonction publique, signé le 22 octobre 2013, chaque employeur public doit élaborer un plan d’évaluation et de prévention des RPS d’ici 2015.Une circulaire du Premier ministre du 20 mars 2014 fixe les conditions de mise en œuvre du plan national d'action pour la prévention des risques psychosociaux dans les trois versants de la fonction publique. Plus d’information en suivant ce lien : </a:t>
            </a:r>
            <a:r>
              <a:rPr lang="fr-FR" sz="1500" b="0" i="0" u="sng" strike="noStrike" cap="none">
                <a:solidFill>
                  <a:schemeClr val="hlink"/>
                </a:solidFill>
                <a:latin typeface="Calibri"/>
                <a:ea typeface="Calibri"/>
                <a:cs typeface="Calibri"/>
                <a:sym typeface="Calibri"/>
                <a:hlinkClick r:id="rId3"/>
              </a:rPr>
              <a:t>http://www.fonction-publique.gouv.fr/</a:t>
            </a:r>
            <a:r>
              <a:rPr lang="fr-FR" sz="15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En France nous pouvons citer l’article L.4121-1 du Code du travail « l’employeur prend les mesures nécessaires pour assurer la sécurité et protéger la santé physique et mentale des travailleurs » ou encore le récent décret d’application de la loi du 9 novembre 2010 sur la réforme des retraites qui « prévoit que les entreprises d’au moins 50 salariés, dont au moins 50 % des effectifs sont exposés à certains facteurs de risques, doivent être couvertes par un accord ou un plan d’action de prévention de la pénibilité ».</a:t>
            </a:r>
          </a:p>
          <a:p>
            <a:pPr marL="342900" marR="0" lvl="0" indent="-342900" algn="l" rtl="0">
              <a:lnSpc>
                <a:spcPct val="80000"/>
              </a:lnSpc>
              <a:spcBef>
                <a:spcPts val="300"/>
              </a:spcBef>
              <a:spcAft>
                <a:spcPts val="0"/>
              </a:spcAft>
              <a:buClr>
                <a:schemeClr val="dk1"/>
              </a:buClr>
              <a:buSzPct val="25000"/>
              <a:buFont typeface="Arial"/>
              <a:buNone/>
            </a:pPr>
            <a:endParaRPr sz="15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00"/>
              </a:spcBef>
              <a:spcAft>
                <a:spcPts val="0"/>
              </a:spcAft>
              <a:buClr>
                <a:schemeClr val="dk1"/>
              </a:buClr>
              <a:buSzPct val="25000"/>
              <a:buFont typeface="Arial"/>
              <a:buChar char="•"/>
            </a:pPr>
            <a:r>
              <a:rPr lang="fr-FR" sz="1500" b="1" i="0" u="none" strike="noStrike" cap="none">
                <a:solidFill>
                  <a:schemeClr val="dk1"/>
                </a:solidFill>
                <a:latin typeface="Calibri"/>
                <a:ea typeface="Calibri"/>
                <a:cs typeface="Calibri"/>
                <a:sym typeface="Calibri"/>
              </a:rPr>
              <a:t>Les entreprises ou les collectivités </a:t>
            </a:r>
            <a:r>
              <a:rPr lang="fr-FR" sz="1500" b="0" i="0" u="none" strike="noStrike" cap="none">
                <a:solidFill>
                  <a:schemeClr val="dk1"/>
                </a:solidFill>
                <a:latin typeface="Calibri"/>
                <a:ea typeface="Calibri"/>
                <a:cs typeface="Calibri"/>
                <a:sym typeface="Calibri"/>
              </a:rPr>
              <a:t>sont depuis peu soumises à l'obligation de remplir le Document Unique concernant les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Quels que soient la taille de l’entreprise et son secteur d’activité, l’employeur doit transcrire dans un document unique, les résultats de l’évaluation des risques à laquelle il a procédé dans le cadre de son obligation générale de prévention des risques professionnels. </a:t>
            </a:r>
          </a:p>
          <a:p>
            <a:pPr marL="342900" marR="0" lvl="0" indent="-342900" algn="l" rtl="0">
              <a:lnSpc>
                <a:spcPct val="80000"/>
              </a:lnSpc>
              <a:spcBef>
                <a:spcPts val="300"/>
              </a:spcBef>
              <a:spcAft>
                <a:spcPts val="0"/>
              </a:spcAft>
              <a:buClr>
                <a:schemeClr val="dk1"/>
              </a:buClr>
              <a:buSzPct val="25000"/>
              <a:buFont typeface="Arial"/>
              <a:buChar char="•"/>
            </a:pPr>
            <a:r>
              <a:rPr lang="fr-FR" sz="1500" b="0" i="0" u="none" strike="noStrike" cap="none">
                <a:solidFill>
                  <a:schemeClr val="dk1"/>
                </a:solidFill>
                <a:latin typeface="Calibri"/>
                <a:ea typeface="Calibri"/>
                <a:cs typeface="Calibri"/>
                <a:sym typeface="Calibri"/>
              </a:rPr>
              <a:t>Donc, le nombre d'entreprises en demande de nos services va augmenter compte tenu des pressions légales. </a:t>
            </a:r>
          </a:p>
          <a:p>
            <a:pPr marL="342900" marR="0" lvl="0" indent="-342900" algn="l" rtl="0">
              <a:lnSpc>
                <a:spcPct val="80000"/>
              </a:lnSpc>
              <a:spcBef>
                <a:spcPts val="300"/>
              </a:spcBef>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467543" y="1340768"/>
            <a:ext cx="8280919" cy="936103"/>
          </a:xfrm>
          <a:prstGeom prst="rect">
            <a:avLst/>
          </a:prstGeom>
          <a:noFill/>
          <a:ln>
            <a:noFill/>
          </a:ln>
        </p:spPr>
        <p:txBody>
          <a:bodyPr lIns="91425" tIns="45700" rIns="91425" bIns="45700" anchor="ctr" anchorCtr="0">
            <a:noAutofit/>
          </a:bodyPr>
          <a:lstStyle/>
          <a:p>
            <a:pPr lvl="0">
              <a:buSzPct val="25000"/>
            </a:pPr>
            <a:r>
              <a:rPr lang="fr-FR" sz="2400" b="1" i="0" u="none" strike="noStrike" cap="none" dirty="0">
                <a:solidFill>
                  <a:schemeClr val="dk1"/>
                </a:solidFill>
                <a:latin typeface="Calibri"/>
                <a:ea typeface="Calibri"/>
                <a:cs typeface="Calibri"/>
                <a:sym typeface="Calibri"/>
              </a:rPr>
              <a:t>Annexe 2. Chiffre sur la Qualité de Vie au Travail selon les résultats de l’enquête 2013 de </a:t>
            </a:r>
            <a:r>
              <a:rPr lang="fr-FR" sz="2400" b="1" i="0" u="none" strike="noStrike" cap="none" dirty="0" smtClean="0">
                <a:solidFill>
                  <a:schemeClr val="dk1"/>
                </a:solidFill>
                <a:latin typeface="Calibri"/>
                <a:ea typeface="Calibri"/>
                <a:cs typeface="Calibri"/>
                <a:sym typeface="Calibri"/>
              </a:rPr>
              <a:t>l’ANACT </a:t>
            </a:r>
            <a:r>
              <a:rPr lang="fr-FR" b="0" i="1" dirty="0"/>
              <a:t>(</a:t>
            </a:r>
            <a:r>
              <a:rPr lang="fr-FR" b="0" i="1" dirty="0" smtClean="0"/>
              <a:t>Agence </a:t>
            </a:r>
            <a:r>
              <a:rPr lang="fr-FR" b="0" i="1" dirty="0"/>
              <a:t>nationale pour l'amélioration des conditions de </a:t>
            </a:r>
            <a:r>
              <a:rPr lang="fr-FR" b="0" i="1" dirty="0" smtClean="0"/>
              <a:t>travail) :</a:t>
            </a:r>
            <a:endParaRPr lang="fr-FR" sz="2400" b="1" i="0" u="none" strike="noStrike" cap="none" dirty="0">
              <a:solidFill>
                <a:schemeClr val="dk1"/>
              </a:solidFill>
              <a:latin typeface="Calibri"/>
              <a:ea typeface="Calibri"/>
              <a:cs typeface="Calibri"/>
              <a:sym typeface="Calibri"/>
            </a:endParaRPr>
          </a:p>
        </p:txBody>
      </p:sp>
      <p:sp>
        <p:nvSpPr>
          <p:cNvPr id="275" name="Shape 27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76" name="Shape 2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77" name="Shape 2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22</a:t>
            </a:fld>
            <a:endParaRPr lang="fr-FR" sz="1200" b="0" i="0" u="none" strike="noStrike" cap="none">
              <a:solidFill>
                <a:srgbClr val="888888"/>
              </a:solidFill>
              <a:latin typeface="Calibri"/>
              <a:ea typeface="Calibri"/>
              <a:cs typeface="Calibri"/>
              <a:sym typeface="Calibri"/>
            </a:endParaRPr>
          </a:p>
        </p:txBody>
      </p:sp>
      <p:sp>
        <p:nvSpPr>
          <p:cNvPr id="278" name="Shape 27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58% des salariés pensent que leurs conditions de travail se sont dégradées depuis 5 ans</a:t>
            </a:r>
          </a:p>
          <a:p>
            <a:pPr marL="342900" marR="0" lvl="0" indent="-342900" algn="l" rtl="0">
              <a:spcBef>
                <a:spcPts val="480"/>
              </a:spcBef>
              <a:spcAft>
                <a:spcPts val="0"/>
              </a:spcAft>
              <a:buClr>
                <a:schemeClr val="dk1"/>
              </a:buClr>
              <a:buSzPct val="100000"/>
              <a:buFont typeface="Arial"/>
              <a:buChar char="•"/>
            </a:pPr>
            <a:r>
              <a:rPr lang="fr-FR" sz="2400" b="1" i="0" u="none" strike="noStrike" cap="none" dirty="0">
                <a:solidFill>
                  <a:schemeClr val="dk1"/>
                </a:solidFill>
                <a:latin typeface="Calibri"/>
                <a:ea typeface="Calibri"/>
                <a:cs typeface="Calibri"/>
                <a:sym typeface="Calibri"/>
              </a:rPr>
              <a:t>Enjeux de la Qualité de Vie au travail:</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Concilier de bonnes conditions de travail et la performance de l’entreprise ou de la collectivité</a:t>
            </a:r>
            <a:r>
              <a:rPr lang="fr-FR" sz="2000" b="0" i="0" u="none" strike="noStrike" cap="none" dirty="0">
                <a:solidFill>
                  <a:srgbClr val="FF0000"/>
                </a:solidFill>
                <a:latin typeface="Calibri"/>
                <a:ea typeface="Calibri"/>
                <a:cs typeface="Calibri"/>
                <a:sym typeface="Calibri"/>
              </a:rPr>
              <a:t> </a:t>
            </a:r>
            <a:r>
              <a:rPr lang="fr-FR" sz="2000" b="0" i="0" u="none" strike="noStrike" cap="none" dirty="0">
                <a:solidFill>
                  <a:schemeClr val="dk1"/>
                </a:solidFill>
                <a:latin typeface="Calibri"/>
                <a:ea typeface="Calibri"/>
                <a:cs typeface="Calibri"/>
                <a:sym typeface="Calibri"/>
              </a:rPr>
              <a:t>pour plus de compétitivité au regard des économies de budget</a:t>
            </a:r>
          </a:p>
          <a:p>
            <a:pPr marL="742950" marR="0" lvl="1" indent="-285750" algn="l" rtl="0">
              <a:spcBef>
                <a:spcPts val="400"/>
              </a:spcBef>
              <a:spcAft>
                <a:spcPts val="0"/>
              </a:spcAft>
              <a:buClr>
                <a:schemeClr val="dk1"/>
              </a:buClr>
              <a:buSzPct val="100000"/>
              <a:buFont typeface="Arial"/>
              <a:buChar char="–"/>
            </a:pPr>
            <a:r>
              <a:rPr lang="fr-FR" sz="2000" b="0" i="0" u="none" strike="noStrike" cap="none" dirty="0">
                <a:solidFill>
                  <a:schemeClr val="dk1"/>
                </a:solidFill>
                <a:latin typeface="Calibri"/>
                <a:ea typeface="Calibri"/>
                <a:cs typeface="Calibri"/>
                <a:sym typeface="Calibri"/>
              </a:rPr>
              <a:t>La qualité de vie ne concerne plus seulement la santé physique et mentale mais un ensemble de facteurs liés au travail et à l’environnement d’un individu.</a:t>
            </a: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467543" y="1340769"/>
            <a:ext cx="8280919" cy="576062"/>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fr-FR" sz="2400" b="1" i="0" u="none" strike="noStrike" cap="none">
                <a:solidFill>
                  <a:schemeClr val="dk1"/>
                </a:solidFill>
                <a:latin typeface="Calibri"/>
                <a:ea typeface="Calibri"/>
                <a:cs typeface="Calibri"/>
                <a:sym typeface="Calibri"/>
              </a:rPr>
              <a:t>Annexe 3. Qu’entend-on par “risques psychosociaux” ?</a:t>
            </a:r>
          </a:p>
        </p:txBody>
      </p:sp>
      <p:sp>
        <p:nvSpPr>
          <p:cNvPr id="285" name="Shape 285"/>
          <p:cNvSpPr txBox="1">
            <a:spLocks noGrp="1"/>
          </p:cNvSpPr>
          <p:nvPr>
            <p:ph type="dt" idx="10"/>
          </p:nvPr>
        </p:nvSpPr>
        <p:spPr>
          <a:xfrm>
            <a:off x="457200" y="6356350"/>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FR" sz="1200" b="0" i="0" u="none" strike="noStrike" cap="none">
                <a:solidFill>
                  <a:srgbClr val="888888"/>
                </a:solidFill>
                <a:latin typeface="Calibri"/>
                <a:ea typeface="Calibri"/>
                <a:cs typeface="Calibri"/>
                <a:sym typeface="Calibri"/>
              </a:rPr>
              <a:t>14/11/2016</a:t>
            </a:r>
          </a:p>
        </p:txBody>
      </p:sp>
      <p:sp>
        <p:nvSpPr>
          <p:cNvPr id="286" name="Shape 28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fr-FR" sz="1200" b="0" i="0" u="none" strike="noStrike" cap="none">
                <a:solidFill>
                  <a:srgbClr val="888888"/>
                </a:solidFill>
                <a:latin typeface="Calibri"/>
                <a:ea typeface="Calibri"/>
                <a:cs typeface="Calibri"/>
                <a:sym typeface="Calibri"/>
              </a:rPr>
              <a:t>Mairie-SophroKhepri-21-11-2016</a:t>
            </a:r>
          </a:p>
        </p:txBody>
      </p:sp>
      <p:sp>
        <p:nvSpPr>
          <p:cNvPr id="287" name="Shape 2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FR" sz="1200" b="0" i="0" u="none" strike="noStrike" cap="none">
                <a:solidFill>
                  <a:srgbClr val="888888"/>
                </a:solidFill>
                <a:latin typeface="Calibri"/>
                <a:ea typeface="Calibri"/>
                <a:cs typeface="Calibri"/>
                <a:sym typeface="Calibri"/>
              </a:rPr>
              <a:t>23</a:t>
            </a:fld>
            <a:endParaRPr lang="fr-FR" sz="1200" b="0" i="0" u="none" strike="noStrike" cap="none">
              <a:solidFill>
                <a:srgbClr val="888888"/>
              </a:solidFill>
              <a:latin typeface="Calibri"/>
              <a:ea typeface="Calibri"/>
              <a:cs typeface="Calibri"/>
              <a:sym typeface="Calibri"/>
            </a:endParaRPr>
          </a:p>
        </p:txBody>
      </p:sp>
      <p:sp>
        <p:nvSpPr>
          <p:cNvPr id="288" name="Shape 288"/>
          <p:cNvSpPr txBox="1">
            <a:spLocks noGrp="1"/>
          </p:cNvSpPr>
          <p:nvPr>
            <p:ph type="body" idx="1"/>
          </p:nvPr>
        </p:nvSpPr>
        <p:spPr>
          <a:xfrm>
            <a:off x="457200" y="1927373"/>
            <a:ext cx="8291263" cy="43819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Désignent un ensemble de risques professionnels qui touchent l’intégrité physique et psychologique des salariés.</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«Risques» désignent l’apparition possible d’un trouble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«psycho» indique le lien qu’il existe entre la personne</a:t>
            </a:r>
          </a:p>
          <a:p>
            <a:pPr marL="342900" marR="0" lvl="0" indent="-342900" algn="l" rtl="0">
              <a:spcBef>
                <a:spcPts val="480"/>
              </a:spcBef>
              <a:spcAft>
                <a:spcPts val="0"/>
              </a:spcAft>
              <a:buClr>
                <a:schemeClr val="dk1"/>
              </a:buClr>
              <a:buSzPct val="100000"/>
              <a:buFont typeface="Arial"/>
              <a:buChar char="•"/>
            </a:pPr>
            <a:r>
              <a:rPr lang="fr-FR" sz="2400" b="0" i="0" u="none" strike="noStrike" cap="none">
                <a:solidFill>
                  <a:schemeClr val="dk1"/>
                </a:solidFill>
                <a:latin typeface="Calibri"/>
                <a:ea typeface="Calibri"/>
                <a:cs typeface="Calibri"/>
                <a:sym typeface="Calibri"/>
              </a:rPr>
              <a:t>«social » et son environnement professionnel qui est caractérisé par les relations avec autrui (collègues, responsables…)</a:t>
            </a:r>
          </a:p>
          <a:p>
            <a:pPr marL="342900" marR="0" lvl="0" indent="-342900" algn="l" rtl="0">
              <a:spcBef>
                <a:spcPts val="48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3</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Un contrat de partenariat </a:t>
            </a:r>
          </a:p>
          <a:p>
            <a:r>
              <a:rPr lang="fr-FR" dirty="0" smtClean="0"/>
              <a:t>Un an d’engagement </a:t>
            </a:r>
          </a:p>
          <a:p>
            <a:r>
              <a:rPr lang="fr-FR" dirty="0" smtClean="0"/>
              <a:t>Des frais d’entrée et d’installation de 1500€ </a:t>
            </a:r>
            <a:r>
              <a:rPr lang="fr-FR" dirty="0" smtClean="0"/>
              <a:t>(par exemple </a:t>
            </a:r>
            <a:r>
              <a:rPr lang="fr-FR" smtClean="0"/>
              <a:t>à définir) à </a:t>
            </a:r>
            <a:r>
              <a:rPr lang="fr-FR" dirty="0" smtClean="0"/>
              <a:t>la signature</a:t>
            </a:r>
          </a:p>
          <a:p>
            <a:r>
              <a:rPr lang="fr-FR" dirty="0" smtClean="0"/>
              <a:t>Un budget prévisionnel d’utilisation des services en fonction du nombre de salariés</a:t>
            </a:r>
          </a:p>
          <a:p>
            <a:r>
              <a:rPr lang="fr-FR" dirty="0" smtClean="0"/>
              <a:t>La préparation du message à délivrer aux collaborateurs par </a:t>
            </a:r>
            <a:r>
              <a:rPr lang="fr-FR" dirty="0" err="1" smtClean="0"/>
              <a:t>SophroKhepri</a:t>
            </a:r>
            <a:r>
              <a:rPr lang="fr-FR" dirty="0" smtClean="0"/>
              <a:t> et l’employeur</a:t>
            </a:r>
          </a:p>
          <a:p>
            <a:r>
              <a:rPr lang="fr-FR" dirty="0"/>
              <a:t>E</a:t>
            </a:r>
            <a:r>
              <a:rPr lang="fr-FR" dirty="0" smtClean="0"/>
              <a:t>ngagement de l’entreprise d’assurer la communication interne auprès des salariés</a:t>
            </a:r>
            <a:endParaRPr lang="fr-FR" dirty="0"/>
          </a:p>
        </p:txBody>
      </p:sp>
    </p:spTree>
    <p:extLst>
      <p:ext uri="{BB962C8B-B14F-4D97-AF65-F5344CB8AC3E}">
        <p14:creationId xmlns:p14="http://schemas.microsoft.com/office/powerpoint/2010/main" val="245387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pack des prestations, clé en main comprend:</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4</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a:xfrm>
            <a:off x="457200" y="1927373"/>
            <a:ext cx="8507288" cy="4381947"/>
          </a:xfrm>
        </p:spPr>
        <p:txBody>
          <a:bodyPr/>
          <a:lstStyle/>
          <a:p>
            <a:r>
              <a:rPr lang="fr-FR" sz="1800" dirty="0" smtClean="0"/>
              <a:t>Un entretien de diagnostic et d’orientation pour la coordination des soins de support</a:t>
            </a:r>
          </a:p>
          <a:p>
            <a:r>
              <a:rPr lang="fr-FR" sz="1800" dirty="0" smtClean="0"/>
              <a:t>Un cellule d’urgence pour intervenir en situation de crise</a:t>
            </a:r>
          </a:p>
          <a:p>
            <a:r>
              <a:rPr lang="fr-FR" sz="1800" dirty="0" smtClean="0"/>
              <a:t>Des prestations concernant les pôles santé suivant:</a:t>
            </a:r>
          </a:p>
          <a:p>
            <a:pPr lvl="1"/>
            <a:r>
              <a:rPr lang="fr-FR" sz="1800" dirty="0"/>
              <a:t> </a:t>
            </a:r>
            <a:r>
              <a:rPr lang="fr-FR" sz="1800" dirty="0" smtClean="0"/>
              <a:t>Sommeil</a:t>
            </a:r>
          </a:p>
          <a:p>
            <a:pPr lvl="1"/>
            <a:r>
              <a:rPr lang="fr-FR" sz="1800" dirty="0"/>
              <a:t> </a:t>
            </a:r>
            <a:r>
              <a:rPr lang="fr-FR" sz="1800" dirty="0" smtClean="0"/>
              <a:t>Alimentaire </a:t>
            </a:r>
          </a:p>
          <a:p>
            <a:pPr lvl="1"/>
            <a:r>
              <a:rPr lang="fr-FR" sz="1800" dirty="0"/>
              <a:t> </a:t>
            </a:r>
            <a:r>
              <a:rPr lang="fr-FR" sz="1800" dirty="0" smtClean="0"/>
              <a:t>Addictions</a:t>
            </a:r>
          </a:p>
          <a:p>
            <a:pPr lvl="1"/>
            <a:r>
              <a:rPr lang="fr-FR" sz="1800" dirty="0"/>
              <a:t> </a:t>
            </a:r>
            <a:r>
              <a:rPr lang="fr-FR" sz="1800" dirty="0" smtClean="0"/>
              <a:t>Stress (stress aigus, stress post traumatique, dépression, </a:t>
            </a:r>
            <a:r>
              <a:rPr lang="fr-FR" sz="1800" dirty="0" err="1" smtClean="0"/>
              <a:t>burn</a:t>
            </a:r>
            <a:r>
              <a:rPr lang="fr-FR" sz="1800" dirty="0" smtClean="0"/>
              <a:t> out)</a:t>
            </a:r>
          </a:p>
          <a:p>
            <a:pPr lvl="1"/>
            <a:r>
              <a:rPr lang="fr-FR" sz="1800" dirty="0"/>
              <a:t> </a:t>
            </a:r>
            <a:r>
              <a:rPr lang="fr-FR" sz="1800" dirty="0" smtClean="0"/>
              <a:t>Douleurs chroniques</a:t>
            </a:r>
          </a:p>
          <a:p>
            <a:pPr lvl="1"/>
            <a:r>
              <a:rPr lang="fr-FR" sz="1800" dirty="0"/>
              <a:t> </a:t>
            </a:r>
            <a:r>
              <a:rPr lang="fr-FR" sz="1800" dirty="0" smtClean="0"/>
              <a:t>Périnatalité </a:t>
            </a:r>
          </a:p>
          <a:p>
            <a:pPr lvl="1"/>
            <a:r>
              <a:rPr lang="fr-FR" sz="1800" dirty="0"/>
              <a:t> </a:t>
            </a:r>
            <a:r>
              <a:rPr lang="fr-FR" sz="1800" dirty="0" smtClean="0"/>
              <a:t>Parentalité</a:t>
            </a:r>
          </a:p>
          <a:p>
            <a:pPr lvl="1"/>
            <a:r>
              <a:rPr lang="fr-FR" sz="1800" dirty="0"/>
              <a:t> </a:t>
            </a:r>
            <a:r>
              <a:rPr lang="fr-FR" sz="1800" dirty="0" smtClean="0"/>
              <a:t>Préparation à la retraite</a:t>
            </a:r>
          </a:p>
          <a:p>
            <a:pPr lvl="1"/>
            <a:r>
              <a:rPr lang="fr-FR" sz="1800" dirty="0"/>
              <a:t> </a:t>
            </a:r>
            <a:r>
              <a:rPr lang="fr-FR" sz="1800" dirty="0" smtClean="0"/>
              <a:t>Soutien aux aidants familiaux</a:t>
            </a:r>
          </a:p>
          <a:p>
            <a:pPr lvl="1"/>
            <a:r>
              <a:rPr lang="fr-FR" sz="1800" dirty="0"/>
              <a:t> </a:t>
            </a:r>
            <a:r>
              <a:rPr lang="fr-FR" sz="1800" dirty="0" smtClean="0"/>
              <a:t>Concilier vie privée et vie professionnelle</a:t>
            </a:r>
            <a:endParaRPr lang="fr-FR" sz="1800" dirty="0"/>
          </a:p>
          <a:p>
            <a:endParaRPr lang="fr-FR" dirty="0"/>
          </a:p>
        </p:txBody>
      </p:sp>
    </p:spTree>
    <p:extLst>
      <p:ext uri="{BB962C8B-B14F-4D97-AF65-F5344CB8AC3E}">
        <p14:creationId xmlns:p14="http://schemas.microsoft.com/office/powerpoint/2010/main" val="396046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prestations comprennent: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5</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Des bilans énergétiques </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récupération et du </a:t>
            </a:r>
            <a:r>
              <a:rPr lang="fr-FR" sz="2000" dirty="0" smtClean="0">
                <a:latin typeface="Lobster Two"/>
                <a:cs typeface="Arial" panose="020B0604020202020204" pitchFamily="34" charset="0"/>
              </a:rPr>
              <a:t>sommeil</a:t>
            </a:r>
          </a:p>
          <a:p>
            <a:r>
              <a:rPr lang="fr-FR" sz="2000" dirty="0" smtClean="0">
                <a:latin typeface="Lobster Two"/>
                <a:cs typeface="Arial" panose="020B0604020202020204" pitchFamily="34" charset="0"/>
              </a:rPr>
              <a:t>Des programmes d’optimisation </a:t>
            </a:r>
            <a:r>
              <a:rPr lang="fr-FR" sz="2000" dirty="0">
                <a:latin typeface="Lobster Two"/>
                <a:cs typeface="Arial" panose="020B0604020202020204" pitchFamily="34" charset="0"/>
              </a:rPr>
              <a:t>de la concentration et de la </a:t>
            </a:r>
            <a:r>
              <a:rPr lang="fr-FR" sz="2000" dirty="0" smtClean="0">
                <a:latin typeface="Lobster Two"/>
                <a:cs typeface="Arial" panose="020B0604020202020204" pitchFamily="34" charset="0"/>
              </a:rPr>
              <a:t>performance</a:t>
            </a:r>
          </a:p>
          <a:p>
            <a:r>
              <a:rPr lang="fr-FR" sz="2000" dirty="0" smtClean="0">
                <a:latin typeface="Lobster Two"/>
                <a:cs typeface="Arial" panose="020B0604020202020204" pitchFamily="34" charset="0"/>
              </a:rPr>
              <a:t>Des parcours de préparation à la reprise au travail après une absence longue pour maladie, congé de maternité, congé parental.</a:t>
            </a:r>
            <a:endParaRPr lang="fr-FR" sz="2000" dirty="0">
              <a:latin typeface="Lobster Two"/>
              <a:cs typeface="Arial" panose="020B0604020202020204" pitchFamily="34" charset="0"/>
            </a:endParaRPr>
          </a:p>
          <a:p>
            <a:endParaRPr lang="fr-FR" dirty="0"/>
          </a:p>
        </p:txBody>
      </p:sp>
    </p:spTree>
    <p:extLst>
      <p:ext uri="{BB962C8B-B14F-4D97-AF65-F5344CB8AC3E}">
        <p14:creationId xmlns:p14="http://schemas.microsoft.com/office/powerpoint/2010/main" val="60482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40769"/>
            <a:ext cx="9143999" cy="576062"/>
          </a:xfrm>
        </p:spPr>
        <p:txBody>
          <a:bodyPr/>
          <a:lstStyle/>
          <a:p>
            <a:pPr algn="ctr"/>
            <a:r>
              <a:rPr lang="fr-FR" sz="2000" dirty="0" smtClean="0"/>
              <a:t>Liste des pratiques utilisées pour assurer les missions de soutien</a:t>
            </a:r>
            <a:endParaRPr lang="fr-FR" sz="2000"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6</a:t>
            </a:fld>
            <a:endParaRPr lang="fr-FR" sz="1200" b="0" i="0" u="none" strike="noStrike" cap="none">
              <a:solidFill>
                <a:srgbClr val="888888"/>
              </a:solidFill>
              <a:latin typeface="Calibri"/>
              <a:ea typeface="Calibri"/>
              <a:cs typeface="Calibri"/>
              <a:sym typeface="Calibri"/>
            </a:endParaRPr>
          </a:p>
        </p:txBody>
      </p:sp>
      <p:graphicFrame>
        <p:nvGraphicFramePr>
          <p:cNvPr id="8" name="Tableau 7"/>
          <p:cNvGraphicFramePr>
            <a:graphicFrameLocks noGrp="1"/>
          </p:cNvGraphicFramePr>
          <p:nvPr>
            <p:extLst>
              <p:ext uri="{D42A27DB-BD31-4B8C-83A1-F6EECF244321}">
                <p14:modId xmlns:p14="http://schemas.microsoft.com/office/powerpoint/2010/main" val="2492594220"/>
              </p:ext>
            </p:extLst>
          </p:nvPr>
        </p:nvGraphicFramePr>
        <p:xfrm>
          <a:off x="107504" y="2054784"/>
          <a:ext cx="8964490" cy="4068228"/>
        </p:xfrm>
        <a:graphic>
          <a:graphicData uri="http://schemas.openxmlformats.org/drawingml/2006/table">
            <a:tbl>
              <a:tblPr firstRow="1" bandRow="1">
                <a:tableStyleId>{5C22544A-7EE6-4342-B048-85BDC9FD1C3A}</a:tableStyleId>
              </a:tblPr>
              <a:tblGrid>
                <a:gridCol w="896449"/>
                <a:gridCol w="896449"/>
                <a:gridCol w="896449"/>
                <a:gridCol w="896449"/>
                <a:gridCol w="896449"/>
                <a:gridCol w="896449"/>
                <a:gridCol w="896449"/>
                <a:gridCol w="896449"/>
                <a:gridCol w="896449"/>
                <a:gridCol w="896449"/>
              </a:tblGrid>
              <a:tr h="649050">
                <a:tc>
                  <a:txBody>
                    <a:bodyPr/>
                    <a:lstStyle/>
                    <a:p>
                      <a:r>
                        <a:rPr lang="fr-FR" sz="1200" dirty="0" smtClean="0"/>
                        <a:t>Coach conseil</a:t>
                      </a:r>
                      <a:endParaRPr lang="fr-FR" sz="1200" dirty="0"/>
                    </a:p>
                  </a:txBody>
                  <a:tcPr/>
                </a:tc>
                <a:tc>
                  <a:txBody>
                    <a:bodyPr/>
                    <a:lstStyle/>
                    <a:p>
                      <a:r>
                        <a:rPr lang="fr-FR" sz="1100" dirty="0" smtClean="0"/>
                        <a:t>Paramédical/médical</a:t>
                      </a:r>
                      <a:endParaRPr lang="fr-FR" sz="1100" dirty="0"/>
                    </a:p>
                  </a:txBody>
                  <a:tcPr/>
                </a:tc>
                <a:tc>
                  <a:txBody>
                    <a:bodyPr/>
                    <a:lstStyle/>
                    <a:p>
                      <a:r>
                        <a:rPr lang="fr-FR" sz="1100" dirty="0" smtClean="0"/>
                        <a:t>Masseur bien-être</a:t>
                      </a:r>
                      <a:endParaRPr lang="fr-FR" sz="1100" dirty="0"/>
                    </a:p>
                  </a:txBody>
                  <a:tcPr/>
                </a:tc>
                <a:tc>
                  <a:txBody>
                    <a:bodyPr/>
                    <a:lstStyle/>
                    <a:p>
                      <a:r>
                        <a:rPr lang="fr-FR" sz="1100" dirty="0" smtClean="0"/>
                        <a:t>Psychologue</a:t>
                      </a:r>
                      <a:endParaRPr lang="fr-FR" sz="1100" dirty="0"/>
                    </a:p>
                  </a:txBody>
                  <a:tcPr/>
                </a:tc>
                <a:tc>
                  <a:txBody>
                    <a:bodyPr/>
                    <a:lstStyle/>
                    <a:p>
                      <a:r>
                        <a:rPr lang="fr-FR" sz="1200" b="1" dirty="0" smtClean="0"/>
                        <a:t>Sophrologue</a:t>
                      </a:r>
                      <a:endParaRPr lang="fr-FR" sz="1200" b="1" dirty="0"/>
                    </a:p>
                  </a:txBody>
                  <a:tcPr/>
                </a:tc>
                <a:tc>
                  <a:txBody>
                    <a:bodyPr/>
                    <a:lstStyle/>
                    <a:p>
                      <a:r>
                        <a:rPr lang="fr-FR" sz="1200" dirty="0" smtClean="0"/>
                        <a:t>Hypnose</a:t>
                      </a:r>
                      <a:endParaRPr lang="fr-FR" sz="1200" dirty="0"/>
                    </a:p>
                  </a:txBody>
                  <a:tcPr/>
                </a:tc>
                <a:tc>
                  <a:txBody>
                    <a:bodyPr/>
                    <a:lstStyle/>
                    <a:p>
                      <a:r>
                        <a:rPr lang="fr-FR" sz="1200" dirty="0" smtClean="0"/>
                        <a:t>Psycho </a:t>
                      </a:r>
                      <a:r>
                        <a:rPr lang="fr-FR" sz="1200" dirty="0" err="1" smtClean="0"/>
                        <a:t>pratitien</a:t>
                      </a:r>
                      <a:endParaRPr lang="fr-FR" sz="1200" dirty="0"/>
                    </a:p>
                  </a:txBody>
                  <a:tcPr/>
                </a:tc>
                <a:tc>
                  <a:txBody>
                    <a:bodyPr/>
                    <a:lstStyle/>
                    <a:p>
                      <a:r>
                        <a:rPr lang="fr-FR" sz="1200" dirty="0" smtClean="0"/>
                        <a:t>Soins</a:t>
                      </a:r>
                      <a:r>
                        <a:rPr lang="fr-FR" sz="1200" baseline="0" dirty="0" smtClean="0"/>
                        <a:t> </a:t>
                      </a:r>
                      <a:r>
                        <a:rPr lang="fr-FR" sz="1200" dirty="0" err="1" smtClean="0"/>
                        <a:t>énergéti</a:t>
                      </a:r>
                      <a:endParaRPr lang="fr-FR" sz="1200" dirty="0" smtClean="0"/>
                    </a:p>
                    <a:p>
                      <a:r>
                        <a:rPr lang="fr-FR" sz="1200" dirty="0" err="1" smtClean="0"/>
                        <a:t>ques</a:t>
                      </a:r>
                      <a:endParaRPr lang="fr-FR" sz="1200" dirty="0"/>
                    </a:p>
                  </a:txBody>
                  <a:tcPr/>
                </a:tc>
                <a:tc>
                  <a:txBody>
                    <a:bodyPr/>
                    <a:lstStyle/>
                    <a:p>
                      <a:r>
                        <a:rPr lang="fr-FR" sz="1200" dirty="0" smtClean="0"/>
                        <a:t>Soins naturels</a:t>
                      </a:r>
                      <a:endParaRPr lang="fr-FR" sz="1200" dirty="0"/>
                    </a:p>
                  </a:txBody>
                  <a:tcPr/>
                </a:tc>
                <a:tc>
                  <a:txBody>
                    <a:bodyPr/>
                    <a:lstStyle/>
                    <a:p>
                      <a:r>
                        <a:rPr lang="fr-FR" sz="1200" dirty="0" smtClean="0"/>
                        <a:t>Soins manuels</a:t>
                      </a:r>
                      <a:endParaRPr lang="fr-FR" sz="1200" dirty="0"/>
                    </a:p>
                  </a:txBody>
                  <a:tcPr/>
                </a:tc>
              </a:tr>
              <a:tr h="649050">
                <a:tc>
                  <a:txBody>
                    <a:bodyPr/>
                    <a:lstStyle/>
                    <a:p>
                      <a:r>
                        <a:rPr lang="fr-FR" sz="1050" dirty="0" smtClean="0">
                          <a:latin typeface="Calibri" panose="020F0502020204030204" pitchFamily="34" charset="0"/>
                          <a:cs typeface="Calibri" panose="020F0502020204030204" pitchFamily="34" charset="0"/>
                        </a:rPr>
                        <a:t>Orientation scolaire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Pédicure podologue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shiatsu</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psychothérapie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Méditation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En thérapie brève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Bilan énergétique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Aroma </a:t>
                      </a:r>
                      <a:r>
                        <a:rPr lang="fr-FR" sz="1050" dirty="0" err="1" smtClean="0">
                          <a:latin typeface="Calibri" panose="020F0502020204030204" pitchFamily="34" charset="0"/>
                          <a:cs typeface="Calibri" panose="020F0502020204030204" pitchFamily="34" charset="0"/>
                        </a:rPr>
                        <a:t>théraphie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chiropraxie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profession</a:t>
                      </a:r>
                    </a:p>
                    <a:p>
                      <a:r>
                        <a:rPr lang="fr-FR" sz="1050" dirty="0" err="1" smtClean="0">
                          <a:latin typeface="Calibri" panose="020F0502020204030204" pitchFamily="34" charset="0"/>
                          <a:cs typeface="Calibri" panose="020F0502020204030204" pitchFamily="34" charset="0"/>
                        </a:rPr>
                        <a:t>nel</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Diététique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Massage</a:t>
                      </a:r>
                      <a:r>
                        <a:rPr lang="fr-FR" sz="1050" baseline="0" dirty="0" smtClean="0">
                          <a:latin typeface="Calibri" panose="020F0502020204030204" pitchFamily="34" charset="0"/>
                          <a:cs typeface="Calibri" panose="020F0502020204030204" pitchFamily="34" charset="0"/>
                        </a:rPr>
                        <a:t>s  du monde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Remédia</a:t>
                      </a:r>
                    </a:p>
                    <a:p>
                      <a:r>
                        <a:rPr lang="fr-FR" sz="1050" dirty="0" err="1" smtClean="0">
                          <a:latin typeface="Calibri" panose="020F0502020204030204" pitchFamily="34" charset="0"/>
                          <a:cs typeface="Calibri" panose="020F0502020204030204" pitchFamily="34" charset="0"/>
                        </a:rPr>
                        <a:t>tion</a:t>
                      </a:r>
                      <a:r>
                        <a:rPr lang="fr-FR" sz="1050" baseline="0" dirty="0" smtClean="0">
                          <a:latin typeface="Calibri" panose="020F0502020204030204" pitchFamily="34" charset="0"/>
                          <a:cs typeface="Calibri" panose="020F0502020204030204" pitchFamily="34" charset="0"/>
                        </a:rPr>
                        <a:t> cognitive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relaxation</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EFT</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Feng shui</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Hyrudo</a:t>
                      </a:r>
                      <a:r>
                        <a:rPr lang="fr-FR" sz="1050" dirty="0" smtClean="0">
                          <a:latin typeface="Calibri" panose="020F0502020204030204" pitchFamily="34" charset="0"/>
                          <a:cs typeface="Calibri" panose="020F0502020204030204" pitchFamily="34" charset="0"/>
                        </a:rPr>
                        <a:t> 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Etiopathie</a:t>
                      </a:r>
                      <a:endParaRPr lang="fr-FR" sz="1050" dirty="0">
                        <a:latin typeface="Calibri" panose="020F0502020204030204" pitchFamily="34" charset="0"/>
                        <a:cs typeface="Calibri" panose="020F0502020204030204" pitchFamily="34" charset="0"/>
                      </a:endParaRPr>
                    </a:p>
                  </a:txBody>
                  <a:tcPr/>
                </a:tc>
              </a:tr>
              <a:tr h="489036">
                <a:tc>
                  <a:txBody>
                    <a:bodyPr/>
                    <a:lstStyle/>
                    <a:p>
                      <a:r>
                        <a:rPr lang="fr-FR" sz="1050" dirty="0" smtClean="0">
                          <a:latin typeface="Calibri" panose="020F0502020204030204" pitchFamily="34" charset="0"/>
                          <a:cs typeface="Calibri" panose="020F0502020204030204" pitchFamily="34" charset="0"/>
                        </a:rPr>
                        <a:t>Bilan de compétence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Nutrition</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Digipuncture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EMDR</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sophrologie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Gestalt thérapie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Iridologie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Kinésiologie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Sage Femme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Formation des aidants familiaux</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Evaluation</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psycholo</a:t>
                      </a:r>
                      <a:endParaRPr lang="fr-FR" sz="1050" baseline="0" smtClean="0">
                        <a:latin typeface="Calibri" panose="020F0502020204030204" pitchFamily="34" charset="0"/>
                        <a:cs typeface="Calibri" panose="020F0502020204030204" pitchFamily="34" charset="0"/>
                      </a:endParaRPr>
                    </a:p>
                    <a:p>
                      <a:r>
                        <a:rPr lang="fr-FR" sz="1050" baseline="0" smtClean="0">
                          <a:latin typeface="Calibri" panose="020F0502020204030204" pitchFamily="34" charset="0"/>
                          <a:cs typeface="Calibri" panose="020F0502020204030204" pitchFamily="34" charset="0"/>
                        </a:rPr>
                        <a:t>gique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Technique </a:t>
                      </a:r>
                      <a:r>
                        <a:rPr lang="fr-FR" sz="1050" dirty="0" err="1" smtClean="0">
                          <a:latin typeface="Calibri" panose="020F0502020204030204" pitchFamily="34" charset="0"/>
                          <a:cs typeface="Calibri" panose="020F0502020204030204" pitchFamily="34" charset="0"/>
                        </a:rPr>
                        <a:t>debriefing</a:t>
                      </a:r>
                      <a:r>
                        <a:rPr lang="fr-FR" sz="1050" baseline="0" dirty="0" smtClean="0">
                          <a:latin typeface="Calibri" panose="020F0502020204030204" pitchFamily="34" charset="0"/>
                          <a:cs typeface="Calibri" panose="020F0502020204030204" pitchFamily="34" charset="0"/>
                        </a:rPr>
                        <a:t> </a:t>
                      </a:r>
                      <a:r>
                        <a:rPr lang="fr-FR" sz="1050" baseline="0" dirty="0" err="1" smtClean="0">
                          <a:latin typeface="Calibri" panose="020F0502020204030204" pitchFamily="34" charset="0"/>
                          <a:cs typeface="Calibri" panose="020F0502020204030204" pitchFamily="34" charset="0"/>
                        </a:rPr>
                        <a:t>indiv</a:t>
                      </a:r>
                      <a:r>
                        <a:rPr lang="fr-FR" sz="1050" baseline="0" dirty="0" smtClean="0">
                          <a:latin typeface="Calibri" panose="020F0502020204030204" pitchFamily="34" charset="0"/>
                          <a:cs typeface="Calibri" panose="020F0502020204030204" pitchFamily="34" charset="0"/>
                        </a:rPr>
                        <a:t>. Et collective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err="1" smtClean="0">
                          <a:latin typeface="Calibri" panose="020F0502020204030204" pitchFamily="34" charset="0"/>
                          <a:cs typeface="Calibri" panose="020F0502020204030204" pitchFamily="34" charset="0"/>
                        </a:rPr>
                        <a:t>Naturo</a:t>
                      </a:r>
                      <a:endParaRPr lang="fr-FR" sz="1050" dirty="0" smtClean="0">
                        <a:latin typeface="Calibri" panose="020F0502020204030204" pitchFamily="34" charset="0"/>
                        <a:cs typeface="Calibri" panose="020F0502020204030204" pitchFamily="34" charset="0"/>
                      </a:endParaRP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ostéopathie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Médecin</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Cohérence cardiaque</a:t>
                      </a:r>
                      <a:endParaRPr lang="fr-FR" sz="1050" dirty="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Phyto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Réflexologie</a:t>
                      </a:r>
                      <a:endParaRPr lang="fr-FR" sz="1050" dirty="0">
                        <a:latin typeface="Calibri" panose="020F0502020204030204" pitchFamily="34" charset="0"/>
                        <a:cs typeface="Calibri" panose="020F0502020204030204" pitchFamily="34" charset="0"/>
                      </a:endParaRPr>
                    </a:p>
                  </a:txBody>
                  <a:tcPr/>
                </a:tc>
              </a:tr>
              <a:tr h="489036">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a:latin typeface="Calibri" panose="020F0502020204030204" pitchFamily="34" charset="0"/>
                        <a:cs typeface="Calibri" panose="020F0502020204030204" pitchFamily="34" charset="0"/>
                      </a:endParaRPr>
                    </a:p>
                  </a:txBody>
                  <a:tcPr/>
                </a:tc>
                <a:tc>
                  <a:txBody>
                    <a:bodyPr/>
                    <a:lstStyle/>
                    <a:p>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Homéo</a:t>
                      </a:r>
                    </a:p>
                    <a:p>
                      <a:r>
                        <a:rPr lang="fr-FR" sz="1050" dirty="0" err="1" smtClean="0">
                          <a:latin typeface="Calibri" panose="020F0502020204030204" pitchFamily="34" charset="0"/>
                          <a:cs typeface="Calibri" panose="020F0502020204030204" pitchFamily="34" charset="0"/>
                        </a:rPr>
                        <a:t>pathie</a:t>
                      </a:r>
                      <a:endParaRPr lang="fr-FR" sz="1050" dirty="0">
                        <a:latin typeface="Calibri" panose="020F0502020204030204" pitchFamily="34" charset="0"/>
                        <a:cs typeface="Calibri" panose="020F0502020204030204" pitchFamily="34" charset="0"/>
                      </a:endParaRPr>
                    </a:p>
                  </a:txBody>
                  <a:tcPr/>
                </a:tc>
                <a:tc>
                  <a:txBody>
                    <a:bodyPr/>
                    <a:lstStyle/>
                    <a:p>
                      <a:r>
                        <a:rPr lang="fr-FR" sz="1050" dirty="0" smtClean="0">
                          <a:latin typeface="Calibri" panose="020F0502020204030204" pitchFamily="34" charset="0"/>
                          <a:cs typeface="Calibri" panose="020F0502020204030204" pitchFamily="34" charset="0"/>
                        </a:rPr>
                        <a:t>Auriculo</a:t>
                      </a:r>
                    </a:p>
                    <a:p>
                      <a:r>
                        <a:rPr lang="fr-FR" sz="1050" dirty="0" smtClean="0">
                          <a:latin typeface="Calibri" panose="020F0502020204030204" pitchFamily="34" charset="0"/>
                          <a:cs typeface="Calibri" panose="020F0502020204030204" pitchFamily="34" charset="0"/>
                        </a:rPr>
                        <a:t>thérapie</a:t>
                      </a:r>
                      <a:endParaRPr lang="fr-FR" sz="105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526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Où et Comment?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7</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a:t>Le choix de consulter sur la plateforme ou dans le Centre</a:t>
            </a:r>
          </a:p>
          <a:p>
            <a:pPr marL="152400" indent="0">
              <a:buNone/>
            </a:pPr>
            <a:endParaRPr lang="fr-FR" dirty="0" smtClean="0"/>
          </a:p>
          <a:p>
            <a:r>
              <a:rPr lang="fr-FR" dirty="0" smtClean="0"/>
              <a:t>Selon les pratiques et leur choix, les collaborateurs ont la liberté d’être accompagner:</a:t>
            </a:r>
          </a:p>
          <a:p>
            <a:pPr marL="152400" indent="0">
              <a:buNone/>
            </a:pPr>
            <a:r>
              <a:rPr lang="fr-FR" dirty="0"/>
              <a:t>	</a:t>
            </a:r>
            <a:r>
              <a:rPr lang="fr-FR" dirty="0" smtClean="0"/>
              <a:t>- en visioconférence</a:t>
            </a:r>
          </a:p>
          <a:p>
            <a:pPr marL="152400" indent="0">
              <a:buNone/>
            </a:pPr>
            <a:r>
              <a:rPr lang="fr-FR" dirty="0"/>
              <a:t>	</a:t>
            </a:r>
            <a:r>
              <a:rPr lang="fr-FR" dirty="0" smtClean="0"/>
              <a:t>- au téléphone</a:t>
            </a:r>
          </a:p>
          <a:p>
            <a:pPr marL="152400" indent="0">
              <a:buNone/>
            </a:pPr>
            <a:r>
              <a:rPr lang="fr-FR" dirty="0"/>
              <a:t>	</a:t>
            </a:r>
            <a:r>
              <a:rPr lang="fr-FR" dirty="0" smtClean="0"/>
              <a:t>- au Centre</a:t>
            </a:r>
            <a:endParaRPr lang="fr-FR" dirty="0"/>
          </a:p>
        </p:txBody>
      </p:sp>
    </p:spTree>
    <p:extLst>
      <p:ext uri="{BB962C8B-B14F-4D97-AF65-F5344CB8AC3E}">
        <p14:creationId xmlns:p14="http://schemas.microsoft.com/office/powerpoint/2010/main" val="36565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Garanties</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8</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r>
              <a:rPr lang="fr-FR" dirty="0" smtClean="0"/>
              <a:t>Suivi et pérennité des activités: </a:t>
            </a:r>
          </a:p>
          <a:p>
            <a:pPr lvl="1"/>
            <a:r>
              <a:rPr lang="fr-FR" dirty="0"/>
              <a:t> </a:t>
            </a:r>
            <a:r>
              <a:rPr lang="fr-FR" dirty="0" smtClean="0"/>
              <a:t>Grâce à notre organisation et à nos 80 professionnels </a:t>
            </a:r>
            <a:br>
              <a:rPr lang="fr-FR" dirty="0" smtClean="0"/>
            </a:br>
            <a:r>
              <a:rPr lang="fr-FR" dirty="0" smtClean="0"/>
              <a:t>validés et à votre disposition. Nos professionnels sont thérapeutes, coach ou formateurs  en hygiène de vie, bien-être et santé</a:t>
            </a:r>
          </a:p>
          <a:p>
            <a:r>
              <a:rPr lang="fr-FR" dirty="0" smtClean="0"/>
              <a:t>Confidentialité:</a:t>
            </a:r>
          </a:p>
          <a:p>
            <a:pPr lvl="1"/>
            <a:r>
              <a:rPr lang="fr-FR" dirty="0"/>
              <a:t> </a:t>
            </a:r>
            <a:r>
              <a:rPr lang="fr-FR" dirty="0" smtClean="0"/>
              <a:t>Préserver les collaborateurs: Les motifs de consultation et le choix des prestations ne seront jamais communiqués à l’employeur </a:t>
            </a:r>
          </a:p>
          <a:p>
            <a:r>
              <a:rPr lang="fr-FR" dirty="0" smtClean="0"/>
              <a:t>Adaptation des soins sur mesure de façon individualisée par collaborateur:</a:t>
            </a:r>
          </a:p>
          <a:p>
            <a:pPr lvl="1"/>
            <a:r>
              <a:rPr lang="fr-FR" dirty="0"/>
              <a:t> </a:t>
            </a:r>
            <a:r>
              <a:rPr lang="fr-FR" dirty="0" smtClean="0"/>
              <a:t>Chaque collaborateur bénéficie d’un spécialiste santé référent pour l’aider à la mises en œuvre de son plan de soutien personnalisé.</a:t>
            </a:r>
            <a:endParaRPr lang="fr-FR" dirty="0"/>
          </a:p>
        </p:txBody>
      </p:sp>
    </p:spTree>
    <p:extLst>
      <p:ext uri="{BB962C8B-B14F-4D97-AF65-F5344CB8AC3E}">
        <p14:creationId xmlns:p14="http://schemas.microsoft.com/office/powerpoint/2010/main" val="15413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D’abord un partenariat</a:t>
            </a:r>
            <a:endParaRPr lang="fr-FR" dirty="0"/>
          </a:p>
        </p:txBody>
      </p:sp>
      <p:sp>
        <p:nvSpPr>
          <p:cNvPr id="3" name="Espace réservé du numéro de diapositive 2"/>
          <p:cNvSpPr>
            <a:spLocks noGrp="1"/>
          </p:cNvSpPr>
          <p:nvPr>
            <p:ph type="sldNum" idx="12"/>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rgbClr val="888888"/>
                </a:solidFill>
                <a:latin typeface="Calibri"/>
                <a:ea typeface="Calibri"/>
                <a:cs typeface="Calibri"/>
                <a:sym typeface="Calibri"/>
              </a:rPr>
              <a:t>9</a:t>
            </a:fld>
            <a:endParaRPr lang="fr-FR" sz="1200" b="0" i="0" u="none" strike="noStrike" cap="none">
              <a:solidFill>
                <a:srgbClr val="888888"/>
              </a:solidFill>
              <a:latin typeface="Calibri"/>
              <a:ea typeface="Calibri"/>
              <a:cs typeface="Calibri"/>
              <a:sym typeface="Calibri"/>
            </a:endParaRPr>
          </a:p>
        </p:txBody>
      </p:sp>
      <p:sp>
        <p:nvSpPr>
          <p:cNvPr id="4" name="Espace réservé du texte 3"/>
          <p:cNvSpPr>
            <a:spLocks noGrp="1"/>
          </p:cNvSpPr>
          <p:nvPr>
            <p:ph type="body" idx="1"/>
          </p:nvPr>
        </p:nvSpPr>
        <p:spPr/>
        <p:txBody>
          <a:bodyPr/>
          <a:lstStyle/>
          <a:p>
            <a:pPr lvl="0"/>
            <a:r>
              <a:rPr lang="fr-FR" dirty="0"/>
              <a:t>Un Partenariat entre </a:t>
            </a:r>
            <a:r>
              <a:rPr lang="fr-FR" dirty="0" err="1"/>
              <a:t>Visiapy</a:t>
            </a:r>
            <a:r>
              <a:rPr lang="fr-FR" dirty="0"/>
              <a:t>, plateforme de soins et d’accompagnement à distance de la société </a:t>
            </a:r>
            <a:r>
              <a:rPr lang="fr-FR" dirty="0" err="1"/>
              <a:t>Sophrokhepri</a:t>
            </a:r>
            <a:r>
              <a:rPr lang="fr-FR" dirty="0"/>
              <a:t> et la Mairie de </a:t>
            </a:r>
            <a:r>
              <a:rPr lang="fr-FR" dirty="0" smtClean="0"/>
              <a:t>Nogent,</a:t>
            </a:r>
          </a:p>
          <a:p>
            <a:pPr lvl="0"/>
            <a:r>
              <a:rPr lang="fr-FR" dirty="0" err="1" smtClean="0"/>
              <a:t>Sophrokhepri</a:t>
            </a:r>
            <a:r>
              <a:rPr lang="fr-FR" dirty="0" smtClean="0"/>
              <a:t> propose à la commune de Nogent d’être leur partenaire en qualité de lieu d’expérimentation dans le cadre d’un appel à projet de la Région Ile de France Intitulé </a:t>
            </a:r>
            <a:r>
              <a:rPr lang="fr-FR" dirty="0" err="1" smtClean="0"/>
              <a:t>Innov’Up</a:t>
            </a:r>
            <a:r>
              <a:rPr lang="fr-FR" dirty="0" smtClean="0"/>
              <a:t> expérimentation.</a:t>
            </a:r>
          </a:p>
          <a:p>
            <a:pPr lvl="0"/>
            <a:r>
              <a:rPr lang="fr-FR" dirty="0" smtClean="0"/>
              <a:t>La volonté de réussite des deux  parties pour un succès du programme.</a:t>
            </a:r>
            <a:endParaRPr lang="fr-FR" dirty="0"/>
          </a:p>
          <a:p>
            <a:endParaRPr lang="fr-FR" dirty="0"/>
          </a:p>
        </p:txBody>
      </p:sp>
    </p:spTree>
    <p:extLst>
      <p:ext uri="{BB962C8B-B14F-4D97-AF65-F5344CB8AC3E}">
        <p14:creationId xmlns:p14="http://schemas.microsoft.com/office/powerpoint/2010/main" val="418471722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6704</TotalTime>
  <Words>3054</Words>
  <Application>Microsoft Office PowerPoint</Application>
  <PresentationFormat>Affichage à l'écran (4:3)</PresentationFormat>
  <Paragraphs>422</Paragraphs>
  <Slides>23</Slides>
  <Notes>15</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SOMMAIRE: Partie 1</vt:lpstr>
      <vt:lpstr>Un partenariat</vt:lpstr>
      <vt:lpstr>Le pack des prestations, clé en main comprend:</vt:lpstr>
      <vt:lpstr>Les prestations comprennent:</vt:lpstr>
      <vt:lpstr>Liste des pratiques utilisées pour assurer les missions de soutien</vt:lpstr>
      <vt:lpstr>Où et Comment?</vt:lpstr>
      <vt:lpstr>Garanties</vt:lpstr>
      <vt:lpstr>D’abord un partenariat</vt:lpstr>
      <vt:lpstr>Expérimentation in situ et in vivo de projets innovants en Île-de-France</vt:lpstr>
      <vt:lpstr>SOMMAIRE: Partie 2</vt:lpstr>
      <vt:lpstr>Présentation PowerPoint</vt:lpstr>
      <vt:lpstr>Présentation PowerPoint</vt:lpstr>
      <vt:lpstr>La Plateforme Visiapy : un système expert</vt:lpstr>
      <vt:lpstr>Le concept Visiapy: La visiothérapie pourquoi?</vt:lpstr>
      <vt:lpstr>Offre pour les collectivités et les entreprises au regard de la réglementation SQVT</vt:lpstr>
      <vt:lpstr>Pourquoi externaliser l’approche SQVT?</vt:lpstr>
      <vt:lpstr>Pourquoi externaliser l’approche SQVT?</vt:lpstr>
      <vt:lpstr>Notre démarche d’accompagnement du changement</vt:lpstr>
      <vt:lpstr>CV de la dirigeante à la demande</vt:lpstr>
      <vt:lpstr>Annexe 1. Règlementation sur Santé et Qualité de Vie au Travail:</vt:lpstr>
      <vt:lpstr>Annexe 2. Chiffre sur la Qualité de Vie au Travail selon les résultats de l’enquête 2013 de l’ANACT (Agence nationale pour l'amélioration des conditions de travail) :</vt:lpstr>
      <vt:lpstr>Annexe 3. Qu’entend-on par “risques psychosociaux”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dc:creator>
  <cp:lastModifiedBy>Dell</cp:lastModifiedBy>
  <cp:revision>63</cp:revision>
  <cp:lastPrinted>2016-11-20T17:08:59Z</cp:lastPrinted>
  <dcterms:modified xsi:type="dcterms:W3CDTF">2017-04-02T15:17:09Z</dcterms:modified>
</cp:coreProperties>
</file>