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handoutMasterIdLst>
    <p:handoutMasterId r:id="rId17"/>
  </p:handoutMasterIdLst>
  <p:sldIdLst>
    <p:sldId id="256" r:id="rId2"/>
    <p:sldId id="272" r:id="rId3"/>
    <p:sldId id="257" r:id="rId4"/>
    <p:sldId id="258" r:id="rId5"/>
    <p:sldId id="259" r:id="rId6"/>
    <p:sldId id="260" r:id="rId7"/>
    <p:sldId id="262" r:id="rId8"/>
    <p:sldId id="273" r:id="rId9"/>
    <p:sldId id="263" r:id="rId10"/>
    <p:sldId id="268" r:id="rId11"/>
    <p:sldId id="265" r:id="rId12"/>
    <p:sldId id="264" r:id="rId13"/>
    <p:sldId id="266" r:id="rId14"/>
    <p:sldId id="269" r:id="rId15"/>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660"/>
  </p:normalViewPr>
  <p:slideViewPr>
    <p:cSldViewPr snapToGrid="0">
      <p:cViewPr>
        <p:scale>
          <a:sx n="114" d="100"/>
          <a:sy n="114" d="100"/>
        </p:scale>
        <p:origin x="2688" y="121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696EA2-1BB1-4F92-AC53-228A2708DC67}"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fr-FR"/>
        </a:p>
      </dgm:t>
    </dgm:pt>
    <dgm:pt modelId="{D84F55FA-F0B9-4E5A-AC0A-609296A4E1E9}">
      <dgm:prSet phldrT="[Text]"/>
      <dgm:spPr/>
      <dgm:t>
        <a:bodyPr/>
        <a:lstStyle/>
        <a:p>
          <a:r>
            <a:rPr lang="fr-FR" b="1" dirty="0" smtClean="0"/>
            <a:t>Evelyne </a:t>
          </a:r>
          <a:r>
            <a:rPr lang="fr-FR" b="1" dirty="0" err="1" smtClean="0"/>
            <a:t>Revellat</a:t>
          </a:r>
          <a:r>
            <a:rPr lang="fr-FR" b="1" dirty="0" smtClean="0"/>
            <a:t> </a:t>
          </a:r>
        </a:p>
        <a:p>
          <a:r>
            <a:rPr lang="fr-FR" dirty="0" smtClean="0"/>
            <a:t>Directrice Centre </a:t>
          </a:r>
          <a:r>
            <a:rPr lang="fr-FR" dirty="0" err="1" smtClean="0"/>
            <a:t>Sophrokhepri</a:t>
          </a:r>
          <a:r>
            <a:rPr lang="fr-FR" dirty="0" smtClean="0"/>
            <a:t> </a:t>
          </a:r>
        </a:p>
        <a:p>
          <a:r>
            <a:rPr lang="fr-FR" dirty="0" smtClean="0"/>
            <a:t>Sophrologue - Praticien EFT</a:t>
          </a:r>
          <a:endParaRPr lang="fr-FR" dirty="0"/>
        </a:p>
      </dgm:t>
    </dgm:pt>
    <dgm:pt modelId="{8D51E657-D108-41A4-AF6E-9E6731E27730}" type="parTrans" cxnId="{1A635A8E-F6D5-471A-9357-34DBDCD84460}">
      <dgm:prSet/>
      <dgm:spPr/>
      <dgm:t>
        <a:bodyPr/>
        <a:lstStyle/>
        <a:p>
          <a:endParaRPr lang="fr-FR"/>
        </a:p>
      </dgm:t>
    </dgm:pt>
    <dgm:pt modelId="{194AE2C9-41D9-49AE-95CD-033AAC3E0526}" type="sibTrans" cxnId="{1A635A8E-F6D5-471A-9357-34DBDCD84460}">
      <dgm:prSet/>
      <dgm:spPr/>
      <dgm:t>
        <a:bodyPr/>
        <a:lstStyle/>
        <a:p>
          <a:endParaRPr lang="fr-FR"/>
        </a:p>
      </dgm:t>
    </dgm:pt>
    <dgm:pt modelId="{87B11DFA-BF23-4B76-9533-EED3FC533B70}">
      <dgm:prSet phldrT="[Text]"/>
      <dgm:spPr/>
      <dgm:t>
        <a:bodyPr/>
        <a:lstStyle/>
        <a:p>
          <a:r>
            <a:rPr lang="fr-FR" b="1" dirty="0" smtClean="0"/>
            <a:t>Danielle Estrade </a:t>
          </a:r>
        </a:p>
        <a:p>
          <a:r>
            <a:rPr lang="fr-FR" dirty="0" smtClean="0"/>
            <a:t>Sophrologue</a:t>
          </a:r>
        </a:p>
        <a:p>
          <a:r>
            <a:rPr lang="fr-FR" dirty="0" smtClean="0"/>
            <a:t>Praticien Hypnose</a:t>
          </a:r>
          <a:endParaRPr lang="fr-FR" dirty="0"/>
        </a:p>
      </dgm:t>
    </dgm:pt>
    <dgm:pt modelId="{A07AD69C-884F-4CF5-A9C8-0D085EDE6AF4}" type="parTrans" cxnId="{B953F17B-3CCE-4AC5-80D4-CBA551E86E8C}">
      <dgm:prSet/>
      <dgm:spPr/>
      <dgm:t>
        <a:bodyPr/>
        <a:lstStyle/>
        <a:p>
          <a:endParaRPr lang="fr-FR"/>
        </a:p>
      </dgm:t>
    </dgm:pt>
    <dgm:pt modelId="{578A9F7B-DAED-44D9-B4B0-ADA95841A89A}" type="sibTrans" cxnId="{B953F17B-3CCE-4AC5-80D4-CBA551E86E8C}">
      <dgm:prSet/>
      <dgm:spPr/>
      <dgm:t>
        <a:bodyPr/>
        <a:lstStyle/>
        <a:p>
          <a:endParaRPr lang="fr-FR"/>
        </a:p>
      </dgm:t>
    </dgm:pt>
    <dgm:pt modelId="{664FE82D-716C-4376-AA5E-99CD443E4577}" type="pres">
      <dgm:prSet presAssocID="{2C696EA2-1BB1-4F92-AC53-228A2708DC67}" presName="Name0" presStyleCnt="0">
        <dgm:presLayoutVars>
          <dgm:dir/>
          <dgm:resizeHandles val="exact"/>
        </dgm:presLayoutVars>
      </dgm:prSet>
      <dgm:spPr/>
      <dgm:t>
        <a:bodyPr/>
        <a:lstStyle/>
        <a:p>
          <a:endParaRPr lang="fr-FR"/>
        </a:p>
      </dgm:t>
    </dgm:pt>
    <dgm:pt modelId="{0F73D2AA-3FA2-4806-AC71-811EABE8DFF2}" type="pres">
      <dgm:prSet presAssocID="{2C696EA2-1BB1-4F92-AC53-228A2708DC67}" presName="fgShape" presStyleLbl="fgShp" presStyleIdx="0" presStyleCnt="1" custLinFactNeighborX="497" custLinFactNeighborY="-2347">
        <dgm:style>
          <a:lnRef idx="2">
            <a:schemeClr val="accent1">
              <a:shade val="50000"/>
            </a:schemeClr>
          </a:lnRef>
          <a:fillRef idx="1">
            <a:schemeClr val="accent1"/>
          </a:fillRef>
          <a:effectRef idx="0">
            <a:schemeClr val="accent1"/>
          </a:effectRef>
          <a:fontRef idx="minor">
            <a:schemeClr val="lt1"/>
          </a:fontRef>
        </dgm:style>
      </dgm:prSet>
      <dgm:spPr/>
    </dgm:pt>
    <dgm:pt modelId="{9646C3EC-C8A7-4818-8385-D28073E4A760}" type="pres">
      <dgm:prSet presAssocID="{2C696EA2-1BB1-4F92-AC53-228A2708DC67}" presName="linComp" presStyleCnt="0"/>
      <dgm:spPr/>
    </dgm:pt>
    <dgm:pt modelId="{EB5CE48F-F1BB-4536-8E4B-1DBF15CFF1D2}" type="pres">
      <dgm:prSet presAssocID="{D84F55FA-F0B9-4E5A-AC0A-609296A4E1E9}" presName="compNode" presStyleCnt="0"/>
      <dgm:spPr/>
    </dgm:pt>
    <dgm:pt modelId="{601DEB05-38FA-407E-84E8-8C211F1CEEF7}" type="pres">
      <dgm:prSet presAssocID="{D84F55FA-F0B9-4E5A-AC0A-609296A4E1E9}" presName="bkgdShape" presStyleLbl="node1" presStyleIdx="0" presStyleCnt="2"/>
      <dgm:spPr/>
      <dgm:t>
        <a:bodyPr/>
        <a:lstStyle/>
        <a:p>
          <a:endParaRPr lang="fr-FR"/>
        </a:p>
      </dgm:t>
    </dgm:pt>
    <dgm:pt modelId="{D84385FF-074E-49B1-8972-43A9D260B153}" type="pres">
      <dgm:prSet presAssocID="{D84F55FA-F0B9-4E5A-AC0A-609296A4E1E9}" presName="nodeTx" presStyleLbl="node1" presStyleIdx="0" presStyleCnt="2">
        <dgm:presLayoutVars>
          <dgm:bulletEnabled val="1"/>
        </dgm:presLayoutVars>
      </dgm:prSet>
      <dgm:spPr/>
      <dgm:t>
        <a:bodyPr/>
        <a:lstStyle/>
        <a:p>
          <a:endParaRPr lang="fr-FR"/>
        </a:p>
      </dgm:t>
    </dgm:pt>
    <dgm:pt modelId="{EE019B4A-D3AD-4EB4-BB33-CDA4ACC51EE8}" type="pres">
      <dgm:prSet presAssocID="{D84F55FA-F0B9-4E5A-AC0A-609296A4E1E9}" presName="invisiNode" presStyleLbl="node1" presStyleIdx="0" presStyleCnt="2"/>
      <dgm:spPr/>
    </dgm:pt>
    <dgm:pt modelId="{A492EF41-4788-4193-8779-0E73E80BEC29}" type="pres">
      <dgm:prSet presAssocID="{D84F55FA-F0B9-4E5A-AC0A-609296A4E1E9}" presName="imagNode"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141E4EF3-09D3-4335-B444-8C93F38EBB83}" type="pres">
      <dgm:prSet presAssocID="{194AE2C9-41D9-49AE-95CD-033AAC3E0526}" presName="sibTrans" presStyleLbl="sibTrans2D1" presStyleIdx="0" presStyleCnt="0"/>
      <dgm:spPr/>
      <dgm:t>
        <a:bodyPr/>
        <a:lstStyle/>
        <a:p>
          <a:endParaRPr lang="fr-FR"/>
        </a:p>
      </dgm:t>
    </dgm:pt>
    <dgm:pt modelId="{9D266D22-D8B0-45E7-AC6B-155D06FC41BC}" type="pres">
      <dgm:prSet presAssocID="{87B11DFA-BF23-4B76-9533-EED3FC533B70}" presName="compNode" presStyleCnt="0"/>
      <dgm:spPr/>
    </dgm:pt>
    <dgm:pt modelId="{EF4B8298-B702-49FE-A31E-F4CDF3200172}" type="pres">
      <dgm:prSet presAssocID="{87B11DFA-BF23-4B76-9533-EED3FC533B70}" presName="bkgdShape" presStyleLbl="node1" presStyleIdx="1" presStyleCnt="2"/>
      <dgm:spPr/>
      <dgm:t>
        <a:bodyPr/>
        <a:lstStyle/>
        <a:p>
          <a:endParaRPr lang="fr-FR"/>
        </a:p>
      </dgm:t>
    </dgm:pt>
    <dgm:pt modelId="{3B5E6734-3F58-4FCF-8C42-784BE75D53F7}" type="pres">
      <dgm:prSet presAssocID="{87B11DFA-BF23-4B76-9533-EED3FC533B70}" presName="nodeTx" presStyleLbl="node1" presStyleIdx="1" presStyleCnt="2">
        <dgm:presLayoutVars>
          <dgm:bulletEnabled val="1"/>
        </dgm:presLayoutVars>
      </dgm:prSet>
      <dgm:spPr/>
      <dgm:t>
        <a:bodyPr/>
        <a:lstStyle/>
        <a:p>
          <a:endParaRPr lang="fr-FR"/>
        </a:p>
      </dgm:t>
    </dgm:pt>
    <dgm:pt modelId="{9120CC93-096E-4F22-BAC9-BDDCA5208BE0}" type="pres">
      <dgm:prSet presAssocID="{87B11DFA-BF23-4B76-9533-EED3FC533B70}" presName="invisiNode" presStyleLbl="node1" presStyleIdx="1" presStyleCnt="2"/>
      <dgm:spPr/>
    </dgm:pt>
    <dgm:pt modelId="{FE0D9ED4-5F1B-4261-974A-719CFB162C3A}" type="pres">
      <dgm:prSet presAssocID="{87B11DFA-BF23-4B76-9533-EED3FC533B70}" presName="imagNode"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t="-7000" b="-7000"/>
          </a:stretch>
        </a:blipFill>
      </dgm:spPr>
    </dgm:pt>
  </dgm:ptLst>
  <dgm:cxnLst>
    <dgm:cxn modelId="{2154A912-B9BC-41A9-95D9-2D5FE85638DD}" type="presOf" srcId="{87B11DFA-BF23-4B76-9533-EED3FC533B70}" destId="{EF4B8298-B702-49FE-A31E-F4CDF3200172}" srcOrd="0" destOrd="0" presId="urn:microsoft.com/office/officeart/2005/8/layout/hList7"/>
    <dgm:cxn modelId="{EB78931F-7843-4308-814E-96B0D633721B}" type="presOf" srcId="{87B11DFA-BF23-4B76-9533-EED3FC533B70}" destId="{3B5E6734-3F58-4FCF-8C42-784BE75D53F7}" srcOrd="1" destOrd="0" presId="urn:microsoft.com/office/officeart/2005/8/layout/hList7"/>
    <dgm:cxn modelId="{1A635A8E-F6D5-471A-9357-34DBDCD84460}" srcId="{2C696EA2-1BB1-4F92-AC53-228A2708DC67}" destId="{D84F55FA-F0B9-4E5A-AC0A-609296A4E1E9}" srcOrd="0" destOrd="0" parTransId="{8D51E657-D108-41A4-AF6E-9E6731E27730}" sibTransId="{194AE2C9-41D9-49AE-95CD-033AAC3E0526}"/>
    <dgm:cxn modelId="{DD2E0952-9651-4172-8832-E6887711870D}" type="presOf" srcId="{194AE2C9-41D9-49AE-95CD-033AAC3E0526}" destId="{141E4EF3-09D3-4335-B444-8C93F38EBB83}" srcOrd="0" destOrd="0" presId="urn:microsoft.com/office/officeart/2005/8/layout/hList7"/>
    <dgm:cxn modelId="{8D37A18E-5E0C-4CAA-9768-2CDE0D0C8D7D}" type="presOf" srcId="{D84F55FA-F0B9-4E5A-AC0A-609296A4E1E9}" destId="{D84385FF-074E-49B1-8972-43A9D260B153}" srcOrd="1" destOrd="0" presId="urn:microsoft.com/office/officeart/2005/8/layout/hList7"/>
    <dgm:cxn modelId="{7D04B52B-1D1E-4886-B31F-40C3626CF3CB}" type="presOf" srcId="{D84F55FA-F0B9-4E5A-AC0A-609296A4E1E9}" destId="{601DEB05-38FA-407E-84E8-8C211F1CEEF7}" srcOrd="0" destOrd="0" presId="urn:microsoft.com/office/officeart/2005/8/layout/hList7"/>
    <dgm:cxn modelId="{B953F17B-3CCE-4AC5-80D4-CBA551E86E8C}" srcId="{2C696EA2-1BB1-4F92-AC53-228A2708DC67}" destId="{87B11DFA-BF23-4B76-9533-EED3FC533B70}" srcOrd="1" destOrd="0" parTransId="{A07AD69C-884F-4CF5-A9C8-0D085EDE6AF4}" sibTransId="{578A9F7B-DAED-44D9-B4B0-ADA95841A89A}"/>
    <dgm:cxn modelId="{21EDDB36-F39B-4F88-A900-2090D675AE38}" type="presOf" srcId="{2C696EA2-1BB1-4F92-AC53-228A2708DC67}" destId="{664FE82D-716C-4376-AA5E-99CD443E4577}" srcOrd="0" destOrd="0" presId="urn:microsoft.com/office/officeart/2005/8/layout/hList7"/>
    <dgm:cxn modelId="{CA112554-EC67-45BD-94AE-9919D1673727}" type="presParOf" srcId="{664FE82D-716C-4376-AA5E-99CD443E4577}" destId="{0F73D2AA-3FA2-4806-AC71-811EABE8DFF2}" srcOrd="0" destOrd="0" presId="urn:microsoft.com/office/officeart/2005/8/layout/hList7"/>
    <dgm:cxn modelId="{609B7E1C-5C56-41FF-832E-8B84C32309BD}" type="presParOf" srcId="{664FE82D-716C-4376-AA5E-99CD443E4577}" destId="{9646C3EC-C8A7-4818-8385-D28073E4A760}" srcOrd="1" destOrd="0" presId="urn:microsoft.com/office/officeart/2005/8/layout/hList7"/>
    <dgm:cxn modelId="{CD1436DB-8A65-4051-8675-F8E877152475}" type="presParOf" srcId="{9646C3EC-C8A7-4818-8385-D28073E4A760}" destId="{EB5CE48F-F1BB-4536-8E4B-1DBF15CFF1D2}" srcOrd="0" destOrd="0" presId="urn:microsoft.com/office/officeart/2005/8/layout/hList7"/>
    <dgm:cxn modelId="{DF1691D6-6148-4E47-B23F-C81DDDA4628A}" type="presParOf" srcId="{EB5CE48F-F1BB-4536-8E4B-1DBF15CFF1D2}" destId="{601DEB05-38FA-407E-84E8-8C211F1CEEF7}" srcOrd="0" destOrd="0" presId="urn:microsoft.com/office/officeart/2005/8/layout/hList7"/>
    <dgm:cxn modelId="{CACC428C-FB7D-4098-8B11-D97298BB264E}" type="presParOf" srcId="{EB5CE48F-F1BB-4536-8E4B-1DBF15CFF1D2}" destId="{D84385FF-074E-49B1-8972-43A9D260B153}" srcOrd="1" destOrd="0" presId="urn:microsoft.com/office/officeart/2005/8/layout/hList7"/>
    <dgm:cxn modelId="{5352C046-651B-4B33-9E1A-E4892DD0FB5D}" type="presParOf" srcId="{EB5CE48F-F1BB-4536-8E4B-1DBF15CFF1D2}" destId="{EE019B4A-D3AD-4EB4-BB33-CDA4ACC51EE8}" srcOrd="2" destOrd="0" presId="urn:microsoft.com/office/officeart/2005/8/layout/hList7"/>
    <dgm:cxn modelId="{2F62999E-6953-4EB1-A040-5EADEA09FD67}" type="presParOf" srcId="{EB5CE48F-F1BB-4536-8E4B-1DBF15CFF1D2}" destId="{A492EF41-4788-4193-8779-0E73E80BEC29}" srcOrd="3" destOrd="0" presId="urn:microsoft.com/office/officeart/2005/8/layout/hList7"/>
    <dgm:cxn modelId="{129BDAEB-CAA9-4CFB-9E56-15BEF5FDD7B0}" type="presParOf" srcId="{9646C3EC-C8A7-4818-8385-D28073E4A760}" destId="{141E4EF3-09D3-4335-B444-8C93F38EBB83}" srcOrd="1" destOrd="0" presId="urn:microsoft.com/office/officeart/2005/8/layout/hList7"/>
    <dgm:cxn modelId="{593F003F-725C-4425-80EF-857B464C215C}" type="presParOf" srcId="{9646C3EC-C8A7-4818-8385-D28073E4A760}" destId="{9D266D22-D8B0-45E7-AC6B-155D06FC41BC}" srcOrd="2" destOrd="0" presId="urn:microsoft.com/office/officeart/2005/8/layout/hList7"/>
    <dgm:cxn modelId="{8B6BD100-24C3-461E-85BD-B74D0A5889F5}" type="presParOf" srcId="{9D266D22-D8B0-45E7-AC6B-155D06FC41BC}" destId="{EF4B8298-B702-49FE-A31E-F4CDF3200172}" srcOrd="0" destOrd="0" presId="urn:microsoft.com/office/officeart/2005/8/layout/hList7"/>
    <dgm:cxn modelId="{76E3C780-3AD0-4711-AB40-3572EABF7F7F}" type="presParOf" srcId="{9D266D22-D8B0-45E7-AC6B-155D06FC41BC}" destId="{3B5E6734-3F58-4FCF-8C42-784BE75D53F7}" srcOrd="1" destOrd="0" presId="urn:microsoft.com/office/officeart/2005/8/layout/hList7"/>
    <dgm:cxn modelId="{0B0B8352-AD22-454B-B1D0-01BF440D094D}" type="presParOf" srcId="{9D266D22-D8B0-45E7-AC6B-155D06FC41BC}" destId="{9120CC93-096E-4F22-BAC9-BDDCA5208BE0}" srcOrd="2" destOrd="0" presId="urn:microsoft.com/office/officeart/2005/8/layout/hList7"/>
    <dgm:cxn modelId="{08CE389A-0467-449B-9532-F80C3959FB59}" type="presParOf" srcId="{9D266D22-D8B0-45E7-AC6B-155D06FC41BC}" destId="{FE0D9ED4-5F1B-4261-974A-719CFB162C3A}"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DEB05-38FA-407E-84E8-8C211F1CEEF7}">
      <dsp:nvSpPr>
        <dsp:cNvPr id="0" name=""/>
        <dsp:cNvSpPr/>
      </dsp:nvSpPr>
      <dsp:spPr>
        <a:xfrm>
          <a:off x="4507" y="0"/>
          <a:ext cx="5162777" cy="271630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t>Evelyne </a:t>
          </a:r>
          <a:r>
            <a:rPr lang="fr-FR" sz="1600" b="1" kern="1200" dirty="0" err="1" smtClean="0"/>
            <a:t>Revellat</a:t>
          </a:r>
          <a:r>
            <a:rPr lang="fr-FR" sz="1600" b="1" kern="1200" dirty="0" smtClean="0"/>
            <a:t> </a:t>
          </a:r>
        </a:p>
        <a:p>
          <a:pPr lvl="0" algn="ctr" defTabSz="711200">
            <a:lnSpc>
              <a:spcPct val="90000"/>
            </a:lnSpc>
            <a:spcBef>
              <a:spcPct val="0"/>
            </a:spcBef>
            <a:spcAft>
              <a:spcPct val="35000"/>
            </a:spcAft>
          </a:pPr>
          <a:r>
            <a:rPr lang="fr-FR" sz="1600" kern="1200" dirty="0" smtClean="0"/>
            <a:t>Directrice Centre </a:t>
          </a:r>
          <a:r>
            <a:rPr lang="fr-FR" sz="1600" kern="1200" dirty="0" err="1" smtClean="0"/>
            <a:t>Sophrokhepri</a:t>
          </a:r>
          <a:r>
            <a:rPr lang="fr-FR" sz="1600" kern="1200" dirty="0" smtClean="0"/>
            <a:t> </a:t>
          </a:r>
        </a:p>
        <a:p>
          <a:pPr lvl="0" algn="ctr" defTabSz="711200">
            <a:lnSpc>
              <a:spcPct val="90000"/>
            </a:lnSpc>
            <a:spcBef>
              <a:spcPct val="0"/>
            </a:spcBef>
            <a:spcAft>
              <a:spcPct val="35000"/>
            </a:spcAft>
          </a:pPr>
          <a:r>
            <a:rPr lang="fr-FR" sz="1600" kern="1200" dirty="0" smtClean="0"/>
            <a:t>Sophrologue - Praticien EFT</a:t>
          </a:r>
          <a:endParaRPr lang="fr-FR" sz="1600" kern="1200" dirty="0"/>
        </a:p>
      </dsp:txBody>
      <dsp:txXfrm>
        <a:off x="4507" y="1086522"/>
        <a:ext cx="5162777" cy="1086522"/>
      </dsp:txXfrm>
    </dsp:sp>
    <dsp:sp modelId="{A492EF41-4788-4193-8779-0E73E80BEC29}">
      <dsp:nvSpPr>
        <dsp:cNvPr id="0" name=""/>
        <dsp:cNvSpPr/>
      </dsp:nvSpPr>
      <dsp:spPr>
        <a:xfrm>
          <a:off x="2133631" y="162978"/>
          <a:ext cx="904529" cy="90452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4B8298-B702-49FE-A31E-F4CDF3200172}">
      <dsp:nvSpPr>
        <dsp:cNvPr id="0" name=""/>
        <dsp:cNvSpPr/>
      </dsp:nvSpPr>
      <dsp:spPr>
        <a:xfrm>
          <a:off x="5322168" y="0"/>
          <a:ext cx="5162777" cy="271630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t>Danielle Estrade </a:t>
          </a:r>
        </a:p>
        <a:p>
          <a:pPr lvl="0" algn="ctr" defTabSz="711200">
            <a:lnSpc>
              <a:spcPct val="90000"/>
            </a:lnSpc>
            <a:spcBef>
              <a:spcPct val="0"/>
            </a:spcBef>
            <a:spcAft>
              <a:spcPct val="35000"/>
            </a:spcAft>
          </a:pPr>
          <a:r>
            <a:rPr lang="fr-FR" sz="1600" kern="1200" dirty="0" smtClean="0"/>
            <a:t>Sophrologue</a:t>
          </a:r>
        </a:p>
        <a:p>
          <a:pPr lvl="0" algn="ctr" defTabSz="711200">
            <a:lnSpc>
              <a:spcPct val="90000"/>
            </a:lnSpc>
            <a:spcBef>
              <a:spcPct val="0"/>
            </a:spcBef>
            <a:spcAft>
              <a:spcPct val="35000"/>
            </a:spcAft>
          </a:pPr>
          <a:r>
            <a:rPr lang="fr-FR" sz="1600" kern="1200" dirty="0" smtClean="0"/>
            <a:t>Praticien Hypnose</a:t>
          </a:r>
          <a:endParaRPr lang="fr-FR" sz="1600" kern="1200" dirty="0"/>
        </a:p>
      </dsp:txBody>
      <dsp:txXfrm>
        <a:off x="5322168" y="1086522"/>
        <a:ext cx="5162777" cy="1086522"/>
      </dsp:txXfrm>
    </dsp:sp>
    <dsp:sp modelId="{FE0D9ED4-5F1B-4261-974A-719CFB162C3A}">
      <dsp:nvSpPr>
        <dsp:cNvPr id="0" name=""/>
        <dsp:cNvSpPr/>
      </dsp:nvSpPr>
      <dsp:spPr>
        <a:xfrm>
          <a:off x="7451292" y="162978"/>
          <a:ext cx="904529" cy="904529"/>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7000" b="-7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73D2AA-3FA2-4806-AC71-811EABE8DFF2}">
      <dsp:nvSpPr>
        <dsp:cNvPr id="0" name=""/>
        <dsp:cNvSpPr/>
      </dsp:nvSpPr>
      <dsp:spPr>
        <a:xfrm>
          <a:off x="467540" y="2163482"/>
          <a:ext cx="9650296" cy="407445"/>
        </a:xfrm>
        <a:prstGeom prst="leftRightArrow">
          <a:avLst/>
        </a:prstGeom>
        <a:solidFill>
          <a:schemeClr val="accent1"/>
        </a:solidFill>
        <a:ln w="19050" cap="rnd"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7600"/>
          </a:xfrm>
          <a:prstGeom prst="rect">
            <a:avLst/>
          </a:prstGeom>
        </p:spPr>
        <p:txBody>
          <a:bodyPr vert="horz" lIns="90999" tIns="45499" rIns="90999" bIns="45499" rtlCol="0"/>
          <a:lstStyle>
            <a:lvl1pPr algn="l">
              <a:defRPr sz="1200"/>
            </a:lvl1pPr>
          </a:lstStyle>
          <a:p>
            <a:endParaRPr lang="fr-FR"/>
          </a:p>
        </p:txBody>
      </p:sp>
      <p:sp>
        <p:nvSpPr>
          <p:cNvPr id="3" name="Espace réservé de la date 2"/>
          <p:cNvSpPr>
            <a:spLocks noGrp="1"/>
          </p:cNvSpPr>
          <p:nvPr>
            <p:ph type="dt" sz="quarter" idx="1"/>
          </p:nvPr>
        </p:nvSpPr>
        <p:spPr>
          <a:xfrm>
            <a:off x="3850444" y="0"/>
            <a:ext cx="2945659" cy="497600"/>
          </a:xfrm>
          <a:prstGeom prst="rect">
            <a:avLst/>
          </a:prstGeom>
        </p:spPr>
        <p:txBody>
          <a:bodyPr vert="horz" lIns="90999" tIns="45499" rIns="90999" bIns="45499" rtlCol="0"/>
          <a:lstStyle>
            <a:lvl1pPr algn="r">
              <a:defRPr sz="1200"/>
            </a:lvl1pPr>
          </a:lstStyle>
          <a:p>
            <a:fld id="{5CF4BC8F-F20D-48C6-8995-C8E947AAF86C}" type="datetimeFigureOut">
              <a:rPr lang="fr-FR" smtClean="0"/>
              <a:t>14/06/2017</a:t>
            </a:fld>
            <a:endParaRPr lang="fr-FR"/>
          </a:p>
        </p:txBody>
      </p:sp>
      <p:sp>
        <p:nvSpPr>
          <p:cNvPr id="4" name="Espace réservé du pied de page 3"/>
          <p:cNvSpPr>
            <a:spLocks noGrp="1"/>
          </p:cNvSpPr>
          <p:nvPr>
            <p:ph type="ftr" sz="quarter" idx="2"/>
          </p:nvPr>
        </p:nvSpPr>
        <p:spPr>
          <a:xfrm>
            <a:off x="0" y="9430627"/>
            <a:ext cx="2945659" cy="497600"/>
          </a:xfrm>
          <a:prstGeom prst="rect">
            <a:avLst/>
          </a:prstGeom>
        </p:spPr>
        <p:txBody>
          <a:bodyPr vert="horz" lIns="90999" tIns="45499" rIns="90999" bIns="4549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30627"/>
            <a:ext cx="2945659" cy="497600"/>
          </a:xfrm>
          <a:prstGeom prst="rect">
            <a:avLst/>
          </a:prstGeom>
        </p:spPr>
        <p:txBody>
          <a:bodyPr vert="horz" lIns="90999" tIns="45499" rIns="90999" bIns="45499" rtlCol="0" anchor="b"/>
          <a:lstStyle>
            <a:lvl1pPr algn="r">
              <a:defRPr sz="1200"/>
            </a:lvl1pPr>
          </a:lstStyle>
          <a:p>
            <a:fld id="{3E63EF43-7879-4704-81B6-F7CC302B312F}" type="slidenum">
              <a:rPr lang="fr-FR" smtClean="0"/>
              <a:t>‹N°›</a:t>
            </a:fld>
            <a:endParaRPr lang="fr-FR"/>
          </a:p>
        </p:txBody>
      </p:sp>
    </p:spTree>
    <p:extLst>
      <p:ext uri="{BB962C8B-B14F-4D97-AF65-F5344CB8AC3E}">
        <p14:creationId xmlns:p14="http://schemas.microsoft.com/office/powerpoint/2010/main" val="19843206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7600"/>
          </a:xfrm>
          <a:prstGeom prst="rect">
            <a:avLst/>
          </a:prstGeom>
        </p:spPr>
        <p:txBody>
          <a:bodyPr vert="horz" lIns="90999" tIns="45499" rIns="90999" bIns="45499"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7600"/>
          </a:xfrm>
          <a:prstGeom prst="rect">
            <a:avLst/>
          </a:prstGeom>
        </p:spPr>
        <p:txBody>
          <a:bodyPr vert="horz" lIns="90999" tIns="45499" rIns="90999" bIns="45499" rtlCol="0"/>
          <a:lstStyle>
            <a:lvl1pPr algn="r">
              <a:defRPr sz="1200"/>
            </a:lvl1pPr>
          </a:lstStyle>
          <a:p>
            <a:fld id="{C402D3BF-0FCE-4FB8-832C-47BCDFBFCCF2}" type="datetimeFigureOut">
              <a:rPr lang="fr-FR" smtClean="0"/>
              <a:t>14/06/2017</a:t>
            </a:fld>
            <a:endParaRPr lang="fr-FR"/>
          </a:p>
        </p:txBody>
      </p:sp>
      <p:sp>
        <p:nvSpPr>
          <p:cNvPr id="4" name="Espace réservé de l'image des diapositives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0999" tIns="45499" rIns="90999" bIns="45499" rtlCol="0" anchor="ctr"/>
          <a:lstStyle/>
          <a:p>
            <a:endParaRPr lang="fr-FR"/>
          </a:p>
        </p:txBody>
      </p:sp>
      <p:sp>
        <p:nvSpPr>
          <p:cNvPr id="5" name="Espace réservé des commentaires 4"/>
          <p:cNvSpPr>
            <a:spLocks noGrp="1"/>
          </p:cNvSpPr>
          <p:nvPr>
            <p:ph type="body" sz="quarter" idx="3"/>
          </p:nvPr>
        </p:nvSpPr>
        <p:spPr>
          <a:xfrm>
            <a:off x="679768" y="4777909"/>
            <a:ext cx="5438140" cy="3909486"/>
          </a:xfrm>
          <a:prstGeom prst="rect">
            <a:avLst/>
          </a:prstGeom>
        </p:spPr>
        <p:txBody>
          <a:bodyPr vert="horz" lIns="90999" tIns="45499" rIns="90999" bIns="4549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627"/>
            <a:ext cx="2945659" cy="497600"/>
          </a:xfrm>
          <a:prstGeom prst="rect">
            <a:avLst/>
          </a:prstGeom>
        </p:spPr>
        <p:txBody>
          <a:bodyPr vert="horz" lIns="90999" tIns="45499" rIns="90999" bIns="4549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30627"/>
            <a:ext cx="2945659" cy="497600"/>
          </a:xfrm>
          <a:prstGeom prst="rect">
            <a:avLst/>
          </a:prstGeom>
        </p:spPr>
        <p:txBody>
          <a:bodyPr vert="horz" lIns="90999" tIns="45499" rIns="90999" bIns="45499" rtlCol="0" anchor="b"/>
          <a:lstStyle>
            <a:lvl1pPr algn="r">
              <a:defRPr sz="1200"/>
            </a:lvl1pPr>
          </a:lstStyle>
          <a:p>
            <a:fld id="{6B5E1DA7-675B-412A-9D96-9061092A2925}" type="slidenum">
              <a:rPr lang="fr-FR" smtClean="0"/>
              <a:t>‹N°›</a:t>
            </a:fld>
            <a:endParaRPr lang="fr-FR"/>
          </a:p>
        </p:txBody>
      </p:sp>
    </p:spTree>
    <p:extLst>
      <p:ext uri="{BB962C8B-B14F-4D97-AF65-F5344CB8AC3E}">
        <p14:creationId xmlns:p14="http://schemas.microsoft.com/office/powerpoint/2010/main" val="34731170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B5E1DA7-675B-412A-9D96-9061092A2925}" type="slidenum">
              <a:rPr lang="fr-FR" smtClean="0"/>
              <a:t>1</a:t>
            </a:fld>
            <a:endParaRPr lang="fr-FR" dirty="0"/>
          </a:p>
        </p:txBody>
      </p:sp>
    </p:spTree>
    <p:extLst>
      <p:ext uri="{BB962C8B-B14F-4D97-AF65-F5344CB8AC3E}">
        <p14:creationId xmlns:p14="http://schemas.microsoft.com/office/powerpoint/2010/main" val="2174854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B5E1DA7-675B-412A-9D96-9061092A2925}" type="slidenum">
              <a:rPr lang="fr-FR" smtClean="0"/>
              <a:t>3</a:t>
            </a:fld>
            <a:endParaRPr lang="fr-FR" dirty="0"/>
          </a:p>
        </p:txBody>
      </p:sp>
    </p:spTree>
    <p:extLst>
      <p:ext uri="{BB962C8B-B14F-4D97-AF65-F5344CB8AC3E}">
        <p14:creationId xmlns:p14="http://schemas.microsoft.com/office/powerpoint/2010/main" val="2717861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B5E1DA7-675B-412A-9D96-9061092A2925}" type="slidenum">
              <a:rPr lang="fr-FR" smtClean="0"/>
              <a:t>4</a:t>
            </a:fld>
            <a:endParaRPr lang="fr-FR" dirty="0"/>
          </a:p>
        </p:txBody>
      </p:sp>
    </p:spTree>
    <p:extLst>
      <p:ext uri="{BB962C8B-B14F-4D97-AF65-F5344CB8AC3E}">
        <p14:creationId xmlns:p14="http://schemas.microsoft.com/office/powerpoint/2010/main" val="10226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B5E1DA7-675B-412A-9D96-9061092A2925}" type="slidenum">
              <a:rPr lang="fr-FR" smtClean="0"/>
              <a:t>5</a:t>
            </a:fld>
            <a:endParaRPr lang="fr-FR" dirty="0"/>
          </a:p>
        </p:txBody>
      </p:sp>
    </p:spTree>
    <p:extLst>
      <p:ext uri="{BB962C8B-B14F-4D97-AF65-F5344CB8AC3E}">
        <p14:creationId xmlns:p14="http://schemas.microsoft.com/office/powerpoint/2010/main" val="11032855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43DAE5D-C8D2-4B22-95C5-DA5869897423}" type="datetime1">
              <a:rPr lang="en-US" smtClean="0"/>
              <a:t>6/14/2017</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fr-FR" smtClean="0"/>
              <a:t>Danielle Estrade - SOPHROLOGUE -  N° Siret 438 853 509</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4B599B3-FA1C-4445-B3E8-7863E75B61E6}" type="datetime1">
              <a:rPr lang="en-US" smtClean="0"/>
              <a:t>6/14/2017</a:t>
            </a:fld>
            <a:endParaRPr lang="en-US" dirty="0"/>
          </a:p>
        </p:txBody>
      </p:sp>
      <p:sp>
        <p:nvSpPr>
          <p:cNvPr id="6" name="Footer Placeholder 5"/>
          <p:cNvSpPr>
            <a:spLocks noGrp="1"/>
          </p:cNvSpPr>
          <p:nvPr>
            <p:ph type="ftr" sz="quarter" idx="11"/>
          </p:nvPr>
        </p:nvSpPr>
        <p:spPr/>
        <p:txBody>
          <a:bodyPr/>
          <a:lstStyle/>
          <a:p>
            <a:r>
              <a:rPr lang="fr-FR" smtClean="0"/>
              <a:t>Danielle Estrade - SOPHROLOGUE -  N° Siret 438 853 509</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1778B02-335C-4D26-A065-525C824CB6AA}" type="datetime1">
              <a:rPr lang="en-US" smtClean="0"/>
              <a:t>6/14/2017</a:t>
            </a:fld>
            <a:endParaRPr lang="en-US" dirty="0"/>
          </a:p>
        </p:txBody>
      </p:sp>
      <p:sp>
        <p:nvSpPr>
          <p:cNvPr id="5" name="Footer Placeholder 4"/>
          <p:cNvSpPr>
            <a:spLocks noGrp="1"/>
          </p:cNvSpPr>
          <p:nvPr>
            <p:ph type="ftr" sz="quarter" idx="11"/>
          </p:nvPr>
        </p:nvSpPr>
        <p:spPr/>
        <p:txBody>
          <a:bodyPr/>
          <a:lstStyle/>
          <a:p>
            <a:r>
              <a:rPr lang="fr-FR" smtClean="0"/>
              <a:t>Danielle Estrade - SOPHROLOGUE -  N° Siret 438 853 509</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B212A0-4EC1-4D6E-A318-E9EB084CD705}" type="datetime1">
              <a:rPr lang="en-US" smtClean="0"/>
              <a:t>6/14/2017</a:t>
            </a:fld>
            <a:endParaRPr lang="en-US" dirty="0"/>
          </a:p>
        </p:txBody>
      </p:sp>
      <p:sp>
        <p:nvSpPr>
          <p:cNvPr id="5" name="Footer Placeholder 4"/>
          <p:cNvSpPr>
            <a:spLocks noGrp="1"/>
          </p:cNvSpPr>
          <p:nvPr>
            <p:ph type="ftr" sz="quarter" idx="11"/>
          </p:nvPr>
        </p:nvSpPr>
        <p:spPr/>
        <p:txBody>
          <a:bodyPr/>
          <a:lstStyle/>
          <a:p>
            <a:r>
              <a:rPr lang="fr-FR" smtClean="0"/>
              <a:t>Danielle Estrade - SOPHROLOGUE -  N° Siret 438 853 509</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D691E94-C184-4A1A-8934-F8FA8E7F38B2}" type="datetime1">
              <a:rPr lang="en-US" smtClean="0"/>
              <a:t>6/14/2017</a:t>
            </a:fld>
            <a:endParaRPr lang="en-US" dirty="0"/>
          </a:p>
        </p:txBody>
      </p:sp>
      <p:sp>
        <p:nvSpPr>
          <p:cNvPr id="5" name="Footer Placeholder 4"/>
          <p:cNvSpPr>
            <a:spLocks noGrp="1"/>
          </p:cNvSpPr>
          <p:nvPr>
            <p:ph type="ftr" sz="quarter" idx="11"/>
          </p:nvPr>
        </p:nvSpPr>
        <p:spPr/>
        <p:txBody>
          <a:bodyPr/>
          <a:lstStyle/>
          <a:p>
            <a:r>
              <a:rPr lang="fr-FR" smtClean="0"/>
              <a:t>Danielle Estrade - SOPHROLOGUE -  N° Siret 438 853 509</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6384BAD-9AD7-4273-99B2-F8065BDB1E31}" type="datetime1">
              <a:rPr lang="en-US" smtClean="0"/>
              <a:t>6/14/2017</a:t>
            </a:fld>
            <a:endParaRPr lang="en-US" dirty="0"/>
          </a:p>
        </p:txBody>
      </p:sp>
      <p:sp>
        <p:nvSpPr>
          <p:cNvPr id="8" name="Footer Placeholder 7"/>
          <p:cNvSpPr>
            <a:spLocks noGrp="1"/>
          </p:cNvSpPr>
          <p:nvPr>
            <p:ph type="ftr" sz="quarter" idx="11"/>
          </p:nvPr>
        </p:nvSpPr>
        <p:spPr/>
        <p:txBody>
          <a:bodyPr/>
          <a:lstStyle/>
          <a:p>
            <a:r>
              <a:rPr lang="fr-FR" smtClean="0"/>
              <a:t>Danielle Estrade - SOPHROLOGUE -  N° Siret 438 853 509</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176A299-AF95-4120-BFF7-27AEB3AFC0F5}" type="datetime1">
              <a:rPr lang="en-US" smtClean="0"/>
              <a:t>6/14/2017</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fr-FR" smtClean="0"/>
              <a:t>Danielle Estrade - SOPHROLOGUE -  N° Siret 438 853 509</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0F19A21-6F17-4620-B195-99725E7E3FF8}" type="datetime1">
              <a:rPr lang="en-US" smtClean="0"/>
              <a:t>6/14/2017</a:t>
            </a:fld>
            <a:endParaRPr lang="en-US" dirty="0"/>
          </a:p>
        </p:txBody>
      </p:sp>
      <p:sp>
        <p:nvSpPr>
          <p:cNvPr id="5" name="Footer Placeholder 4"/>
          <p:cNvSpPr>
            <a:spLocks noGrp="1"/>
          </p:cNvSpPr>
          <p:nvPr>
            <p:ph type="ftr" sz="quarter" idx="11"/>
          </p:nvPr>
        </p:nvSpPr>
        <p:spPr/>
        <p:txBody>
          <a:bodyPr/>
          <a:lstStyle/>
          <a:p>
            <a:r>
              <a:rPr lang="fr-FR" smtClean="0"/>
              <a:t>Danielle Estrade - SOPHROLOGUE -  N° Siret 438 853 509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1FA8674-E456-4FFE-9F2F-E648574C1157}" type="datetime1">
              <a:rPr lang="en-US" smtClean="0"/>
              <a:t>6/14/2017</a:t>
            </a:fld>
            <a:endParaRPr lang="en-US" dirty="0"/>
          </a:p>
        </p:txBody>
      </p:sp>
      <p:sp>
        <p:nvSpPr>
          <p:cNvPr id="5" name="Footer Placeholder 4"/>
          <p:cNvSpPr>
            <a:spLocks noGrp="1"/>
          </p:cNvSpPr>
          <p:nvPr>
            <p:ph type="ftr" sz="quarter" idx="11"/>
          </p:nvPr>
        </p:nvSpPr>
        <p:spPr/>
        <p:txBody>
          <a:bodyPr/>
          <a:lstStyle/>
          <a:p>
            <a:r>
              <a:rPr lang="fr-FR" smtClean="0"/>
              <a:t>Danielle Estrade - SOPHROLOGUE -  N° Siret 438 853 509</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7EA2CF8-7FE8-4236-8B83-10D8682DF5B9}" type="datetime1">
              <a:rPr lang="en-US" smtClean="0"/>
              <a:t>6/14/2017</a:t>
            </a:fld>
            <a:endParaRPr lang="en-US" dirty="0"/>
          </a:p>
        </p:txBody>
      </p:sp>
      <p:sp>
        <p:nvSpPr>
          <p:cNvPr id="5" name="Footer Placeholder 4"/>
          <p:cNvSpPr>
            <a:spLocks noGrp="1"/>
          </p:cNvSpPr>
          <p:nvPr>
            <p:ph type="ftr" sz="quarter" idx="11"/>
          </p:nvPr>
        </p:nvSpPr>
        <p:spPr/>
        <p:txBody>
          <a:bodyPr/>
          <a:lstStyle/>
          <a:p>
            <a:r>
              <a:rPr lang="fr-FR" smtClean="0"/>
              <a:t>Danielle Estrade - SOPHROLOGUE -  N° Siret 438 853 509</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9BBCB37-1053-40D0-A9E5-73F024A18D77}" type="datetime1">
              <a:rPr lang="en-US" smtClean="0"/>
              <a:t>6/14/2017</a:t>
            </a:fld>
            <a:endParaRPr lang="en-US" dirty="0"/>
          </a:p>
        </p:txBody>
      </p:sp>
      <p:sp>
        <p:nvSpPr>
          <p:cNvPr id="5" name="Footer Placeholder 4"/>
          <p:cNvSpPr>
            <a:spLocks noGrp="1"/>
          </p:cNvSpPr>
          <p:nvPr>
            <p:ph type="ftr" sz="quarter" idx="11"/>
          </p:nvPr>
        </p:nvSpPr>
        <p:spPr/>
        <p:txBody>
          <a:bodyPr/>
          <a:lstStyle/>
          <a:p>
            <a:r>
              <a:rPr lang="fr-FR" smtClean="0"/>
              <a:t>Danielle Estrade - SOPHROLOGUE -  N° Siret 438 853 509</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4D79C0F-DD50-49D6-8FEB-FCF5B6FC5327}" type="datetime1">
              <a:rPr lang="en-US" smtClean="0"/>
              <a:t>6/14/2017</a:t>
            </a:fld>
            <a:endParaRPr lang="en-US" dirty="0"/>
          </a:p>
        </p:txBody>
      </p:sp>
      <p:sp>
        <p:nvSpPr>
          <p:cNvPr id="6" name="Footer Placeholder 5"/>
          <p:cNvSpPr>
            <a:spLocks noGrp="1"/>
          </p:cNvSpPr>
          <p:nvPr>
            <p:ph type="ftr" sz="quarter" idx="11"/>
          </p:nvPr>
        </p:nvSpPr>
        <p:spPr/>
        <p:txBody>
          <a:bodyPr/>
          <a:lstStyle/>
          <a:p>
            <a:r>
              <a:rPr lang="fr-FR" smtClean="0"/>
              <a:t>Danielle Estrade - SOPHROLOGUE -  N° Siret 438 853 509</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4F1C991-062D-4215-B6BF-A11FE968A148}" type="datetime1">
              <a:rPr lang="en-US" smtClean="0"/>
              <a:t>6/14/2017</a:t>
            </a:fld>
            <a:endParaRPr lang="en-US" dirty="0"/>
          </a:p>
        </p:txBody>
      </p:sp>
      <p:sp>
        <p:nvSpPr>
          <p:cNvPr id="8" name="Footer Placeholder 7"/>
          <p:cNvSpPr>
            <a:spLocks noGrp="1"/>
          </p:cNvSpPr>
          <p:nvPr>
            <p:ph type="ftr" sz="quarter" idx="11"/>
          </p:nvPr>
        </p:nvSpPr>
        <p:spPr/>
        <p:txBody>
          <a:bodyPr/>
          <a:lstStyle/>
          <a:p>
            <a:r>
              <a:rPr lang="fr-FR" smtClean="0"/>
              <a:t>Danielle Estrade - SOPHROLOGUE -  N° Siret 438 853 509</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23A5A9E-3DFD-41F5-8C2D-71478DED36AD}" type="datetime1">
              <a:rPr lang="en-US" smtClean="0"/>
              <a:t>6/14/2017</a:t>
            </a:fld>
            <a:endParaRPr lang="en-US" dirty="0"/>
          </a:p>
        </p:txBody>
      </p:sp>
      <p:sp>
        <p:nvSpPr>
          <p:cNvPr id="4" name="Footer Placeholder 3"/>
          <p:cNvSpPr>
            <a:spLocks noGrp="1"/>
          </p:cNvSpPr>
          <p:nvPr>
            <p:ph type="ftr" sz="quarter" idx="11"/>
          </p:nvPr>
        </p:nvSpPr>
        <p:spPr/>
        <p:txBody>
          <a:bodyPr/>
          <a:lstStyle/>
          <a:p>
            <a:r>
              <a:rPr lang="fr-FR" smtClean="0"/>
              <a:t>Danielle Estrade - SOPHROLOGUE -  N° Siret 438 853 509</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C10C4-9B68-48D8-8FB9-AB5D52E63186}" type="datetime1">
              <a:rPr lang="en-US" smtClean="0"/>
              <a:t>6/14/2017</a:t>
            </a:fld>
            <a:endParaRPr lang="en-US" dirty="0"/>
          </a:p>
        </p:txBody>
      </p:sp>
      <p:sp>
        <p:nvSpPr>
          <p:cNvPr id="3" name="Footer Placeholder 2"/>
          <p:cNvSpPr>
            <a:spLocks noGrp="1"/>
          </p:cNvSpPr>
          <p:nvPr>
            <p:ph type="ftr" sz="quarter" idx="11"/>
          </p:nvPr>
        </p:nvSpPr>
        <p:spPr/>
        <p:txBody>
          <a:bodyPr/>
          <a:lstStyle/>
          <a:p>
            <a:r>
              <a:rPr lang="fr-FR" smtClean="0"/>
              <a:t>Danielle Estrade - SOPHROLOGUE -  N° Siret 438 853 509</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46F7ECB-236E-4486-B8FD-10AD2A8B7862}" type="datetime1">
              <a:rPr lang="en-US" smtClean="0"/>
              <a:t>6/14/2017</a:t>
            </a:fld>
            <a:endParaRPr lang="en-US" dirty="0"/>
          </a:p>
        </p:txBody>
      </p:sp>
      <p:sp>
        <p:nvSpPr>
          <p:cNvPr id="6" name="Footer Placeholder 5"/>
          <p:cNvSpPr>
            <a:spLocks noGrp="1"/>
          </p:cNvSpPr>
          <p:nvPr>
            <p:ph type="ftr" sz="quarter" idx="11"/>
          </p:nvPr>
        </p:nvSpPr>
        <p:spPr/>
        <p:txBody>
          <a:bodyPr/>
          <a:lstStyle/>
          <a:p>
            <a:r>
              <a:rPr lang="fr-FR" smtClean="0"/>
              <a:t>Danielle Estrade - SOPHROLOGUE -  N° Siret 438 853 509</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dirty="0" smtClean="0"/>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772373-BCA2-48DC-BF68-7C52B1FCCA00}" type="datetime1">
              <a:rPr lang="en-US" smtClean="0"/>
              <a:t>6/14/2017</a:t>
            </a:fld>
            <a:endParaRPr lang="en-US" dirty="0"/>
          </a:p>
        </p:txBody>
      </p:sp>
      <p:sp>
        <p:nvSpPr>
          <p:cNvPr id="6" name="Footer Placeholder 5"/>
          <p:cNvSpPr>
            <a:spLocks noGrp="1"/>
          </p:cNvSpPr>
          <p:nvPr>
            <p:ph type="ftr" sz="quarter" idx="11"/>
          </p:nvPr>
        </p:nvSpPr>
        <p:spPr/>
        <p:txBody>
          <a:bodyPr/>
          <a:lstStyle/>
          <a:p>
            <a:r>
              <a:rPr lang="fr-FR" smtClean="0"/>
              <a:t>Danielle Estrade - SOPHROLOGUE -  N° Siret 438 853 509</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50DA432-C0BB-403C-AF81-5A6889C17165}" type="datetime1">
              <a:rPr lang="en-US" smtClean="0"/>
              <a:t>6/14/2017</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fr-FR" smtClean="0"/>
              <a:t>Danielle Estrade - SOPHROLOGUE -  N° Siret 438 853 509</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3600" dirty="0" smtClean="0"/>
              <a:t>Présentation offre de partenariat </a:t>
            </a:r>
            <a:br>
              <a:rPr lang="fr-FR" sz="3600" dirty="0" smtClean="0"/>
            </a:br>
            <a:r>
              <a:rPr lang="fr-FR" sz="3600" dirty="0" smtClean="0"/>
              <a:t>Santé </a:t>
            </a:r>
            <a:r>
              <a:rPr lang="fr-FR" sz="3600" dirty="0"/>
              <a:t>et </a:t>
            </a:r>
            <a:r>
              <a:rPr lang="fr-FR" sz="3600" dirty="0" smtClean="0"/>
              <a:t>qualité </a:t>
            </a:r>
            <a:r>
              <a:rPr lang="fr-FR" sz="3600" dirty="0"/>
              <a:t>de vie au travail</a:t>
            </a:r>
            <a:r>
              <a:rPr lang="fr-FR" sz="3600" b="1" dirty="0"/>
              <a:t/>
            </a:r>
            <a:br>
              <a:rPr lang="fr-FR" sz="3600" b="1" dirty="0"/>
            </a:br>
            <a:r>
              <a:rPr lang="fr-FR" sz="3600" dirty="0" err="1" smtClean="0"/>
              <a:t>SophroKhepri</a:t>
            </a:r>
            <a:r>
              <a:rPr lang="fr-FR" sz="3600" dirty="0" smtClean="0"/>
              <a:t> – </a:t>
            </a:r>
            <a:r>
              <a:rPr lang="fr-FR" sz="3600" dirty="0"/>
              <a:t>D</a:t>
            </a:r>
            <a:r>
              <a:rPr lang="fr-FR" sz="3600" dirty="0" smtClean="0"/>
              <a:t>eloitte	</a:t>
            </a:r>
            <a:endParaRPr lang="fr-FR" sz="3600" dirty="0"/>
          </a:p>
        </p:txBody>
      </p:sp>
      <p:sp>
        <p:nvSpPr>
          <p:cNvPr id="3" name="Sous-titre 2"/>
          <p:cNvSpPr>
            <a:spLocks noGrp="1"/>
          </p:cNvSpPr>
          <p:nvPr>
            <p:ph type="subTitle" idx="1"/>
          </p:nvPr>
        </p:nvSpPr>
        <p:spPr/>
        <p:txBody>
          <a:bodyPr>
            <a:normAutofit fontScale="92500"/>
          </a:bodyPr>
          <a:lstStyle/>
          <a:p>
            <a:pPr lvl="4" algn="just"/>
            <a:r>
              <a:rPr lang="fr-FR" b="1" dirty="0" smtClean="0"/>
              <a:t>											</a:t>
            </a:r>
          </a:p>
          <a:p>
            <a:pPr lvl="4" algn="just"/>
            <a:endParaRPr lang="fr-FR" b="1" dirty="0"/>
          </a:p>
          <a:p>
            <a:pPr lvl="4" algn="just"/>
            <a:r>
              <a:rPr lang="fr-FR" b="1" dirty="0" smtClean="0"/>
              <a:t>												21 avril 2017 - SQVT</a:t>
            </a:r>
            <a:endParaRPr lang="fr-FR" b="1" dirty="0"/>
          </a:p>
        </p:txBody>
      </p:sp>
      <p:sp>
        <p:nvSpPr>
          <p:cNvPr id="6" name="Espace réservé du pied de page 5"/>
          <p:cNvSpPr>
            <a:spLocks noGrp="1"/>
          </p:cNvSpPr>
          <p:nvPr>
            <p:ph type="ftr" sz="quarter" idx="11"/>
          </p:nvPr>
        </p:nvSpPr>
        <p:spPr/>
        <p:txBody>
          <a:bodyPr/>
          <a:lstStyle/>
          <a:p>
            <a:r>
              <a:rPr lang="fr-FR" dirty="0"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68896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 partenariat </a:t>
            </a:r>
            <a:r>
              <a:rPr lang="fr-FR" dirty="0" err="1" smtClean="0"/>
              <a:t>SophroKhepri</a:t>
            </a:r>
            <a:r>
              <a:rPr lang="fr-FR" dirty="0" smtClean="0"/>
              <a:t> - Deloitte</a:t>
            </a:r>
            <a:endParaRPr lang="fr-FR" b="1" dirty="0">
              <a:solidFill>
                <a:schemeClr val="bg1"/>
              </a:solidFill>
            </a:endParaRPr>
          </a:p>
        </p:txBody>
      </p:sp>
      <p:sp>
        <p:nvSpPr>
          <p:cNvPr id="3" name="Espace réservé du contenu 2"/>
          <p:cNvSpPr>
            <a:spLocks noGrp="1"/>
          </p:cNvSpPr>
          <p:nvPr>
            <p:ph idx="1"/>
          </p:nvPr>
        </p:nvSpPr>
        <p:spPr>
          <a:xfrm>
            <a:off x="1154954" y="2603500"/>
            <a:ext cx="10035785" cy="3416300"/>
          </a:xfrm>
        </p:spPr>
        <p:txBody>
          <a:bodyPr>
            <a:normAutofit/>
          </a:bodyPr>
          <a:lstStyle/>
          <a:p>
            <a:r>
              <a:rPr lang="fr-FR" sz="1600" dirty="0" smtClean="0"/>
              <a:t>Deloitte </a:t>
            </a:r>
            <a:r>
              <a:rPr lang="fr-FR" sz="1600" b="1" dirty="0" smtClean="0"/>
              <a:t>définit ses besoins </a:t>
            </a:r>
            <a:r>
              <a:rPr lang="fr-FR" sz="1600" dirty="0" smtClean="0"/>
              <a:t>et compose avec </a:t>
            </a:r>
            <a:r>
              <a:rPr lang="fr-FR" sz="1600" dirty="0" err="1"/>
              <a:t>SophroKhepri</a:t>
            </a:r>
            <a:r>
              <a:rPr lang="fr-FR" sz="1600" dirty="0"/>
              <a:t> </a:t>
            </a:r>
            <a:r>
              <a:rPr lang="fr-FR" sz="1600" dirty="0" smtClean="0"/>
              <a:t>un ensemble de prestations que Deloitte souhaite proposer à ses collaborateurs: </a:t>
            </a:r>
            <a:r>
              <a:rPr lang="fr-FR" sz="1600" b="1" dirty="0" smtClean="0"/>
              <a:t>l’objectif étant de mettre en avant la  santé et la qualité de vie au travail </a:t>
            </a:r>
            <a:r>
              <a:rPr lang="fr-FR" sz="1600" dirty="0" smtClean="0"/>
              <a:t>en respectant la vie privée tout en combinant avec les exigences de la vie professionnelle .</a:t>
            </a:r>
          </a:p>
          <a:p>
            <a:r>
              <a:rPr lang="fr-FR" sz="1600" dirty="0" smtClean="0"/>
              <a:t>Deloitte met en lumière le plaisir de travailler, </a:t>
            </a:r>
            <a:r>
              <a:rPr lang="fr-FR" sz="1600" b="1" dirty="0" smtClean="0"/>
              <a:t>l’équilibre travail vie privée </a:t>
            </a:r>
            <a:r>
              <a:rPr lang="fr-FR" sz="1600" dirty="0" smtClean="0"/>
              <a:t>et envoie le message au collaborateur </a:t>
            </a:r>
            <a:r>
              <a:rPr lang="fr-FR" sz="1600" b="1" dirty="0" smtClean="0"/>
              <a:t>que Deloitte est présent à ses côtés </a:t>
            </a:r>
            <a:r>
              <a:rPr lang="fr-FR" sz="1600" dirty="0" smtClean="0"/>
              <a:t>en cas de difficultés et met </a:t>
            </a:r>
            <a:r>
              <a:rPr lang="fr-FR" sz="1600" b="1" dirty="0" smtClean="0"/>
              <a:t>à la disposition du collaborateur </a:t>
            </a:r>
            <a:r>
              <a:rPr lang="fr-FR" sz="1600" dirty="0" smtClean="0"/>
              <a:t>des professionnels qui pourront l’aider à les résoudre et à travailler dans les meilleures conditions. </a:t>
            </a:r>
          </a:p>
          <a:p>
            <a:r>
              <a:rPr lang="fr-FR" sz="1600" dirty="0" smtClean="0"/>
              <a:t>Deloitte </a:t>
            </a:r>
            <a:r>
              <a:rPr lang="fr-FR" sz="1600" b="1" dirty="0" smtClean="0"/>
              <a:t>met en place le support et la protection</a:t>
            </a:r>
            <a:r>
              <a:rPr lang="fr-FR" sz="1600" dirty="0" smtClean="0"/>
              <a:t> que chacun attend, comme le ferait un membre d’une famille. </a:t>
            </a:r>
            <a:r>
              <a:rPr lang="fr-FR" sz="1600" b="1" dirty="0" smtClean="0"/>
              <a:t>Il fait partie de la famille Deloitte</a:t>
            </a:r>
          </a:p>
          <a:p>
            <a:r>
              <a:rPr lang="fr-FR" sz="1600" dirty="0" smtClean="0"/>
              <a:t>Deloitte permet à ses collaborateurs </a:t>
            </a:r>
            <a:r>
              <a:rPr lang="fr-FR" sz="1600" b="1" dirty="0" smtClean="0"/>
              <a:t>d’atteindre un équilibre nécessaire à sa santé et à son bien être au travail.</a:t>
            </a:r>
          </a:p>
          <a:p>
            <a:pPr marL="0" indent="0">
              <a:buNone/>
            </a:pPr>
            <a:endParaRPr lang="fr-FR" dirty="0" smtClean="0"/>
          </a:p>
          <a:p>
            <a:endParaRPr lang="fr-FR" dirty="0" smtClean="0"/>
          </a:p>
          <a:p>
            <a:endParaRPr lang="fr-FR" dirty="0"/>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034963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Logistique à mettre en place</a:t>
            </a:r>
            <a:endParaRPr lang="fr-FR" dirty="0"/>
          </a:p>
        </p:txBody>
      </p:sp>
      <p:sp>
        <p:nvSpPr>
          <p:cNvPr id="3" name="Espace réservé du contenu 2"/>
          <p:cNvSpPr>
            <a:spLocks noGrp="1"/>
          </p:cNvSpPr>
          <p:nvPr>
            <p:ph idx="1"/>
          </p:nvPr>
        </p:nvSpPr>
        <p:spPr>
          <a:xfrm>
            <a:off x="1154954" y="2603500"/>
            <a:ext cx="10035785" cy="3416300"/>
          </a:xfrm>
        </p:spPr>
        <p:txBody>
          <a:bodyPr>
            <a:normAutofit/>
          </a:bodyPr>
          <a:lstStyle/>
          <a:p>
            <a:r>
              <a:rPr lang="fr-FR" sz="1600" dirty="0" smtClean="0"/>
              <a:t>Le centre peut proposer en fonction du choix de Deloitte</a:t>
            </a:r>
          </a:p>
          <a:p>
            <a:endParaRPr lang="fr-FR" sz="1600" dirty="0" smtClean="0"/>
          </a:p>
          <a:p>
            <a:pPr lvl="1"/>
            <a:r>
              <a:rPr lang="fr-FR" dirty="0" smtClean="0"/>
              <a:t>Une intervention sur </a:t>
            </a:r>
            <a:r>
              <a:rPr lang="fr-FR" b="1" dirty="0" smtClean="0"/>
              <a:t>site Deloitte</a:t>
            </a:r>
            <a:r>
              <a:rPr lang="fr-FR" dirty="0" smtClean="0"/>
              <a:t> (avec l’organisation de la logistique qui s’impose pour les soins manuels et les groupes)</a:t>
            </a:r>
          </a:p>
          <a:p>
            <a:pPr lvl="1"/>
            <a:r>
              <a:rPr lang="fr-FR" dirty="0" smtClean="0"/>
              <a:t>Une venue des collaborateurs dans le </a:t>
            </a:r>
            <a:r>
              <a:rPr lang="fr-FR" b="1" dirty="0" smtClean="0"/>
              <a:t>centre </a:t>
            </a:r>
            <a:r>
              <a:rPr lang="fr-FR" b="1" dirty="0" err="1" smtClean="0"/>
              <a:t>SophroKhepri</a:t>
            </a:r>
            <a:r>
              <a:rPr lang="fr-FR" b="1" dirty="0" smtClean="0"/>
              <a:t> </a:t>
            </a:r>
            <a:r>
              <a:rPr lang="fr-FR" dirty="0"/>
              <a:t>188 Grande Rue Charles De </a:t>
            </a:r>
            <a:r>
              <a:rPr lang="fr-FR" dirty="0" smtClean="0"/>
              <a:t>Gaulle 94130 </a:t>
            </a:r>
            <a:r>
              <a:rPr lang="fr-FR" dirty="0"/>
              <a:t>Nogent-sur-Marne </a:t>
            </a:r>
            <a:r>
              <a:rPr lang="fr-FR" dirty="0" smtClean="0"/>
              <a:t>(</a:t>
            </a:r>
            <a:r>
              <a:rPr lang="fr-FR" b="1" dirty="0"/>
              <a:t>RER E</a:t>
            </a:r>
            <a:r>
              <a:rPr lang="fr-FR" dirty="0"/>
              <a:t> Nogent- Le Perreux </a:t>
            </a:r>
            <a:r>
              <a:rPr lang="fr-FR" b="1" dirty="0" smtClean="0"/>
              <a:t>RER </a:t>
            </a:r>
            <a:r>
              <a:rPr lang="fr-FR" b="1" dirty="0"/>
              <a:t>A</a:t>
            </a:r>
            <a:r>
              <a:rPr lang="fr-FR" dirty="0"/>
              <a:t> Nogent sur </a:t>
            </a:r>
            <a:r>
              <a:rPr lang="fr-FR" dirty="0" smtClean="0"/>
              <a:t>marne)</a:t>
            </a:r>
          </a:p>
          <a:p>
            <a:pPr lvl="1"/>
            <a:r>
              <a:rPr lang="fr-FR" dirty="0" smtClean="0"/>
              <a:t>Des </a:t>
            </a:r>
            <a:r>
              <a:rPr lang="fr-FR" b="1" dirty="0" smtClean="0"/>
              <a:t>séances en ligne </a:t>
            </a:r>
            <a:r>
              <a:rPr lang="fr-FR" dirty="0" smtClean="0"/>
              <a:t>pour certaines thérapies et accompagnements personnalisés (la première séance étant éventuellement en vis-à-vis avec le ou les thérapeutes en particulier pour les entretiens diagnostic et orientation vers les </a:t>
            </a:r>
            <a:r>
              <a:rPr lang="fr-FR" dirty="0"/>
              <a:t>soins </a:t>
            </a:r>
            <a:r>
              <a:rPr lang="fr-FR" dirty="0" smtClean="0"/>
              <a:t>de support coordonnés)</a:t>
            </a:r>
          </a:p>
          <a:p>
            <a:pPr lvl="1"/>
            <a:r>
              <a:rPr lang="fr-FR" dirty="0" smtClean="0"/>
              <a:t>Un accompagnement par </a:t>
            </a:r>
            <a:r>
              <a:rPr lang="fr-FR" b="1" dirty="0" smtClean="0"/>
              <a:t>téléphone ou Visio </a:t>
            </a:r>
            <a:r>
              <a:rPr lang="fr-FR" dirty="0" smtClean="0"/>
              <a:t>en fonction des accompagnements choisis.</a:t>
            </a:r>
            <a:endParaRPr lang="fr-FR" dirty="0"/>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066250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Financement de l’offre</a:t>
            </a:r>
            <a:endParaRPr lang="fr-FR" dirty="0"/>
          </a:p>
        </p:txBody>
      </p:sp>
      <p:sp>
        <p:nvSpPr>
          <p:cNvPr id="3" name="Espace réservé du contenu 2"/>
          <p:cNvSpPr>
            <a:spLocks noGrp="1"/>
          </p:cNvSpPr>
          <p:nvPr>
            <p:ph idx="1"/>
          </p:nvPr>
        </p:nvSpPr>
        <p:spPr>
          <a:xfrm>
            <a:off x="1154954" y="2603500"/>
            <a:ext cx="10035785" cy="3416300"/>
          </a:xfrm>
        </p:spPr>
        <p:txBody>
          <a:bodyPr>
            <a:normAutofit lnSpcReduction="10000"/>
          </a:bodyPr>
          <a:lstStyle/>
          <a:p>
            <a:r>
              <a:rPr lang="fr-FR" sz="1600" dirty="0" smtClean="0"/>
              <a:t>Cette offre peut être financée par </a:t>
            </a:r>
            <a:r>
              <a:rPr lang="fr-FR" sz="1600" b="1" dirty="0" smtClean="0"/>
              <a:t>Deloitte ou par le CE</a:t>
            </a:r>
          </a:p>
          <a:p>
            <a:endParaRPr lang="fr-FR" sz="1600" b="1" dirty="0" smtClean="0"/>
          </a:p>
          <a:p>
            <a:r>
              <a:rPr lang="fr-FR" sz="1600" dirty="0" smtClean="0"/>
              <a:t>La prise en charge peut être </a:t>
            </a:r>
            <a:r>
              <a:rPr lang="fr-FR" sz="1600" b="1" dirty="0" smtClean="0"/>
              <a:t>totale ou partielle </a:t>
            </a:r>
          </a:p>
          <a:p>
            <a:endParaRPr lang="fr-FR" dirty="0" smtClean="0"/>
          </a:p>
          <a:p>
            <a:r>
              <a:rPr lang="fr-FR" dirty="0" smtClean="0"/>
              <a:t>une </a:t>
            </a:r>
            <a:r>
              <a:rPr lang="fr-FR" b="1" dirty="0" smtClean="0"/>
              <a:t>offre budgétaire </a:t>
            </a:r>
            <a:r>
              <a:rPr lang="fr-FR" dirty="0" smtClean="0"/>
              <a:t>adaptée pourra vous être faite </a:t>
            </a:r>
            <a:r>
              <a:rPr lang="fr-FR" b="1" dirty="0" smtClean="0"/>
              <a:t>en fonction de </a:t>
            </a:r>
            <a:r>
              <a:rPr lang="fr-FR" dirty="0" smtClean="0"/>
              <a:t>votre intérêt</a:t>
            </a:r>
          </a:p>
          <a:p>
            <a:pPr lvl="2"/>
            <a:r>
              <a:rPr lang="fr-FR" dirty="0" smtClean="0"/>
              <a:t>Volume d’heures annuelles pour tous, par CR…</a:t>
            </a:r>
          </a:p>
          <a:p>
            <a:pPr lvl="2"/>
            <a:r>
              <a:rPr lang="fr-FR" dirty="0" smtClean="0"/>
              <a:t>Forfait par catégorie </a:t>
            </a:r>
          </a:p>
          <a:p>
            <a:pPr lvl="2"/>
            <a:r>
              <a:rPr lang="fr-FR" dirty="0" smtClean="0"/>
              <a:t>Tarif horaire…</a:t>
            </a:r>
          </a:p>
          <a:p>
            <a:endParaRPr lang="fr-FR" sz="1600" dirty="0" smtClean="0"/>
          </a:p>
          <a:p>
            <a:r>
              <a:rPr lang="fr-FR" sz="1600" dirty="0" smtClean="0"/>
              <a:t>Deloitte peut faire un partenariat avec </a:t>
            </a:r>
            <a:r>
              <a:rPr lang="fr-FR" sz="1600" b="1" dirty="0" smtClean="0"/>
              <a:t>« chèques santé »</a:t>
            </a:r>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810794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Impact pour Deloitte</a:t>
            </a:r>
            <a:endParaRPr lang="fr-FR" dirty="0"/>
          </a:p>
        </p:txBody>
      </p:sp>
      <p:sp>
        <p:nvSpPr>
          <p:cNvPr id="3" name="Espace réservé du contenu 2"/>
          <p:cNvSpPr>
            <a:spLocks noGrp="1"/>
          </p:cNvSpPr>
          <p:nvPr>
            <p:ph idx="1"/>
          </p:nvPr>
        </p:nvSpPr>
        <p:spPr>
          <a:xfrm>
            <a:off x="1154954" y="2377441"/>
            <a:ext cx="10035785" cy="3906316"/>
          </a:xfrm>
        </p:spPr>
        <p:txBody>
          <a:bodyPr>
            <a:normAutofit/>
          </a:bodyPr>
          <a:lstStyle/>
          <a:p>
            <a:r>
              <a:rPr lang="fr-FR" sz="1600" dirty="0" smtClean="0"/>
              <a:t>Deloitte </a:t>
            </a:r>
            <a:r>
              <a:rPr lang="fr-FR" sz="1600" b="1" dirty="0" smtClean="0"/>
              <a:t>se donne les moyens </a:t>
            </a:r>
            <a:r>
              <a:rPr lang="fr-FR" sz="1600" dirty="0" smtClean="0"/>
              <a:t>de sortir ses collaborateurs de situations inconfortables ou complexes.</a:t>
            </a:r>
          </a:p>
          <a:p>
            <a:r>
              <a:rPr lang="fr-FR" sz="1600" dirty="0" smtClean="0"/>
              <a:t>Deloitte travaille sur l’identité, </a:t>
            </a:r>
            <a:r>
              <a:rPr lang="fr-FR" sz="1600" b="1" dirty="0" smtClean="0"/>
              <a:t>les ressources propres à chacun</a:t>
            </a:r>
            <a:r>
              <a:rPr lang="fr-FR" sz="1600" dirty="0" smtClean="0"/>
              <a:t>, le bien être de ses collaborateurs et permet à chaque collaborateur d’avoir accès à des solutions clés en mains en toute </a:t>
            </a:r>
            <a:r>
              <a:rPr lang="fr-FR" sz="1600" b="1" dirty="0" smtClean="0"/>
              <a:t>confidentialité et dans le total respect de sa personnalité.</a:t>
            </a:r>
          </a:p>
          <a:p>
            <a:r>
              <a:rPr lang="fr-FR" sz="1600" dirty="0" smtClean="0"/>
              <a:t>Deloitte envoie le message suivant : </a:t>
            </a:r>
            <a:r>
              <a:rPr lang="fr-FR" sz="1600" b="1" dirty="0" smtClean="0"/>
              <a:t>Vous êtes important pour l’entreprise </a:t>
            </a:r>
            <a:r>
              <a:rPr lang="fr-FR" sz="1600" dirty="0" smtClean="0"/>
              <a:t>vos difficultés nous importent et nous vous proposons de l’aide pour y faire face. </a:t>
            </a:r>
          </a:p>
          <a:p>
            <a:r>
              <a:rPr lang="fr-FR" sz="1600" dirty="0" smtClean="0"/>
              <a:t>Deloitte permet à chaque collaborateur l’accès à l’</a:t>
            </a:r>
            <a:r>
              <a:rPr lang="fr-FR" sz="1600" b="1" dirty="0" smtClean="0"/>
              <a:t>équilibre santé, bien être et longévité dans l’emploi</a:t>
            </a:r>
            <a:r>
              <a:rPr lang="fr-FR" sz="1600" dirty="0" smtClean="0"/>
              <a:t>, il se pose en </a:t>
            </a:r>
            <a:r>
              <a:rPr lang="fr-FR" sz="1600" b="1" dirty="0" smtClean="0"/>
              <a:t>protecteur du bien être au travail</a:t>
            </a:r>
            <a:r>
              <a:rPr lang="fr-FR" sz="1600" dirty="0" smtClean="0"/>
              <a:t>.</a:t>
            </a:r>
          </a:p>
          <a:p>
            <a:r>
              <a:rPr lang="fr-FR" sz="1600" dirty="0" smtClean="0"/>
              <a:t>Deloitte </a:t>
            </a:r>
            <a:r>
              <a:rPr lang="fr-FR" sz="1600" b="1" dirty="0" smtClean="0"/>
              <a:t>offre une solution globale </a:t>
            </a:r>
            <a:r>
              <a:rPr lang="fr-FR" sz="1600" dirty="0" smtClean="0"/>
              <a:t>aux problèmes récurrents des entreprises : les problèmes de </a:t>
            </a:r>
            <a:r>
              <a:rPr lang="fr-FR" sz="1600" b="1" dirty="0" smtClean="0"/>
              <a:t>sommeil, alimentaires, de stress, d’ addictions, de surmenage, de </a:t>
            </a:r>
            <a:r>
              <a:rPr lang="fr-FR" sz="1600" b="1" dirty="0"/>
              <a:t>troubles musculo-squelettiques </a:t>
            </a:r>
            <a:r>
              <a:rPr lang="fr-FR" sz="1600" dirty="0" smtClean="0"/>
              <a:t>; en proposant des solutions qui permettent d’accroitre la productivité avec des moyens naturels.</a:t>
            </a:r>
            <a:endParaRPr lang="fr-FR" sz="1600" dirty="0"/>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6702674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Vos interlocuteurs</a:t>
            </a:r>
            <a:endParaRPr lang="fr-FR"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59226102"/>
              </p:ext>
            </p:extLst>
          </p:nvPr>
        </p:nvGraphicFramePr>
        <p:xfrm>
          <a:off x="1155700" y="2232212"/>
          <a:ext cx="10489453" cy="2716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fr-FR" smtClean="0"/>
              <a:t>Danielle Estrade - SOPHROLOGUE -  N° Siret 438 853 509</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
        <p:nvSpPr>
          <p:cNvPr id="8" name="TextBox 7"/>
          <p:cNvSpPr txBox="1"/>
          <p:nvPr/>
        </p:nvSpPr>
        <p:spPr>
          <a:xfrm>
            <a:off x="995082" y="5103674"/>
            <a:ext cx="10327342" cy="1384995"/>
          </a:xfrm>
          <a:prstGeom prst="rect">
            <a:avLst/>
          </a:prstGeom>
          <a:noFill/>
        </p:spPr>
        <p:txBody>
          <a:bodyPr wrap="square" rtlCol="0">
            <a:spAutoFit/>
          </a:bodyPr>
          <a:lstStyle/>
          <a:p>
            <a:r>
              <a:rPr lang="fr-FR" sz="1600" dirty="0"/>
              <a:t>Je vous propose d’organiser </a:t>
            </a:r>
            <a:r>
              <a:rPr lang="fr-FR" sz="1600" b="1" dirty="0"/>
              <a:t>une rencontre </a:t>
            </a:r>
            <a:r>
              <a:rPr lang="fr-FR" sz="1600" dirty="0" smtClean="0"/>
              <a:t>avec la </a:t>
            </a:r>
            <a:r>
              <a:rPr lang="fr-FR" sz="1600" dirty="0"/>
              <a:t>Directrice du centre </a:t>
            </a:r>
            <a:r>
              <a:rPr lang="fr-FR" sz="1600" dirty="0" err="1" smtClean="0"/>
              <a:t>SophroKhepri</a:t>
            </a:r>
            <a:r>
              <a:rPr lang="fr-FR" sz="1600" smtClean="0"/>
              <a:t>  </a:t>
            </a:r>
          </a:p>
          <a:p>
            <a:r>
              <a:rPr lang="fr-FR" sz="1600" b="1" smtClean="0"/>
              <a:t>Madame </a:t>
            </a:r>
            <a:r>
              <a:rPr lang="fr-FR" sz="1600" b="1" dirty="0"/>
              <a:t>Evelyne Revellat</a:t>
            </a:r>
            <a:r>
              <a:rPr lang="fr-FR" sz="1600" dirty="0"/>
              <a:t> et </a:t>
            </a:r>
            <a:r>
              <a:rPr lang="fr-FR" sz="1600" b="1" dirty="0"/>
              <a:t>moi-même</a:t>
            </a:r>
            <a:r>
              <a:rPr lang="fr-FR" sz="1600" dirty="0"/>
              <a:t>, afin que nous puissions </a:t>
            </a:r>
            <a:r>
              <a:rPr lang="fr-FR" sz="1600" b="1" dirty="0"/>
              <a:t>vous présenter l’offre </a:t>
            </a:r>
            <a:r>
              <a:rPr lang="fr-FR" sz="1600" dirty="0"/>
              <a:t>et les modalités qui peuvent être mises en place </a:t>
            </a:r>
            <a:r>
              <a:rPr lang="fr-FR" sz="1600" b="1" dirty="0"/>
              <a:t>clé en mains </a:t>
            </a:r>
            <a:r>
              <a:rPr lang="fr-FR" sz="1600" dirty="0"/>
              <a:t>pour </a:t>
            </a:r>
            <a:r>
              <a:rPr lang="fr-FR" sz="1600" b="1" dirty="0"/>
              <a:t>répondre aux besoins de Deloitte</a:t>
            </a:r>
          </a:p>
          <a:p>
            <a:pPr algn="ctr"/>
            <a:endParaRPr lang="fr-FR" dirty="0"/>
          </a:p>
          <a:p>
            <a:pPr algn="ctr"/>
            <a:r>
              <a:rPr lang="fr-FR" b="1" dirty="0">
                <a:solidFill>
                  <a:schemeClr val="accent6">
                    <a:lumMod val="50000"/>
                  </a:schemeClr>
                </a:solidFill>
              </a:rPr>
              <a:t>MERCI POUR VOTRE </a:t>
            </a:r>
            <a:r>
              <a:rPr lang="fr-FR" b="1" dirty="0" smtClean="0">
                <a:solidFill>
                  <a:schemeClr val="accent6">
                    <a:lumMod val="50000"/>
                  </a:schemeClr>
                </a:solidFill>
              </a:rPr>
              <a:t>ATTENTION </a:t>
            </a:r>
            <a:endParaRPr lang="fr-FR" b="1" dirty="0">
              <a:solidFill>
                <a:schemeClr val="accent6">
                  <a:lumMod val="50000"/>
                </a:schemeClr>
              </a:solidFill>
            </a:endParaRPr>
          </a:p>
        </p:txBody>
      </p:sp>
    </p:spTree>
    <p:extLst>
      <p:ext uri="{BB962C8B-B14F-4D97-AF65-F5344CB8AC3E}">
        <p14:creationId xmlns:p14="http://schemas.microsoft.com/office/powerpoint/2010/main" val="1190190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1831795134"/>
              </p:ext>
            </p:extLst>
          </p:nvPr>
        </p:nvGraphicFramePr>
        <p:xfrm>
          <a:off x="561110" y="2362806"/>
          <a:ext cx="11260253" cy="4358640"/>
        </p:xfrm>
        <a:graphic>
          <a:graphicData uri="http://schemas.openxmlformats.org/drawingml/2006/table">
            <a:tbl>
              <a:tblPr firstRow="1" bandRow="1">
                <a:tableStyleId>{5C22544A-7EE6-4342-B048-85BDC9FD1C3A}</a:tableStyleId>
              </a:tblPr>
              <a:tblGrid>
                <a:gridCol w="10073211"/>
                <a:gridCol w="1187042"/>
              </a:tblGrid>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dirty="0" smtClean="0"/>
                        <a:t>Sommaire</a:t>
                      </a:r>
                      <a:endParaRPr lang="fr-FR" sz="1600" dirty="0"/>
                    </a:p>
                  </a:txBody>
                  <a:tcPr/>
                </a:tc>
                <a:tc>
                  <a:txBody>
                    <a:bodyPr/>
                    <a:lstStyle/>
                    <a:p>
                      <a:r>
                        <a:rPr lang="fr-FR" sz="1600" dirty="0" smtClean="0"/>
                        <a:t>2</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dirty="0" smtClean="0"/>
                        <a:t>Les défis de Deloitte</a:t>
                      </a:r>
                      <a:endParaRPr lang="fr-FR" sz="1600" dirty="0"/>
                    </a:p>
                  </a:txBody>
                  <a:tcPr/>
                </a:tc>
                <a:tc>
                  <a:txBody>
                    <a:bodyPr/>
                    <a:lstStyle/>
                    <a:p>
                      <a:r>
                        <a:rPr lang="fr-FR" sz="1600" dirty="0" smtClean="0"/>
                        <a:t>3</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kern="1200" dirty="0" smtClean="0"/>
                        <a:t>Les attentes des collaborateurs vis-à-vis de leur entreprise</a:t>
                      </a:r>
                      <a:endParaRPr lang="fr-FR" sz="1600" b="1" kern="1200" dirty="0" smtClean="0">
                        <a:solidFill>
                          <a:schemeClr val="lt1"/>
                        </a:solidFill>
                        <a:latin typeface="+mn-lt"/>
                        <a:ea typeface="+mn-ea"/>
                        <a:cs typeface="+mn-cs"/>
                      </a:endParaRPr>
                    </a:p>
                  </a:txBody>
                  <a:tcPr/>
                </a:tc>
                <a:tc>
                  <a:txBody>
                    <a:bodyPr/>
                    <a:lstStyle/>
                    <a:p>
                      <a:r>
                        <a:rPr lang="fr-FR" sz="1600" dirty="0" smtClean="0"/>
                        <a:t>4</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dirty="0" smtClean="0"/>
                        <a:t>Les difficultés auxquelles l’entreprise doit faire face pour s’assurer du bien être individuel au travail </a:t>
                      </a:r>
                      <a:endParaRPr lang="fr-FR" sz="1600" dirty="0"/>
                    </a:p>
                  </a:txBody>
                  <a:tcPr/>
                </a:tc>
                <a:tc>
                  <a:txBody>
                    <a:bodyPr/>
                    <a:lstStyle/>
                    <a:p>
                      <a:r>
                        <a:rPr lang="fr-FR" sz="1600" dirty="0" smtClean="0"/>
                        <a:t>5</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dirty="0" smtClean="0"/>
                        <a:t>La solution : Une offre de prise en charge individuelle des salariés</a:t>
                      </a:r>
                      <a:endParaRPr lang="fr-FR" sz="1600" b="1" kern="1200" dirty="0" smtClean="0">
                        <a:solidFill>
                          <a:schemeClr val="bg1"/>
                        </a:solidFill>
                        <a:latin typeface="+mn-lt"/>
                        <a:ea typeface="+mn-ea"/>
                        <a:cs typeface="+mn-cs"/>
                      </a:endParaRPr>
                    </a:p>
                  </a:txBody>
                  <a:tcPr/>
                </a:tc>
                <a:tc>
                  <a:txBody>
                    <a:bodyPr/>
                    <a:lstStyle/>
                    <a:p>
                      <a:r>
                        <a:rPr lang="fr-FR" sz="1600" dirty="0" smtClean="0"/>
                        <a:t>6</a:t>
                      </a:r>
                      <a:endParaRPr lang="fr-FR" sz="1600" dirty="0"/>
                    </a:p>
                  </a:txBody>
                  <a:tcPr/>
                </a:tc>
              </a:tr>
              <a:tr h="302174">
                <a:tc>
                  <a:txBody>
                    <a:bodyPr/>
                    <a:lstStyle/>
                    <a:p>
                      <a:r>
                        <a:rPr lang="fr-FR" sz="1600" dirty="0" smtClean="0"/>
                        <a:t>Présentation</a:t>
                      </a:r>
                      <a:r>
                        <a:rPr lang="fr-FR" sz="1600" baseline="0" dirty="0" smtClean="0"/>
                        <a:t> du centre </a:t>
                      </a:r>
                      <a:r>
                        <a:rPr lang="fr-FR" sz="1600" dirty="0" err="1" smtClean="0"/>
                        <a:t>SophroKhepri</a:t>
                      </a:r>
                      <a:endParaRPr lang="fr-FR" sz="1600" dirty="0"/>
                    </a:p>
                  </a:txBody>
                  <a:tcPr/>
                </a:tc>
                <a:tc>
                  <a:txBody>
                    <a:bodyPr/>
                    <a:lstStyle/>
                    <a:p>
                      <a:r>
                        <a:rPr lang="fr-FR" sz="1600" dirty="0" smtClean="0"/>
                        <a:t>7</a:t>
                      </a:r>
                      <a:endParaRPr lang="fr-FR" sz="1600" dirty="0"/>
                    </a:p>
                  </a:txBody>
                  <a:tcPr/>
                </a:tc>
              </a:tr>
              <a:tr h="302174">
                <a:tc>
                  <a:txBody>
                    <a:bodyPr/>
                    <a:lstStyle/>
                    <a:p>
                      <a:r>
                        <a:rPr lang="fr-FR" sz="1600" dirty="0" smtClean="0"/>
                        <a:t>Les propositions du centre </a:t>
                      </a:r>
                      <a:r>
                        <a:rPr lang="fr-FR" sz="1600" dirty="0" err="1" smtClean="0"/>
                        <a:t>SophroKhepri</a:t>
                      </a:r>
                      <a:endParaRPr lang="fr-FR" sz="1600" dirty="0"/>
                    </a:p>
                  </a:txBody>
                  <a:tcPr/>
                </a:tc>
                <a:tc>
                  <a:txBody>
                    <a:bodyPr/>
                    <a:lstStyle/>
                    <a:p>
                      <a:r>
                        <a:rPr lang="fr-FR" sz="1600" dirty="0" smtClean="0"/>
                        <a:t>8</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kern="1200" dirty="0" smtClean="0"/>
                        <a:t>Une offre de coordination de soins de support</a:t>
                      </a:r>
                      <a:endParaRPr lang="fr-FR" sz="1600" b="1" kern="1200" dirty="0" smtClean="0">
                        <a:solidFill>
                          <a:schemeClr val="bg1"/>
                        </a:solidFill>
                        <a:latin typeface="+mn-lt"/>
                        <a:ea typeface="+mn-ea"/>
                        <a:cs typeface="+mn-cs"/>
                      </a:endParaRPr>
                    </a:p>
                  </a:txBody>
                  <a:tcPr/>
                </a:tc>
                <a:tc>
                  <a:txBody>
                    <a:bodyPr/>
                    <a:lstStyle/>
                    <a:p>
                      <a:r>
                        <a:rPr lang="fr-FR" sz="1600" dirty="0" smtClean="0"/>
                        <a:t>9</a:t>
                      </a:r>
                      <a:endParaRPr lang="fr-FR" sz="1600" dirty="0"/>
                    </a:p>
                  </a:txBody>
                  <a:tcPr/>
                </a:tc>
              </a:tr>
              <a:tr h="302174">
                <a:tc>
                  <a:txBody>
                    <a:bodyPr/>
                    <a:lstStyle/>
                    <a:p>
                      <a:r>
                        <a:rPr lang="fr-FR" sz="1600" dirty="0" smtClean="0"/>
                        <a:t>Un partenariat </a:t>
                      </a:r>
                      <a:r>
                        <a:rPr lang="fr-FR" sz="1600" dirty="0" err="1" smtClean="0"/>
                        <a:t>SophroKhepri</a:t>
                      </a:r>
                      <a:r>
                        <a:rPr lang="fr-FR" sz="1600" dirty="0" smtClean="0"/>
                        <a:t> - Deloitte</a:t>
                      </a:r>
                      <a:endParaRPr lang="fr-FR" sz="1600" dirty="0"/>
                    </a:p>
                  </a:txBody>
                  <a:tcPr/>
                </a:tc>
                <a:tc>
                  <a:txBody>
                    <a:bodyPr/>
                    <a:lstStyle/>
                    <a:p>
                      <a:r>
                        <a:rPr lang="fr-FR" sz="1600" dirty="0" smtClean="0"/>
                        <a:t>10</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kern="1200" dirty="0" smtClean="0"/>
                        <a:t>Logistique à mettre en place</a:t>
                      </a:r>
                      <a:endParaRPr lang="fr-FR" sz="1600" b="1" kern="1200" dirty="0" smtClean="0">
                        <a:solidFill>
                          <a:schemeClr val="bg1"/>
                        </a:solidFill>
                        <a:latin typeface="+mn-lt"/>
                        <a:ea typeface="+mn-ea"/>
                        <a:cs typeface="+mn-cs"/>
                      </a:endParaRPr>
                    </a:p>
                  </a:txBody>
                  <a:tcPr/>
                </a:tc>
                <a:tc>
                  <a:txBody>
                    <a:bodyPr/>
                    <a:lstStyle/>
                    <a:p>
                      <a:r>
                        <a:rPr lang="fr-FR" sz="1600" dirty="0" smtClean="0"/>
                        <a:t>11</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kern="1200" dirty="0" smtClean="0"/>
                        <a:t>Financement de l’offre</a:t>
                      </a:r>
                      <a:endParaRPr lang="fr-FR" sz="1600" b="1" kern="1200" dirty="0" smtClean="0">
                        <a:solidFill>
                          <a:schemeClr val="bg1"/>
                        </a:solidFill>
                        <a:latin typeface="+mn-lt"/>
                        <a:ea typeface="+mn-ea"/>
                        <a:cs typeface="+mn-cs"/>
                      </a:endParaRPr>
                    </a:p>
                  </a:txBody>
                  <a:tcPr/>
                </a:tc>
                <a:tc>
                  <a:txBody>
                    <a:bodyPr/>
                    <a:lstStyle/>
                    <a:p>
                      <a:r>
                        <a:rPr lang="fr-FR" sz="1600" dirty="0" smtClean="0"/>
                        <a:t>12</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kern="1200" dirty="0" smtClean="0"/>
                        <a:t>Impact pour Deloitte</a:t>
                      </a:r>
                      <a:endParaRPr lang="fr-FR" sz="1600" b="1" kern="1200" dirty="0" smtClean="0">
                        <a:solidFill>
                          <a:schemeClr val="bg1"/>
                        </a:solidFill>
                        <a:latin typeface="+mn-lt"/>
                        <a:ea typeface="+mn-ea"/>
                        <a:cs typeface="+mn-cs"/>
                      </a:endParaRPr>
                    </a:p>
                  </a:txBody>
                  <a:tcPr/>
                </a:tc>
                <a:tc>
                  <a:txBody>
                    <a:bodyPr/>
                    <a:lstStyle/>
                    <a:p>
                      <a:r>
                        <a:rPr lang="fr-FR" sz="1600" dirty="0" smtClean="0"/>
                        <a:t>13</a:t>
                      </a:r>
                      <a:endParaRPr lang="fr-FR" sz="1600" dirty="0"/>
                    </a:p>
                  </a:txBody>
                  <a:tcPr/>
                </a:tc>
              </a:tr>
              <a:tr h="30217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kern="1200" dirty="0" smtClean="0"/>
                        <a:t>Vos interlocuteurs</a:t>
                      </a:r>
                      <a:endParaRPr lang="fr-FR" sz="1600" b="1" kern="1200" dirty="0" smtClean="0">
                        <a:solidFill>
                          <a:schemeClr val="bg1"/>
                        </a:solidFill>
                        <a:latin typeface="+mn-lt"/>
                        <a:ea typeface="+mn-ea"/>
                        <a:cs typeface="+mn-cs"/>
                      </a:endParaRPr>
                    </a:p>
                  </a:txBody>
                  <a:tcPr/>
                </a:tc>
                <a:tc>
                  <a:txBody>
                    <a:bodyPr/>
                    <a:lstStyle/>
                    <a:p>
                      <a:r>
                        <a:rPr lang="fr-FR" sz="1600" dirty="0" smtClean="0"/>
                        <a:t>14</a:t>
                      </a:r>
                      <a:endParaRPr lang="fr-FR" sz="1600" dirty="0"/>
                    </a:p>
                  </a:txBody>
                  <a:tcPr/>
                </a:tc>
              </a:tr>
            </a:tbl>
          </a:graphicData>
        </a:graphic>
      </p:graphicFrame>
      <p:sp>
        <p:nvSpPr>
          <p:cNvPr id="4" name="Espace réservé du pied de page 3"/>
          <p:cNvSpPr>
            <a:spLocks noGrp="1"/>
          </p:cNvSpPr>
          <p:nvPr>
            <p:ph type="ftr" sz="quarter" idx="11"/>
          </p:nvPr>
        </p:nvSpPr>
        <p:spPr>
          <a:xfrm>
            <a:off x="561110" y="6858000"/>
            <a:ext cx="3859795" cy="304801"/>
          </a:xfrm>
        </p:spPr>
        <p:txBody>
          <a:bodyPr/>
          <a:lstStyle/>
          <a:p>
            <a:r>
              <a:rPr lang="fr-FR" dirty="0" smtClean="0"/>
              <a:t>Danielle Estrade - SOPHROLOGUE -  N° Siret 438 853 509</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509429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défis de Deloitte</a:t>
            </a:r>
            <a:endParaRPr lang="fr-FR" dirty="0"/>
          </a:p>
        </p:txBody>
      </p:sp>
      <p:sp>
        <p:nvSpPr>
          <p:cNvPr id="3" name="Espace réservé du contenu 2"/>
          <p:cNvSpPr>
            <a:spLocks noGrp="1"/>
          </p:cNvSpPr>
          <p:nvPr>
            <p:ph idx="1"/>
          </p:nvPr>
        </p:nvSpPr>
        <p:spPr>
          <a:xfrm>
            <a:off x="1154954" y="2603500"/>
            <a:ext cx="10035785" cy="3416300"/>
          </a:xfrm>
        </p:spPr>
        <p:txBody>
          <a:bodyPr/>
          <a:lstStyle/>
          <a:p>
            <a:r>
              <a:rPr lang="fr-FR" dirty="0" smtClean="0"/>
              <a:t>Deloitte a pour objectif :</a:t>
            </a:r>
          </a:p>
          <a:p>
            <a:pPr lvl="1"/>
            <a:r>
              <a:rPr lang="fr-FR" dirty="0"/>
              <a:t>D</a:t>
            </a:r>
            <a:r>
              <a:rPr lang="fr-FR" dirty="0" smtClean="0"/>
              <a:t>e </a:t>
            </a:r>
            <a:r>
              <a:rPr lang="fr-FR" b="1" dirty="0" smtClean="0"/>
              <a:t>retenir </a:t>
            </a:r>
            <a:r>
              <a:rPr lang="fr-FR" dirty="0" smtClean="0"/>
              <a:t>ses talents et d’en attirer de nouveaux</a:t>
            </a:r>
          </a:p>
          <a:p>
            <a:pPr lvl="1"/>
            <a:r>
              <a:rPr lang="fr-FR" dirty="0" smtClean="0"/>
              <a:t>De </a:t>
            </a:r>
            <a:r>
              <a:rPr lang="fr-FR" b="1" dirty="0" smtClean="0"/>
              <a:t>réduire l’absentéisme </a:t>
            </a:r>
            <a:r>
              <a:rPr lang="fr-FR" dirty="0" smtClean="0"/>
              <a:t>(souvent fractionné en  1 ou 2 jours ou plus long lorsqu'il est du à des maladies professionnelles : burn out, stress….)</a:t>
            </a:r>
          </a:p>
          <a:p>
            <a:pPr lvl="1"/>
            <a:r>
              <a:rPr lang="fr-FR" b="1" dirty="0" smtClean="0"/>
              <a:t>De faire face à la baisse de motivation </a:t>
            </a:r>
            <a:r>
              <a:rPr lang="fr-FR" dirty="0" smtClean="0"/>
              <a:t>des collaborateurs</a:t>
            </a:r>
          </a:p>
          <a:p>
            <a:pPr lvl="1"/>
            <a:r>
              <a:rPr lang="fr-FR" b="1" dirty="0" smtClean="0"/>
              <a:t>D’augmenter la performance </a:t>
            </a:r>
            <a:r>
              <a:rPr lang="fr-FR" dirty="0" smtClean="0"/>
              <a:t>et la productivité des collaborateurs</a:t>
            </a:r>
          </a:p>
          <a:p>
            <a:pPr lvl="1"/>
            <a:r>
              <a:rPr lang="fr-FR" b="1" dirty="0" smtClean="0"/>
              <a:t>De garder son classement </a:t>
            </a:r>
            <a:r>
              <a:rPr lang="fr-FR" dirty="0" smtClean="0"/>
              <a:t>dans les entreprises « où il fait bon travailler »</a:t>
            </a:r>
          </a:p>
          <a:p>
            <a:pPr lvl="1"/>
            <a:r>
              <a:rPr lang="fr-FR" b="1" dirty="0" smtClean="0"/>
              <a:t>D’augmenter le taux d’engagement </a:t>
            </a:r>
            <a:r>
              <a:rPr lang="fr-FR" dirty="0" smtClean="0"/>
              <a:t>de ses collaborateurs (enthousiasme, autonomie, performance, productivité et bien être au travail)</a:t>
            </a:r>
          </a:p>
          <a:p>
            <a:endParaRPr lang="fr-FR" dirty="0"/>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944126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spcBef>
                <a:spcPts val="0"/>
              </a:spcBef>
              <a:defRPr/>
            </a:pPr>
            <a:r>
              <a:rPr lang="fr-FR" dirty="0"/>
              <a:t>Les attentes des collaborateurs vis-à-vis de leur entreprise</a:t>
            </a:r>
            <a:endParaRPr lang="fr-FR" b="1" dirty="0">
              <a:solidFill>
                <a:schemeClr val="lt1"/>
              </a:solidFill>
            </a:endParaRPr>
          </a:p>
        </p:txBody>
      </p:sp>
      <p:sp>
        <p:nvSpPr>
          <p:cNvPr id="3" name="Espace réservé du contenu 2"/>
          <p:cNvSpPr>
            <a:spLocks noGrp="1"/>
          </p:cNvSpPr>
          <p:nvPr>
            <p:ph idx="1"/>
          </p:nvPr>
        </p:nvSpPr>
        <p:spPr>
          <a:xfrm>
            <a:off x="1154954" y="2603500"/>
            <a:ext cx="10035785" cy="3416300"/>
          </a:xfrm>
        </p:spPr>
        <p:txBody>
          <a:bodyPr>
            <a:normAutofit/>
          </a:bodyPr>
          <a:lstStyle/>
          <a:p>
            <a:endParaRPr lang="fr-FR" sz="1600" dirty="0" smtClean="0"/>
          </a:p>
          <a:p>
            <a:r>
              <a:rPr lang="fr-FR" sz="1600" dirty="0" smtClean="0"/>
              <a:t>Les études publiées récemment sur les critères de choix de postuler dans une entreprise pour les jeunes générations mettent en exergue l’importance des offres faites par l’entreprise au collaborateur qui prennent</a:t>
            </a:r>
            <a:r>
              <a:rPr lang="fr-FR" sz="1600" b="1" dirty="0" smtClean="0"/>
              <a:t> en compte l’individu dans sa globalité</a:t>
            </a:r>
            <a:r>
              <a:rPr lang="fr-FR" sz="1600" dirty="0" smtClean="0"/>
              <a:t>, et pas uniquement les aspects carrière et financier.</a:t>
            </a:r>
          </a:p>
          <a:p>
            <a:endParaRPr lang="fr-FR" sz="1600" dirty="0" smtClean="0"/>
          </a:p>
          <a:p>
            <a:r>
              <a:rPr lang="fr-FR" sz="1600" dirty="0" smtClean="0"/>
              <a:t>Le collaborateur cherche à avoir une prise en compte de sa personnalité. Le développement professionnel, l’appartenance à un groupe, l’adhésion à des valeurs, du sens dans ce qu’il fait, une éthique, des projets RSE, du fun et une </a:t>
            </a:r>
            <a:r>
              <a:rPr lang="fr-FR" sz="1600" b="1" dirty="0" smtClean="0"/>
              <a:t>confiance totale dans l’entreprise </a:t>
            </a:r>
            <a:r>
              <a:rPr lang="fr-FR" sz="1600" dirty="0" smtClean="0"/>
              <a:t>avec laquelle il va s’engager. Cela suppose </a:t>
            </a:r>
            <a:r>
              <a:rPr lang="fr-FR" sz="1600" b="1" dirty="0" smtClean="0"/>
              <a:t>que sa vie est considérée </a:t>
            </a:r>
            <a:r>
              <a:rPr lang="fr-FR" sz="1600" dirty="0" smtClean="0"/>
              <a:t>par l’entreprise </a:t>
            </a:r>
            <a:r>
              <a:rPr lang="fr-FR" sz="1600" b="1" dirty="0" smtClean="0"/>
              <a:t>sous tous ses aspects </a:t>
            </a:r>
            <a:r>
              <a:rPr lang="fr-FR" sz="1600" dirty="0" smtClean="0"/>
              <a:t>tant professionnels que personnels.</a:t>
            </a:r>
          </a:p>
          <a:p>
            <a:pPr marL="0" indent="0">
              <a:buNone/>
            </a:pPr>
            <a:endParaRPr lang="fr-FR" dirty="0"/>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54649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difficultés </a:t>
            </a:r>
            <a:r>
              <a:rPr lang="fr-FR" dirty="0" smtClean="0"/>
              <a:t>auxquelles l’entreprise doit faire face pour s’assurer du bien être individuel </a:t>
            </a:r>
            <a:r>
              <a:rPr lang="fr-FR" dirty="0"/>
              <a:t>au travail </a:t>
            </a:r>
            <a:endParaRPr lang="fr-FR" b="1" dirty="0">
              <a:solidFill>
                <a:schemeClr val="bg1"/>
              </a:solidFill>
            </a:endParaRPr>
          </a:p>
        </p:txBody>
      </p:sp>
      <p:sp>
        <p:nvSpPr>
          <p:cNvPr id="3" name="Espace réservé du contenu 2"/>
          <p:cNvSpPr>
            <a:spLocks noGrp="1"/>
          </p:cNvSpPr>
          <p:nvPr>
            <p:ph idx="1"/>
          </p:nvPr>
        </p:nvSpPr>
        <p:spPr>
          <a:xfrm>
            <a:off x="1154954" y="2603500"/>
            <a:ext cx="10035785" cy="3416300"/>
          </a:xfrm>
        </p:spPr>
        <p:txBody>
          <a:bodyPr>
            <a:normAutofit/>
          </a:bodyPr>
          <a:lstStyle/>
          <a:p>
            <a:r>
              <a:rPr lang="fr-FR" dirty="0" smtClean="0"/>
              <a:t>Les difficultés à prendre en compte pour l’entreprise :</a:t>
            </a:r>
          </a:p>
          <a:p>
            <a:endParaRPr lang="fr-FR" dirty="0" smtClean="0"/>
          </a:p>
          <a:p>
            <a:pPr lvl="1"/>
            <a:r>
              <a:rPr lang="fr-FR" dirty="0" smtClean="0"/>
              <a:t>Avoir </a:t>
            </a:r>
            <a:r>
              <a:rPr lang="fr-FR" b="1" dirty="0" smtClean="0"/>
              <a:t>une prise de conscience du problème </a:t>
            </a:r>
            <a:r>
              <a:rPr lang="fr-FR" dirty="0" smtClean="0"/>
              <a:t>de mal être du salarié (pour le corps social et pour les dirigeants).</a:t>
            </a:r>
          </a:p>
          <a:p>
            <a:pPr lvl="1"/>
            <a:r>
              <a:rPr lang="fr-FR" b="1" dirty="0" smtClean="0"/>
              <a:t>Sensibiliser les employés </a:t>
            </a:r>
            <a:r>
              <a:rPr lang="fr-FR" dirty="0" smtClean="0"/>
              <a:t>et promouvoir les </a:t>
            </a:r>
            <a:r>
              <a:rPr lang="fr-FR" b="1" dirty="0" smtClean="0"/>
              <a:t>comportements en terme d’équilibre </a:t>
            </a:r>
            <a:r>
              <a:rPr lang="fr-FR" dirty="0" smtClean="0"/>
              <a:t>de vie travail-famille, de santé, de prévention du stress et de bien être pour tous les salariés. </a:t>
            </a:r>
          </a:p>
          <a:p>
            <a:pPr lvl="1"/>
            <a:r>
              <a:rPr lang="fr-FR" b="1" dirty="0" smtClean="0"/>
              <a:t>Apporter les réponses adaptées</a:t>
            </a:r>
            <a:r>
              <a:rPr lang="fr-FR" dirty="0" smtClean="0"/>
              <a:t> au salarié</a:t>
            </a:r>
          </a:p>
          <a:p>
            <a:pPr lvl="1"/>
            <a:r>
              <a:rPr lang="fr-FR" b="1" dirty="0" smtClean="0"/>
              <a:t>Prévenir les difficultés des salariés </a:t>
            </a:r>
            <a:r>
              <a:rPr lang="fr-FR" dirty="0" smtClean="0"/>
              <a:t>en proposant des solutions qui répondent à leurs besoins.</a:t>
            </a:r>
          </a:p>
          <a:p>
            <a:pPr lvl="1"/>
            <a:r>
              <a:rPr lang="fr-FR" b="1" dirty="0" smtClean="0"/>
              <a:t>Démontrer sa considération </a:t>
            </a:r>
            <a:r>
              <a:rPr lang="fr-FR" dirty="0" smtClean="0"/>
              <a:t>vis-à-vis de ses salariés avec un </a:t>
            </a:r>
            <a:r>
              <a:rPr lang="fr-FR" b="1" dirty="0" smtClean="0"/>
              <a:t>prérequis de confidentialité </a:t>
            </a:r>
            <a:r>
              <a:rPr lang="fr-FR" dirty="0" smtClean="0"/>
              <a:t>conforme à son éthique</a:t>
            </a:r>
            <a:endParaRPr lang="fr-FR" dirty="0"/>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206053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solution : Une offre de prise en charge individuelle des salariés</a:t>
            </a:r>
            <a:endParaRPr lang="fr-FR" dirty="0"/>
          </a:p>
        </p:txBody>
      </p:sp>
      <p:sp>
        <p:nvSpPr>
          <p:cNvPr id="3" name="Espace réservé du contenu 2"/>
          <p:cNvSpPr>
            <a:spLocks noGrp="1"/>
          </p:cNvSpPr>
          <p:nvPr>
            <p:ph idx="1"/>
          </p:nvPr>
        </p:nvSpPr>
        <p:spPr>
          <a:xfrm>
            <a:off x="1154954" y="2366682"/>
            <a:ext cx="10035785" cy="4025156"/>
          </a:xfrm>
        </p:spPr>
        <p:txBody>
          <a:bodyPr>
            <a:normAutofit/>
          </a:bodyPr>
          <a:lstStyle/>
          <a:p>
            <a:r>
              <a:rPr lang="fr-FR" sz="1600" dirty="0" smtClean="0"/>
              <a:t>Un partenariat avec le </a:t>
            </a:r>
            <a:r>
              <a:rPr lang="fr-FR" sz="1600" b="1" dirty="0" smtClean="0"/>
              <a:t>centre </a:t>
            </a:r>
            <a:r>
              <a:rPr lang="fr-FR" sz="1600" b="1" dirty="0" err="1" smtClean="0"/>
              <a:t>SophroKhepri</a:t>
            </a:r>
            <a:r>
              <a:rPr lang="fr-FR" sz="1600" dirty="0" smtClean="0"/>
              <a:t>, une entreprise spécialisée dans le bien être et les soins de supports coordonnés </a:t>
            </a:r>
          </a:p>
          <a:p>
            <a:endParaRPr lang="fr-FR" sz="1600" dirty="0" smtClean="0"/>
          </a:p>
          <a:p>
            <a:pPr lvl="1"/>
            <a:r>
              <a:rPr lang="fr-FR" dirty="0" smtClean="0"/>
              <a:t>Permet à l’employeur de </a:t>
            </a:r>
            <a:r>
              <a:rPr lang="fr-FR" b="1" dirty="0" smtClean="0"/>
              <a:t>prendre soin des ses salariés</a:t>
            </a:r>
            <a:r>
              <a:rPr lang="fr-FR" dirty="0" smtClean="0"/>
              <a:t> et de respecter ainsi son engagement éthique.</a:t>
            </a:r>
          </a:p>
          <a:p>
            <a:pPr lvl="1"/>
            <a:r>
              <a:rPr lang="fr-FR" dirty="0" smtClean="0"/>
              <a:t>Permet </a:t>
            </a:r>
            <a:r>
              <a:rPr lang="fr-FR" b="1" dirty="0" smtClean="0"/>
              <a:t>d’anticiper et de prévenir</a:t>
            </a:r>
            <a:r>
              <a:rPr lang="fr-FR" dirty="0" smtClean="0"/>
              <a:t> des difficultés individuelles ou des problèmes de santé.</a:t>
            </a:r>
            <a:endParaRPr lang="fr-FR" dirty="0"/>
          </a:p>
          <a:p>
            <a:pPr lvl="1"/>
            <a:r>
              <a:rPr lang="fr-FR" dirty="0" smtClean="0"/>
              <a:t>Permet </a:t>
            </a:r>
            <a:r>
              <a:rPr lang="fr-FR" b="1" dirty="0" smtClean="0"/>
              <a:t>d’offrir à ses collaborateurs une offre bien être </a:t>
            </a:r>
            <a:r>
              <a:rPr lang="fr-FR" dirty="0" smtClean="0"/>
              <a:t>et des soins de supports coordonnés pour faire face à des difficultés plus importantes</a:t>
            </a:r>
          </a:p>
          <a:p>
            <a:pPr lvl="1"/>
            <a:r>
              <a:rPr lang="fr-FR" dirty="0" smtClean="0"/>
              <a:t>Permet de </a:t>
            </a:r>
            <a:r>
              <a:rPr lang="fr-FR" b="1" dirty="0" smtClean="0"/>
              <a:t>contracter avec une entreprise</a:t>
            </a:r>
            <a:r>
              <a:rPr lang="fr-FR" dirty="0" smtClean="0"/>
              <a:t> qui apporte tous les thérapeutes et les </a:t>
            </a:r>
            <a:r>
              <a:rPr lang="fr-FR" b="1" dirty="0" smtClean="0"/>
              <a:t>solutions</a:t>
            </a:r>
            <a:r>
              <a:rPr lang="fr-FR" dirty="0" smtClean="0"/>
              <a:t> </a:t>
            </a:r>
            <a:r>
              <a:rPr lang="fr-FR" b="1" dirty="0" smtClean="0"/>
              <a:t>clés en mains </a:t>
            </a:r>
            <a:r>
              <a:rPr lang="fr-FR" dirty="0" smtClean="0"/>
              <a:t>pour l’entreprise</a:t>
            </a:r>
          </a:p>
          <a:p>
            <a:pPr lvl="1"/>
            <a:r>
              <a:rPr lang="fr-FR" dirty="0" smtClean="0"/>
              <a:t>Permet d’avoir </a:t>
            </a:r>
            <a:r>
              <a:rPr lang="fr-FR" b="1" dirty="0" smtClean="0"/>
              <a:t>une offre pérenne </a:t>
            </a:r>
            <a:r>
              <a:rPr lang="fr-FR" dirty="0" smtClean="0"/>
              <a:t>et des </a:t>
            </a:r>
            <a:r>
              <a:rPr lang="fr-FR" b="1" dirty="0" smtClean="0"/>
              <a:t>intervenants réguliers</a:t>
            </a:r>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62109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4" y="973668"/>
            <a:ext cx="9306858" cy="706964"/>
          </a:xfrm>
        </p:spPr>
        <p:txBody>
          <a:bodyPr>
            <a:normAutofit fontScale="90000"/>
          </a:bodyPr>
          <a:lstStyle/>
          <a:p>
            <a:r>
              <a:rPr lang="fr-FR" dirty="0" smtClean="0"/>
              <a:t>Présentation du centre </a:t>
            </a:r>
            <a:r>
              <a:rPr lang="fr-FR" dirty="0" err="1" smtClean="0"/>
              <a:t>SophroKhepri</a:t>
            </a:r>
            <a:r>
              <a:rPr lang="fr-FR" dirty="0" smtClean="0"/>
              <a:t> </a:t>
            </a:r>
            <a:br>
              <a:rPr lang="fr-FR" dirty="0" smtClean="0"/>
            </a:br>
            <a:endParaRPr lang="fr-FR" dirty="0"/>
          </a:p>
        </p:txBody>
      </p:sp>
      <p:sp>
        <p:nvSpPr>
          <p:cNvPr id="3" name="Espace réservé du contenu 2"/>
          <p:cNvSpPr>
            <a:spLocks noGrp="1"/>
          </p:cNvSpPr>
          <p:nvPr>
            <p:ph idx="1"/>
          </p:nvPr>
        </p:nvSpPr>
        <p:spPr>
          <a:xfrm>
            <a:off x="1154954" y="2457907"/>
            <a:ext cx="10035785" cy="3803903"/>
          </a:xfrm>
        </p:spPr>
        <p:txBody>
          <a:bodyPr>
            <a:normAutofit/>
          </a:bodyPr>
          <a:lstStyle/>
          <a:p>
            <a:r>
              <a:rPr lang="fr-FR" sz="1600" b="1" dirty="0" err="1" smtClean="0"/>
              <a:t>SophroKhepri</a:t>
            </a:r>
            <a:r>
              <a:rPr lang="fr-FR" sz="1600" b="1" dirty="0" smtClean="0"/>
              <a:t> est une société </a:t>
            </a:r>
            <a:r>
              <a:rPr lang="fr-FR" sz="1600" dirty="0" smtClean="0"/>
              <a:t>qui réunit </a:t>
            </a:r>
            <a:r>
              <a:rPr lang="fr-FR" sz="1600" b="1" dirty="0" smtClean="0"/>
              <a:t>environ 90 thérapeutes</a:t>
            </a:r>
            <a:r>
              <a:rPr lang="fr-FR" sz="1600" dirty="0" smtClean="0"/>
              <a:t>, fondée et dirigée par Mme Evelyne Revellat, officiant dans le bien être par accompagnements collectifs et/ou individuels personnalisés, utilisant des thérapies intégratives.</a:t>
            </a:r>
          </a:p>
          <a:p>
            <a:r>
              <a:rPr lang="fr-FR" sz="1600" dirty="0" smtClean="0"/>
              <a:t>Forte d’une expérience d’une </a:t>
            </a:r>
            <a:r>
              <a:rPr lang="fr-FR" sz="1600" b="1" dirty="0" smtClean="0"/>
              <a:t>vingtaine d’années en tant que DRH de grands groupes Evelyne Revellat</a:t>
            </a:r>
            <a:r>
              <a:rPr lang="fr-FR" sz="1600" dirty="0" smtClean="0"/>
              <a:t> donne une nouvelle orientation à sa vie professionnelle, se reconvertit dans la profession de </a:t>
            </a:r>
            <a:r>
              <a:rPr lang="fr-FR" sz="1600" b="1" dirty="0" smtClean="0"/>
              <a:t>sophrologue</a:t>
            </a:r>
            <a:r>
              <a:rPr lang="fr-FR" sz="1600" dirty="0" smtClean="0"/>
              <a:t> et crée le centre </a:t>
            </a:r>
            <a:r>
              <a:rPr lang="fr-FR" sz="1600" b="1" dirty="0" err="1" smtClean="0"/>
              <a:t>SophroKhepri</a:t>
            </a:r>
            <a:r>
              <a:rPr lang="fr-FR" sz="1600" dirty="0" smtClean="0"/>
              <a:t>. Ce centre a vu le jour afin de pallier aux difficultés que chacun rencontre pour trouver efficacement un thérapeute adapté et pour répondre aux besoins des thérapeutes qui se confrontent à la difficulté de trouver un cabinet partagé facilement accessible, à un coût abordable permettant d’exercer en synergie avec d’autres thérapeutes dans un esprit de management collaboratif avec une mutualisation des moyens et des outils d’évaluation.</a:t>
            </a:r>
          </a:p>
          <a:p>
            <a:r>
              <a:rPr lang="fr-FR" sz="1600" dirty="0" smtClean="0"/>
              <a:t>Le centre offre les </a:t>
            </a:r>
            <a:r>
              <a:rPr lang="fr-FR" sz="1600" b="1" dirty="0" smtClean="0"/>
              <a:t>compétences de professionnels regroupés en unités spécialisées, travaillant en synergie</a:t>
            </a:r>
            <a:r>
              <a:rPr lang="fr-FR" sz="1600" dirty="0" smtClean="0"/>
              <a:t>. Chaque thérapeute adhère à la </a:t>
            </a:r>
            <a:r>
              <a:rPr lang="fr-FR" sz="1600" b="1" dirty="0" smtClean="0"/>
              <a:t>charte déontologique de sa profession </a:t>
            </a:r>
            <a:r>
              <a:rPr lang="fr-FR" sz="1600" dirty="0" smtClean="0"/>
              <a:t>et à celle </a:t>
            </a:r>
            <a:r>
              <a:rPr lang="fr-FR" sz="1600" b="1" dirty="0" smtClean="0"/>
              <a:t>du centre</a:t>
            </a:r>
            <a:r>
              <a:rPr lang="fr-FR" sz="1600" dirty="0" smtClean="0"/>
              <a:t>.</a:t>
            </a:r>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758426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thérapeutes du centre </a:t>
            </a:r>
            <a:r>
              <a:rPr lang="fr-FR" dirty="0" err="1" smtClean="0"/>
              <a:t>SophroKhepri</a:t>
            </a:r>
            <a:endParaRPr lang="fr-FR"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398714641"/>
              </p:ext>
            </p:extLst>
          </p:nvPr>
        </p:nvGraphicFramePr>
        <p:xfrm>
          <a:off x="561110" y="2368478"/>
          <a:ext cx="11128581" cy="4023360"/>
        </p:xfrm>
        <a:graphic>
          <a:graphicData uri="http://schemas.openxmlformats.org/drawingml/2006/table">
            <a:tbl>
              <a:tblPr firstRow="1" bandRow="1">
                <a:tableStyleId>{5C22544A-7EE6-4342-B048-85BDC9FD1C3A}</a:tableStyleId>
              </a:tblPr>
              <a:tblGrid>
                <a:gridCol w="1809549"/>
                <a:gridCol w="3130443"/>
                <a:gridCol w="6188589"/>
              </a:tblGrid>
              <a:tr h="556058">
                <a:tc>
                  <a:txBody>
                    <a:bodyPr/>
                    <a:lstStyle/>
                    <a:p>
                      <a:r>
                        <a:rPr lang="fr-FR" sz="1600" dirty="0" smtClean="0"/>
                        <a:t>Champs</a:t>
                      </a:r>
                      <a:r>
                        <a:rPr lang="fr-FR" sz="1600" baseline="0" dirty="0" smtClean="0"/>
                        <a:t> d’intervention</a:t>
                      </a:r>
                      <a:endParaRPr lang="fr-FR" sz="1600" dirty="0"/>
                    </a:p>
                  </a:txBody>
                  <a:tcPr/>
                </a:tc>
                <a:tc>
                  <a:txBody>
                    <a:bodyPr/>
                    <a:lstStyle/>
                    <a:p>
                      <a:r>
                        <a:rPr lang="fr-FR" sz="1600" dirty="0" smtClean="0"/>
                        <a:t>Thérapeutes</a:t>
                      </a:r>
                      <a:endParaRPr lang="fr-FR" sz="1600" dirty="0"/>
                    </a:p>
                  </a:txBody>
                  <a:tcPr/>
                </a:tc>
                <a:tc>
                  <a:txBody>
                    <a:bodyPr/>
                    <a:lstStyle/>
                    <a:p>
                      <a:r>
                        <a:rPr lang="fr-FR" sz="1600" dirty="0" smtClean="0"/>
                        <a:t>Champs d’application</a:t>
                      </a:r>
                      <a:endParaRPr lang="fr-FR" sz="1600" dirty="0"/>
                    </a:p>
                  </a:txBody>
                  <a:tcPr/>
                </a:tc>
              </a:tr>
              <a:tr h="790187">
                <a:tc>
                  <a:txBody>
                    <a:bodyPr/>
                    <a:lstStyle/>
                    <a:p>
                      <a:r>
                        <a:rPr lang="fr-FR" sz="1600" dirty="0" smtClean="0"/>
                        <a:t>Médical</a:t>
                      </a:r>
                      <a:r>
                        <a:rPr lang="fr-FR" sz="1600" baseline="0" dirty="0" smtClean="0"/>
                        <a:t> – Paramédical</a:t>
                      </a:r>
                      <a:endParaRPr lang="fr-FR" sz="1600" dirty="0"/>
                    </a:p>
                  </a:txBody>
                  <a:tcPr/>
                </a:tc>
                <a:tc>
                  <a:txBody>
                    <a:bodyPr/>
                    <a:lstStyle/>
                    <a:p>
                      <a:r>
                        <a:rPr lang="fr-FR" sz="1600" dirty="0" smtClean="0"/>
                        <a:t>Médecins, infirmières</a:t>
                      </a:r>
                    </a:p>
                    <a:p>
                      <a:r>
                        <a:rPr lang="fr-FR" sz="1600" dirty="0" smtClean="0"/>
                        <a:t>Coach santé</a:t>
                      </a:r>
                    </a:p>
                    <a:p>
                      <a:endParaRPr lang="fr-FR" sz="1600" dirty="0"/>
                    </a:p>
                  </a:txBody>
                  <a:tcPr/>
                </a:tc>
                <a:tc>
                  <a:txBody>
                    <a:bodyPr/>
                    <a:lstStyle/>
                    <a:p>
                      <a:r>
                        <a:rPr lang="fr-FR" sz="1600" dirty="0" smtClean="0"/>
                        <a:t>Diagnostic</a:t>
                      </a:r>
                      <a:r>
                        <a:rPr lang="fr-FR" sz="1600" baseline="0" dirty="0" smtClean="0"/>
                        <a:t> et coordination de soins</a:t>
                      </a:r>
                    </a:p>
                    <a:p>
                      <a:r>
                        <a:rPr lang="fr-FR" sz="1600" baseline="0" dirty="0" smtClean="0"/>
                        <a:t>Douleurs, maladies chroniques, pédagogie de la maladie</a:t>
                      </a:r>
                      <a:endParaRPr lang="fr-FR" sz="1600" dirty="0"/>
                    </a:p>
                  </a:txBody>
                  <a:tcPr/>
                </a:tc>
              </a:tr>
              <a:tr h="1258446">
                <a:tc>
                  <a:txBody>
                    <a:bodyPr/>
                    <a:lstStyle/>
                    <a:p>
                      <a:r>
                        <a:rPr lang="fr-FR" sz="1600" dirty="0" smtClean="0"/>
                        <a:t>Soins manuels</a:t>
                      </a:r>
                    </a:p>
                    <a:p>
                      <a:r>
                        <a:rPr lang="fr-FR" sz="1600" dirty="0" smtClean="0"/>
                        <a:t>Soins</a:t>
                      </a:r>
                      <a:r>
                        <a:rPr lang="fr-FR" sz="1600" baseline="0" dirty="0" smtClean="0"/>
                        <a:t> naturels</a:t>
                      </a:r>
                    </a:p>
                    <a:p>
                      <a:r>
                        <a:rPr lang="fr-FR" sz="1600" baseline="0" dirty="0" smtClean="0"/>
                        <a:t>Médecines douces</a:t>
                      </a:r>
                      <a:endParaRPr lang="fr-FR" sz="1600" dirty="0"/>
                    </a:p>
                  </a:txBody>
                  <a:tcPr/>
                </a:tc>
                <a:tc>
                  <a:txBody>
                    <a:bodyPr/>
                    <a:lstStyle/>
                    <a:p>
                      <a:r>
                        <a:rPr lang="fr-FR" sz="1600" dirty="0" err="1" smtClean="0"/>
                        <a:t>Osthéopathes</a:t>
                      </a:r>
                      <a:r>
                        <a:rPr lang="fr-FR" sz="1600" dirty="0" smtClean="0"/>
                        <a:t>,</a:t>
                      </a:r>
                      <a:r>
                        <a:rPr lang="fr-FR" sz="1600" baseline="0" dirty="0" smtClean="0"/>
                        <a:t> Chiropracteurs, Podologues, Reflexologues, Etiopathes, </a:t>
                      </a:r>
                      <a:r>
                        <a:rPr lang="fr-FR" sz="1600" baseline="0" dirty="0" err="1" smtClean="0"/>
                        <a:t>Aromathérapeutes</a:t>
                      </a:r>
                      <a:r>
                        <a:rPr lang="fr-FR" sz="1600" baseline="0" dirty="0" smtClean="0"/>
                        <a:t>, Masseurs </a:t>
                      </a:r>
                    </a:p>
                    <a:p>
                      <a:endParaRPr lang="fr-FR" sz="1600" dirty="0"/>
                    </a:p>
                  </a:txBody>
                  <a:tcPr/>
                </a:tc>
                <a:tc>
                  <a:txBody>
                    <a:bodyPr/>
                    <a:lstStyle/>
                    <a:p>
                      <a:r>
                        <a:rPr lang="fr-FR" sz="1600" dirty="0" smtClean="0"/>
                        <a:t>Neurosciences</a:t>
                      </a:r>
                      <a:r>
                        <a:rPr lang="fr-FR" sz="1600" baseline="0" dirty="0" smtClean="0"/>
                        <a:t> du mouvement</a:t>
                      </a:r>
                    </a:p>
                    <a:p>
                      <a:r>
                        <a:rPr lang="fr-FR" sz="1600" baseline="0" dirty="0" smtClean="0"/>
                        <a:t>Soins alternatifs psycho énergétiques</a:t>
                      </a:r>
                    </a:p>
                    <a:p>
                      <a:r>
                        <a:rPr lang="fr-FR" sz="1600" baseline="0" dirty="0" smtClean="0"/>
                        <a:t>Massages : Ayurvédique, </a:t>
                      </a:r>
                      <a:r>
                        <a:rPr lang="fr-FR" sz="1600" baseline="0" dirty="0" err="1" smtClean="0"/>
                        <a:t>Amma</a:t>
                      </a:r>
                      <a:r>
                        <a:rPr lang="fr-FR" sz="1600" baseline="0" dirty="0" smtClean="0"/>
                        <a:t>, Bien être, Suédois…</a:t>
                      </a:r>
                      <a:endParaRPr lang="fr-FR" sz="1600" dirty="0"/>
                    </a:p>
                  </a:txBody>
                  <a:tcPr/>
                </a:tc>
              </a:tr>
              <a:tr h="1258446">
                <a:tc>
                  <a:txBody>
                    <a:bodyPr/>
                    <a:lstStyle/>
                    <a:p>
                      <a:r>
                        <a:rPr lang="fr-FR" sz="1600" dirty="0" smtClean="0"/>
                        <a:t>Relation d’aide</a:t>
                      </a:r>
                    </a:p>
                    <a:p>
                      <a:r>
                        <a:rPr lang="fr-FR" sz="1600" dirty="0" smtClean="0"/>
                        <a:t>Coaching</a:t>
                      </a:r>
                      <a:endParaRPr lang="fr-FR" sz="1600" dirty="0"/>
                    </a:p>
                  </a:txBody>
                  <a:tcPr/>
                </a:tc>
                <a:tc>
                  <a:txBody>
                    <a:bodyPr/>
                    <a:lstStyle/>
                    <a:p>
                      <a:r>
                        <a:rPr lang="fr-FR" sz="1600" dirty="0" smtClean="0"/>
                        <a:t>Psychologues</a:t>
                      </a:r>
                    </a:p>
                    <a:p>
                      <a:r>
                        <a:rPr lang="fr-FR" sz="1600" dirty="0" smtClean="0"/>
                        <a:t>Psycho praticiens</a:t>
                      </a:r>
                    </a:p>
                    <a:p>
                      <a:r>
                        <a:rPr lang="fr-FR" sz="1600" dirty="0" smtClean="0"/>
                        <a:t>Sophrologues</a:t>
                      </a:r>
                      <a:endParaRPr lang="fr-FR" sz="1600" dirty="0"/>
                    </a:p>
                  </a:txBody>
                  <a:tcPr/>
                </a:tc>
                <a:tc>
                  <a:txBody>
                    <a:bodyPr/>
                    <a:lstStyle/>
                    <a:p>
                      <a:r>
                        <a:rPr lang="fr-FR" sz="1600" dirty="0" smtClean="0"/>
                        <a:t>Thérapie</a:t>
                      </a:r>
                      <a:r>
                        <a:rPr lang="fr-FR" sz="1600" baseline="0" dirty="0" smtClean="0"/>
                        <a:t>s cognitives et comportementales, Hypno thérapies </a:t>
                      </a:r>
                    </a:p>
                    <a:p>
                      <a:r>
                        <a:rPr lang="fr-FR" sz="1600" baseline="0" dirty="0" smtClean="0"/>
                        <a:t>Psychanalyse, </a:t>
                      </a:r>
                      <a:r>
                        <a:rPr lang="fr-FR" sz="1600" baseline="0" dirty="0" err="1" smtClean="0"/>
                        <a:t>Gesalt</a:t>
                      </a:r>
                      <a:r>
                        <a:rPr lang="fr-FR" sz="1600" baseline="0" dirty="0" smtClean="0"/>
                        <a:t> Thérapie</a:t>
                      </a:r>
                    </a:p>
                    <a:p>
                      <a:r>
                        <a:rPr lang="fr-FR" sz="1600" baseline="0" dirty="0" smtClean="0"/>
                        <a:t>Gestion du stress, changement au travail, cohérence cardiaque, méditation, relaxation, troubles du sommeil, alimentaires. Confiance en soi.</a:t>
                      </a:r>
                      <a:endParaRPr lang="fr-FR" sz="1600" dirty="0"/>
                    </a:p>
                  </a:txBody>
                  <a:tcPr/>
                </a:tc>
              </a:tr>
            </a:tbl>
          </a:graphicData>
        </a:graphic>
      </p:graphicFrame>
      <p:sp>
        <p:nvSpPr>
          <p:cNvPr id="4" name="Espace réservé du pied de page 3"/>
          <p:cNvSpPr>
            <a:spLocks noGrp="1"/>
          </p:cNvSpPr>
          <p:nvPr>
            <p:ph type="ftr" sz="quarter" idx="11"/>
          </p:nvPr>
        </p:nvSpPr>
        <p:spPr/>
        <p:txBody>
          <a:bodyPr/>
          <a:lstStyle/>
          <a:p>
            <a:r>
              <a:rPr lang="fr-FR" smtClean="0"/>
              <a:t>Danielle Estrade - SOPHROLOGUE -  N° Siret 438 853 509</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927715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4" y="973668"/>
            <a:ext cx="9197586" cy="706964"/>
          </a:xfrm>
        </p:spPr>
        <p:txBody>
          <a:bodyPr>
            <a:normAutofit fontScale="90000"/>
          </a:bodyPr>
          <a:lstStyle/>
          <a:p>
            <a:r>
              <a:rPr lang="fr-FR" dirty="0" smtClean="0"/>
              <a:t>Une offre de coordination de soins de support</a:t>
            </a:r>
            <a:endParaRPr lang="fr-FR" dirty="0"/>
          </a:p>
        </p:txBody>
      </p:sp>
      <p:sp>
        <p:nvSpPr>
          <p:cNvPr id="3" name="Espace réservé du contenu 2"/>
          <p:cNvSpPr>
            <a:spLocks noGrp="1"/>
          </p:cNvSpPr>
          <p:nvPr>
            <p:ph idx="1"/>
          </p:nvPr>
        </p:nvSpPr>
        <p:spPr>
          <a:xfrm>
            <a:off x="1154954" y="2662517"/>
            <a:ext cx="9858187" cy="3729321"/>
          </a:xfrm>
        </p:spPr>
        <p:txBody>
          <a:bodyPr>
            <a:normAutofit/>
          </a:bodyPr>
          <a:lstStyle/>
          <a:p>
            <a:r>
              <a:rPr lang="fr-FR" sz="1600" b="1" dirty="0" err="1" smtClean="0"/>
              <a:t>SophroKhepri</a:t>
            </a:r>
            <a:r>
              <a:rPr lang="fr-FR" sz="1600" dirty="0" smtClean="0"/>
              <a:t> a toute légitimité pour proposer une gamme des soins de support permettant au collaborateur de </a:t>
            </a:r>
            <a:r>
              <a:rPr lang="fr-FR" sz="1600" b="1" dirty="0" smtClean="0"/>
              <a:t>reprendre pied dans la vie professionnelle</a:t>
            </a:r>
            <a:r>
              <a:rPr lang="fr-FR" sz="1600" dirty="0" smtClean="0"/>
              <a:t>, en faisant face aux besoins des collaborateurs du moins impactant au plus difficile :</a:t>
            </a:r>
          </a:p>
          <a:p>
            <a:pPr lvl="1"/>
            <a:r>
              <a:rPr lang="fr-FR" b="1" dirty="0" smtClean="0"/>
              <a:t>Manque </a:t>
            </a:r>
            <a:r>
              <a:rPr lang="fr-FR" dirty="0" smtClean="0"/>
              <a:t>de motivation ou de concentration..</a:t>
            </a:r>
          </a:p>
          <a:p>
            <a:pPr lvl="1"/>
            <a:r>
              <a:rPr lang="fr-FR" b="1" dirty="0" smtClean="0"/>
              <a:t>Surmenage intellectuel</a:t>
            </a:r>
            <a:r>
              <a:rPr lang="fr-FR" dirty="0" smtClean="0"/>
              <a:t>, situations conflictuelles, stress, perte de repères</a:t>
            </a:r>
          </a:p>
          <a:p>
            <a:pPr lvl="1"/>
            <a:r>
              <a:rPr lang="fr-FR" b="1" dirty="0" err="1" smtClean="0"/>
              <a:t>Burn-out</a:t>
            </a:r>
            <a:r>
              <a:rPr lang="fr-FR" dirty="0" smtClean="0"/>
              <a:t>, gestion de la pression et équilibre des équipes</a:t>
            </a:r>
          </a:p>
          <a:p>
            <a:pPr lvl="1"/>
            <a:r>
              <a:rPr lang="fr-FR" b="1" dirty="0" smtClean="0"/>
              <a:t>Deuil,</a:t>
            </a:r>
            <a:r>
              <a:rPr lang="fr-FR" dirty="0" smtClean="0"/>
              <a:t>  maladie lourde, addiction</a:t>
            </a:r>
          </a:p>
          <a:p>
            <a:r>
              <a:rPr lang="fr-FR" sz="1600" dirty="0" smtClean="0"/>
              <a:t>La coordination de soins qui permet de travailler </a:t>
            </a:r>
          </a:p>
          <a:p>
            <a:pPr lvl="1"/>
            <a:r>
              <a:rPr lang="fr-FR" dirty="0" smtClean="0"/>
              <a:t>au niveau </a:t>
            </a:r>
            <a:r>
              <a:rPr lang="fr-FR" b="1" dirty="0" smtClean="0"/>
              <a:t>physiologique, physique </a:t>
            </a:r>
            <a:r>
              <a:rPr lang="fr-FR" dirty="0" smtClean="0"/>
              <a:t>et</a:t>
            </a:r>
            <a:r>
              <a:rPr lang="fr-FR" b="1" dirty="0" smtClean="0"/>
              <a:t> émotionnel</a:t>
            </a:r>
            <a:r>
              <a:rPr lang="fr-FR" dirty="0" smtClean="0"/>
              <a:t>.</a:t>
            </a:r>
          </a:p>
          <a:p>
            <a:endParaRPr lang="fr-FR" dirty="0" smtClean="0"/>
          </a:p>
        </p:txBody>
      </p:sp>
      <p:sp>
        <p:nvSpPr>
          <p:cNvPr id="6" name="Espace réservé du pied de page 5"/>
          <p:cNvSpPr>
            <a:spLocks noGrp="1"/>
          </p:cNvSpPr>
          <p:nvPr>
            <p:ph type="ftr" sz="quarter" idx="11"/>
          </p:nvPr>
        </p:nvSpPr>
        <p:spPr/>
        <p:txBody>
          <a:bodyPr/>
          <a:lstStyle/>
          <a:p>
            <a:r>
              <a:rPr lang="fr-FR" smtClean="0"/>
              <a:t>Danielle Estrade - SOPHROLOGUE -  N° Siret 438 853 509</a:t>
            </a:r>
            <a:endParaRPr lang="en-US" dirty="0"/>
          </a:p>
        </p:txBody>
      </p:sp>
      <p:sp>
        <p:nvSpPr>
          <p:cNvPr id="7" name="Espace réservé du numéro de diapositive 6"/>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8336659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2300</TotalTime>
  <Words>1549</Words>
  <Application>Microsoft Office PowerPoint</Application>
  <PresentationFormat>Personnalisé</PresentationFormat>
  <Paragraphs>169</Paragraphs>
  <Slides>14</Slides>
  <Notes>4</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Direction Ion</vt:lpstr>
      <vt:lpstr>Présentation offre de partenariat  Santé et qualité de vie au travail SophroKhepri – Deloitte </vt:lpstr>
      <vt:lpstr>Sommaire</vt:lpstr>
      <vt:lpstr>Les défis de Deloitte</vt:lpstr>
      <vt:lpstr>Les attentes des collaborateurs vis-à-vis de leur entreprise</vt:lpstr>
      <vt:lpstr>Les difficultés auxquelles l’entreprise doit faire face pour s’assurer du bien être individuel au travail </vt:lpstr>
      <vt:lpstr>La solution : Une offre de prise en charge individuelle des salariés</vt:lpstr>
      <vt:lpstr>Présentation du centre SophroKhepri  </vt:lpstr>
      <vt:lpstr>Les thérapeutes du centre SophroKhepri</vt:lpstr>
      <vt:lpstr>Une offre de coordination de soins de support</vt:lpstr>
      <vt:lpstr>Un partenariat SophroKhepri - Deloitte</vt:lpstr>
      <vt:lpstr> Logistique à mettre en place</vt:lpstr>
      <vt:lpstr>Financement de l’offre</vt:lpstr>
      <vt:lpstr>Impact pour Deloitte</vt:lpstr>
      <vt:lpstr>Vos interlocuteurs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offre de partenariat Kheprisanté – Deloitte</dc:title>
  <dc:creator>Danielle ESTRADE</dc:creator>
  <cp:lastModifiedBy>Dell</cp:lastModifiedBy>
  <cp:revision>80</cp:revision>
  <cp:lastPrinted>2017-04-14T08:19:13Z</cp:lastPrinted>
  <dcterms:created xsi:type="dcterms:W3CDTF">2017-04-02T11:22:42Z</dcterms:created>
  <dcterms:modified xsi:type="dcterms:W3CDTF">2017-06-15T20:32:01Z</dcterms:modified>
</cp:coreProperties>
</file>