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6" r:id="rId1"/>
    <p:sldMasterId id="2147483846" r:id="rId2"/>
  </p:sldMasterIdLst>
  <p:notesMasterIdLst>
    <p:notesMasterId r:id="rId25"/>
  </p:notesMasterIdLst>
  <p:handoutMasterIdLst>
    <p:handoutMasterId r:id="rId26"/>
  </p:handoutMasterIdLst>
  <p:sldIdLst>
    <p:sldId id="256" r:id="rId3"/>
    <p:sldId id="272" r:id="rId4"/>
    <p:sldId id="276" r:id="rId5"/>
    <p:sldId id="257" r:id="rId6"/>
    <p:sldId id="258" r:id="rId7"/>
    <p:sldId id="259" r:id="rId8"/>
    <p:sldId id="260" r:id="rId9"/>
    <p:sldId id="279" r:id="rId10"/>
    <p:sldId id="262" r:id="rId11"/>
    <p:sldId id="274" r:id="rId12"/>
    <p:sldId id="273" r:id="rId13"/>
    <p:sldId id="284" r:id="rId14"/>
    <p:sldId id="280" r:id="rId15"/>
    <p:sldId id="277" r:id="rId16"/>
    <p:sldId id="268" r:id="rId17"/>
    <p:sldId id="264" r:id="rId18"/>
    <p:sldId id="278" r:id="rId19"/>
    <p:sldId id="281" r:id="rId20"/>
    <p:sldId id="266" r:id="rId21"/>
    <p:sldId id="269" r:id="rId22"/>
    <p:sldId id="283" r:id="rId23"/>
    <p:sldId id="285" r:id="rId24"/>
  </p:sldIdLst>
  <p:sldSz cx="12192000" cy="6858000"/>
  <p:notesSz cx="9939338" cy="6805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9" autoAdjust="0"/>
    <p:restoredTop sz="94653" autoAdjust="0"/>
  </p:normalViewPr>
  <p:slideViewPr>
    <p:cSldViewPr snapToGrid="0">
      <p:cViewPr>
        <p:scale>
          <a:sx n="82" d="100"/>
          <a:sy n="82" d="100"/>
        </p:scale>
        <p:origin x="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5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96EA2-1BB1-4F92-AC53-228A2708DC6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84F55FA-F0B9-4E5A-AC0A-609296A4E1E9}">
      <dgm:prSet phldrT="[Text]"/>
      <dgm:spPr/>
      <dgm:t>
        <a:bodyPr/>
        <a:lstStyle/>
        <a:p>
          <a:r>
            <a:rPr lang="fr-FR" b="1" dirty="0" smtClean="0"/>
            <a:t>Evelyne </a:t>
          </a:r>
          <a:r>
            <a:rPr lang="fr-FR" b="1" dirty="0" err="1" smtClean="0"/>
            <a:t>Revellat</a:t>
          </a:r>
          <a:r>
            <a:rPr lang="fr-FR" b="1" dirty="0" smtClean="0"/>
            <a:t> </a:t>
          </a:r>
        </a:p>
        <a:p>
          <a:r>
            <a:rPr lang="fr-FR" dirty="0" smtClean="0"/>
            <a:t>Directrice Centre </a:t>
          </a:r>
          <a:r>
            <a:rPr lang="fr-FR" dirty="0" err="1" smtClean="0"/>
            <a:t>Sophrokhepri</a:t>
          </a:r>
          <a:r>
            <a:rPr lang="fr-FR" dirty="0" smtClean="0"/>
            <a:t> </a:t>
          </a:r>
        </a:p>
        <a:p>
          <a:r>
            <a:rPr lang="fr-FR" dirty="0" smtClean="0"/>
            <a:t>Sophrologue - Praticien EFT</a:t>
          </a:r>
          <a:endParaRPr lang="fr-FR" dirty="0"/>
        </a:p>
      </dgm:t>
    </dgm:pt>
    <dgm:pt modelId="{8D51E657-D108-41A4-AF6E-9E6731E27730}" type="parTrans" cxnId="{1A635A8E-F6D5-471A-9357-34DBDCD84460}">
      <dgm:prSet/>
      <dgm:spPr/>
      <dgm:t>
        <a:bodyPr/>
        <a:lstStyle/>
        <a:p>
          <a:endParaRPr lang="fr-FR"/>
        </a:p>
      </dgm:t>
    </dgm:pt>
    <dgm:pt modelId="{194AE2C9-41D9-49AE-95CD-033AAC3E0526}" type="sibTrans" cxnId="{1A635A8E-F6D5-471A-9357-34DBDCD84460}">
      <dgm:prSet/>
      <dgm:spPr/>
      <dgm:t>
        <a:bodyPr/>
        <a:lstStyle/>
        <a:p>
          <a:endParaRPr lang="fr-FR"/>
        </a:p>
      </dgm:t>
    </dgm:pt>
    <dgm:pt modelId="{87B11DFA-BF23-4B76-9533-EED3FC533B70}">
      <dgm:prSet phldrT="[Text]"/>
      <dgm:spPr/>
      <dgm:t>
        <a:bodyPr/>
        <a:lstStyle/>
        <a:p>
          <a:r>
            <a:rPr lang="fr-FR" b="1" dirty="0" smtClean="0"/>
            <a:t>Danielle Estrade </a:t>
          </a:r>
        </a:p>
        <a:p>
          <a:r>
            <a:rPr lang="fr-FR" dirty="0" smtClean="0"/>
            <a:t>Sophrologue</a:t>
          </a:r>
        </a:p>
        <a:p>
          <a:r>
            <a:rPr lang="fr-FR" dirty="0" smtClean="0"/>
            <a:t>Praticien Hypnose</a:t>
          </a:r>
          <a:endParaRPr lang="fr-FR" dirty="0"/>
        </a:p>
      </dgm:t>
    </dgm:pt>
    <dgm:pt modelId="{A07AD69C-884F-4CF5-A9C8-0D085EDE6AF4}" type="parTrans" cxnId="{B953F17B-3CCE-4AC5-80D4-CBA551E86E8C}">
      <dgm:prSet/>
      <dgm:spPr/>
      <dgm:t>
        <a:bodyPr/>
        <a:lstStyle/>
        <a:p>
          <a:endParaRPr lang="fr-FR"/>
        </a:p>
      </dgm:t>
    </dgm:pt>
    <dgm:pt modelId="{578A9F7B-DAED-44D9-B4B0-ADA95841A89A}" type="sibTrans" cxnId="{B953F17B-3CCE-4AC5-80D4-CBA551E86E8C}">
      <dgm:prSet/>
      <dgm:spPr/>
      <dgm:t>
        <a:bodyPr/>
        <a:lstStyle/>
        <a:p>
          <a:endParaRPr lang="fr-FR"/>
        </a:p>
      </dgm:t>
    </dgm:pt>
    <dgm:pt modelId="{664FE82D-716C-4376-AA5E-99CD443E4577}" type="pres">
      <dgm:prSet presAssocID="{2C696EA2-1BB1-4F92-AC53-228A2708DC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F73D2AA-3FA2-4806-AC71-811EABE8DFF2}" type="pres">
      <dgm:prSet presAssocID="{2C696EA2-1BB1-4F92-AC53-228A2708DC67}" presName="fgShape" presStyleLbl="fgShp" presStyleIdx="0" presStyleCnt="1" custLinFactNeighborX="497" custLinFactNeighborY="-2347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9646C3EC-C8A7-4818-8385-D28073E4A760}" type="pres">
      <dgm:prSet presAssocID="{2C696EA2-1BB1-4F92-AC53-228A2708DC67}" presName="linComp" presStyleCnt="0"/>
      <dgm:spPr/>
    </dgm:pt>
    <dgm:pt modelId="{EB5CE48F-F1BB-4536-8E4B-1DBF15CFF1D2}" type="pres">
      <dgm:prSet presAssocID="{D84F55FA-F0B9-4E5A-AC0A-609296A4E1E9}" presName="compNode" presStyleCnt="0"/>
      <dgm:spPr/>
    </dgm:pt>
    <dgm:pt modelId="{601DEB05-38FA-407E-84E8-8C211F1CEEF7}" type="pres">
      <dgm:prSet presAssocID="{D84F55FA-F0B9-4E5A-AC0A-609296A4E1E9}" presName="bkgdShape" presStyleLbl="node1" presStyleIdx="0" presStyleCnt="2"/>
      <dgm:spPr/>
      <dgm:t>
        <a:bodyPr/>
        <a:lstStyle/>
        <a:p>
          <a:endParaRPr lang="fr-FR"/>
        </a:p>
      </dgm:t>
    </dgm:pt>
    <dgm:pt modelId="{D84385FF-074E-49B1-8972-43A9D260B153}" type="pres">
      <dgm:prSet presAssocID="{D84F55FA-F0B9-4E5A-AC0A-609296A4E1E9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019B4A-D3AD-4EB4-BB33-CDA4ACC51EE8}" type="pres">
      <dgm:prSet presAssocID="{D84F55FA-F0B9-4E5A-AC0A-609296A4E1E9}" presName="invisiNode" presStyleLbl="node1" presStyleIdx="0" presStyleCnt="2"/>
      <dgm:spPr/>
    </dgm:pt>
    <dgm:pt modelId="{A492EF41-4788-4193-8779-0E73E80BEC29}" type="pres">
      <dgm:prSet presAssocID="{D84F55FA-F0B9-4E5A-AC0A-609296A4E1E9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141E4EF3-09D3-4335-B444-8C93F38EBB83}" type="pres">
      <dgm:prSet presAssocID="{194AE2C9-41D9-49AE-95CD-033AAC3E0526}" presName="sibTrans" presStyleLbl="sibTrans2D1" presStyleIdx="0" presStyleCnt="0"/>
      <dgm:spPr/>
      <dgm:t>
        <a:bodyPr/>
        <a:lstStyle/>
        <a:p>
          <a:endParaRPr lang="fr-FR"/>
        </a:p>
      </dgm:t>
    </dgm:pt>
    <dgm:pt modelId="{9D266D22-D8B0-45E7-AC6B-155D06FC41BC}" type="pres">
      <dgm:prSet presAssocID="{87B11DFA-BF23-4B76-9533-EED3FC533B70}" presName="compNode" presStyleCnt="0"/>
      <dgm:spPr/>
    </dgm:pt>
    <dgm:pt modelId="{EF4B8298-B702-49FE-A31E-F4CDF3200172}" type="pres">
      <dgm:prSet presAssocID="{87B11DFA-BF23-4B76-9533-EED3FC533B70}" presName="bkgdShape" presStyleLbl="node1" presStyleIdx="1" presStyleCnt="2"/>
      <dgm:spPr/>
      <dgm:t>
        <a:bodyPr/>
        <a:lstStyle/>
        <a:p>
          <a:endParaRPr lang="fr-FR"/>
        </a:p>
      </dgm:t>
    </dgm:pt>
    <dgm:pt modelId="{3B5E6734-3F58-4FCF-8C42-784BE75D53F7}" type="pres">
      <dgm:prSet presAssocID="{87B11DFA-BF23-4B76-9533-EED3FC533B70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20CC93-096E-4F22-BAC9-BDDCA5208BE0}" type="pres">
      <dgm:prSet presAssocID="{87B11DFA-BF23-4B76-9533-EED3FC533B70}" presName="invisiNode" presStyleLbl="node1" presStyleIdx="1" presStyleCnt="2"/>
      <dgm:spPr/>
    </dgm:pt>
    <dgm:pt modelId="{FE0D9ED4-5F1B-4261-974A-719CFB162C3A}" type="pres">
      <dgm:prSet presAssocID="{87B11DFA-BF23-4B76-9533-EED3FC533B70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</dgm:ptLst>
  <dgm:cxnLst>
    <dgm:cxn modelId="{2154A912-B9BC-41A9-95D9-2D5FE85638DD}" type="presOf" srcId="{87B11DFA-BF23-4B76-9533-EED3FC533B70}" destId="{EF4B8298-B702-49FE-A31E-F4CDF3200172}" srcOrd="0" destOrd="0" presId="urn:microsoft.com/office/officeart/2005/8/layout/hList7"/>
    <dgm:cxn modelId="{EB78931F-7843-4308-814E-96B0D633721B}" type="presOf" srcId="{87B11DFA-BF23-4B76-9533-EED3FC533B70}" destId="{3B5E6734-3F58-4FCF-8C42-784BE75D53F7}" srcOrd="1" destOrd="0" presId="urn:microsoft.com/office/officeart/2005/8/layout/hList7"/>
    <dgm:cxn modelId="{1A635A8E-F6D5-471A-9357-34DBDCD84460}" srcId="{2C696EA2-1BB1-4F92-AC53-228A2708DC67}" destId="{D84F55FA-F0B9-4E5A-AC0A-609296A4E1E9}" srcOrd="0" destOrd="0" parTransId="{8D51E657-D108-41A4-AF6E-9E6731E27730}" sibTransId="{194AE2C9-41D9-49AE-95CD-033AAC3E0526}"/>
    <dgm:cxn modelId="{DD2E0952-9651-4172-8832-E6887711870D}" type="presOf" srcId="{194AE2C9-41D9-49AE-95CD-033AAC3E0526}" destId="{141E4EF3-09D3-4335-B444-8C93F38EBB83}" srcOrd="0" destOrd="0" presId="urn:microsoft.com/office/officeart/2005/8/layout/hList7"/>
    <dgm:cxn modelId="{8D37A18E-5E0C-4CAA-9768-2CDE0D0C8D7D}" type="presOf" srcId="{D84F55FA-F0B9-4E5A-AC0A-609296A4E1E9}" destId="{D84385FF-074E-49B1-8972-43A9D260B153}" srcOrd="1" destOrd="0" presId="urn:microsoft.com/office/officeart/2005/8/layout/hList7"/>
    <dgm:cxn modelId="{7D04B52B-1D1E-4886-B31F-40C3626CF3CB}" type="presOf" srcId="{D84F55FA-F0B9-4E5A-AC0A-609296A4E1E9}" destId="{601DEB05-38FA-407E-84E8-8C211F1CEEF7}" srcOrd="0" destOrd="0" presId="urn:microsoft.com/office/officeart/2005/8/layout/hList7"/>
    <dgm:cxn modelId="{B953F17B-3CCE-4AC5-80D4-CBA551E86E8C}" srcId="{2C696EA2-1BB1-4F92-AC53-228A2708DC67}" destId="{87B11DFA-BF23-4B76-9533-EED3FC533B70}" srcOrd="1" destOrd="0" parTransId="{A07AD69C-884F-4CF5-A9C8-0D085EDE6AF4}" sibTransId="{578A9F7B-DAED-44D9-B4B0-ADA95841A89A}"/>
    <dgm:cxn modelId="{21EDDB36-F39B-4F88-A900-2090D675AE38}" type="presOf" srcId="{2C696EA2-1BB1-4F92-AC53-228A2708DC67}" destId="{664FE82D-716C-4376-AA5E-99CD443E4577}" srcOrd="0" destOrd="0" presId="urn:microsoft.com/office/officeart/2005/8/layout/hList7"/>
    <dgm:cxn modelId="{CA112554-EC67-45BD-94AE-9919D1673727}" type="presParOf" srcId="{664FE82D-716C-4376-AA5E-99CD443E4577}" destId="{0F73D2AA-3FA2-4806-AC71-811EABE8DFF2}" srcOrd="0" destOrd="0" presId="urn:microsoft.com/office/officeart/2005/8/layout/hList7"/>
    <dgm:cxn modelId="{609B7E1C-5C56-41FF-832E-8B84C32309BD}" type="presParOf" srcId="{664FE82D-716C-4376-AA5E-99CD443E4577}" destId="{9646C3EC-C8A7-4818-8385-D28073E4A760}" srcOrd="1" destOrd="0" presId="urn:microsoft.com/office/officeart/2005/8/layout/hList7"/>
    <dgm:cxn modelId="{CD1436DB-8A65-4051-8675-F8E877152475}" type="presParOf" srcId="{9646C3EC-C8A7-4818-8385-D28073E4A760}" destId="{EB5CE48F-F1BB-4536-8E4B-1DBF15CFF1D2}" srcOrd="0" destOrd="0" presId="urn:microsoft.com/office/officeart/2005/8/layout/hList7"/>
    <dgm:cxn modelId="{DF1691D6-6148-4E47-B23F-C81DDDA4628A}" type="presParOf" srcId="{EB5CE48F-F1BB-4536-8E4B-1DBF15CFF1D2}" destId="{601DEB05-38FA-407E-84E8-8C211F1CEEF7}" srcOrd="0" destOrd="0" presId="urn:microsoft.com/office/officeart/2005/8/layout/hList7"/>
    <dgm:cxn modelId="{CACC428C-FB7D-4098-8B11-D97298BB264E}" type="presParOf" srcId="{EB5CE48F-F1BB-4536-8E4B-1DBF15CFF1D2}" destId="{D84385FF-074E-49B1-8972-43A9D260B153}" srcOrd="1" destOrd="0" presId="urn:microsoft.com/office/officeart/2005/8/layout/hList7"/>
    <dgm:cxn modelId="{5352C046-651B-4B33-9E1A-E4892DD0FB5D}" type="presParOf" srcId="{EB5CE48F-F1BB-4536-8E4B-1DBF15CFF1D2}" destId="{EE019B4A-D3AD-4EB4-BB33-CDA4ACC51EE8}" srcOrd="2" destOrd="0" presId="urn:microsoft.com/office/officeart/2005/8/layout/hList7"/>
    <dgm:cxn modelId="{2F62999E-6953-4EB1-A040-5EADEA09FD67}" type="presParOf" srcId="{EB5CE48F-F1BB-4536-8E4B-1DBF15CFF1D2}" destId="{A492EF41-4788-4193-8779-0E73E80BEC29}" srcOrd="3" destOrd="0" presId="urn:microsoft.com/office/officeart/2005/8/layout/hList7"/>
    <dgm:cxn modelId="{129BDAEB-CAA9-4CFB-9E56-15BEF5FDD7B0}" type="presParOf" srcId="{9646C3EC-C8A7-4818-8385-D28073E4A760}" destId="{141E4EF3-09D3-4335-B444-8C93F38EBB83}" srcOrd="1" destOrd="0" presId="urn:microsoft.com/office/officeart/2005/8/layout/hList7"/>
    <dgm:cxn modelId="{593F003F-725C-4425-80EF-857B464C215C}" type="presParOf" srcId="{9646C3EC-C8A7-4818-8385-D28073E4A760}" destId="{9D266D22-D8B0-45E7-AC6B-155D06FC41BC}" srcOrd="2" destOrd="0" presId="urn:microsoft.com/office/officeart/2005/8/layout/hList7"/>
    <dgm:cxn modelId="{8B6BD100-24C3-461E-85BD-B74D0A5889F5}" type="presParOf" srcId="{9D266D22-D8B0-45E7-AC6B-155D06FC41BC}" destId="{EF4B8298-B702-49FE-A31E-F4CDF3200172}" srcOrd="0" destOrd="0" presId="urn:microsoft.com/office/officeart/2005/8/layout/hList7"/>
    <dgm:cxn modelId="{76E3C780-3AD0-4711-AB40-3572EABF7F7F}" type="presParOf" srcId="{9D266D22-D8B0-45E7-AC6B-155D06FC41BC}" destId="{3B5E6734-3F58-4FCF-8C42-784BE75D53F7}" srcOrd="1" destOrd="0" presId="urn:microsoft.com/office/officeart/2005/8/layout/hList7"/>
    <dgm:cxn modelId="{0B0B8352-AD22-454B-B1D0-01BF440D094D}" type="presParOf" srcId="{9D266D22-D8B0-45E7-AC6B-155D06FC41BC}" destId="{9120CC93-096E-4F22-BAC9-BDDCA5208BE0}" srcOrd="2" destOrd="0" presId="urn:microsoft.com/office/officeart/2005/8/layout/hList7"/>
    <dgm:cxn modelId="{08CE389A-0467-449B-9532-F80C3959FB59}" type="presParOf" srcId="{9D266D22-D8B0-45E7-AC6B-155D06FC41BC}" destId="{FE0D9ED4-5F1B-4261-974A-719CFB162C3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DEB05-38FA-407E-84E8-8C211F1CEEF7}">
      <dsp:nvSpPr>
        <dsp:cNvPr id="0" name=""/>
        <dsp:cNvSpPr/>
      </dsp:nvSpPr>
      <dsp:spPr>
        <a:xfrm>
          <a:off x="4507" y="0"/>
          <a:ext cx="5162777" cy="2597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Evelyne </a:t>
          </a:r>
          <a:r>
            <a:rPr lang="fr-FR" sz="1600" b="1" kern="1200" dirty="0" err="1" smtClean="0"/>
            <a:t>Revellat</a:t>
          </a:r>
          <a:r>
            <a:rPr lang="fr-FR" sz="1600" b="1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Directrice Centre </a:t>
          </a:r>
          <a:r>
            <a:rPr lang="fr-FR" sz="1600" kern="1200" dirty="0" err="1" smtClean="0"/>
            <a:t>Sophrokhepri</a:t>
          </a:r>
          <a:r>
            <a:rPr lang="fr-FR" sz="16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Sophrologue - Praticien EFT</a:t>
          </a:r>
          <a:endParaRPr lang="fr-FR" sz="1600" kern="1200" dirty="0"/>
        </a:p>
      </dsp:txBody>
      <dsp:txXfrm>
        <a:off x="4507" y="1038881"/>
        <a:ext cx="5162777" cy="1038881"/>
      </dsp:txXfrm>
    </dsp:sp>
    <dsp:sp modelId="{A492EF41-4788-4193-8779-0E73E80BEC29}">
      <dsp:nvSpPr>
        <dsp:cNvPr id="0" name=""/>
        <dsp:cNvSpPr/>
      </dsp:nvSpPr>
      <dsp:spPr>
        <a:xfrm>
          <a:off x="2153461" y="155832"/>
          <a:ext cx="864868" cy="86486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B8298-B702-49FE-A31E-F4CDF3200172}">
      <dsp:nvSpPr>
        <dsp:cNvPr id="0" name=""/>
        <dsp:cNvSpPr/>
      </dsp:nvSpPr>
      <dsp:spPr>
        <a:xfrm>
          <a:off x="5322168" y="0"/>
          <a:ext cx="5162777" cy="2597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Danielle Estrade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Sophrologue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Praticien Hypnose</a:t>
          </a:r>
          <a:endParaRPr lang="fr-FR" sz="1600" kern="1200" dirty="0"/>
        </a:p>
      </dsp:txBody>
      <dsp:txXfrm>
        <a:off x="5322168" y="1038881"/>
        <a:ext cx="5162777" cy="1038881"/>
      </dsp:txXfrm>
    </dsp:sp>
    <dsp:sp modelId="{FE0D9ED4-5F1B-4261-974A-719CFB162C3A}">
      <dsp:nvSpPr>
        <dsp:cNvPr id="0" name=""/>
        <dsp:cNvSpPr/>
      </dsp:nvSpPr>
      <dsp:spPr>
        <a:xfrm>
          <a:off x="7471122" y="155832"/>
          <a:ext cx="864868" cy="86486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3D2AA-3FA2-4806-AC71-811EABE8DFF2}">
      <dsp:nvSpPr>
        <dsp:cNvPr id="0" name=""/>
        <dsp:cNvSpPr/>
      </dsp:nvSpPr>
      <dsp:spPr>
        <a:xfrm>
          <a:off x="467540" y="2068618"/>
          <a:ext cx="9650296" cy="389580"/>
        </a:xfrm>
        <a:prstGeom prst="leftRightArrow">
          <a:avLst/>
        </a:prstGeom>
        <a:solidFill>
          <a:schemeClr val="accent1"/>
        </a:solidFill>
        <a:ln w="1587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7" cy="341096"/>
          </a:xfrm>
          <a:prstGeom prst="rect">
            <a:avLst/>
          </a:prstGeom>
        </p:spPr>
        <p:txBody>
          <a:bodyPr vert="horz" lIns="91098" tIns="45548" rIns="91098" bIns="4554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9995" y="0"/>
            <a:ext cx="4307047" cy="341096"/>
          </a:xfrm>
          <a:prstGeom prst="rect">
            <a:avLst/>
          </a:prstGeom>
        </p:spPr>
        <p:txBody>
          <a:bodyPr vert="horz" lIns="91098" tIns="45548" rIns="91098" bIns="45548" rtlCol="0"/>
          <a:lstStyle>
            <a:lvl1pPr algn="r">
              <a:defRPr sz="1200"/>
            </a:lvl1pPr>
          </a:lstStyle>
          <a:p>
            <a:fld id="{5CF4BC8F-F20D-48C6-8995-C8E947AAF86C}" type="datetimeFigureOut">
              <a:rPr lang="fr-FR" smtClean="0"/>
              <a:t>18/06/2017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64520"/>
            <a:ext cx="4307047" cy="341096"/>
          </a:xfrm>
          <a:prstGeom prst="rect">
            <a:avLst/>
          </a:prstGeom>
        </p:spPr>
        <p:txBody>
          <a:bodyPr vert="horz" lIns="91098" tIns="45548" rIns="91098" bIns="4554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9995" y="6464520"/>
            <a:ext cx="4307047" cy="341096"/>
          </a:xfrm>
          <a:prstGeom prst="rect">
            <a:avLst/>
          </a:prstGeom>
        </p:spPr>
        <p:txBody>
          <a:bodyPr vert="horz" lIns="91098" tIns="45548" rIns="91098" bIns="45548" rtlCol="0" anchor="b"/>
          <a:lstStyle>
            <a:lvl1pPr algn="r">
              <a:defRPr sz="1200"/>
            </a:lvl1pPr>
          </a:lstStyle>
          <a:p>
            <a:fld id="{3E63EF43-7879-4704-81B6-F7CC302B31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3206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7" cy="341096"/>
          </a:xfrm>
          <a:prstGeom prst="rect">
            <a:avLst/>
          </a:prstGeom>
        </p:spPr>
        <p:txBody>
          <a:bodyPr vert="horz" lIns="91098" tIns="45548" rIns="91098" bIns="4554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9995" y="0"/>
            <a:ext cx="4307047" cy="341096"/>
          </a:xfrm>
          <a:prstGeom prst="rect">
            <a:avLst/>
          </a:prstGeom>
        </p:spPr>
        <p:txBody>
          <a:bodyPr vert="horz" lIns="91098" tIns="45548" rIns="91098" bIns="45548" rtlCol="0"/>
          <a:lstStyle>
            <a:lvl1pPr algn="r">
              <a:defRPr sz="1200"/>
            </a:lvl1pPr>
          </a:lstStyle>
          <a:p>
            <a:fld id="{C402D3BF-0FCE-4FB8-832C-47BCDFBFCCF2}" type="datetimeFigureOut">
              <a:rPr lang="fr-FR" smtClean="0"/>
              <a:t>18/06/2017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98" tIns="45548" rIns="91098" bIns="4554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3935" y="3275167"/>
            <a:ext cx="7951470" cy="2679880"/>
          </a:xfrm>
          <a:prstGeom prst="rect">
            <a:avLst/>
          </a:prstGeom>
        </p:spPr>
        <p:txBody>
          <a:bodyPr vert="horz" lIns="91098" tIns="45548" rIns="91098" bIns="4554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64520"/>
            <a:ext cx="4307047" cy="341096"/>
          </a:xfrm>
          <a:prstGeom prst="rect">
            <a:avLst/>
          </a:prstGeom>
        </p:spPr>
        <p:txBody>
          <a:bodyPr vert="horz" lIns="91098" tIns="45548" rIns="91098" bIns="4554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9995" y="6464520"/>
            <a:ext cx="4307047" cy="341096"/>
          </a:xfrm>
          <a:prstGeom prst="rect">
            <a:avLst/>
          </a:prstGeom>
        </p:spPr>
        <p:txBody>
          <a:bodyPr vert="horz" lIns="91098" tIns="45548" rIns="91098" bIns="45548" rtlCol="0" anchor="b"/>
          <a:lstStyle>
            <a:lvl1pPr algn="r">
              <a:defRPr sz="1200"/>
            </a:lvl1pPr>
          </a:lstStyle>
          <a:p>
            <a:fld id="{6B5E1DA7-675B-412A-9D96-9061092A2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117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DA7-675B-412A-9D96-9061092A2925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485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DA7-675B-412A-9D96-9061092A2925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7861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DA7-675B-412A-9D96-9061092A2925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26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DA7-675B-412A-9D96-9061092A2925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3285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2708275" y="512763"/>
            <a:ext cx="4538663" cy="2552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995097" y="3236285"/>
            <a:ext cx="7960753" cy="3065953"/>
          </a:xfrm>
          <a:prstGeom prst="rect">
            <a:avLst/>
          </a:prstGeom>
          <a:noFill/>
          <a:ln>
            <a:noFill/>
          </a:ln>
        </p:spPr>
        <p:txBody>
          <a:bodyPr lIns="91525" tIns="45749" rIns="91525" bIns="45749" anchor="t" anchorCtr="0">
            <a:noAutofit/>
          </a:bodyPr>
          <a:lstStyle/>
          <a:p>
            <a:pPr>
              <a:buClr>
                <a:srgbClr val="FF0000"/>
              </a:buClr>
              <a:buSzPct val="25000"/>
            </a:pPr>
            <a:endParaRPr lang="fr-FR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5636567" y="6471388"/>
            <a:ext cx="4312073" cy="340661"/>
          </a:xfrm>
          <a:prstGeom prst="rect">
            <a:avLst/>
          </a:prstGeom>
          <a:noFill/>
          <a:ln>
            <a:noFill/>
          </a:ln>
        </p:spPr>
        <p:txBody>
          <a:bodyPr lIns="91525" tIns="45749" rIns="91525" bIns="45749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10</a:t>
            </a:fld>
            <a:endParaRPr lang="fr-FR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668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AE5D-C8D2-4B22-95C5-DA5869897423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9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9A21-6F17-4620-B195-99725E7E3FF8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14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8674-E456-4FFE-9F2F-E648574C1157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52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43DAE5D-C8D2-4B22-95C5-DA5869897423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1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2CF8-7FE8-4236-8B83-10D8682DF5B9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53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CB37-1053-40D0-A9E5-73F024A18D77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9C0F-DD50-49D6-8FEB-FCF5B6FC5327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645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C991-062D-4215-B6BF-A11FE968A148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46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5A9E-3DFD-41F5-8C2D-71478DED36AD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63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10C4-9B68-48D8-8FB9-AB5D52E63186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33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7ECB-236E-4486-B8FD-10AD2A8B7862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9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2CF8-7FE8-4236-8B83-10D8682DF5B9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73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2373-BCA2-48DC-BF68-7C52B1FCCA00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68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A432-C0BB-403C-AF81-5A6889C17165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4903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A432-C0BB-403C-AF81-5A6889C17165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64847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A432-C0BB-403C-AF81-5A6889C17165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5510963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A432-C0BB-403C-AF81-5A6889C17165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83914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A432-C0BB-403C-AF81-5A6889C17165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63507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A432-C0BB-403C-AF81-5A6889C17165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12644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9A21-6F17-4620-B195-99725E7E3FF8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24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8674-E456-4FFE-9F2F-E648574C1157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74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CB37-1053-40D0-A9E5-73F024A18D77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5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9C0F-DD50-49D6-8FEB-FCF5B6FC5327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5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C991-062D-4215-B6BF-A11FE968A148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4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5A9E-3DFD-41F5-8C2D-71478DED36AD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3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10C4-9B68-48D8-8FB9-AB5D52E63186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5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7ECB-236E-4486-B8FD-10AD2A8B7862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40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2373-BCA2-48DC-BF68-7C52B1FCCA00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2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50DA432-C0BB-403C-AF81-5A6889C17165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1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DA432-C0BB-403C-AF81-5A6889C17165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00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76424" y="652072"/>
            <a:ext cx="9472894" cy="2248525"/>
          </a:xfrm>
        </p:spPr>
        <p:txBody>
          <a:bodyPr>
            <a:normAutofit/>
          </a:bodyPr>
          <a:lstStyle/>
          <a:p>
            <a:r>
              <a:rPr lang="fr-FR" sz="3600" dirty="0" smtClean="0"/>
              <a:t>Présentation offre de partenariat </a:t>
            </a:r>
            <a:br>
              <a:rPr lang="fr-FR" sz="3600" dirty="0" smtClean="0"/>
            </a:br>
            <a:r>
              <a:rPr lang="fr-FR" sz="3600" dirty="0" smtClean="0"/>
              <a:t>Santé </a:t>
            </a:r>
            <a:r>
              <a:rPr lang="fr-FR" sz="3600" dirty="0"/>
              <a:t>et </a:t>
            </a:r>
            <a:r>
              <a:rPr lang="fr-FR" sz="3600" dirty="0" smtClean="0"/>
              <a:t>qualité </a:t>
            </a:r>
            <a:r>
              <a:rPr lang="fr-FR" sz="3600" dirty="0"/>
              <a:t>de vie au </a:t>
            </a:r>
            <a:r>
              <a:rPr lang="fr-FR" sz="3600" dirty="0" smtClean="0"/>
              <a:t>travail (</a:t>
            </a:r>
            <a:r>
              <a:rPr lang="fr-FR" sz="3600" dirty="0" err="1" smtClean="0"/>
              <a:t>sqvt</a:t>
            </a:r>
            <a:r>
              <a:rPr lang="fr-FR" sz="3600" dirty="0" smtClean="0"/>
              <a:t>)</a:t>
            </a:r>
            <a:r>
              <a:rPr lang="fr-FR" sz="3600" b="1" dirty="0"/>
              <a:t/>
            </a:r>
            <a:br>
              <a:rPr lang="fr-FR" sz="3600" b="1" dirty="0"/>
            </a:br>
            <a:r>
              <a:rPr lang="fr-FR" sz="3600" dirty="0" err="1" smtClean="0"/>
              <a:t>SophroKhepri</a:t>
            </a:r>
            <a:r>
              <a:rPr lang="fr-FR" sz="3600" dirty="0" smtClean="0"/>
              <a:t> – </a:t>
            </a:r>
            <a:r>
              <a:rPr lang="fr-FR" sz="3600" dirty="0"/>
              <a:t>D</a:t>
            </a:r>
            <a:r>
              <a:rPr lang="fr-FR" sz="3600" dirty="0" smtClean="0"/>
              <a:t>eloitte	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13119" y="3602038"/>
            <a:ext cx="8106754" cy="1808160"/>
          </a:xfrm>
        </p:spPr>
        <p:txBody>
          <a:bodyPr>
            <a:normAutofit/>
          </a:bodyPr>
          <a:lstStyle/>
          <a:p>
            <a:pPr lvl="4" algn="just"/>
            <a:r>
              <a:rPr lang="fr-FR" b="1" dirty="0" smtClean="0"/>
              <a:t>											</a:t>
            </a:r>
          </a:p>
          <a:p>
            <a:pPr lvl="4" algn="just"/>
            <a:endParaRPr lang="fr-FR" b="1" dirty="0"/>
          </a:p>
          <a:p>
            <a:pPr lvl="4" algn="just"/>
            <a:r>
              <a:rPr lang="fr-FR" b="1" dirty="0" smtClean="0"/>
              <a:t>										     19 juin 2017 - SQVT</a:t>
            </a:r>
            <a:endParaRPr lang="fr-FR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53158" y="5864813"/>
            <a:ext cx="8459954" cy="365125"/>
          </a:xfrm>
        </p:spPr>
        <p:txBody>
          <a:bodyPr/>
          <a:lstStyle/>
          <a:p>
            <a:r>
              <a:rPr lang="fr-FR" dirty="0"/>
              <a:t>evelyne </a:t>
            </a:r>
            <a:r>
              <a:rPr lang="fr-FR" dirty="0" smtClean="0"/>
              <a:t>revellat - </a:t>
            </a:r>
            <a:r>
              <a:rPr lang="fr-FR" dirty="0" err="1"/>
              <a:t>Sophrokhepri</a:t>
            </a:r>
            <a:r>
              <a:rPr lang="fr-FR" dirty="0"/>
              <a:t> </a:t>
            </a:r>
            <a:r>
              <a:rPr lang="fr-FR" dirty="0" smtClean="0"/>
              <a:t> N° </a:t>
            </a:r>
            <a:r>
              <a:rPr lang="fr-FR" dirty="0" err="1" smtClean="0"/>
              <a:t>siret</a:t>
            </a:r>
            <a:r>
              <a:rPr lang="fr-FR" dirty="0"/>
              <a:t> </a:t>
            </a:r>
            <a:r>
              <a:rPr lang="fr-FR" dirty="0" smtClean="0"/>
              <a:t> 811 445  410 &amp; Danielle Estrade - SOPHROLOGUE -  N° Siret 438 853 509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Shape 105" descr="C:\Users\Dell\Dropbox\Sophrokhepri-Charte graphique\Envoi charte graphique\Biotiful Design--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4588" y="3329988"/>
            <a:ext cx="3980427" cy="226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135" y="4897436"/>
            <a:ext cx="6953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 descr="C:\Users\Dell\Dropbox\Sophrokhépri\PHOTOS du Centre\Photo B-Design\Biotiful Design--1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1815" y="1317242"/>
            <a:ext cx="2288505" cy="4632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/>
          <p:nvPr/>
        </p:nvSpPr>
        <p:spPr>
          <a:xfrm>
            <a:off x="8250229" y="5373216"/>
            <a:ext cx="2280089" cy="576064"/>
          </a:xfrm>
          <a:prstGeom prst="rect">
            <a:avLst/>
          </a:prstGeom>
          <a:solidFill>
            <a:srgbClr val="EEECE1">
              <a:alpha val="80000"/>
            </a:srgbClr>
          </a:solidFill>
          <a:ln>
            <a:noFill/>
          </a:ln>
        </p:spPr>
        <p:txBody>
          <a:bodyPr lIns="115450" tIns="57725" rIns="115450" bIns="57725" anchor="ctr" anchorCtr="0">
            <a:noAutofit/>
          </a:bodyPr>
          <a:lstStyle/>
          <a:p>
            <a:pPr algn="ctr"/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ftr" idx="11"/>
          </p:nvPr>
        </p:nvSpPr>
        <p:spPr>
          <a:xfrm>
            <a:off x="1872553" y="6356351"/>
            <a:ext cx="7978378" cy="36512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buSzPct val="25000"/>
            </a:pPr>
            <a:r>
              <a:rPr lang="fr-FR" sz="1200" dirty="0"/>
              <a:t>evelyne revellat - Sophrokhepri : &amp; Danielle Estrade - SOPHROLOGUE -  N° Siret 438 853 509</a:t>
            </a:r>
            <a:endParaRPr lang="en-US" sz="1200" dirty="0"/>
          </a:p>
          <a:p>
            <a:pPr algn="ctr">
              <a:buSzPct val="25000"/>
            </a:pPr>
            <a:endParaRPr lang="fr-FR" sz="1200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8077201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10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5184771" y="1484783"/>
            <a:ext cx="3038610" cy="2894818"/>
          </a:xfrm>
          <a:prstGeom prst="rect">
            <a:avLst/>
          </a:prstGeom>
          <a:noFill/>
          <a:ln>
            <a:noFill/>
          </a:ln>
        </p:spPr>
        <p:txBody>
          <a:bodyPr lIns="42850" tIns="21400" rIns="42850" bIns="21400" anchor="t" anchorCtr="0">
            <a:noAutofit/>
          </a:bodyPr>
          <a:lstStyle/>
          <a:p>
            <a:pPr algn="ctr">
              <a:buClr>
                <a:srgbClr val="0085B0"/>
              </a:buClr>
              <a:buSzPct val="25000"/>
            </a:pPr>
            <a:r>
              <a:rPr lang="fr-FR" sz="1900" b="1" dirty="0">
                <a:latin typeface="Calibri"/>
                <a:ea typeface="Calibri"/>
                <a:cs typeface="Calibri"/>
                <a:sym typeface="Calibri"/>
              </a:rPr>
              <a:t>Centre Paramédical </a:t>
            </a:r>
          </a:p>
          <a:p>
            <a:pPr algn="ctr">
              <a:buClr>
                <a:srgbClr val="0085B0"/>
              </a:buClr>
              <a:buSzPct val="25000"/>
            </a:pP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De Thérapies complémentaires </a:t>
            </a:r>
          </a:p>
          <a:p>
            <a:pPr algn="ctr">
              <a:buClr>
                <a:srgbClr val="0085B0"/>
              </a:buClr>
              <a:buSzPct val="25000"/>
            </a:pP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Et Soutien psychologique</a:t>
            </a:r>
          </a:p>
          <a:p>
            <a:pPr algn="ctr">
              <a:buClr>
                <a:schemeClr val="dk1"/>
              </a:buClr>
            </a:pPr>
            <a:endParaRPr sz="9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</a:pPr>
            <a:endParaRPr sz="9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85B0"/>
              </a:buClr>
              <a:buSzPct val="25000"/>
            </a:pP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Développement personnel</a:t>
            </a:r>
          </a:p>
          <a:p>
            <a:pPr algn="ctr">
              <a:buClr>
                <a:srgbClr val="0085B0"/>
              </a:buClr>
              <a:buSzPct val="25000"/>
            </a:pP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Et mieux être de la personne</a:t>
            </a:r>
          </a:p>
          <a:p>
            <a:pPr algn="ctr">
              <a:buClr>
                <a:schemeClr val="dk1"/>
              </a:buClr>
            </a:pPr>
            <a:endParaRPr sz="9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</a:pPr>
            <a:endParaRPr sz="9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85B0"/>
              </a:buClr>
              <a:buSzPct val="25000"/>
            </a:pP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Prendre rendez-vous </a:t>
            </a:r>
          </a:p>
          <a:p>
            <a:pPr algn="ctr">
              <a:buClr>
                <a:srgbClr val="0085B0"/>
              </a:buClr>
              <a:buSzPct val="25000"/>
            </a:pP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avec nos spécialistes</a:t>
            </a:r>
            <a:br>
              <a:rPr lang="fr-FR" sz="1300" b="1" dirty="0">
                <a:latin typeface="Calibri"/>
                <a:ea typeface="Calibri"/>
                <a:cs typeface="Calibri"/>
                <a:sym typeface="Calibri"/>
              </a:rPr>
            </a:br>
            <a:endParaRPr lang="fr-FR" sz="13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85B0"/>
              </a:buClr>
              <a:buSzPct val="25000"/>
            </a:pP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09 73 67 35 45</a:t>
            </a:r>
          </a:p>
          <a:p>
            <a:pPr algn="ctr">
              <a:buClr>
                <a:srgbClr val="0085B0"/>
              </a:buClr>
              <a:buSzPct val="25000"/>
            </a:pP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06 60 47 71 64</a:t>
            </a:r>
          </a:p>
          <a:p>
            <a:pPr algn="ctr">
              <a:buClr>
                <a:srgbClr val="0085B0"/>
              </a:buClr>
              <a:buSzPct val="25000"/>
            </a:pP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www.rdv.sophrokhepri.fr</a:t>
            </a:r>
          </a:p>
          <a:p>
            <a:pPr algn="ctr">
              <a:buClr>
                <a:schemeClr val="dk1"/>
              </a:buClr>
            </a:pPr>
            <a:endParaRPr sz="13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</a:pPr>
            <a:endParaRPr sz="13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</a:pPr>
            <a:endParaRPr sz="13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</a:pPr>
            <a:endParaRPr sz="15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8503010" y="5371317"/>
            <a:ext cx="1751314" cy="253164"/>
          </a:xfrm>
          <a:prstGeom prst="rect">
            <a:avLst/>
          </a:prstGeom>
          <a:noFill/>
          <a:ln>
            <a:noFill/>
          </a:ln>
        </p:spPr>
        <p:txBody>
          <a:bodyPr lIns="98300" tIns="49150" rIns="98300" bIns="49150" anchor="t" anchorCtr="0">
            <a:noAutofit/>
          </a:bodyPr>
          <a:lstStyle/>
          <a:p>
            <a:pPr algn="ctr">
              <a:buSzPct val="25000"/>
            </a:pP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Edition </a:t>
            </a:r>
            <a:r>
              <a:rPr lang="fr-FR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2016/2017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8503011" y="5436955"/>
            <a:ext cx="1766111" cy="499386"/>
          </a:xfrm>
          <a:prstGeom prst="rect">
            <a:avLst/>
          </a:prstGeom>
          <a:noFill/>
          <a:ln>
            <a:noFill/>
          </a:ln>
        </p:spPr>
        <p:txBody>
          <a:bodyPr lIns="98300" tIns="49150" rIns="98300" bIns="49150" anchor="t" anchorCtr="0">
            <a:no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fr-FR" sz="1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Paru au </a:t>
            </a:r>
          </a:p>
          <a:p>
            <a:pPr algn="ctr">
              <a:lnSpc>
                <a:spcPct val="50000"/>
              </a:lnSpc>
              <a:buSzPct val="25000"/>
            </a:pPr>
            <a:r>
              <a:rPr lang="fr-FR" sz="1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Guide des hôpitaux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5188374" y="4593853"/>
            <a:ext cx="3043873" cy="1113048"/>
          </a:xfrm>
          <a:prstGeom prst="rect">
            <a:avLst/>
          </a:prstGeom>
          <a:noFill/>
          <a:ln>
            <a:noFill/>
          </a:ln>
        </p:spPr>
        <p:txBody>
          <a:bodyPr lIns="74925" tIns="37450" rIns="74925" bIns="37450" anchor="t" anchorCtr="0">
            <a:noAutofit/>
          </a:bodyPr>
          <a:lstStyle/>
          <a:p>
            <a:pPr algn="ctr">
              <a:spcBef>
                <a:spcPts val="280"/>
              </a:spcBef>
              <a:buClr>
                <a:srgbClr val="0085B0"/>
              </a:buClr>
              <a:buSzPct val="25000"/>
            </a:pPr>
            <a:r>
              <a:rPr lang="fr-FR" sz="1400" b="1" dirty="0">
                <a:latin typeface="Calibri"/>
                <a:ea typeface="Calibri"/>
                <a:cs typeface="Calibri"/>
                <a:sym typeface="Calibri"/>
              </a:rPr>
              <a:t>Orientation  scolaire</a:t>
            </a:r>
          </a:p>
          <a:p>
            <a:pPr algn="ctr">
              <a:spcBef>
                <a:spcPts val="280"/>
              </a:spcBef>
              <a:buClr>
                <a:srgbClr val="0085B0"/>
              </a:buClr>
              <a:buSzPct val="25000"/>
            </a:pPr>
            <a:r>
              <a:rPr lang="fr-FR" sz="1400" b="1" dirty="0">
                <a:latin typeface="Calibri"/>
                <a:ea typeface="Calibri"/>
                <a:cs typeface="Calibri"/>
                <a:sym typeface="Calibri"/>
              </a:rPr>
              <a:t>Evaluation psychologique</a:t>
            </a:r>
          </a:p>
          <a:p>
            <a:pPr algn="ctr">
              <a:spcBef>
                <a:spcPts val="280"/>
              </a:spcBef>
              <a:buClr>
                <a:srgbClr val="0085B0"/>
              </a:buClr>
              <a:buSzPct val="25000"/>
            </a:pPr>
            <a:r>
              <a:rPr lang="fr-FR" sz="1400" b="1" dirty="0">
                <a:latin typeface="Calibri"/>
                <a:ea typeface="Calibri"/>
                <a:cs typeface="Calibri"/>
                <a:sym typeface="Calibri"/>
              </a:rPr>
              <a:t>Bilan de compétences professionnel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1800544" y="3830728"/>
            <a:ext cx="3431358" cy="1876173"/>
          </a:xfrm>
          <a:prstGeom prst="rect">
            <a:avLst/>
          </a:prstGeom>
          <a:noFill/>
          <a:ln>
            <a:noFill/>
          </a:ln>
        </p:spPr>
        <p:txBody>
          <a:bodyPr lIns="98300" tIns="49150" rIns="98300" bIns="49150" anchor="t" anchorCtr="0">
            <a:noAutofit/>
          </a:bodyPr>
          <a:lstStyle/>
          <a:p>
            <a:pPr algn="ctr">
              <a:lnSpc>
                <a:spcPct val="107500"/>
              </a:lnSpc>
              <a:buSzPct val="25000"/>
            </a:pPr>
            <a:r>
              <a:rPr lang="fr-FR" sz="1400" b="1" dirty="0" smtClean="0">
                <a:latin typeface="Calibri"/>
                <a:ea typeface="Calibri"/>
                <a:cs typeface="Calibri"/>
                <a:sym typeface="Calibri"/>
              </a:rPr>
              <a:t>Chiropraxie</a:t>
            </a:r>
            <a:r>
              <a:rPr lang="fr-FR" sz="1400" b="1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FR" sz="1400" b="1" dirty="0">
                <a:latin typeface="Calibri"/>
                <a:ea typeface="Calibri"/>
                <a:cs typeface="Calibri"/>
                <a:sym typeface="Calibri"/>
              </a:rPr>
              <a:t>EFT, EMDR, Etiopathie, Gestalt, </a:t>
            </a:r>
            <a:r>
              <a:rPr lang="fr-FR" sz="1400" b="1" dirty="0" smtClean="0">
                <a:latin typeface="Calibri"/>
                <a:ea typeface="Calibri"/>
                <a:cs typeface="Calibri"/>
                <a:sym typeface="Calibri"/>
              </a:rPr>
              <a:t>Hypnose, </a:t>
            </a:r>
            <a:r>
              <a:rPr lang="fr-FR" sz="1400" b="1" dirty="0">
                <a:latin typeface="Calibri"/>
                <a:ea typeface="Calibri"/>
                <a:cs typeface="Calibri"/>
                <a:sym typeface="Calibri"/>
              </a:rPr>
              <a:t>Kinésiologie,  Massages, Méditation, Naturopathie, Ostéopathie, Phytothérapie, </a:t>
            </a:r>
            <a:br>
              <a:rPr lang="fr-FR" sz="14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fr-FR" sz="1400" b="1" dirty="0">
                <a:latin typeface="Calibri"/>
                <a:ea typeface="Calibri"/>
                <a:cs typeface="Calibri"/>
                <a:sym typeface="Calibri"/>
              </a:rPr>
              <a:t>Pédicure-Podologie, </a:t>
            </a:r>
            <a:r>
              <a:rPr lang="fr-FR" sz="1400" b="1" dirty="0" smtClean="0">
                <a:latin typeface="Calibri"/>
                <a:ea typeface="Calibri"/>
                <a:cs typeface="Calibri"/>
                <a:sym typeface="Calibri"/>
              </a:rPr>
              <a:t>Réflexologie </a:t>
            </a:r>
            <a:r>
              <a:rPr lang="fr-FR" sz="1400" b="1" dirty="0">
                <a:latin typeface="Calibri"/>
                <a:ea typeface="Calibri"/>
                <a:cs typeface="Calibri"/>
                <a:sym typeface="Calibri"/>
              </a:rPr>
              <a:t>plantaire, Remédiation cognitive, Sophrologie, Tests d’évaluation psychologiques…</a:t>
            </a:r>
          </a:p>
        </p:txBody>
      </p:sp>
      <p:cxnSp>
        <p:nvCxnSpPr>
          <p:cNvPr id="162" name="Shape 162"/>
          <p:cNvCxnSpPr/>
          <p:nvPr/>
        </p:nvCxnSpPr>
        <p:spPr>
          <a:xfrm>
            <a:off x="5768516" y="2371321"/>
            <a:ext cx="1853386" cy="0"/>
          </a:xfrm>
          <a:prstGeom prst="straightConnector1">
            <a:avLst/>
          </a:prstGeom>
          <a:noFill/>
          <a:ln w="9525" cap="flat" cmpd="sng">
            <a:solidFill>
              <a:srgbClr val="0085B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Shape 163"/>
          <p:cNvCxnSpPr/>
          <p:nvPr/>
        </p:nvCxnSpPr>
        <p:spPr>
          <a:xfrm>
            <a:off x="5768516" y="3080094"/>
            <a:ext cx="1853386" cy="0"/>
          </a:xfrm>
          <a:prstGeom prst="straightConnector1">
            <a:avLst/>
          </a:prstGeom>
          <a:noFill/>
          <a:ln w="9525" cap="flat" cmpd="sng">
            <a:solidFill>
              <a:srgbClr val="0085B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Shape 164"/>
          <p:cNvCxnSpPr/>
          <p:nvPr/>
        </p:nvCxnSpPr>
        <p:spPr>
          <a:xfrm>
            <a:off x="5768516" y="4511848"/>
            <a:ext cx="1853386" cy="0"/>
          </a:xfrm>
          <a:prstGeom prst="straightConnector1">
            <a:avLst/>
          </a:prstGeom>
          <a:noFill/>
          <a:ln w="9525" cap="flat" cmpd="sng">
            <a:solidFill>
              <a:srgbClr val="0085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5" name="Shape 165" descr="C:\Users\Dell\Dropbox\Sophrokhépri\PHOTOS du Centre\Photo B-Design\Biotiful Design--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6914" y="1318924"/>
            <a:ext cx="3292685" cy="23828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283233" y="573691"/>
            <a:ext cx="10404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PRESENTATION DU CENTRE SOPHROKHEPRI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3124702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9140" y="618518"/>
            <a:ext cx="10680805" cy="641664"/>
          </a:xfrm>
        </p:spPr>
        <p:txBody>
          <a:bodyPr>
            <a:normAutofit/>
          </a:bodyPr>
          <a:lstStyle/>
          <a:p>
            <a:r>
              <a:rPr lang="fr-FR" dirty="0" smtClean="0"/>
              <a:t>Les thérapeutes du centre </a:t>
            </a:r>
            <a:r>
              <a:rPr lang="fr-FR" dirty="0" err="1" smtClean="0"/>
              <a:t>SophroKhepri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291792"/>
              </p:ext>
            </p:extLst>
          </p:nvPr>
        </p:nvGraphicFramePr>
        <p:xfrm>
          <a:off x="799140" y="1371932"/>
          <a:ext cx="10265868" cy="4402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174"/>
                <a:gridCol w="2912785"/>
                <a:gridCol w="5662909"/>
              </a:tblGrid>
              <a:tr h="761984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Champs</a:t>
                      </a:r>
                      <a:r>
                        <a:rPr lang="fr-FR" sz="1600" baseline="0" dirty="0" smtClean="0"/>
                        <a:t> d’intervention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Thérapeutes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Champs d’application</a:t>
                      </a:r>
                      <a:endParaRPr lang="fr-FR" sz="1600" dirty="0"/>
                    </a:p>
                  </a:txBody>
                  <a:tcPr/>
                </a:tc>
              </a:tr>
              <a:tr h="761984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Médical</a:t>
                      </a:r>
                      <a:r>
                        <a:rPr lang="fr-FR" sz="1200" b="1" baseline="0" dirty="0" smtClean="0"/>
                        <a:t> – Paramédical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Médecins, infirmières</a:t>
                      </a:r>
                    </a:p>
                    <a:p>
                      <a:r>
                        <a:rPr lang="fr-FR" sz="1200" b="1" dirty="0" smtClean="0"/>
                        <a:t>Coach santé</a:t>
                      </a:r>
                    </a:p>
                    <a:p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Diagnostic</a:t>
                      </a:r>
                      <a:r>
                        <a:rPr lang="fr-FR" sz="1200" b="1" baseline="0" dirty="0" smtClean="0"/>
                        <a:t> et coordination de soins</a:t>
                      </a:r>
                    </a:p>
                    <a:p>
                      <a:r>
                        <a:rPr lang="fr-FR" sz="1200" b="1" baseline="0" dirty="0" smtClean="0"/>
                        <a:t>Douleurs, maladies chroniques, pédagogie de la maladie</a:t>
                      </a:r>
                      <a:endParaRPr lang="fr-FR" sz="1200" b="1" dirty="0"/>
                    </a:p>
                  </a:txBody>
                  <a:tcPr/>
                </a:tc>
              </a:tr>
              <a:tr h="1439303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Soins manuels</a:t>
                      </a:r>
                    </a:p>
                    <a:p>
                      <a:r>
                        <a:rPr lang="fr-FR" sz="1200" b="1" dirty="0" smtClean="0"/>
                        <a:t>Soins</a:t>
                      </a:r>
                      <a:r>
                        <a:rPr lang="fr-FR" sz="1200" b="1" baseline="0" dirty="0" smtClean="0"/>
                        <a:t> naturels</a:t>
                      </a:r>
                    </a:p>
                    <a:p>
                      <a:r>
                        <a:rPr lang="fr-FR" sz="1200" b="1" baseline="0" dirty="0" smtClean="0"/>
                        <a:t>Médecines douces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Ostéopathes,</a:t>
                      </a:r>
                      <a:r>
                        <a:rPr lang="fr-FR" sz="1200" b="1" baseline="0" dirty="0" smtClean="0"/>
                        <a:t> Chiropracteurs, Podologues, Reflexologues, </a:t>
                      </a:r>
                      <a:r>
                        <a:rPr lang="fr-FR" sz="1200" b="1" baseline="0" dirty="0" smtClean="0"/>
                        <a:t>Etiopathes</a:t>
                      </a:r>
                      <a:r>
                        <a:rPr lang="fr-FR" sz="1200" b="1" baseline="0" dirty="0" smtClean="0"/>
                        <a:t>, </a:t>
                      </a:r>
                      <a:r>
                        <a:rPr lang="fr-FR" sz="1200" b="1" baseline="0" dirty="0" smtClean="0"/>
                        <a:t>Masseurs 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Neurosciences</a:t>
                      </a:r>
                      <a:r>
                        <a:rPr lang="fr-FR" sz="1200" b="1" baseline="0" dirty="0" smtClean="0"/>
                        <a:t> du mouvement</a:t>
                      </a:r>
                    </a:p>
                    <a:p>
                      <a:r>
                        <a:rPr lang="fr-FR" sz="1200" b="1" baseline="0" dirty="0" smtClean="0"/>
                        <a:t>Soins alternatifs psycho énergétiques</a:t>
                      </a:r>
                    </a:p>
                    <a:p>
                      <a:r>
                        <a:rPr lang="fr-FR" sz="1200" b="1" baseline="0" dirty="0" smtClean="0"/>
                        <a:t>Massages : Ayurvédique, </a:t>
                      </a:r>
                      <a:r>
                        <a:rPr lang="fr-FR" sz="1200" b="1" baseline="0" dirty="0" err="1" smtClean="0"/>
                        <a:t>Amma</a:t>
                      </a:r>
                      <a:r>
                        <a:rPr lang="fr-FR" sz="1200" b="1" baseline="0" dirty="0" smtClean="0"/>
                        <a:t>, Bien être, Suédois…</a:t>
                      </a:r>
                      <a:endParaRPr lang="fr-FR" sz="1200" b="1" dirty="0"/>
                    </a:p>
                  </a:txBody>
                  <a:tcPr/>
                </a:tc>
              </a:tr>
              <a:tr h="1439303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Relation d’aide</a:t>
                      </a:r>
                    </a:p>
                    <a:p>
                      <a:r>
                        <a:rPr lang="fr-FR" sz="1200" b="1" dirty="0" smtClean="0"/>
                        <a:t>Coaching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Psychologues</a:t>
                      </a:r>
                    </a:p>
                    <a:p>
                      <a:r>
                        <a:rPr lang="fr-FR" sz="1200" b="1" dirty="0" smtClean="0"/>
                        <a:t>Psycho praticiens</a:t>
                      </a:r>
                    </a:p>
                    <a:p>
                      <a:r>
                        <a:rPr lang="fr-FR" sz="1200" b="1" dirty="0" smtClean="0"/>
                        <a:t>Sophrologues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Thérapie</a:t>
                      </a:r>
                      <a:r>
                        <a:rPr lang="fr-FR" sz="1200" b="1" baseline="0" dirty="0" smtClean="0"/>
                        <a:t>s cognitives et comportementales, Hypno thérapies </a:t>
                      </a:r>
                    </a:p>
                    <a:p>
                      <a:r>
                        <a:rPr lang="fr-FR" sz="1200" b="1" baseline="0" dirty="0" smtClean="0"/>
                        <a:t>Psychanalyse, </a:t>
                      </a:r>
                      <a:r>
                        <a:rPr lang="fr-FR" sz="1200" b="1" baseline="0" dirty="0" err="1" smtClean="0"/>
                        <a:t>Gesalt</a:t>
                      </a:r>
                      <a:r>
                        <a:rPr lang="fr-FR" sz="1200" b="1" baseline="0" dirty="0" smtClean="0"/>
                        <a:t> Thérapie</a:t>
                      </a:r>
                    </a:p>
                    <a:p>
                      <a:r>
                        <a:rPr lang="fr-FR" sz="1200" b="1" baseline="0" dirty="0" smtClean="0"/>
                        <a:t>Gestion du stress, changement au travail, cohérence cardiaque, méditation, relaxation, troubles du sommeil, alimentaires. Confiance en soi.</a:t>
                      </a:r>
                      <a:endParaRPr lang="fr-FR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41843" y="6167585"/>
            <a:ext cx="9534478" cy="365125"/>
          </a:xfrm>
        </p:spPr>
        <p:txBody>
          <a:bodyPr/>
          <a:lstStyle/>
          <a:p>
            <a:r>
              <a:rPr lang="fr-FR" dirty="0"/>
              <a:t>evelyne revellat - Sophrokhepri : &amp; Danielle Estrade - SOPHROLOGUE -  N° Siret 438 853 509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630526" cy="1041233"/>
          </a:xfrm>
        </p:spPr>
        <p:txBody>
          <a:bodyPr>
            <a:normAutofit/>
          </a:bodyPr>
          <a:lstStyle/>
          <a:p>
            <a:r>
              <a:rPr lang="fr-FR" dirty="0" smtClean="0"/>
              <a:t>DES </a:t>
            </a:r>
            <a:r>
              <a:rPr lang="fr-FR" dirty="0" smtClean="0"/>
              <a:t>packs </a:t>
            </a:r>
            <a:r>
              <a:rPr lang="fr-FR" dirty="0" smtClean="0"/>
              <a:t>de PRESTATIONS ciblées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1836484"/>
            <a:ext cx="10035785" cy="391117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sz="1600" b="1" dirty="0" smtClean="0">
                <a:latin typeface="Calibri"/>
                <a:ea typeface="Calibri"/>
                <a:cs typeface="Calibri"/>
                <a:sym typeface="Calibri"/>
              </a:rPr>
              <a:t>Un entretien de </a:t>
            </a:r>
            <a:r>
              <a:rPr lang="fr-FR" sz="1600" dirty="0" smtClean="0"/>
              <a:t>diagnostic </a:t>
            </a:r>
            <a:r>
              <a:rPr lang="fr-FR" sz="1600" dirty="0"/>
              <a:t>et d’orientation pour la coordination des soins de support</a:t>
            </a:r>
          </a:p>
          <a:p>
            <a:pPr algn="just"/>
            <a:r>
              <a:rPr lang="fr-FR" sz="1600" dirty="0" smtClean="0"/>
              <a:t>Une </a:t>
            </a:r>
            <a:r>
              <a:rPr lang="fr-FR" sz="1600" dirty="0"/>
              <a:t>cellule d’urgence pour intervenir en situation de crise</a:t>
            </a:r>
          </a:p>
          <a:p>
            <a:pPr algn="just"/>
            <a:r>
              <a:rPr lang="fr-FR" sz="1700" b="1" dirty="0"/>
              <a:t>Des prestations concernant les pôles santé suivant:</a:t>
            </a:r>
          </a:p>
          <a:p>
            <a:pPr algn="just"/>
            <a:r>
              <a:rPr lang="fr-FR" sz="1600" dirty="0" smtClean="0"/>
              <a:t>Sommeil  - Alimentaire – Addictions - Douleurs chroniques - Stress (stress aigu, post traumatique, dépression, </a:t>
            </a:r>
            <a:r>
              <a:rPr lang="fr-FR" sz="1600" dirty="0" err="1" smtClean="0"/>
              <a:t>burn-out</a:t>
            </a:r>
            <a:r>
              <a:rPr lang="fr-FR" sz="1600" dirty="0" smtClean="0"/>
              <a:t>)</a:t>
            </a:r>
          </a:p>
          <a:p>
            <a:pPr algn="just"/>
            <a:r>
              <a:rPr lang="fr-FR" sz="1600" dirty="0" smtClean="0"/>
              <a:t>Périnatalité – Parentalité - Préparation à la retraite – Soutien aux aidants familiaux</a:t>
            </a:r>
          </a:p>
          <a:p>
            <a:pPr algn="just"/>
            <a:r>
              <a:rPr lang="fr-FR" sz="1600" dirty="0" smtClean="0"/>
              <a:t>Conciliation vie privée – vie professionnelle</a:t>
            </a:r>
          </a:p>
          <a:p>
            <a:pPr algn="just"/>
            <a:r>
              <a:rPr lang="fr-FR" sz="1600" dirty="0" smtClean="0"/>
              <a:t>Des bilans énergétiques</a:t>
            </a:r>
          </a:p>
          <a:p>
            <a:pPr algn="just"/>
            <a:r>
              <a:rPr lang="fr-FR" sz="1600" dirty="0" smtClean="0"/>
              <a:t>Des programmes d’optimisation de la récupération et du sommeil</a:t>
            </a:r>
          </a:p>
          <a:p>
            <a:pPr algn="just"/>
            <a:r>
              <a:rPr lang="fr-FR" sz="1600" dirty="0" smtClean="0"/>
              <a:t>Des programmes d’optimisation de la concentration et de la performance</a:t>
            </a:r>
          </a:p>
          <a:p>
            <a:pPr algn="just"/>
            <a:r>
              <a:rPr lang="fr-FR" sz="1600" dirty="0" smtClean="0"/>
              <a:t>Des parcours de préparation à la reprise du travail après une longue absence ou maladie.</a:t>
            </a:r>
          </a:p>
          <a:p>
            <a:pPr marL="0" indent="0" algn="just">
              <a:buNone/>
            </a:pPr>
            <a:endParaRPr lang="fr-FR" sz="1600" dirty="0" smtClean="0"/>
          </a:p>
          <a:p>
            <a:pPr marL="0" indent="0" algn="just">
              <a:buNone/>
            </a:pPr>
            <a:endParaRPr lang="fr-FR" sz="1600" dirty="0"/>
          </a:p>
          <a:p>
            <a:pPr lvl="1" algn="just"/>
            <a:endParaRPr lang="fr-FR" sz="1600" dirty="0"/>
          </a:p>
          <a:p>
            <a:pPr algn="just"/>
            <a:endParaRPr lang="fr-FR" sz="1600" b="1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255086" cy="365125"/>
          </a:xfrm>
        </p:spPr>
        <p:txBody>
          <a:bodyPr/>
          <a:lstStyle/>
          <a:p>
            <a:r>
              <a:rPr lang="fr-FR" dirty="0" smtClean="0"/>
              <a:t>evelyne </a:t>
            </a:r>
            <a:r>
              <a:rPr lang="fr-FR" dirty="0"/>
              <a:t>revellat - Sophrokhepri : &amp; Danielle Estrade - SOPHROLOGUE -  N° Siret 438 853 </a:t>
            </a:r>
            <a:r>
              <a:rPr lang="fr-FR" dirty="0" smtClean="0"/>
              <a:t>509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0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423058" cy="1041233"/>
          </a:xfrm>
        </p:spPr>
        <p:txBody>
          <a:bodyPr>
            <a:normAutofit/>
          </a:bodyPr>
          <a:lstStyle/>
          <a:p>
            <a:r>
              <a:rPr lang="fr-FR" dirty="0" smtClean="0"/>
              <a:t>La logistique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1713539"/>
            <a:ext cx="10035785" cy="410327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sz="1600" b="1" dirty="0">
                <a:ea typeface="Calibri"/>
                <a:cs typeface="Calibri"/>
                <a:sym typeface="Calibri"/>
              </a:rPr>
              <a:t>Un système expert :</a:t>
            </a:r>
            <a:r>
              <a:rPr lang="fr-FR" sz="1600" dirty="0">
                <a:ea typeface="Calibri"/>
                <a:cs typeface="Calibri"/>
                <a:sym typeface="Calibri"/>
              </a:rPr>
              <a:t> permet d’accompagner les besoins des collaborateurs sans qu’ils aient à parler en interne dans leur environnement professionnel de leurs difficultés. Ils utilisent un code remis par leur employeur pour s’identifier sur la plateforme et avoir accès aux différents types d’accompagnements. </a:t>
            </a:r>
            <a:endParaRPr lang="fr-FR" sz="1600" dirty="0"/>
          </a:p>
          <a:p>
            <a:pPr algn="just"/>
            <a:r>
              <a:rPr lang="fr-FR" sz="1600" b="1" dirty="0">
                <a:ea typeface="Calibri"/>
                <a:cs typeface="Calibri"/>
                <a:sym typeface="Calibri"/>
              </a:rPr>
              <a:t>Un budget prédéfini qui englobe les différents types d’accompagnement mieux être présélectionnés dans le cadre du dispositif SQVT choisi par Deloitte</a:t>
            </a:r>
          </a:p>
          <a:p>
            <a:pPr algn="just"/>
            <a:r>
              <a:rPr lang="fr-FR" sz="1600" b="1" dirty="0">
                <a:ea typeface="Calibri"/>
                <a:cs typeface="Calibri"/>
                <a:sym typeface="Calibri"/>
              </a:rPr>
              <a:t>Une Guidance des collaborateurs  : Les collaborateurs sont guidés sans que l’employeur puisse connaître les motifs de consultations, liés ou pas à son contexte professionnel pouvant être un facteur de démotivation, de baisse de productivité ou d’accident du travail.</a:t>
            </a:r>
          </a:p>
          <a:p>
            <a:pPr algn="just"/>
            <a:r>
              <a:rPr lang="fr-FR" sz="1600" b="1" dirty="0" err="1">
                <a:sym typeface="Calibri"/>
              </a:rPr>
              <a:t>Visiothérapie</a:t>
            </a:r>
            <a:r>
              <a:rPr lang="fr-FR" sz="1600" b="1" dirty="0">
                <a:sym typeface="Calibri"/>
              </a:rPr>
              <a:t> pourquoi? : Eloignement physique ; Pudeur, timidité ; Confidentialité ; Manque de temps ou obligation de rester chez soi</a:t>
            </a:r>
            <a:endParaRPr lang="fr-FR" sz="1600" dirty="0"/>
          </a:p>
          <a:p>
            <a:pPr algn="just"/>
            <a:r>
              <a:rPr lang="fr-FR" sz="1600" b="1" dirty="0">
                <a:ea typeface="Calibri"/>
                <a:cs typeface="Calibri"/>
                <a:sym typeface="Calibri"/>
              </a:rPr>
              <a:t>Sécurité des systèmes :</a:t>
            </a:r>
            <a:r>
              <a:rPr lang="fr-FR" sz="1600" dirty="0">
                <a:ea typeface="Calibri"/>
                <a:cs typeface="Calibri"/>
                <a:sym typeface="Calibri"/>
              </a:rPr>
              <a:t> Sécurisation des données, stockage des informations chez OVH</a:t>
            </a:r>
          </a:p>
          <a:p>
            <a:pPr algn="just"/>
            <a:r>
              <a:rPr lang="fr-FR" sz="1600" b="1" dirty="0">
                <a:ea typeface="Calibri"/>
                <a:cs typeface="Calibri"/>
                <a:sym typeface="Calibri"/>
              </a:rPr>
              <a:t>VISIAPY : Système de </a:t>
            </a:r>
            <a:r>
              <a:rPr lang="fr-FR" sz="1600" b="1" dirty="0" err="1">
                <a:ea typeface="Calibri"/>
                <a:cs typeface="Calibri"/>
                <a:sym typeface="Calibri"/>
              </a:rPr>
              <a:t>visio</a:t>
            </a:r>
            <a:r>
              <a:rPr lang="fr-FR" sz="1600" b="1" dirty="0">
                <a:ea typeface="Calibri"/>
                <a:cs typeface="Calibri"/>
                <a:sym typeface="Calibri"/>
              </a:rPr>
              <a:t> conférence propriétaire qui permet la confidentialité des échanges, la stabilité de la qualité de l’image et du son.</a:t>
            </a:r>
            <a:endParaRPr lang="fr-FR" sz="1600" dirty="0">
              <a:ea typeface="Calibri"/>
              <a:cs typeface="Calibri"/>
              <a:sym typeface="Calibri"/>
            </a:endParaRPr>
          </a:p>
          <a:p>
            <a:pPr algn="just"/>
            <a:endParaRPr lang="fr-FR" sz="1600" dirty="0" smtClean="0"/>
          </a:p>
          <a:p>
            <a:pPr algn="just"/>
            <a:endParaRPr lang="fr-FR" sz="1600" dirty="0"/>
          </a:p>
          <a:p>
            <a:pPr lvl="1" algn="just"/>
            <a:endParaRPr lang="fr-FR" sz="1600" dirty="0"/>
          </a:p>
          <a:p>
            <a:pPr algn="just"/>
            <a:endParaRPr lang="fr-FR" sz="1600" b="1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255086" cy="365125"/>
          </a:xfrm>
        </p:spPr>
        <p:txBody>
          <a:bodyPr/>
          <a:lstStyle/>
          <a:p>
            <a:r>
              <a:rPr lang="fr-FR" dirty="0" smtClean="0"/>
              <a:t>evelyne </a:t>
            </a:r>
            <a:r>
              <a:rPr lang="fr-FR" dirty="0"/>
              <a:t>revellat - Sophrokhepri : &amp; Danielle Estrade - SOPHROLOGUE -  N° Siret 438 853 </a:t>
            </a:r>
            <a:r>
              <a:rPr lang="fr-FR" dirty="0" smtClean="0"/>
              <a:t>509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423058" cy="1041233"/>
          </a:xfrm>
        </p:spPr>
        <p:txBody>
          <a:bodyPr>
            <a:normAutofit/>
          </a:bodyPr>
          <a:lstStyle/>
          <a:p>
            <a:r>
              <a:rPr lang="fr-FR" dirty="0" smtClean="0"/>
              <a:t>CONSULTATIONS Sur site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1552176"/>
            <a:ext cx="10035785" cy="4195482"/>
          </a:xfrm>
        </p:spPr>
        <p:txBody>
          <a:bodyPr>
            <a:normAutofit/>
          </a:bodyPr>
          <a:lstStyle/>
          <a:p>
            <a:r>
              <a:rPr lang="fr-FR" sz="1900" dirty="0"/>
              <a:t>Le centre peut proposer en fonction du choix de Deloitte</a:t>
            </a:r>
          </a:p>
          <a:p>
            <a:endParaRPr lang="fr-FR" sz="1600" dirty="0"/>
          </a:p>
          <a:p>
            <a:pPr lvl="1" algn="just"/>
            <a:r>
              <a:rPr lang="fr-FR" dirty="0"/>
              <a:t>Une intervention sur </a:t>
            </a:r>
            <a:r>
              <a:rPr lang="fr-FR" b="1" dirty="0"/>
              <a:t>site Deloitte</a:t>
            </a:r>
            <a:r>
              <a:rPr lang="fr-FR" dirty="0"/>
              <a:t> (avec l’organisation de la logistique qui s’impose pour les soins manuels et les groupes)</a:t>
            </a:r>
          </a:p>
          <a:p>
            <a:pPr lvl="1" algn="just"/>
            <a:r>
              <a:rPr lang="fr-FR" dirty="0"/>
              <a:t>Une venue des collaborateurs dans le </a:t>
            </a:r>
            <a:r>
              <a:rPr lang="fr-FR" b="1" dirty="0"/>
              <a:t>centre </a:t>
            </a:r>
            <a:r>
              <a:rPr lang="fr-FR" b="1" dirty="0" err="1"/>
              <a:t>SophroKhepri</a:t>
            </a:r>
            <a:r>
              <a:rPr lang="fr-FR" b="1" dirty="0"/>
              <a:t> </a:t>
            </a:r>
            <a:r>
              <a:rPr lang="fr-FR" dirty="0"/>
              <a:t>188 Grande Rue Charles De Gaulle 94130 Nogent-sur-Marne (</a:t>
            </a:r>
            <a:r>
              <a:rPr lang="fr-FR" b="1" dirty="0"/>
              <a:t>RER E</a:t>
            </a:r>
            <a:r>
              <a:rPr lang="fr-FR" dirty="0"/>
              <a:t> Nogent- Le Perreux </a:t>
            </a:r>
            <a:r>
              <a:rPr lang="fr-FR" b="1" dirty="0"/>
              <a:t>RER A</a:t>
            </a:r>
            <a:r>
              <a:rPr lang="fr-FR" dirty="0"/>
              <a:t> Nogent sur marne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255086" cy="365125"/>
          </a:xfrm>
        </p:spPr>
        <p:txBody>
          <a:bodyPr/>
          <a:lstStyle/>
          <a:p>
            <a:r>
              <a:rPr lang="fr-FR" dirty="0" smtClean="0"/>
              <a:t>evelyne </a:t>
            </a:r>
            <a:r>
              <a:rPr lang="fr-FR" dirty="0"/>
              <a:t>revellat - Sophrokhepri : &amp; Danielle Estrade - SOPHROLOGUE -  N° Siret 438 853 </a:t>
            </a:r>
            <a:r>
              <a:rPr lang="fr-FR" dirty="0" smtClean="0"/>
              <a:t>509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7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423058" cy="1041233"/>
          </a:xfrm>
        </p:spPr>
        <p:txBody>
          <a:bodyPr>
            <a:normAutofit/>
          </a:bodyPr>
          <a:lstStyle/>
          <a:p>
            <a:r>
              <a:rPr lang="fr-FR" dirty="0" smtClean="0"/>
              <a:t>Un partenariat avec </a:t>
            </a:r>
            <a:r>
              <a:rPr lang="fr-FR" dirty="0" err="1" smtClean="0"/>
              <a:t>SophroKhepri</a:t>
            </a:r>
            <a:r>
              <a:rPr lang="fr-FR" dirty="0" smtClean="0"/>
              <a:t>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1552176"/>
            <a:ext cx="10035785" cy="4195482"/>
          </a:xfrm>
        </p:spPr>
        <p:txBody>
          <a:bodyPr>
            <a:normAutofit fontScale="92500" lnSpcReduction="10000"/>
          </a:bodyPr>
          <a:lstStyle/>
          <a:p>
            <a:pPr algn="just"/>
            <a:endParaRPr lang="fr-FR" sz="1600" dirty="0" smtClean="0"/>
          </a:p>
          <a:p>
            <a:pPr algn="just"/>
            <a:r>
              <a:rPr lang="fr-FR" sz="1700" dirty="0" smtClean="0"/>
              <a:t>Un partenariat entre Sophrokhepri (avec sa plateforme de soins et d’accompagnements à distance) et </a:t>
            </a:r>
            <a:r>
              <a:rPr lang="fr-FR" sz="1700" dirty="0"/>
              <a:t>Deloitte </a:t>
            </a:r>
            <a:endParaRPr lang="fr-FR" sz="1700" dirty="0" smtClean="0"/>
          </a:p>
          <a:p>
            <a:pPr algn="just"/>
            <a:r>
              <a:rPr lang="fr-FR" sz="1700" dirty="0" smtClean="0"/>
              <a:t>Sophrokhepri se propose d’être le partenaire de Deloitte en qualité de professionnel de prévention, du mieux être et de la qualité de vie au travail.</a:t>
            </a:r>
          </a:p>
          <a:p>
            <a:pPr algn="just"/>
            <a:r>
              <a:rPr lang="fr-FR" sz="1700" dirty="0" smtClean="0"/>
              <a:t>Partenariat sous tendu par la volonté de réussite des deux parties pour un succès du programme auprès des collaborateurs</a:t>
            </a:r>
          </a:p>
          <a:p>
            <a:pPr algn="just"/>
            <a:r>
              <a:rPr lang="fr-FR" sz="1700" b="1" dirty="0" smtClean="0"/>
              <a:t>contracte avec </a:t>
            </a:r>
            <a:r>
              <a:rPr lang="fr-FR" sz="1700" b="1" dirty="0" err="1" smtClean="0"/>
              <a:t>Sophrokhépri</a:t>
            </a:r>
            <a:r>
              <a:rPr lang="fr-FR" sz="1700" b="1" dirty="0" smtClean="0"/>
              <a:t> un contrat pour une durée de 4 ans renouvelable</a:t>
            </a:r>
          </a:p>
          <a:p>
            <a:pPr algn="just"/>
            <a:r>
              <a:rPr lang="fr-FR" sz="1700" dirty="0" smtClean="0"/>
              <a:t>Frais d’entrée et d’installation du module personnalisé pack Deloitte (à définir) à la signature</a:t>
            </a:r>
          </a:p>
          <a:p>
            <a:pPr algn="just"/>
            <a:r>
              <a:rPr lang="fr-FR" sz="1700" dirty="0" smtClean="0"/>
              <a:t>Deloitte prévoit un budget d’utilisation des services en fonction du nombre de collaborateurs</a:t>
            </a:r>
          </a:p>
          <a:p>
            <a:pPr algn="just"/>
            <a:r>
              <a:rPr lang="fr-FR" sz="1700" dirty="0" smtClean="0"/>
              <a:t>Deloitte et Sophrokhepri travaillent ensemble sur la préparation du message à délivrer aux collaborateurs</a:t>
            </a:r>
            <a:endParaRPr lang="fr-FR" sz="1700" b="1" dirty="0" smtClean="0"/>
          </a:p>
          <a:p>
            <a:pPr algn="just"/>
            <a:r>
              <a:rPr lang="fr-FR" sz="1700" dirty="0" smtClean="0"/>
              <a:t>Deloitte assure la communication interne auprès de ses collaborateurs</a:t>
            </a:r>
          </a:p>
          <a:p>
            <a:pPr algn="just"/>
            <a:endParaRPr lang="fr-FR" sz="1600" b="1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255086" cy="365125"/>
          </a:xfrm>
        </p:spPr>
        <p:txBody>
          <a:bodyPr/>
          <a:lstStyle/>
          <a:p>
            <a:r>
              <a:rPr lang="fr-FR" dirty="0" smtClean="0"/>
              <a:t>evelyne </a:t>
            </a:r>
            <a:r>
              <a:rPr lang="fr-FR" dirty="0"/>
              <a:t>revellat - Sophrokhepri : &amp; Danielle Estrade - SOPHROLOGUE -  N° Siret 438 853 </a:t>
            </a:r>
            <a:r>
              <a:rPr lang="fr-FR" dirty="0" smtClean="0"/>
              <a:t>509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6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Financement de l’offre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1" y="2097088"/>
            <a:ext cx="10035785" cy="2997426"/>
          </a:xfrm>
        </p:spPr>
        <p:txBody>
          <a:bodyPr>
            <a:noAutofit/>
          </a:bodyPr>
          <a:lstStyle/>
          <a:p>
            <a:pPr algn="just"/>
            <a:r>
              <a:rPr lang="fr-FR" sz="1600" dirty="0" smtClean="0"/>
              <a:t>Cette offre peut être financée par </a:t>
            </a:r>
            <a:r>
              <a:rPr lang="fr-FR" sz="1600" b="1" dirty="0" smtClean="0"/>
              <a:t>Deloitte ou par le CE</a:t>
            </a:r>
          </a:p>
          <a:p>
            <a:pPr algn="just"/>
            <a:r>
              <a:rPr lang="fr-FR" sz="1600" dirty="0" smtClean="0"/>
              <a:t>La prise en charge peut être </a:t>
            </a:r>
            <a:r>
              <a:rPr lang="fr-FR" sz="1600" b="1" dirty="0" smtClean="0"/>
              <a:t>totale ou partielle </a:t>
            </a:r>
          </a:p>
          <a:p>
            <a:pPr algn="just"/>
            <a:r>
              <a:rPr lang="fr-FR" sz="1600" dirty="0" smtClean="0"/>
              <a:t>une </a:t>
            </a:r>
            <a:r>
              <a:rPr lang="fr-FR" sz="1600" b="1" dirty="0" smtClean="0"/>
              <a:t>offre budgétaire </a:t>
            </a:r>
            <a:r>
              <a:rPr lang="fr-FR" sz="1600" dirty="0" smtClean="0"/>
              <a:t>adaptée pourra vous être faite </a:t>
            </a:r>
            <a:r>
              <a:rPr lang="fr-FR" sz="1600" b="1" dirty="0" smtClean="0"/>
              <a:t>en fonction de </a:t>
            </a:r>
            <a:r>
              <a:rPr lang="fr-FR" sz="1600" dirty="0" smtClean="0"/>
              <a:t>votre intérêt</a:t>
            </a:r>
          </a:p>
          <a:p>
            <a:pPr lvl="2" algn="just"/>
            <a:r>
              <a:rPr lang="fr-FR" sz="1600" dirty="0" smtClean="0"/>
              <a:t>Volume d’heures annuelles pour tous, par populations </a:t>
            </a:r>
            <a:r>
              <a:rPr lang="fr-FR" sz="1600" dirty="0" err="1" smtClean="0"/>
              <a:t>etc</a:t>
            </a:r>
            <a:r>
              <a:rPr lang="fr-FR" sz="1600" dirty="0" smtClean="0"/>
              <a:t> en fonction de votre choix…</a:t>
            </a:r>
          </a:p>
          <a:p>
            <a:pPr lvl="2" algn="just"/>
            <a:r>
              <a:rPr lang="fr-FR" sz="1600" dirty="0" smtClean="0"/>
              <a:t>Forfait par catégorie </a:t>
            </a:r>
          </a:p>
          <a:p>
            <a:pPr lvl="2" algn="just"/>
            <a:r>
              <a:rPr lang="fr-FR" sz="1600" dirty="0" smtClean="0"/>
              <a:t>Tarif horaire…</a:t>
            </a:r>
          </a:p>
          <a:p>
            <a:pPr algn="just"/>
            <a:r>
              <a:rPr lang="fr-FR" sz="1600" dirty="0" smtClean="0"/>
              <a:t>Deloitte peut faire un partenariat avec </a:t>
            </a:r>
            <a:r>
              <a:rPr lang="fr-FR" sz="1600" b="1" dirty="0" smtClean="0"/>
              <a:t>« chèques santé »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255086" cy="365125"/>
          </a:xfrm>
        </p:spPr>
        <p:txBody>
          <a:bodyPr/>
          <a:lstStyle/>
          <a:p>
            <a:r>
              <a:rPr lang="fr-FR" dirty="0"/>
              <a:t>evelyne revellat - Sophrokhepri : &amp; Danielle Estrade - SOPHROLOGUE -  N° Siret 438 853 509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7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423058" cy="104123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avantages pour </a:t>
            </a:r>
            <a:r>
              <a:rPr lang="fr-FR" dirty="0" err="1" smtClean="0"/>
              <a:t>deloitte</a:t>
            </a:r>
            <a:r>
              <a:rPr lang="fr-FR" dirty="0" smtClean="0"/>
              <a:t> d’externaliser</a:t>
            </a:r>
            <a:br>
              <a:rPr lang="fr-FR" dirty="0" smtClean="0"/>
            </a:br>
            <a:r>
              <a:rPr lang="fr-FR" dirty="0" smtClean="0"/>
              <a:t>la mise en place d’une approche </a:t>
            </a:r>
            <a:r>
              <a:rPr lang="fr-FR" dirty="0" err="1" smtClean="0"/>
              <a:t>sqvt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1721224"/>
            <a:ext cx="10035785" cy="4026434"/>
          </a:xfrm>
        </p:spPr>
        <p:txBody>
          <a:bodyPr>
            <a:normAutofit/>
          </a:bodyPr>
          <a:lstStyle/>
          <a:p>
            <a:pPr algn="just"/>
            <a:endParaRPr lang="fr-FR" sz="1600" b="1" dirty="0" smtClean="0">
              <a:ea typeface="Calibri"/>
              <a:cs typeface="Calibri"/>
              <a:sym typeface="Calibri"/>
            </a:endParaRPr>
          </a:p>
          <a:p>
            <a:pPr algn="just"/>
            <a:r>
              <a:rPr lang="fr-FR" sz="1600" b="1" dirty="0" smtClean="0">
                <a:sym typeface="Calibri"/>
              </a:rPr>
              <a:t>Respect efficace de la réglementation en vigueur</a:t>
            </a:r>
            <a:endParaRPr lang="fr-FR" sz="1600" dirty="0"/>
          </a:p>
          <a:p>
            <a:pPr algn="just"/>
            <a:r>
              <a:rPr lang="fr-FR" sz="1600" b="1" dirty="0" smtClean="0">
                <a:ea typeface="Calibri"/>
                <a:cs typeface="Calibri"/>
                <a:sym typeface="Calibri"/>
              </a:rPr>
              <a:t>Gain de temps dans la mise en place face à la complexité des prestations à mettre en place</a:t>
            </a:r>
            <a:endParaRPr lang="fr-FR" sz="1600" dirty="0" smtClean="0">
              <a:ea typeface="Calibri"/>
              <a:cs typeface="Calibri"/>
              <a:sym typeface="Calibri"/>
            </a:endParaRPr>
          </a:p>
          <a:p>
            <a:pPr algn="just"/>
            <a:r>
              <a:rPr lang="fr-FR" sz="1600" b="1" dirty="0" smtClean="0">
                <a:ea typeface="Calibri"/>
                <a:cs typeface="Calibri"/>
                <a:sym typeface="Calibri"/>
              </a:rPr>
              <a:t>Déontologie (objectivité et impartialité de la démarche)</a:t>
            </a:r>
            <a:endParaRPr lang="fr-FR" sz="1600" dirty="0" smtClean="0">
              <a:ea typeface="Calibri"/>
              <a:cs typeface="Calibri"/>
              <a:sym typeface="Calibri"/>
            </a:endParaRPr>
          </a:p>
          <a:p>
            <a:pPr algn="just"/>
            <a:r>
              <a:rPr lang="fr-FR" sz="1600" b="1" dirty="0" smtClean="0">
                <a:ea typeface="Calibri"/>
                <a:cs typeface="Calibri"/>
                <a:sym typeface="Calibri"/>
              </a:rPr>
              <a:t>Respect de la confidentialité</a:t>
            </a:r>
          </a:p>
          <a:p>
            <a:pPr algn="just"/>
            <a:r>
              <a:rPr lang="fr-FR" sz="1600" b="1" dirty="0" smtClean="0">
                <a:ea typeface="Calibri"/>
                <a:cs typeface="Calibri"/>
                <a:sym typeface="Calibri"/>
              </a:rPr>
              <a:t>S’appuyer sur un des professionnels de la relation d’aide sans avoir à recruter </a:t>
            </a:r>
          </a:p>
          <a:p>
            <a:pPr algn="just"/>
            <a:r>
              <a:rPr lang="fr-FR" sz="1600" b="1" dirty="0" smtClean="0">
                <a:ea typeface="Calibri"/>
                <a:cs typeface="Calibri"/>
                <a:sym typeface="Calibri"/>
              </a:rPr>
              <a:t>Budget maitrisé en travaillant avec des experts compétents</a:t>
            </a:r>
          </a:p>
          <a:p>
            <a:pPr algn="just"/>
            <a:r>
              <a:rPr lang="fr-FR" sz="1600" b="1" dirty="0" smtClean="0">
                <a:ea typeface="Calibri"/>
                <a:cs typeface="Calibri"/>
                <a:sym typeface="Calibri"/>
              </a:rPr>
              <a:t>Obtention d’un meilleur taux d’engagement professionnel des collaborateurs</a:t>
            </a:r>
          </a:p>
          <a:p>
            <a:pPr algn="just"/>
            <a:endParaRPr lang="fr-FR" sz="1600" b="1" dirty="0" smtClean="0">
              <a:ea typeface="Calibri"/>
              <a:cs typeface="Calibri"/>
              <a:sym typeface="Calibri"/>
            </a:endParaRPr>
          </a:p>
          <a:p>
            <a:pPr algn="just"/>
            <a:endParaRPr lang="fr-FR" sz="1600" dirty="0">
              <a:ea typeface="Calibri"/>
              <a:cs typeface="Calibri"/>
              <a:sym typeface="Calibri"/>
            </a:endParaRPr>
          </a:p>
          <a:p>
            <a:pPr algn="just"/>
            <a:endParaRPr lang="fr-FR" sz="1600" dirty="0">
              <a:ea typeface="Calibri"/>
              <a:cs typeface="Calibri"/>
              <a:sym typeface="Calibri"/>
            </a:endParaRPr>
          </a:p>
          <a:p>
            <a:pPr algn="just"/>
            <a:endParaRPr lang="fr-FR" sz="1600" dirty="0" smtClean="0"/>
          </a:p>
          <a:p>
            <a:pPr algn="just"/>
            <a:endParaRPr lang="fr-FR" sz="1600" b="1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255086" cy="365125"/>
          </a:xfrm>
        </p:spPr>
        <p:txBody>
          <a:bodyPr/>
          <a:lstStyle/>
          <a:p>
            <a:r>
              <a:rPr lang="fr-FR" dirty="0" smtClean="0"/>
              <a:t>evelyne </a:t>
            </a:r>
            <a:r>
              <a:rPr lang="fr-FR" dirty="0"/>
              <a:t>revellat - Sophrokhepri : &amp; Danielle Estrade - SOPHROLOGUE -  N° Siret 438 853 </a:t>
            </a:r>
            <a:r>
              <a:rPr lang="fr-FR" dirty="0" smtClean="0"/>
              <a:t>509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423058" cy="1041233"/>
          </a:xfrm>
        </p:spPr>
        <p:txBody>
          <a:bodyPr>
            <a:normAutofit/>
          </a:bodyPr>
          <a:lstStyle/>
          <a:p>
            <a:r>
              <a:rPr lang="fr-FR" dirty="0" smtClean="0"/>
              <a:t>Impact pour l’image de </a:t>
            </a:r>
            <a:r>
              <a:rPr lang="fr-FR" dirty="0" err="1" smtClean="0"/>
              <a:t>deloitte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1721224"/>
            <a:ext cx="10035785" cy="4026434"/>
          </a:xfrm>
        </p:spPr>
        <p:txBody>
          <a:bodyPr>
            <a:normAutofit/>
          </a:bodyPr>
          <a:lstStyle/>
          <a:p>
            <a:pPr algn="just"/>
            <a:endParaRPr lang="fr-FR" sz="1600" b="1" dirty="0" smtClean="0">
              <a:ea typeface="Calibri"/>
              <a:cs typeface="Calibri"/>
              <a:sym typeface="Calibri"/>
            </a:endParaRPr>
          </a:p>
          <a:p>
            <a:pPr algn="just"/>
            <a:r>
              <a:rPr lang="fr-FR" sz="1600" b="1" dirty="0" smtClean="0">
                <a:sym typeface="Calibri"/>
              </a:rPr>
              <a:t>Regard nouveau porté sur l’activité d’une structure favorisant l’innovation et la différenciation auprès des ministères du travail et de la santé</a:t>
            </a:r>
            <a:endParaRPr lang="fr-FR" sz="1600" dirty="0"/>
          </a:p>
          <a:p>
            <a:pPr algn="just"/>
            <a:r>
              <a:rPr lang="fr-FR" sz="1600" b="1" dirty="0" smtClean="0">
                <a:ea typeface="Calibri"/>
                <a:cs typeface="Calibri"/>
                <a:sym typeface="Calibri"/>
              </a:rPr>
              <a:t>Anticipation et maîtrise des risques professionnels</a:t>
            </a:r>
            <a:endParaRPr lang="fr-FR" sz="1600" dirty="0" smtClean="0">
              <a:ea typeface="Calibri"/>
              <a:cs typeface="Calibri"/>
              <a:sym typeface="Calibri"/>
            </a:endParaRPr>
          </a:p>
          <a:p>
            <a:pPr algn="just"/>
            <a:r>
              <a:rPr lang="fr-FR" sz="1600" b="1" dirty="0" smtClean="0">
                <a:ea typeface="Calibri"/>
                <a:cs typeface="Calibri"/>
                <a:sym typeface="Calibri"/>
              </a:rPr>
              <a:t>Accès à des marchés responsables (publics ou privés) qui sélectionnent les entreprises ou les produits sur des critères dits ESG (environnement, social, gouvernance)</a:t>
            </a:r>
          </a:p>
          <a:p>
            <a:pPr algn="just"/>
            <a:r>
              <a:rPr lang="fr-FR" sz="1600" b="1" dirty="0" smtClean="0">
                <a:ea typeface="Calibri"/>
                <a:cs typeface="Calibri"/>
                <a:sym typeface="Calibri"/>
              </a:rPr>
              <a:t>Développement d’un capital confiance bénéfique à l’image et aux valeurs de Deloitte</a:t>
            </a:r>
          </a:p>
          <a:p>
            <a:pPr algn="just"/>
            <a:r>
              <a:rPr lang="fr-FR" sz="1600" b="1" dirty="0" smtClean="0">
                <a:ea typeface="Calibri"/>
                <a:cs typeface="Calibri"/>
                <a:sym typeface="Calibri"/>
              </a:rPr>
              <a:t>Fiabilisation des relations commerciales et des partenariats basés sur des valeurs humaines</a:t>
            </a:r>
          </a:p>
          <a:p>
            <a:pPr algn="just"/>
            <a:r>
              <a:rPr lang="fr-FR" sz="1600" b="1" dirty="0" smtClean="0">
                <a:ea typeface="Calibri"/>
                <a:cs typeface="Calibri"/>
                <a:sym typeface="Calibri"/>
              </a:rPr>
              <a:t>Valorisation de la marque Deloitte</a:t>
            </a:r>
          </a:p>
          <a:p>
            <a:pPr algn="just"/>
            <a:endParaRPr lang="fr-FR" sz="1600" b="1" dirty="0" smtClean="0">
              <a:ea typeface="Calibri"/>
              <a:cs typeface="Calibri"/>
              <a:sym typeface="Calibri"/>
            </a:endParaRPr>
          </a:p>
          <a:p>
            <a:pPr algn="just"/>
            <a:endParaRPr lang="fr-FR" sz="1600" dirty="0">
              <a:ea typeface="Calibri"/>
              <a:cs typeface="Calibri"/>
              <a:sym typeface="Calibri"/>
            </a:endParaRPr>
          </a:p>
          <a:p>
            <a:pPr algn="just"/>
            <a:endParaRPr lang="fr-FR" sz="1600" dirty="0">
              <a:ea typeface="Calibri"/>
              <a:cs typeface="Calibri"/>
              <a:sym typeface="Calibri"/>
            </a:endParaRPr>
          </a:p>
          <a:p>
            <a:pPr algn="just"/>
            <a:endParaRPr lang="fr-FR" sz="1600" dirty="0" smtClean="0"/>
          </a:p>
          <a:p>
            <a:pPr algn="just"/>
            <a:endParaRPr lang="fr-FR" sz="1600" b="1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255086" cy="365125"/>
          </a:xfrm>
        </p:spPr>
        <p:txBody>
          <a:bodyPr/>
          <a:lstStyle/>
          <a:p>
            <a:r>
              <a:rPr lang="fr-FR" dirty="0" smtClean="0"/>
              <a:t>evelyne </a:t>
            </a:r>
            <a:r>
              <a:rPr lang="fr-FR" dirty="0"/>
              <a:t>revellat - Sophrokhepri : &amp; Danielle Estrade - SOPHROLOGUE -  N° Siret 438 853 </a:t>
            </a:r>
            <a:r>
              <a:rPr lang="fr-FR" dirty="0" smtClean="0"/>
              <a:t>509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Impact sur le plan humain </a:t>
            </a:r>
            <a:r>
              <a:rPr lang="fr-FR" dirty="0" smtClean="0"/>
              <a:t>en interne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1698171"/>
            <a:ext cx="10035785" cy="4185103"/>
          </a:xfrm>
        </p:spPr>
        <p:txBody>
          <a:bodyPr>
            <a:normAutofit/>
          </a:bodyPr>
          <a:lstStyle/>
          <a:p>
            <a:pPr algn="just"/>
            <a:r>
              <a:rPr lang="fr-FR" sz="1600" dirty="0" smtClean="0"/>
              <a:t>Deloitte </a:t>
            </a:r>
            <a:r>
              <a:rPr lang="fr-FR" sz="1600" b="1" dirty="0" smtClean="0"/>
              <a:t>se donne les moyens </a:t>
            </a:r>
            <a:r>
              <a:rPr lang="fr-FR" sz="1600" dirty="0" smtClean="0"/>
              <a:t>de sortir ses collaborateurs de situations inconfortables ou complexes.</a:t>
            </a:r>
          </a:p>
          <a:p>
            <a:pPr algn="just"/>
            <a:r>
              <a:rPr lang="fr-FR" sz="1600" dirty="0" smtClean="0"/>
              <a:t>Deloitte travaille sur l’identité, </a:t>
            </a:r>
            <a:r>
              <a:rPr lang="fr-FR" sz="1600" b="1" dirty="0" smtClean="0"/>
              <a:t>les ressources propres à chacun</a:t>
            </a:r>
            <a:r>
              <a:rPr lang="fr-FR" sz="1600" dirty="0" smtClean="0"/>
              <a:t>, le bien être de ses collaborateurs et permet à chaque collaborateur d’avoir accès à des solutions clés en mains en toute </a:t>
            </a:r>
            <a:r>
              <a:rPr lang="fr-FR" sz="1600" b="1" dirty="0" smtClean="0"/>
              <a:t>confidentialité et dans le total respect de sa personnalité.</a:t>
            </a:r>
          </a:p>
          <a:p>
            <a:pPr algn="just"/>
            <a:r>
              <a:rPr lang="fr-FR" sz="1600" dirty="0" smtClean="0"/>
              <a:t>Deloitte envoie le message suivant : </a:t>
            </a:r>
            <a:r>
              <a:rPr lang="fr-FR" sz="1600" b="1" dirty="0" smtClean="0"/>
              <a:t>Vous êtes important pour l’entreprise </a:t>
            </a:r>
            <a:r>
              <a:rPr lang="fr-FR" sz="1600" dirty="0" smtClean="0"/>
              <a:t>vos difficultés nous importent et nous vous proposons de l’aide pour y faire face. </a:t>
            </a:r>
          </a:p>
          <a:p>
            <a:pPr algn="just"/>
            <a:r>
              <a:rPr lang="fr-FR" sz="1600" dirty="0" smtClean="0"/>
              <a:t>Deloitte permet à chaque collaborateur l’accès à l’</a:t>
            </a:r>
            <a:r>
              <a:rPr lang="fr-FR" sz="1600" b="1" dirty="0" smtClean="0"/>
              <a:t>équilibre santé, bien être et longévité dans l’emploi</a:t>
            </a:r>
            <a:r>
              <a:rPr lang="fr-FR" sz="1600" dirty="0" smtClean="0"/>
              <a:t>, il se pose en </a:t>
            </a:r>
            <a:r>
              <a:rPr lang="fr-FR" sz="1600" b="1" dirty="0" smtClean="0"/>
              <a:t>protecteur du bien être au travail</a:t>
            </a:r>
            <a:r>
              <a:rPr lang="fr-FR" sz="1600" dirty="0" smtClean="0"/>
              <a:t>.</a:t>
            </a:r>
          </a:p>
          <a:p>
            <a:pPr algn="just"/>
            <a:r>
              <a:rPr lang="fr-FR" sz="1600" dirty="0" smtClean="0"/>
              <a:t>Deloitte </a:t>
            </a:r>
            <a:r>
              <a:rPr lang="fr-FR" sz="1600" b="1" dirty="0" smtClean="0"/>
              <a:t>offre une solution globale </a:t>
            </a:r>
            <a:r>
              <a:rPr lang="fr-FR" sz="1600" dirty="0" smtClean="0"/>
              <a:t>aux problèmes récurrents des entreprises : les problèmes de </a:t>
            </a:r>
            <a:r>
              <a:rPr lang="fr-FR" sz="1600" b="1" dirty="0" smtClean="0"/>
              <a:t>sommeil, alimentaires, de stress, d’ addictions, de surmenage, de </a:t>
            </a:r>
            <a:r>
              <a:rPr lang="fr-FR" sz="1600" b="1" dirty="0"/>
              <a:t>troubles musculo-squelettiques </a:t>
            </a:r>
            <a:r>
              <a:rPr lang="fr-FR" sz="1600" dirty="0" smtClean="0"/>
              <a:t>; en proposant des solutions qui permettent d’accroitre la productivité avec des moyens naturels.</a:t>
            </a:r>
            <a:endParaRPr lang="fr-FR" sz="16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255086" cy="365125"/>
          </a:xfrm>
        </p:spPr>
        <p:txBody>
          <a:bodyPr/>
          <a:lstStyle/>
          <a:p>
            <a:r>
              <a:rPr lang="fr-FR" dirty="0"/>
              <a:t>evelyne revellat - Sophrokhepri : &amp; Danielle Estrade - SOPHROLOGUE -  N° Siret 438 853 509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61" y="883704"/>
            <a:ext cx="6953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6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3856" y="618518"/>
            <a:ext cx="9913555" cy="844522"/>
          </a:xfrm>
        </p:spPr>
        <p:txBody>
          <a:bodyPr>
            <a:normAutofit/>
          </a:bodyPr>
          <a:lstStyle/>
          <a:p>
            <a:r>
              <a:rPr lang="fr-FR" dirty="0" smtClean="0"/>
              <a:t>Sommaire 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854441"/>
              </p:ext>
            </p:extLst>
          </p:nvPr>
        </p:nvGraphicFramePr>
        <p:xfrm>
          <a:off x="1260182" y="1410324"/>
          <a:ext cx="9605042" cy="4152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8182"/>
                <a:gridCol w="2056860"/>
              </a:tblGrid>
              <a:tr h="38713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Sommaire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</a:t>
                      </a:r>
                      <a:endParaRPr lang="fr-FR" sz="1600" dirty="0"/>
                    </a:p>
                  </a:txBody>
                  <a:tcPr/>
                </a:tc>
              </a:tr>
              <a:tr h="38713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Les défis de Deloitte</a:t>
                      </a:r>
                      <a:endParaRPr lang="fr-FR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4</a:t>
                      </a:r>
                      <a:endParaRPr lang="fr-FR" sz="1600" dirty="0"/>
                    </a:p>
                  </a:txBody>
                  <a:tcPr/>
                </a:tc>
              </a:tr>
              <a:tr h="38713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/>
                        <a:t>Les attentes des collaborateurs vis-à-vis de leur entreprise</a:t>
                      </a:r>
                      <a:endParaRPr lang="fr-FR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5</a:t>
                      </a:r>
                      <a:endParaRPr lang="fr-FR" sz="1600" dirty="0"/>
                    </a:p>
                  </a:txBody>
                  <a:tcPr/>
                </a:tc>
              </a:tr>
              <a:tr h="66869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Les difficultés auxquelles l’entreprise doit faire face pour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dirty="0" smtClean="0"/>
                        <a:t>assurer le bien être individuel au travail 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6</a:t>
                      </a:r>
                      <a:endParaRPr lang="fr-FR" sz="1600" dirty="0"/>
                    </a:p>
                  </a:txBody>
                  <a:tcPr/>
                </a:tc>
              </a:tr>
              <a:tr h="38713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La solution : Une offre de prise en charge individuelle des salariés</a:t>
                      </a:r>
                      <a:endParaRPr lang="fr-FR" sz="1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7</a:t>
                      </a:r>
                      <a:endParaRPr lang="fr-FR" sz="1600" dirty="0"/>
                    </a:p>
                  </a:txBody>
                  <a:tcPr/>
                </a:tc>
              </a:tr>
              <a:tr h="38713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Présentation</a:t>
                      </a:r>
                      <a:r>
                        <a:rPr lang="fr-FR" sz="1600" baseline="0" dirty="0" smtClean="0"/>
                        <a:t> du centre </a:t>
                      </a:r>
                      <a:r>
                        <a:rPr lang="fr-FR" sz="1600" dirty="0" err="1" smtClean="0"/>
                        <a:t>SophroKhepri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8</a:t>
                      </a:r>
                      <a:endParaRPr lang="fr-FR" sz="1600" dirty="0"/>
                    </a:p>
                  </a:txBody>
                  <a:tcPr/>
                </a:tc>
              </a:tr>
              <a:tr h="38713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Présentation</a:t>
                      </a:r>
                      <a:r>
                        <a:rPr lang="fr-FR" sz="1600" baseline="0" dirty="0" smtClean="0"/>
                        <a:t> du centre </a:t>
                      </a:r>
                      <a:r>
                        <a:rPr lang="fr-FR" sz="1600" dirty="0" err="1" smtClean="0"/>
                        <a:t>SophroKhepri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9</a:t>
                      </a:r>
                      <a:endParaRPr lang="fr-FR" sz="1600" dirty="0"/>
                    </a:p>
                  </a:txBody>
                  <a:tcPr/>
                </a:tc>
              </a:tr>
              <a:tr h="387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Les thérapeutes</a:t>
                      </a:r>
                      <a:r>
                        <a:rPr lang="fr-FR" sz="1600" baseline="0" dirty="0" smtClean="0"/>
                        <a:t> du centre </a:t>
                      </a:r>
                      <a:r>
                        <a:rPr lang="fr-FR" sz="1600" dirty="0" err="1" smtClean="0"/>
                        <a:t>SophroKhepri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10</a:t>
                      </a:r>
                      <a:endParaRPr lang="fr-FR" sz="1600" dirty="0"/>
                    </a:p>
                  </a:txBody>
                  <a:tcPr/>
                </a:tc>
              </a:tr>
              <a:tr h="387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/>
                        <a:t>La liste des pratiques utilisées pour assurer les missions de soutien</a:t>
                      </a:r>
                      <a:endParaRPr lang="fr-FR" sz="1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11</a:t>
                      </a:r>
                      <a:endParaRPr lang="fr-FR" sz="1600" dirty="0"/>
                    </a:p>
                  </a:txBody>
                  <a:tcPr/>
                </a:tc>
              </a:tr>
              <a:tr h="38713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Une</a:t>
                      </a:r>
                      <a:r>
                        <a:rPr lang="fr-FR" sz="1600" baseline="0" dirty="0" smtClean="0"/>
                        <a:t> offre de coordination de soins de support</a:t>
                      </a:r>
                      <a:endParaRPr lang="fr-F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12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61110" y="6858000"/>
            <a:ext cx="3859795" cy="304801"/>
          </a:xfrm>
        </p:spPr>
        <p:txBody>
          <a:bodyPr/>
          <a:lstStyle/>
          <a:p>
            <a:r>
              <a:rPr lang="fr-FR" dirty="0" smtClean="0"/>
              <a:t>Danielle Estrade - SOPHROLOGUE -  N° Siret 438 853 509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50337"/>
            <a:ext cx="9905998" cy="1306401"/>
          </a:xfrm>
        </p:spPr>
        <p:txBody>
          <a:bodyPr/>
          <a:lstStyle/>
          <a:p>
            <a:r>
              <a:rPr lang="fr-FR" dirty="0" smtClean="0"/>
              <a:t>Vos interlocuteurs</a:t>
            </a:r>
            <a:endParaRPr lang="fr-F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142491"/>
              </p:ext>
            </p:extLst>
          </p:nvPr>
        </p:nvGraphicFramePr>
        <p:xfrm>
          <a:off x="1155700" y="1728907"/>
          <a:ext cx="10489453" cy="2597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301191" cy="365125"/>
          </a:xfrm>
        </p:spPr>
        <p:txBody>
          <a:bodyPr/>
          <a:lstStyle/>
          <a:p>
            <a:r>
              <a:rPr lang="fr-FR" dirty="0"/>
              <a:t>evelyne revellat - Sophrokhepri : &amp; Danielle Estrade - SOPHROLOGUE -  N° Siret 438 853 509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17811" y="4550694"/>
            <a:ext cx="10327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Madame </a:t>
            </a:r>
            <a:r>
              <a:rPr lang="fr-FR" sz="1600" b="1" dirty="0"/>
              <a:t>Evelyne Revellat</a:t>
            </a:r>
            <a:r>
              <a:rPr lang="fr-FR" sz="1600" dirty="0"/>
              <a:t> et </a:t>
            </a:r>
            <a:r>
              <a:rPr lang="fr-FR" sz="1600" b="1" dirty="0"/>
              <a:t>moi-même</a:t>
            </a:r>
            <a:r>
              <a:rPr lang="fr-FR" sz="1600" dirty="0"/>
              <a:t>, </a:t>
            </a:r>
            <a:r>
              <a:rPr lang="fr-FR" sz="1600" dirty="0" smtClean="0"/>
              <a:t>restons à votre écoute afin de créer </a:t>
            </a:r>
            <a:r>
              <a:rPr lang="fr-FR" sz="1600" b="1" dirty="0" smtClean="0"/>
              <a:t>l’offre </a:t>
            </a:r>
            <a:r>
              <a:rPr lang="fr-FR" sz="1600" dirty="0"/>
              <a:t>et les modalités qui peuvent être mises en place </a:t>
            </a:r>
            <a:r>
              <a:rPr lang="fr-FR" sz="1600" b="1" dirty="0"/>
              <a:t>clé en mains </a:t>
            </a:r>
            <a:r>
              <a:rPr lang="fr-FR" sz="1600" dirty="0"/>
              <a:t>pour </a:t>
            </a:r>
            <a:r>
              <a:rPr lang="fr-FR" sz="1600" b="1" dirty="0"/>
              <a:t>répondre aux besoins de </a:t>
            </a:r>
            <a:r>
              <a:rPr lang="fr-FR" sz="1600" b="1" dirty="0" smtClean="0"/>
              <a:t>Deloitte</a:t>
            </a:r>
          </a:p>
          <a:p>
            <a:endParaRPr lang="fr-FR" sz="1600" b="1" dirty="0"/>
          </a:p>
          <a:p>
            <a:pPr algn="ctr"/>
            <a:r>
              <a:rPr lang="fr-FR" b="1" dirty="0" smtClean="0"/>
              <a:t>MERCI </a:t>
            </a:r>
            <a:r>
              <a:rPr lang="fr-FR" b="1" dirty="0"/>
              <a:t>POUR VOTRE </a:t>
            </a:r>
            <a:r>
              <a:rPr lang="fr-FR" b="1" dirty="0" smtClean="0"/>
              <a:t>ATTENTION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19019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41843" y="6207285"/>
            <a:ext cx="9534478" cy="365125"/>
          </a:xfrm>
        </p:spPr>
        <p:txBody>
          <a:bodyPr/>
          <a:lstStyle/>
          <a:p>
            <a:r>
              <a:rPr lang="fr-FR" dirty="0"/>
              <a:t>evelyne revellat - Sophrokhepri : &amp; Danielle Estrade - SOPHROLOGUE -  N° Siret 438 853 509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360845" y="6129163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006608" y="618518"/>
            <a:ext cx="10373445" cy="995129"/>
          </a:xfrm>
        </p:spPr>
        <p:txBody>
          <a:bodyPr>
            <a:normAutofit fontScale="90000"/>
          </a:bodyPr>
          <a:lstStyle/>
          <a:p>
            <a:r>
              <a:rPr lang="fr-FR" dirty="0"/>
              <a:t>Liste des pratiques utilisées pour assurer les missions de soutien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462222"/>
              </p:ext>
            </p:extLst>
          </p:nvPr>
        </p:nvGraphicFramePr>
        <p:xfrm>
          <a:off x="758489" y="1551933"/>
          <a:ext cx="10373445" cy="4564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572"/>
                <a:gridCol w="822588"/>
                <a:gridCol w="1004080"/>
                <a:gridCol w="1129454"/>
                <a:gridCol w="1121868"/>
                <a:gridCol w="760918"/>
                <a:gridCol w="1004080"/>
                <a:gridCol w="1162619"/>
                <a:gridCol w="1116416"/>
                <a:gridCol w="1065850"/>
              </a:tblGrid>
              <a:tr h="726540"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Coach conseil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Paramédical/médical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Masseur bien-être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Psychologue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Sophrologue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Hypnose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Psycho </a:t>
                      </a:r>
                      <a:r>
                        <a:rPr lang="fr-FR" sz="1200" b="1" dirty="0" err="1" smtClean="0">
                          <a:latin typeface="Century Gothic" panose="020B0502020202020204" pitchFamily="34" charset="0"/>
                        </a:rPr>
                        <a:t>pratitien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Soins</a:t>
                      </a:r>
                      <a:r>
                        <a:rPr lang="fr-FR" sz="12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sz="1200" b="1" dirty="0" err="1" smtClean="0">
                          <a:latin typeface="Century Gothic" panose="020B0502020202020204" pitchFamily="34" charset="0"/>
                        </a:rPr>
                        <a:t>énergéti</a:t>
                      </a:r>
                      <a:endParaRPr lang="fr-FR" sz="1200" b="1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b="1" dirty="0" err="1" smtClean="0">
                          <a:latin typeface="Century Gothic" panose="020B0502020202020204" pitchFamily="34" charset="0"/>
                        </a:rPr>
                        <a:t>ques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Soins naturels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Soins manuels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726540"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Orientation scolaire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Pédicure podologue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shiatsu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psychothérapie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Méditation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Thérapie brève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En thérapie brève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Bilan énergétique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Aroma </a:t>
                      </a:r>
                      <a:r>
                        <a:rPr lang="fr-FR" sz="1200" b="1" dirty="0" err="1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théraphie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chiropraxie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639732"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Bilan profession</a:t>
                      </a:r>
                    </a:p>
                    <a:p>
                      <a:r>
                        <a:rPr lang="fr-FR" sz="1200" b="1" dirty="0" err="1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nel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Diététique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Massage</a:t>
                      </a:r>
                      <a:r>
                        <a:rPr lang="fr-FR" sz="1200" b="1" baseline="0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s  du monde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Remédia</a:t>
                      </a:r>
                    </a:p>
                    <a:p>
                      <a:r>
                        <a:rPr lang="fr-FR" sz="1200" b="1" dirty="0" err="1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tion</a:t>
                      </a:r>
                      <a:r>
                        <a:rPr lang="fr-FR" sz="1200" b="1" baseline="0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cognitive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relaxation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EFT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Feng shui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err="1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Hyrudo</a:t>
                      </a:r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thérapie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Etiopathie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47423"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Bilan de compétence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Nutrition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Digipuncture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EMDR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sophrologie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Gestalt thérapie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Iridologie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Kinésiologie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818857"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Sage Femme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Formation des aidants familiaux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Evaluation</a:t>
                      </a:r>
                      <a:r>
                        <a:rPr lang="fr-FR" sz="1200" b="1" baseline="0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b="1" baseline="0" dirty="0" err="1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psycholo</a:t>
                      </a:r>
                      <a:endParaRPr lang="fr-FR" sz="1200" b="1" baseline="0" smtClean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FR" sz="1200" b="1" baseline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gique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Technique </a:t>
                      </a:r>
                      <a:r>
                        <a:rPr lang="fr-FR" sz="1200" b="1" dirty="0" err="1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debriefing</a:t>
                      </a:r>
                      <a:r>
                        <a:rPr lang="fr-FR" sz="1200" b="1" baseline="0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b="1" baseline="0" dirty="0" err="1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indiv</a:t>
                      </a:r>
                      <a:r>
                        <a:rPr lang="fr-FR" sz="1200" b="1" baseline="0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. Et collective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err="1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Naturo</a:t>
                      </a:r>
                      <a:endParaRPr lang="fr-FR" sz="1200" b="1" dirty="0" smtClean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FR" sz="1200" b="1" dirty="0" err="1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pathie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ostéopathie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47423"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Médecin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Cohérence cardiaque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Phyto</a:t>
                      </a:r>
                    </a:p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thérapie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Réflexologie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45541"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Homéo</a:t>
                      </a:r>
                    </a:p>
                    <a:p>
                      <a:r>
                        <a:rPr lang="fr-FR" sz="1200" b="1" dirty="0" err="1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pathie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Auriculo</a:t>
                      </a:r>
                    </a:p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thérapie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1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197586" cy="706964"/>
          </a:xfrm>
        </p:spPr>
        <p:txBody>
          <a:bodyPr>
            <a:noAutofit/>
          </a:bodyPr>
          <a:lstStyle/>
          <a:p>
            <a:r>
              <a:rPr lang="fr-FR" dirty="0" smtClean="0"/>
              <a:t>Une offre de coordination de soins</a:t>
            </a:r>
            <a:br>
              <a:rPr lang="fr-FR" dirty="0" smtClean="0"/>
            </a:br>
            <a:r>
              <a:rPr lang="fr-FR" dirty="0" smtClean="0"/>
              <a:t>de support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9223" y="1917292"/>
            <a:ext cx="9858187" cy="3729321"/>
          </a:xfrm>
        </p:spPr>
        <p:txBody>
          <a:bodyPr>
            <a:normAutofit/>
          </a:bodyPr>
          <a:lstStyle/>
          <a:p>
            <a:pPr algn="just"/>
            <a:r>
              <a:rPr lang="fr-FR" sz="1600" b="1" dirty="0" err="1" smtClean="0"/>
              <a:t>SophroKhepri</a:t>
            </a:r>
            <a:r>
              <a:rPr lang="fr-FR" sz="1600" dirty="0" smtClean="0"/>
              <a:t> vous propose une gamme des soins de support  permettant au collaborateur de </a:t>
            </a:r>
            <a:r>
              <a:rPr lang="fr-FR" sz="1600" b="1" dirty="0" smtClean="0"/>
              <a:t>reprendre pied dans la vie professionnelle</a:t>
            </a:r>
            <a:r>
              <a:rPr lang="fr-FR" sz="1600" dirty="0" smtClean="0"/>
              <a:t>, en faisant face aux besoins des collaborateurs du moins impactant au plus difficile :</a:t>
            </a:r>
          </a:p>
          <a:p>
            <a:pPr lvl="1" algn="just"/>
            <a:r>
              <a:rPr lang="fr-FR" b="1" dirty="0" smtClean="0"/>
              <a:t>Manque </a:t>
            </a:r>
            <a:r>
              <a:rPr lang="fr-FR" dirty="0" smtClean="0"/>
              <a:t>de motivation ou de concentration</a:t>
            </a:r>
          </a:p>
          <a:p>
            <a:pPr lvl="1" algn="just"/>
            <a:r>
              <a:rPr lang="fr-FR" b="1" dirty="0" smtClean="0"/>
              <a:t>Surmenage intellectuel</a:t>
            </a:r>
            <a:r>
              <a:rPr lang="fr-FR" dirty="0" smtClean="0"/>
              <a:t>, situations conflictuelles, stress, perte de repères</a:t>
            </a:r>
          </a:p>
          <a:p>
            <a:pPr lvl="1" algn="just"/>
            <a:r>
              <a:rPr lang="fr-FR" b="1" dirty="0" err="1" smtClean="0"/>
              <a:t>Burn-out</a:t>
            </a:r>
            <a:r>
              <a:rPr lang="fr-FR" dirty="0" smtClean="0"/>
              <a:t>, gestion de la pression et équilibre des équipes</a:t>
            </a:r>
          </a:p>
          <a:p>
            <a:pPr lvl="1" algn="just"/>
            <a:r>
              <a:rPr lang="fr-FR" b="1" dirty="0" smtClean="0"/>
              <a:t>Deuil,</a:t>
            </a:r>
            <a:r>
              <a:rPr lang="fr-FR" dirty="0" smtClean="0"/>
              <a:t>  maladie lourde, addiction</a:t>
            </a:r>
          </a:p>
          <a:p>
            <a:pPr algn="just"/>
            <a:r>
              <a:rPr lang="fr-FR" sz="1600" dirty="0" smtClean="0"/>
              <a:t>La coordination de soins qui permet de travailler </a:t>
            </a:r>
          </a:p>
          <a:p>
            <a:pPr lvl="1" algn="just"/>
            <a:r>
              <a:rPr lang="fr-FR" dirty="0" smtClean="0"/>
              <a:t>au niveau </a:t>
            </a:r>
            <a:r>
              <a:rPr lang="fr-FR" b="1" dirty="0" smtClean="0"/>
              <a:t>physiologique, physique </a:t>
            </a:r>
            <a:r>
              <a:rPr lang="fr-FR" dirty="0" smtClean="0"/>
              <a:t>et</a:t>
            </a:r>
            <a:r>
              <a:rPr lang="fr-FR" b="1" dirty="0" smtClean="0"/>
              <a:t> émotionnel</a:t>
            </a:r>
            <a:r>
              <a:rPr lang="fr-FR" dirty="0" smtClean="0"/>
              <a:t>.</a:t>
            </a:r>
          </a:p>
          <a:p>
            <a:endParaRPr lang="fr-FR" dirty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134910" cy="365125"/>
          </a:xfrm>
        </p:spPr>
        <p:txBody>
          <a:bodyPr/>
          <a:lstStyle/>
          <a:p>
            <a:r>
              <a:rPr lang="fr-FR" dirty="0"/>
              <a:t>evelyne revellat - Sophrokhepri : &amp; Danielle Estrade - SOPHROLOGUE -  N° Siret 438 853 509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56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3856" y="618518"/>
            <a:ext cx="9913555" cy="844522"/>
          </a:xfrm>
        </p:spPr>
        <p:txBody>
          <a:bodyPr>
            <a:normAutofit/>
          </a:bodyPr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400431"/>
              </p:ext>
            </p:extLst>
          </p:nvPr>
        </p:nvGraphicFramePr>
        <p:xfrm>
          <a:off x="1241434" y="1317941"/>
          <a:ext cx="9700630" cy="3986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5628"/>
                <a:gridCol w="2195002"/>
              </a:tblGrid>
              <a:tr h="3623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Sommaire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3</a:t>
                      </a:r>
                      <a:endParaRPr lang="fr-FR" sz="1600" dirty="0"/>
                    </a:p>
                  </a:txBody>
                  <a:tcPr/>
                </a:tc>
              </a:tr>
              <a:tr h="3623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Un partenariat avec </a:t>
                      </a:r>
                      <a:r>
                        <a:rPr lang="fr-FR" sz="1600" dirty="0" err="1" smtClean="0"/>
                        <a:t>SophroKhepri</a:t>
                      </a:r>
                      <a:r>
                        <a:rPr lang="fr-FR" sz="1600" dirty="0" smtClean="0"/>
                        <a:t> </a:t>
                      </a:r>
                      <a:endParaRPr lang="fr-FR" sz="1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13</a:t>
                      </a:r>
                      <a:endParaRPr lang="fr-FR" sz="1600" dirty="0"/>
                    </a:p>
                  </a:txBody>
                  <a:tcPr/>
                </a:tc>
              </a:tr>
              <a:tr h="3623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Mise</a:t>
                      </a:r>
                      <a:r>
                        <a:rPr lang="fr-FR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en place d’une politique SQVT</a:t>
                      </a:r>
                      <a:endParaRPr lang="fr-FR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14</a:t>
                      </a:r>
                      <a:endParaRPr lang="fr-FR" sz="1600" dirty="0"/>
                    </a:p>
                  </a:txBody>
                  <a:tcPr/>
                </a:tc>
              </a:tr>
              <a:tr h="3623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Le pack de prestations clé</a:t>
                      </a:r>
                      <a:r>
                        <a:rPr lang="fr-FR" sz="1600" baseline="0" dirty="0" smtClean="0"/>
                        <a:t> en mains</a:t>
                      </a:r>
                      <a:endParaRPr lang="fr-FR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15</a:t>
                      </a:r>
                      <a:endParaRPr lang="fr-FR" sz="1600" dirty="0"/>
                    </a:p>
                  </a:txBody>
                  <a:tcPr/>
                </a:tc>
              </a:tr>
              <a:tr h="3623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Les services</a:t>
                      </a:r>
                      <a:r>
                        <a:rPr lang="fr-FR" sz="1600" baseline="0" dirty="0" smtClean="0"/>
                        <a:t> mis à votre disposition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16</a:t>
                      </a:r>
                      <a:endParaRPr lang="fr-FR" sz="1600" dirty="0"/>
                    </a:p>
                  </a:txBody>
                  <a:tcPr/>
                </a:tc>
              </a:tr>
              <a:tr h="3623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 avantages pour Deloitte d’</a:t>
                      </a:r>
                      <a:r>
                        <a:rPr lang="fr-FR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externaliser la mise en place d’une approche SQVT</a:t>
                      </a:r>
                      <a:endParaRPr lang="fr-FR" sz="1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17</a:t>
                      </a:r>
                      <a:endParaRPr lang="fr-FR" sz="1600" dirty="0"/>
                    </a:p>
                  </a:txBody>
                  <a:tcPr/>
                </a:tc>
              </a:tr>
              <a:tr h="362383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Les</a:t>
                      </a:r>
                      <a:r>
                        <a:rPr lang="fr-FR" sz="1600" baseline="0" dirty="0" smtClean="0"/>
                        <a:t> bénéfices</a:t>
                      </a:r>
                      <a:r>
                        <a:rPr lang="fr-FR" sz="1600" dirty="0" smtClean="0"/>
                        <a:t> pour Deloitte de mettre en place une approche SQVT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18</a:t>
                      </a:r>
                      <a:endParaRPr lang="fr-FR" sz="1600" dirty="0"/>
                    </a:p>
                  </a:txBody>
                  <a:tcPr/>
                </a:tc>
              </a:tr>
              <a:tr h="3623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logistique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19</a:t>
                      </a:r>
                      <a:endParaRPr lang="fr-FR" sz="1600" dirty="0"/>
                    </a:p>
                  </a:txBody>
                  <a:tcPr/>
                </a:tc>
              </a:tr>
              <a:tr h="3623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</a:t>
                      </a:r>
                      <a:r>
                        <a:rPr lang="fr-FR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financement de l’offre</a:t>
                      </a:r>
                      <a:endParaRPr lang="fr-FR" sz="1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20</a:t>
                      </a:r>
                      <a:endParaRPr lang="fr-FR" sz="1600" dirty="0"/>
                    </a:p>
                  </a:txBody>
                  <a:tcPr/>
                </a:tc>
              </a:tr>
              <a:tr h="3623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Impact</a:t>
                      </a:r>
                      <a:r>
                        <a:rPr lang="fr-FR" sz="1600" baseline="0" dirty="0" smtClean="0"/>
                        <a:t> pour Deloitte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21</a:t>
                      </a:r>
                      <a:endParaRPr lang="fr-FR" sz="1600" dirty="0"/>
                    </a:p>
                  </a:txBody>
                  <a:tcPr/>
                </a:tc>
              </a:tr>
              <a:tr h="3623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Vos interlocuteurs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22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61110" y="6858000"/>
            <a:ext cx="3859795" cy="304801"/>
          </a:xfrm>
        </p:spPr>
        <p:txBody>
          <a:bodyPr/>
          <a:lstStyle/>
          <a:p>
            <a:r>
              <a:rPr lang="fr-FR" dirty="0" smtClean="0"/>
              <a:t>Danielle Estrade - SOPHROLOGUE -  N° Siret 438 853 509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50321"/>
          </a:xfrm>
        </p:spPr>
        <p:txBody>
          <a:bodyPr/>
          <a:lstStyle/>
          <a:p>
            <a:r>
              <a:rPr lang="fr-FR" dirty="0" smtClean="0"/>
              <a:t>Les défis de Deloitte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9445" y="1836483"/>
            <a:ext cx="8759800" cy="3679897"/>
          </a:xfrm>
        </p:spPr>
        <p:txBody>
          <a:bodyPr>
            <a:normAutofit/>
          </a:bodyPr>
          <a:lstStyle/>
          <a:p>
            <a:r>
              <a:rPr lang="fr-FR" sz="1600" dirty="0" smtClean="0"/>
              <a:t>Deloitte a pour objectif :</a:t>
            </a:r>
          </a:p>
          <a:p>
            <a:endParaRPr lang="fr-FR" sz="1600" dirty="0" smtClean="0"/>
          </a:p>
          <a:p>
            <a:pPr lvl="1" algn="just"/>
            <a:r>
              <a:rPr lang="fr-FR" sz="1600" dirty="0"/>
              <a:t>D</a:t>
            </a:r>
            <a:r>
              <a:rPr lang="fr-FR" sz="1600" dirty="0" smtClean="0"/>
              <a:t>e </a:t>
            </a:r>
            <a:r>
              <a:rPr lang="fr-FR" sz="1600" b="1" dirty="0" smtClean="0"/>
              <a:t>retenir </a:t>
            </a:r>
            <a:r>
              <a:rPr lang="fr-FR" sz="1600" dirty="0" smtClean="0"/>
              <a:t>ses talents et d’en attirer de nouveaux</a:t>
            </a:r>
          </a:p>
          <a:p>
            <a:pPr lvl="1" algn="just"/>
            <a:r>
              <a:rPr lang="fr-FR" sz="1600" dirty="0" smtClean="0"/>
              <a:t>De </a:t>
            </a:r>
            <a:r>
              <a:rPr lang="fr-FR" sz="1600" b="1" dirty="0" smtClean="0"/>
              <a:t>réduire l’absentéisme </a:t>
            </a:r>
            <a:r>
              <a:rPr lang="fr-FR" sz="1600" dirty="0" smtClean="0"/>
              <a:t>(souvent fractionné en  1 ou 2 jours ou plus long lorsqu'il est du à des maladies professionnelles : burn out, stress…)</a:t>
            </a:r>
          </a:p>
          <a:p>
            <a:pPr lvl="1" algn="just"/>
            <a:r>
              <a:rPr lang="fr-FR" sz="1600" b="1" dirty="0" smtClean="0"/>
              <a:t>De faire face à la baisse de motivation </a:t>
            </a:r>
            <a:r>
              <a:rPr lang="fr-FR" sz="1600" dirty="0" smtClean="0"/>
              <a:t>des collaborateurs</a:t>
            </a:r>
          </a:p>
          <a:p>
            <a:pPr lvl="1" algn="just"/>
            <a:r>
              <a:rPr lang="fr-FR" sz="1600" b="1" dirty="0" smtClean="0"/>
              <a:t>D’augmenter la performance </a:t>
            </a:r>
            <a:r>
              <a:rPr lang="fr-FR" sz="1600" dirty="0" smtClean="0"/>
              <a:t>et la productivité des collaborateurs</a:t>
            </a:r>
          </a:p>
          <a:p>
            <a:pPr lvl="1" algn="just"/>
            <a:r>
              <a:rPr lang="fr-FR" sz="1600" b="1" dirty="0" smtClean="0"/>
              <a:t>De garder son classement </a:t>
            </a:r>
            <a:r>
              <a:rPr lang="fr-FR" sz="1600" dirty="0" smtClean="0"/>
              <a:t>dans les entreprises « où il fait bon travailler »</a:t>
            </a:r>
          </a:p>
          <a:p>
            <a:pPr lvl="1"/>
            <a:r>
              <a:rPr lang="fr-FR" sz="1600" b="1" dirty="0" smtClean="0"/>
              <a:t>D’augmenter le taux d’engagement </a:t>
            </a:r>
            <a:r>
              <a:rPr lang="fr-FR" sz="1600" dirty="0" smtClean="0"/>
              <a:t>de ses collaborateurs (enthousiasme, autonomie, performance, productivité et bien être au travail)</a:t>
            </a:r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7432963" cy="365125"/>
          </a:xfrm>
        </p:spPr>
        <p:txBody>
          <a:bodyPr/>
          <a:lstStyle/>
          <a:p>
            <a:r>
              <a:rPr lang="fr-FR" dirty="0"/>
              <a:t>evelyne revellat - </a:t>
            </a:r>
            <a:r>
              <a:rPr lang="fr-FR" dirty="0" err="1"/>
              <a:t>Sophrokhepri</a:t>
            </a:r>
            <a:r>
              <a:rPr lang="fr-FR" dirty="0"/>
              <a:t> </a:t>
            </a:r>
            <a:r>
              <a:rPr lang="fr-FR" dirty="0" smtClean="0"/>
              <a:t>&amp; </a:t>
            </a:r>
            <a:r>
              <a:rPr lang="fr-FR" dirty="0"/>
              <a:t>Danielle Estrade - SOPHROLOGUE -  N° Siret 438 853 509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fr-FR" dirty="0"/>
              <a:t>Les attentes des collaborateurs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vis-à-vis </a:t>
            </a:r>
            <a:r>
              <a:rPr lang="fr-FR" dirty="0"/>
              <a:t>de leur entreprise</a:t>
            </a:r>
            <a:endParaRPr lang="fr-FR" b="1" dirty="0">
              <a:solidFill>
                <a:schemeClr val="l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2028584"/>
            <a:ext cx="9587325" cy="36406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600" dirty="0" smtClean="0"/>
          </a:p>
          <a:p>
            <a:pPr algn="just"/>
            <a:r>
              <a:rPr lang="fr-FR" sz="1600" dirty="0" smtClean="0"/>
              <a:t>Selon de récentes études, les critères de choix des jeunes pour une entreprise montrent l’importance de la prise</a:t>
            </a:r>
            <a:r>
              <a:rPr lang="fr-FR" sz="1600" b="1" dirty="0" smtClean="0"/>
              <a:t> en compte l’individu dans sa globalité</a:t>
            </a:r>
            <a:r>
              <a:rPr lang="fr-FR" sz="1600" dirty="0" smtClean="0"/>
              <a:t>, les aspects carrière et financier n’étant plus les seuls critères.</a:t>
            </a:r>
          </a:p>
          <a:p>
            <a:pPr algn="just"/>
            <a:r>
              <a:rPr lang="fr-FR" sz="1800" b="1" dirty="0" smtClean="0"/>
              <a:t>Le collaborateur cherche:</a:t>
            </a:r>
          </a:p>
          <a:p>
            <a:pPr lvl="1" algn="just"/>
            <a:r>
              <a:rPr lang="fr-FR" sz="1600" dirty="0" smtClean="0"/>
              <a:t>Une </a:t>
            </a:r>
            <a:r>
              <a:rPr lang="fr-FR" sz="1600" dirty="0"/>
              <a:t>prise en compte d</a:t>
            </a:r>
            <a:r>
              <a:rPr lang="fr-FR" sz="1600" dirty="0" smtClean="0"/>
              <a:t>e sa personnalité et de son développement professionnel, </a:t>
            </a:r>
          </a:p>
          <a:p>
            <a:pPr lvl="1" algn="just"/>
            <a:r>
              <a:rPr lang="fr-FR" sz="1600" dirty="0" smtClean="0"/>
              <a:t>L’appartenance à un groupe, l’adhésion à des valeurs, du sens dans ce qu’il fait, </a:t>
            </a:r>
          </a:p>
          <a:p>
            <a:pPr lvl="1" algn="just"/>
            <a:r>
              <a:rPr lang="fr-FR" sz="1600" dirty="0" smtClean="0"/>
              <a:t>une éthique et des projets RSE, </a:t>
            </a:r>
          </a:p>
          <a:p>
            <a:pPr lvl="1" algn="just"/>
            <a:r>
              <a:rPr lang="fr-FR" sz="1600" dirty="0"/>
              <a:t>d</a:t>
            </a:r>
            <a:r>
              <a:rPr lang="fr-FR" sz="1600" dirty="0" smtClean="0"/>
              <a:t>e la convivialité et une </a:t>
            </a:r>
            <a:r>
              <a:rPr lang="fr-FR" sz="1600" b="1" dirty="0" smtClean="0"/>
              <a:t>confiance totale dans l’entreprise </a:t>
            </a:r>
            <a:r>
              <a:rPr lang="fr-FR" sz="1600" dirty="0" smtClean="0"/>
              <a:t>avec laquelle il va s’engager.</a:t>
            </a:r>
          </a:p>
          <a:p>
            <a:pPr marL="457200" lvl="1" indent="0" algn="just">
              <a:buNone/>
            </a:pPr>
            <a:r>
              <a:rPr lang="fr-FR" sz="1600" dirty="0" smtClean="0"/>
              <a:t>Cela suppose </a:t>
            </a:r>
            <a:r>
              <a:rPr lang="fr-FR" sz="1600" b="1" dirty="0" smtClean="0"/>
              <a:t>que sa vie est considérée </a:t>
            </a:r>
            <a:r>
              <a:rPr lang="fr-FR" sz="1600" dirty="0" smtClean="0"/>
              <a:t>par l’entreprise </a:t>
            </a:r>
            <a:r>
              <a:rPr lang="fr-FR" sz="1600" b="1" dirty="0" smtClean="0"/>
              <a:t>sous tous ses aspects </a:t>
            </a:r>
            <a:r>
              <a:rPr lang="fr-FR" sz="1600" dirty="0" smtClean="0"/>
              <a:t>tant professionnels que personnels.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7140655" cy="365125"/>
          </a:xfrm>
        </p:spPr>
        <p:txBody>
          <a:bodyPr/>
          <a:lstStyle/>
          <a:p>
            <a:r>
              <a:rPr lang="fr-FR" dirty="0"/>
              <a:t>evelyne revellat - Sophrokhepri : &amp; Danielle Estrade - SOPHROLOGUE -  N° Siret 438 853 509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points à prendre en compte par l’ENTREPRISE</a:t>
            </a:r>
            <a:br>
              <a:rPr lang="fr-FR" dirty="0" smtClean="0"/>
            </a:br>
            <a:r>
              <a:rPr lang="fr-FR" dirty="0" smtClean="0"/>
              <a:t>pour assurer la </a:t>
            </a:r>
            <a:r>
              <a:rPr lang="fr-FR" dirty="0" err="1" smtClean="0"/>
              <a:t>sqvt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2211049"/>
            <a:ext cx="9648797" cy="333531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endParaRPr lang="fr-FR" dirty="0" smtClean="0"/>
          </a:p>
          <a:p>
            <a:pPr lvl="1" algn="just"/>
            <a:r>
              <a:rPr lang="fr-FR" b="1" dirty="0" smtClean="0"/>
              <a:t>Prendre conscience du problème </a:t>
            </a:r>
            <a:r>
              <a:rPr lang="fr-FR" dirty="0" smtClean="0"/>
              <a:t>de mal être du salarié (pour le corps social et pour les dirigeants).</a:t>
            </a:r>
          </a:p>
          <a:p>
            <a:pPr lvl="1" algn="just"/>
            <a:r>
              <a:rPr lang="fr-FR" b="1" dirty="0" smtClean="0"/>
              <a:t>Sensibiliser les employés </a:t>
            </a:r>
            <a:r>
              <a:rPr lang="fr-FR" dirty="0" smtClean="0"/>
              <a:t>et promouvoir les </a:t>
            </a:r>
            <a:r>
              <a:rPr lang="fr-FR" b="1" dirty="0" smtClean="0"/>
              <a:t>comportements en terme d’équilibre </a:t>
            </a:r>
            <a:r>
              <a:rPr lang="fr-FR" dirty="0" smtClean="0"/>
              <a:t>de vie travail-famille, de santé, de prévention du stress et de bien être pour tous les salariés. </a:t>
            </a:r>
          </a:p>
          <a:p>
            <a:pPr lvl="1" algn="just"/>
            <a:r>
              <a:rPr lang="fr-FR" b="1" dirty="0" smtClean="0"/>
              <a:t>Apporter les réponses adaptées</a:t>
            </a:r>
            <a:r>
              <a:rPr lang="fr-FR" dirty="0" smtClean="0"/>
              <a:t> au salarié</a:t>
            </a:r>
          </a:p>
          <a:p>
            <a:pPr lvl="1" algn="just"/>
            <a:r>
              <a:rPr lang="fr-FR" b="1" dirty="0" smtClean="0"/>
              <a:t>Prévenir les difficultés des salariés </a:t>
            </a:r>
            <a:r>
              <a:rPr lang="fr-FR" dirty="0" smtClean="0"/>
              <a:t>en proposant des solutions qui répondent à leurs besoins.</a:t>
            </a:r>
          </a:p>
          <a:p>
            <a:pPr lvl="1" algn="just"/>
            <a:r>
              <a:rPr lang="fr-FR" b="1" dirty="0" smtClean="0"/>
              <a:t>Démontrer sa considération </a:t>
            </a:r>
            <a:r>
              <a:rPr lang="fr-FR" dirty="0" smtClean="0"/>
              <a:t>vis-à-vis de ses salariés avec un </a:t>
            </a:r>
            <a:r>
              <a:rPr lang="fr-FR" b="1" dirty="0" smtClean="0"/>
              <a:t>prérequis de confidentialité </a:t>
            </a:r>
            <a:r>
              <a:rPr lang="fr-FR" dirty="0" smtClean="0"/>
              <a:t>conforme à son éthique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7073199" cy="365125"/>
          </a:xfrm>
        </p:spPr>
        <p:txBody>
          <a:bodyPr/>
          <a:lstStyle/>
          <a:p>
            <a:r>
              <a:rPr lang="fr-FR" dirty="0"/>
              <a:t>evelyne revellat - Sophrokhepri : &amp; Danielle Estrade - SOPHROLOGUE -  N° Siret 438 853 509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Une </a:t>
            </a:r>
            <a:r>
              <a:rPr lang="fr-FR" dirty="0" smtClean="0"/>
              <a:t>solution innovante: </a:t>
            </a:r>
            <a:br>
              <a:rPr lang="fr-FR" dirty="0" smtClean="0"/>
            </a:br>
            <a:r>
              <a:rPr lang="fr-FR" dirty="0" smtClean="0"/>
              <a:t>Une </a:t>
            </a:r>
            <a:r>
              <a:rPr lang="fr-FR" dirty="0"/>
              <a:t>offre </a:t>
            </a:r>
            <a:r>
              <a:rPr lang="fr-FR" dirty="0" smtClean="0"/>
              <a:t>CLE EN </a:t>
            </a:r>
            <a:r>
              <a:rPr lang="fr-FR" dirty="0" smtClean="0"/>
              <a:t>MAINS D’ACCOMPAGNEMENT </a:t>
            </a:r>
            <a:r>
              <a:rPr lang="fr-FR" dirty="0" smtClean="0"/>
              <a:t>INDIVIDUEL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7710281" cy="365125"/>
          </a:xfrm>
        </p:spPr>
        <p:txBody>
          <a:bodyPr/>
          <a:lstStyle/>
          <a:p>
            <a:r>
              <a:rPr lang="fr-FR" dirty="0"/>
              <a:t>evelyne revellat - Sophrokhepri : &amp; Danielle Estrade - SOPHROLOGUE -  N° Siret 438 853 509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141413" y="2249487"/>
            <a:ext cx="9905997" cy="3344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 smtClean="0"/>
              <a:t>Elle permet à l’employeur:</a:t>
            </a:r>
            <a:endParaRPr lang="fr-FR" sz="2000" b="1" dirty="0"/>
          </a:p>
          <a:p>
            <a:pPr lvl="1" algn="just"/>
            <a:r>
              <a:rPr lang="fr-FR" dirty="0"/>
              <a:t>D</a:t>
            </a:r>
            <a:r>
              <a:rPr lang="fr-FR" dirty="0" smtClean="0"/>
              <a:t>e </a:t>
            </a:r>
            <a:r>
              <a:rPr lang="fr-FR" b="1" dirty="0"/>
              <a:t>prendre soin </a:t>
            </a:r>
            <a:r>
              <a:rPr lang="fr-FR" b="1" dirty="0" smtClean="0"/>
              <a:t>de </a:t>
            </a:r>
            <a:r>
              <a:rPr lang="fr-FR" b="1" dirty="0"/>
              <a:t>ses salariés</a:t>
            </a:r>
            <a:r>
              <a:rPr lang="fr-FR" dirty="0"/>
              <a:t> et de respecter ainsi son engagement éthique.</a:t>
            </a:r>
          </a:p>
          <a:p>
            <a:pPr lvl="1" algn="just"/>
            <a:r>
              <a:rPr lang="fr-FR" b="1" dirty="0"/>
              <a:t>D</a:t>
            </a:r>
            <a:r>
              <a:rPr lang="fr-FR" b="1" dirty="0" smtClean="0"/>
              <a:t>’anticiper </a:t>
            </a:r>
            <a:r>
              <a:rPr lang="fr-FR" b="1" dirty="0"/>
              <a:t>et de prévenir</a:t>
            </a:r>
            <a:r>
              <a:rPr lang="fr-FR" dirty="0"/>
              <a:t> des difficultés individuelles ou des problèmes de santé.</a:t>
            </a:r>
          </a:p>
          <a:p>
            <a:pPr lvl="1" algn="just"/>
            <a:r>
              <a:rPr lang="fr-FR" dirty="0"/>
              <a:t>D</a:t>
            </a:r>
            <a:r>
              <a:rPr lang="fr-FR" dirty="0" smtClean="0"/>
              <a:t>e </a:t>
            </a:r>
            <a:r>
              <a:rPr lang="fr-FR" b="1" dirty="0"/>
              <a:t>contracter avec une entreprise</a:t>
            </a:r>
            <a:r>
              <a:rPr lang="fr-FR" dirty="0"/>
              <a:t> qui apporte tous les thérapeutes et les </a:t>
            </a:r>
            <a:r>
              <a:rPr lang="fr-FR" b="1" dirty="0"/>
              <a:t>solutions</a:t>
            </a:r>
            <a:r>
              <a:rPr lang="fr-FR" dirty="0"/>
              <a:t> </a:t>
            </a:r>
            <a:r>
              <a:rPr lang="fr-FR" b="1" dirty="0"/>
              <a:t>clés en </a:t>
            </a:r>
            <a:r>
              <a:rPr lang="fr-FR" b="1" dirty="0" smtClean="0"/>
              <a:t>mains</a:t>
            </a:r>
          </a:p>
          <a:p>
            <a:pPr lvl="1" algn="just"/>
            <a:r>
              <a:rPr lang="fr-FR" dirty="0"/>
              <a:t>D</a:t>
            </a:r>
            <a:r>
              <a:rPr lang="fr-FR" dirty="0" smtClean="0"/>
              <a:t>’avoir </a:t>
            </a:r>
            <a:r>
              <a:rPr lang="fr-FR" b="1" dirty="0"/>
              <a:t>une offre pérenne </a:t>
            </a:r>
            <a:r>
              <a:rPr lang="fr-FR" dirty="0"/>
              <a:t>et des </a:t>
            </a:r>
            <a:r>
              <a:rPr lang="fr-FR" b="1" dirty="0"/>
              <a:t>intervenants réguliers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1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423058" cy="104123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L’offre </a:t>
            </a:r>
            <a:r>
              <a:rPr lang="fr-FR" dirty="0" smtClean="0"/>
              <a:t>clé en mains DE LA POLITIQUE SQVT</a:t>
            </a:r>
            <a:br>
              <a:rPr lang="fr-FR" dirty="0" smtClean="0"/>
            </a:br>
            <a:r>
              <a:rPr lang="fr-FR" dirty="0" smtClean="0"/>
              <a:t>ENGLOBE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1836484"/>
            <a:ext cx="10035785" cy="3911174"/>
          </a:xfrm>
        </p:spPr>
        <p:txBody>
          <a:bodyPr>
            <a:normAutofit/>
          </a:bodyPr>
          <a:lstStyle/>
          <a:p>
            <a:pPr algn="just"/>
            <a:endParaRPr lang="fr-FR" sz="1600" dirty="0" smtClean="0"/>
          </a:p>
          <a:p>
            <a:pPr algn="just"/>
            <a:r>
              <a:rPr lang="fr-FR" sz="1600" b="1" dirty="0" smtClean="0">
                <a:latin typeface="Calibri"/>
                <a:ea typeface="Calibri"/>
                <a:cs typeface="Calibri"/>
                <a:sym typeface="Calibri"/>
              </a:rPr>
              <a:t>ECOUTE </a:t>
            </a:r>
            <a:r>
              <a:rPr lang="fr-FR" sz="16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fr-FR" sz="1600" dirty="0">
                <a:latin typeface="Calibri"/>
                <a:ea typeface="Calibri"/>
                <a:cs typeface="Calibri"/>
                <a:sym typeface="Calibri"/>
              </a:rPr>
              <a:t> avec accompagnement global et ciblé en toute confidentialité</a:t>
            </a:r>
            <a:endParaRPr lang="fr-FR" sz="1600" dirty="0"/>
          </a:p>
          <a:p>
            <a:pPr algn="just"/>
            <a:r>
              <a:rPr lang="fr-FR" sz="1600" b="1" dirty="0" smtClean="0">
                <a:latin typeface="Calibri"/>
                <a:ea typeface="Calibri"/>
                <a:cs typeface="Calibri"/>
                <a:sym typeface="Calibri"/>
              </a:rPr>
              <a:t>PEDAGOGIE </a:t>
            </a:r>
            <a:r>
              <a:rPr lang="fr-FR" sz="16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fr-FR" sz="1600" dirty="0">
                <a:latin typeface="Calibri"/>
                <a:ea typeface="Calibri"/>
                <a:cs typeface="Calibri"/>
                <a:sym typeface="Calibri"/>
              </a:rPr>
              <a:t> Apprendre des moyens simples pour travailler mieux en prenant soin de soi avec des experts en SQVT,</a:t>
            </a:r>
          </a:p>
          <a:p>
            <a:pPr algn="just"/>
            <a:r>
              <a:rPr lang="fr-FR" sz="1600" b="1" dirty="0" smtClean="0">
                <a:latin typeface="Calibri"/>
                <a:ea typeface="Calibri"/>
                <a:cs typeface="Calibri"/>
                <a:sym typeface="Calibri"/>
              </a:rPr>
              <a:t>PREVENTION </a:t>
            </a:r>
            <a:r>
              <a:rPr lang="fr-FR" sz="16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fr-FR" sz="1600" dirty="0">
                <a:latin typeface="Calibri"/>
                <a:ea typeface="Calibri"/>
                <a:cs typeface="Calibri"/>
                <a:sym typeface="Calibri"/>
              </a:rPr>
              <a:t> Prévenir les effets du stress en trouvant les clefs d'un bon équilibre travail-santé-vie personnelle, vivre pleinement et sereinement sa vie professionnelle grâce à des pratiques thérapeutiques pluridisciplinaires ayant fait la preuve de leur efficacité</a:t>
            </a:r>
            <a:r>
              <a:rPr lang="fr-FR" sz="1600" dirty="0" smtClean="0"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algn="just"/>
            <a:r>
              <a:rPr lang="fr-FR" sz="1600" b="1" dirty="0" smtClean="0">
                <a:latin typeface="Calibri"/>
                <a:ea typeface="Calibri"/>
                <a:cs typeface="Calibri"/>
                <a:sym typeface="Calibri"/>
              </a:rPr>
              <a:t>PREPARATION </a:t>
            </a:r>
            <a:r>
              <a:rPr lang="fr-FR" sz="16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fr-FR" sz="1600" dirty="0">
                <a:latin typeface="Calibri"/>
                <a:ea typeface="Calibri"/>
                <a:cs typeface="Calibri"/>
                <a:sym typeface="Calibri"/>
              </a:rPr>
              <a:t> Au retour au travail après une absence longue durée de l’entreprise (accompagnement retour à l’emploi, mi-temps thérapeutique, retour maternité</a:t>
            </a:r>
            <a:r>
              <a:rPr lang="fr-FR" sz="1600" dirty="0" smtClean="0">
                <a:latin typeface="Calibri"/>
                <a:ea typeface="Calibri"/>
                <a:cs typeface="Calibri"/>
                <a:sym typeface="Calibri"/>
              </a:rPr>
              <a:t>…)</a:t>
            </a:r>
          </a:p>
          <a:p>
            <a:pPr algn="just"/>
            <a:r>
              <a:rPr lang="fr-FR" sz="1600" b="1" dirty="0" smtClean="0">
                <a:latin typeface="Calibri"/>
                <a:ea typeface="Calibri"/>
                <a:cs typeface="Calibri"/>
                <a:sym typeface="Calibri"/>
              </a:rPr>
              <a:t>COORDINATION DE SOINS DE SUPPORTS:</a:t>
            </a:r>
            <a:r>
              <a:rPr lang="fr-FR" sz="1600" dirty="0"/>
              <a:t> qui permet de travailler </a:t>
            </a:r>
            <a:r>
              <a:rPr lang="fr-FR" sz="1600" dirty="0" smtClean="0"/>
              <a:t>au </a:t>
            </a:r>
            <a:r>
              <a:rPr lang="fr-FR" sz="1600" dirty="0"/>
              <a:t>niveau </a:t>
            </a:r>
            <a:r>
              <a:rPr lang="fr-FR" sz="1600" b="1" dirty="0"/>
              <a:t>physiologique, physique </a:t>
            </a:r>
            <a:r>
              <a:rPr lang="fr-FR" sz="1600" dirty="0"/>
              <a:t>et</a:t>
            </a:r>
            <a:r>
              <a:rPr lang="fr-FR" sz="1600" b="1" dirty="0"/>
              <a:t> émotionnel</a:t>
            </a:r>
            <a:endParaRPr lang="fr-FR" sz="1600" b="1" dirty="0">
              <a:latin typeface="Calibri"/>
              <a:ea typeface="Calibri"/>
              <a:cs typeface="Calibri"/>
              <a:sym typeface="Calibri"/>
            </a:endParaRPr>
          </a:p>
          <a:p>
            <a:pPr algn="just"/>
            <a:endParaRPr lang="fr-FR" sz="1600" dirty="0">
              <a:latin typeface="Calibri"/>
              <a:ea typeface="Calibri"/>
              <a:cs typeface="Calibri"/>
              <a:sym typeface="Calibri"/>
            </a:endParaRPr>
          </a:p>
          <a:p>
            <a:pPr algn="just"/>
            <a:endParaRPr lang="fr-FR" sz="1600" dirty="0"/>
          </a:p>
          <a:p>
            <a:pPr lvl="1" algn="just"/>
            <a:endParaRPr lang="fr-FR" sz="1600" dirty="0"/>
          </a:p>
          <a:p>
            <a:pPr algn="just"/>
            <a:endParaRPr lang="fr-FR" sz="1600" b="1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255086" cy="365125"/>
          </a:xfrm>
        </p:spPr>
        <p:txBody>
          <a:bodyPr/>
          <a:lstStyle/>
          <a:p>
            <a:r>
              <a:rPr lang="fr-FR" dirty="0" smtClean="0"/>
              <a:t>evelyne </a:t>
            </a:r>
            <a:r>
              <a:rPr lang="fr-FR" dirty="0"/>
              <a:t>revellat - Sophrokhepri : &amp; Danielle Estrade - SOPHROLOGUE -  N° Siret 438 853 </a:t>
            </a:r>
            <a:r>
              <a:rPr lang="fr-FR" dirty="0" smtClean="0"/>
              <a:t>509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306858" cy="70696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Présentation du centre </a:t>
            </a:r>
            <a:r>
              <a:rPr lang="fr-FR" dirty="0" err="1" smtClean="0"/>
              <a:t>SophroKhepri</a:t>
            </a:r>
            <a:r>
              <a:rPr lang="fr-FR" dirty="0" smtClean="0"/>
              <a:t>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1390811"/>
            <a:ext cx="10035785" cy="4402950"/>
          </a:xfrm>
        </p:spPr>
        <p:txBody>
          <a:bodyPr>
            <a:noAutofit/>
          </a:bodyPr>
          <a:lstStyle/>
          <a:p>
            <a:pPr algn="just"/>
            <a:r>
              <a:rPr lang="fr-FR" sz="1600" b="1" dirty="0" err="1" smtClean="0"/>
              <a:t>SophroKhepri</a:t>
            </a:r>
            <a:r>
              <a:rPr lang="fr-FR" sz="1600" b="1" dirty="0" smtClean="0"/>
              <a:t> est une société </a:t>
            </a:r>
            <a:r>
              <a:rPr lang="fr-FR" sz="1600" dirty="0" smtClean="0"/>
              <a:t>qui réunit </a:t>
            </a:r>
            <a:r>
              <a:rPr lang="fr-FR" sz="1600" b="1" dirty="0" smtClean="0"/>
              <a:t>environ </a:t>
            </a:r>
            <a:r>
              <a:rPr lang="fr-FR" sz="1600" b="1" dirty="0"/>
              <a:t>9</a:t>
            </a:r>
            <a:r>
              <a:rPr lang="fr-FR" sz="1600" b="1" dirty="0" smtClean="0"/>
              <a:t>0 thérapeutes</a:t>
            </a:r>
            <a:r>
              <a:rPr lang="fr-FR" sz="1600" dirty="0" smtClean="0"/>
              <a:t>, fondée et dirigée par Mme Evelyne Revellat, officiant dans le bien être par accompagnements collectifs et/ou individuels personnalisés, utilisant des thérapies complémentaires.</a:t>
            </a:r>
          </a:p>
          <a:p>
            <a:pPr algn="just"/>
            <a:r>
              <a:rPr lang="fr-FR" sz="1600" dirty="0" smtClean="0"/>
              <a:t>Forte d’une expérience d’une </a:t>
            </a:r>
            <a:r>
              <a:rPr lang="fr-FR" sz="1600" b="1" dirty="0" smtClean="0"/>
              <a:t>vingtaine d’années en tant que DRH de grands groupes Evelyne Revellat</a:t>
            </a:r>
            <a:r>
              <a:rPr lang="fr-FR" sz="1600" dirty="0" smtClean="0"/>
              <a:t> donne une nouvelle orientation à sa vie professionnelle, se reconvertit dans la profession de </a:t>
            </a:r>
            <a:r>
              <a:rPr lang="fr-FR" sz="1600" b="1" dirty="0" smtClean="0"/>
              <a:t>sophrologue</a:t>
            </a:r>
            <a:r>
              <a:rPr lang="fr-FR" sz="1600" dirty="0" smtClean="0"/>
              <a:t> et crée le centre </a:t>
            </a:r>
            <a:r>
              <a:rPr lang="fr-FR" sz="1600" b="1" dirty="0" err="1" smtClean="0"/>
              <a:t>SophroKhepri</a:t>
            </a:r>
            <a:r>
              <a:rPr lang="fr-FR" sz="1600" dirty="0" smtClean="0"/>
              <a:t>. Ce centre a vu le jour afin de pallier aux difficultés que chacun rencontre pour trouver efficacement un thérapeute adapté et pour répondre aux besoins des thérapeutes qui se confrontent à la difficulté de trouver un cabinet partagé facilement accessible, à un cout abordable permettant d’exercer en synergie avec d’autres thérapeutes dans un esprit de management collaboratif avec une mutualisation des moyens et des outils d’évaluation.</a:t>
            </a:r>
          </a:p>
          <a:p>
            <a:pPr algn="just"/>
            <a:r>
              <a:rPr lang="fr-FR" sz="1600" dirty="0" smtClean="0"/>
              <a:t>Le centre offre les </a:t>
            </a:r>
            <a:r>
              <a:rPr lang="fr-FR" sz="1600" b="1" dirty="0" smtClean="0"/>
              <a:t>compétences de professionnels regroupés en unités spécialisées, travaillant en synergie</a:t>
            </a:r>
            <a:r>
              <a:rPr lang="fr-FR" sz="1600" dirty="0" smtClean="0"/>
              <a:t>. Chaque thérapeute adhère à la </a:t>
            </a:r>
            <a:r>
              <a:rPr lang="fr-FR" sz="1600" b="1" dirty="0" smtClean="0"/>
              <a:t>charge déontologique de sa profession </a:t>
            </a:r>
            <a:r>
              <a:rPr lang="fr-FR" sz="1600" dirty="0" smtClean="0"/>
              <a:t>et à celle </a:t>
            </a:r>
            <a:r>
              <a:rPr lang="fr-FR" sz="1600" b="1" dirty="0" smtClean="0"/>
              <a:t>du centre</a:t>
            </a:r>
            <a:r>
              <a:rPr lang="fr-FR" sz="1600" dirty="0" smtClean="0"/>
              <a:t>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7065704" cy="365125"/>
          </a:xfrm>
        </p:spPr>
        <p:txBody>
          <a:bodyPr/>
          <a:lstStyle/>
          <a:p>
            <a:r>
              <a:rPr lang="fr-FR" dirty="0"/>
              <a:t>evelyne revellat - Sophrokhepri : &amp; Danielle Estrade - SOPHROLOGUE -  N° Siret 438 853 509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4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rcui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Secteur</Template>
  <TotalTime>4125</TotalTime>
  <Words>2449</Words>
  <Application>Microsoft Office PowerPoint</Application>
  <PresentationFormat>Personnalisé</PresentationFormat>
  <Paragraphs>356</Paragraphs>
  <Slides>22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HDOfficeLightV0</vt:lpstr>
      <vt:lpstr>Circuit</vt:lpstr>
      <vt:lpstr>Présentation offre de partenariat  Santé et qualité de vie au travail (sqvt) SophroKhepri – Deloitte </vt:lpstr>
      <vt:lpstr>Sommaire </vt:lpstr>
      <vt:lpstr>Sommaire</vt:lpstr>
      <vt:lpstr>Les défis de Deloitte</vt:lpstr>
      <vt:lpstr>Les attentes des collaborateurs  vis-à-vis de leur entreprise</vt:lpstr>
      <vt:lpstr>points à prendre en compte par l’ENTREPRISE pour assurer la sqvt</vt:lpstr>
      <vt:lpstr>Une solution innovante:  Une offre CLE EN MAINS D’ACCOMPAGNEMENT INDIVIDUEL</vt:lpstr>
      <vt:lpstr>L’offre clé en mains DE LA POLITIQUE SQVT ENGLOBE</vt:lpstr>
      <vt:lpstr>Présentation du centre SophroKhepri  </vt:lpstr>
      <vt:lpstr>Présentation PowerPoint</vt:lpstr>
      <vt:lpstr>Les thérapeutes du centre SophroKhepri</vt:lpstr>
      <vt:lpstr>DES packs de PRESTATIONS ciblées</vt:lpstr>
      <vt:lpstr>La logistique</vt:lpstr>
      <vt:lpstr>CONSULTATIONS Sur site</vt:lpstr>
      <vt:lpstr>Un partenariat avec SophroKhepri </vt:lpstr>
      <vt:lpstr>LE Financement de l’offre</vt:lpstr>
      <vt:lpstr>LES avantages pour deloitte d’externaliser la mise en place d’une approche sqvt </vt:lpstr>
      <vt:lpstr>Impact pour l’image de deloitte</vt:lpstr>
      <vt:lpstr>Impact sur le plan humain en interne</vt:lpstr>
      <vt:lpstr>Vos interlocuteurs</vt:lpstr>
      <vt:lpstr>Liste des pratiques utilisées pour assurer les missions de soutien</vt:lpstr>
      <vt:lpstr>Une offre de coordination de soins de support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offre de partenariat Kheprisanté – Deloitte</dc:title>
  <dc:creator>Danielle ESTRADE</dc:creator>
  <cp:lastModifiedBy>Dell</cp:lastModifiedBy>
  <cp:revision>132</cp:revision>
  <cp:lastPrinted>2017-06-18T15:11:27Z</cp:lastPrinted>
  <dcterms:created xsi:type="dcterms:W3CDTF">2017-04-02T11:22:42Z</dcterms:created>
  <dcterms:modified xsi:type="dcterms:W3CDTF">2017-06-18T17:09:29Z</dcterms:modified>
</cp:coreProperties>
</file>