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6" r:id="rId1"/>
    <p:sldMasterId id="2147483846" r:id="rId2"/>
  </p:sldMasterIdLst>
  <p:notesMasterIdLst>
    <p:notesMasterId r:id="rId25"/>
  </p:notesMasterIdLst>
  <p:handoutMasterIdLst>
    <p:handoutMasterId r:id="rId26"/>
  </p:handoutMasterIdLst>
  <p:sldIdLst>
    <p:sldId id="256" r:id="rId3"/>
    <p:sldId id="272" r:id="rId4"/>
    <p:sldId id="276" r:id="rId5"/>
    <p:sldId id="257" r:id="rId6"/>
    <p:sldId id="258" r:id="rId7"/>
    <p:sldId id="259" r:id="rId8"/>
    <p:sldId id="260" r:id="rId9"/>
    <p:sldId id="262" r:id="rId10"/>
    <p:sldId id="274" r:id="rId11"/>
    <p:sldId id="273" r:id="rId12"/>
    <p:sldId id="275" r:id="rId13"/>
    <p:sldId id="263" r:id="rId14"/>
    <p:sldId id="268" r:id="rId15"/>
    <p:sldId id="279" r:id="rId16"/>
    <p:sldId id="282" r:id="rId17"/>
    <p:sldId id="280" r:id="rId18"/>
    <p:sldId id="278" r:id="rId19"/>
    <p:sldId id="281" r:id="rId20"/>
    <p:sldId id="277" r:id="rId21"/>
    <p:sldId id="264" r:id="rId22"/>
    <p:sldId id="266" r:id="rId23"/>
    <p:sldId id="269" r:id="rId24"/>
  </p:sldIdLst>
  <p:sldSz cx="12192000" cy="6858000"/>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9" autoAdjust="0"/>
    <p:restoredTop sz="94653" autoAdjust="0"/>
  </p:normalViewPr>
  <p:slideViewPr>
    <p:cSldViewPr snapToGrid="0">
      <p:cViewPr>
        <p:scale>
          <a:sx n="41" d="100"/>
          <a:sy n="41" d="100"/>
        </p:scale>
        <p:origin x="-108" y="-336"/>
      </p:cViewPr>
      <p:guideLst>
        <p:guide orient="horz" pos="2160"/>
        <p:guide pos="3840"/>
      </p:guideLst>
    </p:cSldViewPr>
  </p:slideViewPr>
  <p:outlineViewPr>
    <p:cViewPr>
      <p:scale>
        <a:sx n="33" d="100"/>
        <a:sy n="33" d="100"/>
      </p:scale>
      <p:origin x="0" y="-758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image" Target="../media/image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696EA2-1BB1-4F92-AC53-228A2708DC67}"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fr-FR"/>
        </a:p>
      </dgm:t>
    </dgm:pt>
    <dgm:pt modelId="{D84F55FA-F0B9-4E5A-AC0A-609296A4E1E9}">
      <dgm:prSet phldrT="[Text]"/>
      <dgm:spPr/>
      <dgm:t>
        <a:bodyPr/>
        <a:lstStyle/>
        <a:p>
          <a:r>
            <a:rPr lang="fr-FR" b="1" dirty="0" smtClean="0"/>
            <a:t>Evelyne </a:t>
          </a:r>
          <a:r>
            <a:rPr lang="fr-FR" b="1" dirty="0" err="1" smtClean="0"/>
            <a:t>Revellat</a:t>
          </a:r>
          <a:r>
            <a:rPr lang="fr-FR" b="1" dirty="0" smtClean="0"/>
            <a:t> </a:t>
          </a:r>
        </a:p>
        <a:p>
          <a:r>
            <a:rPr lang="fr-FR" dirty="0" smtClean="0"/>
            <a:t>Directrice Centre </a:t>
          </a:r>
          <a:r>
            <a:rPr lang="fr-FR" dirty="0" err="1" smtClean="0"/>
            <a:t>Sophrokhepri</a:t>
          </a:r>
          <a:r>
            <a:rPr lang="fr-FR" dirty="0" smtClean="0"/>
            <a:t> </a:t>
          </a:r>
        </a:p>
        <a:p>
          <a:r>
            <a:rPr lang="fr-FR" dirty="0" smtClean="0"/>
            <a:t>Sophrologue - Praticien EFT</a:t>
          </a:r>
          <a:endParaRPr lang="fr-FR" dirty="0"/>
        </a:p>
      </dgm:t>
    </dgm:pt>
    <dgm:pt modelId="{8D51E657-D108-41A4-AF6E-9E6731E27730}" type="parTrans" cxnId="{1A635A8E-F6D5-471A-9357-34DBDCD84460}">
      <dgm:prSet/>
      <dgm:spPr/>
      <dgm:t>
        <a:bodyPr/>
        <a:lstStyle/>
        <a:p>
          <a:endParaRPr lang="fr-FR"/>
        </a:p>
      </dgm:t>
    </dgm:pt>
    <dgm:pt modelId="{194AE2C9-41D9-49AE-95CD-033AAC3E0526}" type="sibTrans" cxnId="{1A635A8E-F6D5-471A-9357-34DBDCD84460}">
      <dgm:prSet/>
      <dgm:spPr/>
      <dgm:t>
        <a:bodyPr/>
        <a:lstStyle/>
        <a:p>
          <a:endParaRPr lang="fr-FR"/>
        </a:p>
      </dgm:t>
    </dgm:pt>
    <dgm:pt modelId="{87B11DFA-BF23-4B76-9533-EED3FC533B70}">
      <dgm:prSet phldrT="[Text]"/>
      <dgm:spPr/>
      <dgm:t>
        <a:bodyPr/>
        <a:lstStyle/>
        <a:p>
          <a:r>
            <a:rPr lang="fr-FR" b="1" dirty="0" smtClean="0"/>
            <a:t>Danielle Estrade </a:t>
          </a:r>
        </a:p>
        <a:p>
          <a:r>
            <a:rPr lang="fr-FR" dirty="0" smtClean="0"/>
            <a:t>Sophrologue</a:t>
          </a:r>
        </a:p>
        <a:p>
          <a:r>
            <a:rPr lang="fr-FR" dirty="0" smtClean="0"/>
            <a:t>Praticien Hypnose</a:t>
          </a:r>
          <a:endParaRPr lang="fr-FR" dirty="0"/>
        </a:p>
      </dgm:t>
    </dgm:pt>
    <dgm:pt modelId="{A07AD69C-884F-4CF5-A9C8-0D085EDE6AF4}" type="parTrans" cxnId="{B953F17B-3CCE-4AC5-80D4-CBA551E86E8C}">
      <dgm:prSet/>
      <dgm:spPr/>
      <dgm:t>
        <a:bodyPr/>
        <a:lstStyle/>
        <a:p>
          <a:endParaRPr lang="fr-FR"/>
        </a:p>
      </dgm:t>
    </dgm:pt>
    <dgm:pt modelId="{578A9F7B-DAED-44D9-B4B0-ADA95841A89A}" type="sibTrans" cxnId="{B953F17B-3CCE-4AC5-80D4-CBA551E86E8C}">
      <dgm:prSet/>
      <dgm:spPr/>
      <dgm:t>
        <a:bodyPr/>
        <a:lstStyle/>
        <a:p>
          <a:endParaRPr lang="fr-FR"/>
        </a:p>
      </dgm:t>
    </dgm:pt>
    <dgm:pt modelId="{664FE82D-716C-4376-AA5E-99CD443E4577}" type="pres">
      <dgm:prSet presAssocID="{2C696EA2-1BB1-4F92-AC53-228A2708DC67}" presName="Name0" presStyleCnt="0">
        <dgm:presLayoutVars>
          <dgm:dir/>
          <dgm:resizeHandles val="exact"/>
        </dgm:presLayoutVars>
      </dgm:prSet>
      <dgm:spPr/>
      <dgm:t>
        <a:bodyPr/>
        <a:lstStyle/>
        <a:p>
          <a:endParaRPr lang="fr-FR"/>
        </a:p>
      </dgm:t>
    </dgm:pt>
    <dgm:pt modelId="{0F73D2AA-3FA2-4806-AC71-811EABE8DFF2}" type="pres">
      <dgm:prSet presAssocID="{2C696EA2-1BB1-4F92-AC53-228A2708DC67}" presName="fgShape" presStyleLbl="fgShp" presStyleIdx="0" presStyleCnt="1" custLinFactNeighborX="497" custLinFactNeighborY="-2347">
        <dgm:style>
          <a:lnRef idx="2">
            <a:schemeClr val="accent1">
              <a:shade val="50000"/>
            </a:schemeClr>
          </a:lnRef>
          <a:fillRef idx="1">
            <a:schemeClr val="accent1"/>
          </a:fillRef>
          <a:effectRef idx="0">
            <a:schemeClr val="accent1"/>
          </a:effectRef>
          <a:fontRef idx="minor">
            <a:schemeClr val="lt1"/>
          </a:fontRef>
        </dgm:style>
      </dgm:prSet>
      <dgm:spPr/>
    </dgm:pt>
    <dgm:pt modelId="{9646C3EC-C8A7-4818-8385-D28073E4A760}" type="pres">
      <dgm:prSet presAssocID="{2C696EA2-1BB1-4F92-AC53-228A2708DC67}" presName="linComp" presStyleCnt="0"/>
      <dgm:spPr/>
    </dgm:pt>
    <dgm:pt modelId="{EB5CE48F-F1BB-4536-8E4B-1DBF15CFF1D2}" type="pres">
      <dgm:prSet presAssocID="{D84F55FA-F0B9-4E5A-AC0A-609296A4E1E9}" presName="compNode" presStyleCnt="0"/>
      <dgm:spPr/>
    </dgm:pt>
    <dgm:pt modelId="{601DEB05-38FA-407E-84E8-8C211F1CEEF7}" type="pres">
      <dgm:prSet presAssocID="{D84F55FA-F0B9-4E5A-AC0A-609296A4E1E9}" presName="bkgdShape" presStyleLbl="node1" presStyleIdx="0" presStyleCnt="2"/>
      <dgm:spPr/>
      <dgm:t>
        <a:bodyPr/>
        <a:lstStyle/>
        <a:p>
          <a:endParaRPr lang="fr-FR"/>
        </a:p>
      </dgm:t>
    </dgm:pt>
    <dgm:pt modelId="{D84385FF-074E-49B1-8972-43A9D260B153}" type="pres">
      <dgm:prSet presAssocID="{D84F55FA-F0B9-4E5A-AC0A-609296A4E1E9}" presName="nodeTx" presStyleLbl="node1" presStyleIdx="0" presStyleCnt="2">
        <dgm:presLayoutVars>
          <dgm:bulletEnabled val="1"/>
        </dgm:presLayoutVars>
      </dgm:prSet>
      <dgm:spPr/>
      <dgm:t>
        <a:bodyPr/>
        <a:lstStyle/>
        <a:p>
          <a:endParaRPr lang="fr-FR"/>
        </a:p>
      </dgm:t>
    </dgm:pt>
    <dgm:pt modelId="{EE019B4A-D3AD-4EB4-BB33-CDA4ACC51EE8}" type="pres">
      <dgm:prSet presAssocID="{D84F55FA-F0B9-4E5A-AC0A-609296A4E1E9}" presName="invisiNode" presStyleLbl="node1" presStyleIdx="0" presStyleCnt="2"/>
      <dgm:spPr/>
    </dgm:pt>
    <dgm:pt modelId="{A492EF41-4788-4193-8779-0E73E80BEC29}" type="pres">
      <dgm:prSet presAssocID="{D84F55FA-F0B9-4E5A-AC0A-609296A4E1E9}" presName="imagNode"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141E4EF3-09D3-4335-B444-8C93F38EBB83}" type="pres">
      <dgm:prSet presAssocID="{194AE2C9-41D9-49AE-95CD-033AAC3E0526}" presName="sibTrans" presStyleLbl="sibTrans2D1" presStyleIdx="0" presStyleCnt="0"/>
      <dgm:spPr/>
      <dgm:t>
        <a:bodyPr/>
        <a:lstStyle/>
        <a:p>
          <a:endParaRPr lang="fr-FR"/>
        </a:p>
      </dgm:t>
    </dgm:pt>
    <dgm:pt modelId="{9D266D22-D8B0-45E7-AC6B-155D06FC41BC}" type="pres">
      <dgm:prSet presAssocID="{87B11DFA-BF23-4B76-9533-EED3FC533B70}" presName="compNode" presStyleCnt="0"/>
      <dgm:spPr/>
    </dgm:pt>
    <dgm:pt modelId="{EF4B8298-B702-49FE-A31E-F4CDF3200172}" type="pres">
      <dgm:prSet presAssocID="{87B11DFA-BF23-4B76-9533-EED3FC533B70}" presName="bkgdShape" presStyleLbl="node1" presStyleIdx="1" presStyleCnt="2"/>
      <dgm:spPr/>
      <dgm:t>
        <a:bodyPr/>
        <a:lstStyle/>
        <a:p>
          <a:endParaRPr lang="fr-FR"/>
        </a:p>
      </dgm:t>
    </dgm:pt>
    <dgm:pt modelId="{3B5E6734-3F58-4FCF-8C42-784BE75D53F7}" type="pres">
      <dgm:prSet presAssocID="{87B11DFA-BF23-4B76-9533-EED3FC533B70}" presName="nodeTx" presStyleLbl="node1" presStyleIdx="1" presStyleCnt="2">
        <dgm:presLayoutVars>
          <dgm:bulletEnabled val="1"/>
        </dgm:presLayoutVars>
      </dgm:prSet>
      <dgm:spPr/>
      <dgm:t>
        <a:bodyPr/>
        <a:lstStyle/>
        <a:p>
          <a:endParaRPr lang="fr-FR"/>
        </a:p>
      </dgm:t>
    </dgm:pt>
    <dgm:pt modelId="{9120CC93-096E-4F22-BAC9-BDDCA5208BE0}" type="pres">
      <dgm:prSet presAssocID="{87B11DFA-BF23-4B76-9533-EED3FC533B70}" presName="invisiNode" presStyleLbl="node1" presStyleIdx="1" presStyleCnt="2"/>
      <dgm:spPr/>
    </dgm:pt>
    <dgm:pt modelId="{FE0D9ED4-5F1B-4261-974A-719CFB162C3A}" type="pres">
      <dgm:prSet presAssocID="{87B11DFA-BF23-4B76-9533-EED3FC533B70}" presName="imagNode"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dgm:spPr>
    </dgm:pt>
  </dgm:ptLst>
  <dgm:cxnLst>
    <dgm:cxn modelId="{2154A912-B9BC-41A9-95D9-2D5FE85638DD}" type="presOf" srcId="{87B11DFA-BF23-4B76-9533-EED3FC533B70}" destId="{EF4B8298-B702-49FE-A31E-F4CDF3200172}" srcOrd="0" destOrd="0" presId="urn:microsoft.com/office/officeart/2005/8/layout/hList7"/>
    <dgm:cxn modelId="{EB78931F-7843-4308-814E-96B0D633721B}" type="presOf" srcId="{87B11DFA-BF23-4B76-9533-EED3FC533B70}" destId="{3B5E6734-3F58-4FCF-8C42-784BE75D53F7}" srcOrd="1" destOrd="0" presId="urn:microsoft.com/office/officeart/2005/8/layout/hList7"/>
    <dgm:cxn modelId="{1A635A8E-F6D5-471A-9357-34DBDCD84460}" srcId="{2C696EA2-1BB1-4F92-AC53-228A2708DC67}" destId="{D84F55FA-F0B9-4E5A-AC0A-609296A4E1E9}" srcOrd="0" destOrd="0" parTransId="{8D51E657-D108-41A4-AF6E-9E6731E27730}" sibTransId="{194AE2C9-41D9-49AE-95CD-033AAC3E0526}"/>
    <dgm:cxn modelId="{DD2E0952-9651-4172-8832-E6887711870D}" type="presOf" srcId="{194AE2C9-41D9-49AE-95CD-033AAC3E0526}" destId="{141E4EF3-09D3-4335-B444-8C93F38EBB83}" srcOrd="0" destOrd="0" presId="urn:microsoft.com/office/officeart/2005/8/layout/hList7"/>
    <dgm:cxn modelId="{8D37A18E-5E0C-4CAA-9768-2CDE0D0C8D7D}" type="presOf" srcId="{D84F55FA-F0B9-4E5A-AC0A-609296A4E1E9}" destId="{D84385FF-074E-49B1-8972-43A9D260B153}" srcOrd="1" destOrd="0" presId="urn:microsoft.com/office/officeart/2005/8/layout/hList7"/>
    <dgm:cxn modelId="{7D04B52B-1D1E-4886-B31F-40C3626CF3CB}" type="presOf" srcId="{D84F55FA-F0B9-4E5A-AC0A-609296A4E1E9}" destId="{601DEB05-38FA-407E-84E8-8C211F1CEEF7}" srcOrd="0" destOrd="0" presId="urn:microsoft.com/office/officeart/2005/8/layout/hList7"/>
    <dgm:cxn modelId="{B953F17B-3CCE-4AC5-80D4-CBA551E86E8C}" srcId="{2C696EA2-1BB1-4F92-AC53-228A2708DC67}" destId="{87B11DFA-BF23-4B76-9533-EED3FC533B70}" srcOrd="1" destOrd="0" parTransId="{A07AD69C-884F-4CF5-A9C8-0D085EDE6AF4}" sibTransId="{578A9F7B-DAED-44D9-B4B0-ADA95841A89A}"/>
    <dgm:cxn modelId="{21EDDB36-F39B-4F88-A900-2090D675AE38}" type="presOf" srcId="{2C696EA2-1BB1-4F92-AC53-228A2708DC67}" destId="{664FE82D-716C-4376-AA5E-99CD443E4577}" srcOrd="0" destOrd="0" presId="urn:microsoft.com/office/officeart/2005/8/layout/hList7"/>
    <dgm:cxn modelId="{CA112554-EC67-45BD-94AE-9919D1673727}" type="presParOf" srcId="{664FE82D-716C-4376-AA5E-99CD443E4577}" destId="{0F73D2AA-3FA2-4806-AC71-811EABE8DFF2}" srcOrd="0" destOrd="0" presId="urn:microsoft.com/office/officeart/2005/8/layout/hList7"/>
    <dgm:cxn modelId="{609B7E1C-5C56-41FF-832E-8B84C32309BD}" type="presParOf" srcId="{664FE82D-716C-4376-AA5E-99CD443E4577}" destId="{9646C3EC-C8A7-4818-8385-D28073E4A760}" srcOrd="1" destOrd="0" presId="urn:microsoft.com/office/officeart/2005/8/layout/hList7"/>
    <dgm:cxn modelId="{CD1436DB-8A65-4051-8675-F8E877152475}" type="presParOf" srcId="{9646C3EC-C8A7-4818-8385-D28073E4A760}" destId="{EB5CE48F-F1BB-4536-8E4B-1DBF15CFF1D2}" srcOrd="0" destOrd="0" presId="urn:microsoft.com/office/officeart/2005/8/layout/hList7"/>
    <dgm:cxn modelId="{DF1691D6-6148-4E47-B23F-C81DDDA4628A}" type="presParOf" srcId="{EB5CE48F-F1BB-4536-8E4B-1DBF15CFF1D2}" destId="{601DEB05-38FA-407E-84E8-8C211F1CEEF7}" srcOrd="0" destOrd="0" presId="urn:microsoft.com/office/officeart/2005/8/layout/hList7"/>
    <dgm:cxn modelId="{CACC428C-FB7D-4098-8B11-D97298BB264E}" type="presParOf" srcId="{EB5CE48F-F1BB-4536-8E4B-1DBF15CFF1D2}" destId="{D84385FF-074E-49B1-8972-43A9D260B153}" srcOrd="1" destOrd="0" presId="urn:microsoft.com/office/officeart/2005/8/layout/hList7"/>
    <dgm:cxn modelId="{5352C046-651B-4B33-9E1A-E4892DD0FB5D}" type="presParOf" srcId="{EB5CE48F-F1BB-4536-8E4B-1DBF15CFF1D2}" destId="{EE019B4A-D3AD-4EB4-BB33-CDA4ACC51EE8}" srcOrd="2" destOrd="0" presId="urn:microsoft.com/office/officeart/2005/8/layout/hList7"/>
    <dgm:cxn modelId="{2F62999E-6953-4EB1-A040-5EADEA09FD67}" type="presParOf" srcId="{EB5CE48F-F1BB-4536-8E4B-1DBF15CFF1D2}" destId="{A492EF41-4788-4193-8779-0E73E80BEC29}" srcOrd="3" destOrd="0" presId="urn:microsoft.com/office/officeart/2005/8/layout/hList7"/>
    <dgm:cxn modelId="{129BDAEB-CAA9-4CFB-9E56-15BEF5FDD7B0}" type="presParOf" srcId="{9646C3EC-C8A7-4818-8385-D28073E4A760}" destId="{141E4EF3-09D3-4335-B444-8C93F38EBB83}" srcOrd="1" destOrd="0" presId="urn:microsoft.com/office/officeart/2005/8/layout/hList7"/>
    <dgm:cxn modelId="{593F003F-725C-4425-80EF-857B464C215C}" type="presParOf" srcId="{9646C3EC-C8A7-4818-8385-D28073E4A760}" destId="{9D266D22-D8B0-45E7-AC6B-155D06FC41BC}" srcOrd="2" destOrd="0" presId="urn:microsoft.com/office/officeart/2005/8/layout/hList7"/>
    <dgm:cxn modelId="{8B6BD100-24C3-461E-85BD-B74D0A5889F5}" type="presParOf" srcId="{9D266D22-D8B0-45E7-AC6B-155D06FC41BC}" destId="{EF4B8298-B702-49FE-A31E-F4CDF3200172}" srcOrd="0" destOrd="0" presId="urn:microsoft.com/office/officeart/2005/8/layout/hList7"/>
    <dgm:cxn modelId="{76E3C780-3AD0-4711-AB40-3572EABF7F7F}" type="presParOf" srcId="{9D266D22-D8B0-45E7-AC6B-155D06FC41BC}" destId="{3B5E6734-3F58-4FCF-8C42-784BE75D53F7}" srcOrd="1" destOrd="0" presId="urn:microsoft.com/office/officeart/2005/8/layout/hList7"/>
    <dgm:cxn modelId="{0B0B8352-AD22-454B-B1D0-01BF440D094D}" type="presParOf" srcId="{9D266D22-D8B0-45E7-AC6B-155D06FC41BC}" destId="{9120CC93-096E-4F22-BAC9-BDDCA5208BE0}" srcOrd="2" destOrd="0" presId="urn:microsoft.com/office/officeart/2005/8/layout/hList7"/>
    <dgm:cxn modelId="{08CE389A-0467-449B-9532-F80C3959FB59}" type="presParOf" srcId="{9D266D22-D8B0-45E7-AC6B-155D06FC41BC}" destId="{FE0D9ED4-5F1B-4261-974A-719CFB162C3A}"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8475"/>
          </a:xfrm>
          <a:prstGeom prst="rect">
            <a:avLst/>
          </a:prstGeom>
        </p:spPr>
        <p:txBody>
          <a:bodyPr vert="horz" lIns="91418" tIns="45708" rIns="91418" bIns="45708" rtlCol="0"/>
          <a:lstStyle>
            <a:lvl1pPr algn="l">
              <a:defRPr sz="1200"/>
            </a:lvl1pPr>
          </a:lstStyle>
          <a:p>
            <a:endParaRPr lang="fr-FR"/>
          </a:p>
        </p:txBody>
      </p:sp>
      <p:sp>
        <p:nvSpPr>
          <p:cNvPr id="3" name="Espace réservé de la date 2"/>
          <p:cNvSpPr>
            <a:spLocks noGrp="1"/>
          </p:cNvSpPr>
          <p:nvPr>
            <p:ph type="dt" sz="quarter" idx="1"/>
          </p:nvPr>
        </p:nvSpPr>
        <p:spPr>
          <a:xfrm>
            <a:off x="3884615" y="0"/>
            <a:ext cx="2971800" cy="498475"/>
          </a:xfrm>
          <a:prstGeom prst="rect">
            <a:avLst/>
          </a:prstGeom>
        </p:spPr>
        <p:txBody>
          <a:bodyPr vert="horz" lIns="91418" tIns="45708" rIns="91418" bIns="45708" rtlCol="0"/>
          <a:lstStyle>
            <a:lvl1pPr algn="r">
              <a:defRPr sz="1200"/>
            </a:lvl1pPr>
          </a:lstStyle>
          <a:p>
            <a:fld id="{5CF4BC8F-F20D-48C6-8995-C8E947AAF86C}" type="datetimeFigureOut">
              <a:rPr lang="fr-FR" smtClean="0"/>
              <a:t>18/06/2017</a:t>
            </a:fld>
            <a:endParaRPr lang="fr-FR"/>
          </a:p>
        </p:txBody>
      </p:sp>
      <p:sp>
        <p:nvSpPr>
          <p:cNvPr id="4" name="Espace réservé du pied de page 3"/>
          <p:cNvSpPr>
            <a:spLocks noGrp="1"/>
          </p:cNvSpPr>
          <p:nvPr>
            <p:ph type="ftr" sz="quarter" idx="2"/>
          </p:nvPr>
        </p:nvSpPr>
        <p:spPr>
          <a:xfrm>
            <a:off x="0" y="9447215"/>
            <a:ext cx="2971800" cy="498475"/>
          </a:xfrm>
          <a:prstGeom prst="rect">
            <a:avLst/>
          </a:prstGeom>
        </p:spPr>
        <p:txBody>
          <a:bodyPr vert="horz" lIns="91418" tIns="45708" rIns="91418" bIns="45708"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5" y="9447215"/>
            <a:ext cx="2971800" cy="498475"/>
          </a:xfrm>
          <a:prstGeom prst="rect">
            <a:avLst/>
          </a:prstGeom>
        </p:spPr>
        <p:txBody>
          <a:bodyPr vert="horz" lIns="91418" tIns="45708" rIns="91418" bIns="45708" rtlCol="0" anchor="b"/>
          <a:lstStyle>
            <a:lvl1pPr algn="r">
              <a:defRPr sz="1200"/>
            </a:lvl1pPr>
          </a:lstStyle>
          <a:p>
            <a:fld id="{3E63EF43-7879-4704-81B6-F7CC302B312F}" type="slidenum">
              <a:rPr lang="fr-FR" smtClean="0"/>
              <a:t>‹N°›</a:t>
            </a:fld>
            <a:endParaRPr lang="fr-FR"/>
          </a:p>
        </p:txBody>
      </p:sp>
    </p:spTree>
    <p:extLst>
      <p:ext uri="{BB962C8B-B14F-4D97-AF65-F5344CB8AC3E}">
        <p14:creationId xmlns:p14="http://schemas.microsoft.com/office/powerpoint/2010/main" val="19843206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8475"/>
          </a:xfrm>
          <a:prstGeom prst="rect">
            <a:avLst/>
          </a:prstGeom>
        </p:spPr>
        <p:txBody>
          <a:bodyPr vert="horz" lIns="91418" tIns="45708" rIns="91418" bIns="45708" rtlCol="0"/>
          <a:lstStyle>
            <a:lvl1pPr algn="l">
              <a:defRPr sz="1200"/>
            </a:lvl1pPr>
          </a:lstStyle>
          <a:p>
            <a:endParaRPr lang="fr-FR"/>
          </a:p>
        </p:txBody>
      </p:sp>
      <p:sp>
        <p:nvSpPr>
          <p:cNvPr id="3" name="Espace réservé de la date 2"/>
          <p:cNvSpPr>
            <a:spLocks noGrp="1"/>
          </p:cNvSpPr>
          <p:nvPr>
            <p:ph type="dt" idx="1"/>
          </p:nvPr>
        </p:nvSpPr>
        <p:spPr>
          <a:xfrm>
            <a:off x="3884615" y="0"/>
            <a:ext cx="2971800" cy="498475"/>
          </a:xfrm>
          <a:prstGeom prst="rect">
            <a:avLst/>
          </a:prstGeom>
        </p:spPr>
        <p:txBody>
          <a:bodyPr vert="horz" lIns="91418" tIns="45708" rIns="91418" bIns="45708" rtlCol="0"/>
          <a:lstStyle>
            <a:lvl1pPr algn="r">
              <a:defRPr sz="1200"/>
            </a:lvl1pPr>
          </a:lstStyle>
          <a:p>
            <a:fld id="{C402D3BF-0FCE-4FB8-832C-47BCDFBFCCF2}" type="datetimeFigureOut">
              <a:rPr lang="fr-FR" smtClean="0"/>
              <a:t>18/06/2017</a:t>
            </a:fld>
            <a:endParaRPr lang="fr-FR"/>
          </a:p>
        </p:txBody>
      </p:sp>
      <p:sp>
        <p:nvSpPr>
          <p:cNvPr id="4" name="Espace réservé de l'image des diapositives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18" tIns="45708" rIns="91418" bIns="45708" rtlCol="0" anchor="ctr"/>
          <a:lstStyle/>
          <a:p>
            <a:endParaRPr lang="fr-FR"/>
          </a:p>
        </p:txBody>
      </p:sp>
      <p:sp>
        <p:nvSpPr>
          <p:cNvPr id="5" name="Espace réservé des commentaires 4"/>
          <p:cNvSpPr>
            <a:spLocks noGrp="1"/>
          </p:cNvSpPr>
          <p:nvPr>
            <p:ph type="body" sz="quarter" idx="3"/>
          </p:nvPr>
        </p:nvSpPr>
        <p:spPr>
          <a:xfrm>
            <a:off x="685801" y="4786313"/>
            <a:ext cx="5486400" cy="3916362"/>
          </a:xfrm>
          <a:prstGeom prst="rect">
            <a:avLst/>
          </a:prstGeom>
        </p:spPr>
        <p:txBody>
          <a:bodyPr vert="horz" lIns="91418" tIns="45708" rIns="91418" bIns="45708"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47215"/>
            <a:ext cx="2971800" cy="498475"/>
          </a:xfrm>
          <a:prstGeom prst="rect">
            <a:avLst/>
          </a:prstGeom>
        </p:spPr>
        <p:txBody>
          <a:bodyPr vert="horz" lIns="91418" tIns="45708" rIns="91418" bIns="45708"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5" y="9447215"/>
            <a:ext cx="2971800" cy="498475"/>
          </a:xfrm>
          <a:prstGeom prst="rect">
            <a:avLst/>
          </a:prstGeom>
        </p:spPr>
        <p:txBody>
          <a:bodyPr vert="horz" lIns="91418" tIns="45708" rIns="91418" bIns="45708" rtlCol="0" anchor="b"/>
          <a:lstStyle>
            <a:lvl1pPr algn="r">
              <a:defRPr sz="1200"/>
            </a:lvl1pPr>
          </a:lstStyle>
          <a:p>
            <a:fld id="{6B5E1DA7-675B-412A-9D96-9061092A2925}" type="slidenum">
              <a:rPr lang="fr-FR" smtClean="0"/>
              <a:t>‹N°›</a:t>
            </a:fld>
            <a:endParaRPr lang="fr-FR"/>
          </a:p>
        </p:txBody>
      </p:sp>
    </p:spTree>
    <p:extLst>
      <p:ext uri="{BB962C8B-B14F-4D97-AF65-F5344CB8AC3E}">
        <p14:creationId xmlns:p14="http://schemas.microsoft.com/office/powerpoint/2010/main" val="347311700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B5E1DA7-675B-412A-9D96-9061092A2925}" type="slidenum">
              <a:rPr lang="fr-FR" smtClean="0"/>
              <a:t>1</a:t>
            </a:fld>
            <a:endParaRPr lang="fr-FR" dirty="0"/>
          </a:p>
        </p:txBody>
      </p:sp>
    </p:spTree>
    <p:extLst>
      <p:ext uri="{BB962C8B-B14F-4D97-AF65-F5344CB8AC3E}">
        <p14:creationId xmlns:p14="http://schemas.microsoft.com/office/powerpoint/2010/main" val="2174854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B5E1DA7-675B-412A-9D96-9061092A2925}" type="slidenum">
              <a:rPr lang="fr-FR" smtClean="0"/>
              <a:t>4</a:t>
            </a:fld>
            <a:endParaRPr lang="fr-FR" dirty="0"/>
          </a:p>
        </p:txBody>
      </p:sp>
    </p:spTree>
    <p:extLst>
      <p:ext uri="{BB962C8B-B14F-4D97-AF65-F5344CB8AC3E}">
        <p14:creationId xmlns:p14="http://schemas.microsoft.com/office/powerpoint/2010/main" val="2717861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B5E1DA7-675B-412A-9D96-9061092A2925}" type="slidenum">
              <a:rPr lang="fr-FR" smtClean="0"/>
              <a:t>5</a:t>
            </a:fld>
            <a:endParaRPr lang="fr-FR" dirty="0"/>
          </a:p>
        </p:txBody>
      </p:sp>
    </p:spTree>
    <p:extLst>
      <p:ext uri="{BB962C8B-B14F-4D97-AF65-F5344CB8AC3E}">
        <p14:creationId xmlns:p14="http://schemas.microsoft.com/office/powerpoint/2010/main" val="10226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B5E1DA7-675B-412A-9D96-9061092A2925}" type="slidenum">
              <a:rPr lang="fr-FR" smtClean="0"/>
              <a:t>6</a:t>
            </a:fld>
            <a:endParaRPr lang="fr-FR" dirty="0"/>
          </a:p>
        </p:txBody>
      </p:sp>
    </p:spTree>
    <p:extLst>
      <p:ext uri="{BB962C8B-B14F-4D97-AF65-F5344CB8AC3E}">
        <p14:creationId xmlns:p14="http://schemas.microsoft.com/office/powerpoint/2010/main" val="1103285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7475" y="747713"/>
            <a:ext cx="6634163" cy="37322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6602" y="4729490"/>
            <a:ext cx="5492805" cy="4480569"/>
          </a:xfrm>
          <a:prstGeom prst="rect">
            <a:avLst/>
          </a:prstGeom>
          <a:noFill/>
          <a:ln>
            <a:noFill/>
          </a:ln>
        </p:spPr>
        <p:txBody>
          <a:bodyPr lIns="91846" tIns="45910" rIns="91846" bIns="45910" anchor="t" anchorCtr="0">
            <a:noAutofit/>
          </a:bodyPr>
          <a:lstStyle/>
          <a:p>
            <a:pPr>
              <a:buClr>
                <a:srgbClr val="FF0000"/>
              </a:buClr>
              <a:buSzPct val="25000"/>
            </a:pPr>
            <a:endParaRPr lang="fr-FR" dirty="0">
              <a:latin typeface="Calibri"/>
              <a:ea typeface="Calibri"/>
              <a:cs typeface="Calibri"/>
              <a:sym typeface="Calibri"/>
            </a:endParaRPr>
          </a:p>
        </p:txBody>
      </p:sp>
      <p:sp>
        <p:nvSpPr>
          <p:cNvPr id="150" name="Shape 150"/>
          <p:cNvSpPr txBox="1">
            <a:spLocks noGrp="1"/>
          </p:cNvSpPr>
          <p:nvPr>
            <p:ph type="sldNum" idx="12"/>
          </p:nvPr>
        </p:nvSpPr>
        <p:spPr>
          <a:xfrm>
            <a:off x="3889149" y="9457252"/>
            <a:ext cx="2975269" cy="497841"/>
          </a:xfrm>
          <a:prstGeom prst="rect">
            <a:avLst/>
          </a:prstGeom>
          <a:noFill/>
          <a:ln>
            <a:noFill/>
          </a:ln>
        </p:spPr>
        <p:txBody>
          <a:bodyPr lIns="91846" tIns="45910" rIns="91846" bIns="45910" anchor="b" anchorCtr="0">
            <a:noAutofit/>
          </a:bodyPr>
          <a:lstStyle/>
          <a:p>
            <a:pPr>
              <a:buSzPct val="25000"/>
            </a:pPr>
            <a:fld id="{00000000-1234-1234-1234-123412341234}" type="slidenum">
              <a:rPr lang="fr-FR">
                <a:solidFill>
                  <a:schemeClr val="dk1"/>
                </a:solidFill>
                <a:latin typeface="Calibri"/>
                <a:ea typeface="Calibri"/>
                <a:cs typeface="Calibri"/>
                <a:sym typeface="Calibri"/>
              </a:rPr>
              <a:pPr>
                <a:buSzPct val="25000"/>
              </a:pPr>
              <a:t>9</a:t>
            </a:fld>
            <a:endParaRPr lang="fr-F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66682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243DAE5D-C8D2-4B22-95C5-DA5869897423}" type="datetime1">
              <a:rPr lang="en-US" smtClean="0"/>
              <a:t>6/18/2017</a:t>
            </a:fld>
            <a:endParaRPr lang="en-US" dirty="0"/>
          </a:p>
        </p:txBody>
      </p:sp>
      <p:sp>
        <p:nvSpPr>
          <p:cNvPr id="5" name="Footer Placeholder 4"/>
          <p:cNvSpPr>
            <a:spLocks noGrp="1"/>
          </p:cNvSpPr>
          <p:nvPr>
            <p:ph type="ftr" sz="quarter" idx="11"/>
          </p:nvPr>
        </p:nvSpPr>
        <p:spPr/>
        <p:txBody>
          <a:bodyPr/>
          <a:lstStyle/>
          <a:p>
            <a:r>
              <a:rPr lang="fr-FR" smtClean="0"/>
              <a:t>Danielle Estrade - SOPHROLOGUE -  N° Siret 438 853 509</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098495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0F19A21-6F17-4620-B195-99725E7E3FF8}" type="datetime1">
              <a:rPr lang="en-US" smtClean="0"/>
              <a:t>6/18/2017</a:t>
            </a:fld>
            <a:endParaRPr lang="en-US" dirty="0"/>
          </a:p>
        </p:txBody>
      </p:sp>
      <p:sp>
        <p:nvSpPr>
          <p:cNvPr id="5" name="Footer Placeholder 4"/>
          <p:cNvSpPr>
            <a:spLocks noGrp="1"/>
          </p:cNvSpPr>
          <p:nvPr>
            <p:ph type="ftr" sz="quarter" idx="11"/>
          </p:nvPr>
        </p:nvSpPr>
        <p:spPr/>
        <p:txBody>
          <a:bodyPr/>
          <a:lstStyle/>
          <a:p>
            <a:r>
              <a:rPr lang="fr-FR" smtClean="0"/>
              <a:t>Danielle Estrade - SOPHROLOGUE -  N° Siret 438 853 509</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044149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11FA8674-E456-4FFE-9F2F-E648574C1157}" type="datetime1">
              <a:rPr lang="en-US" smtClean="0"/>
              <a:t>6/18/2017</a:t>
            </a:fld>
            <a:endParaRPr lang="en-US" dirty="0"/>
          </a:p>
        </p:txBody>
      </p:sp>
      <p:sp>
        <p:nvSpPr>
          <p:cNvPr id="5" name="Footer Placeholder 4"/>
          <p:cNvSpPr>
            <a:spLocks noGrp="1"/>
          </p:cNvSpPr>
          <p:nvPr>
            <p:ph type="ftr" sz="quarter" idx="11"/>
          </p:nvPr>
        </p:nvSpPr>
        <p:spPr/>
        <p:txBody>
          <a:bodyPr/>
          <a:lstStyle/>
          <a:p>
            <a:r>
              <a:rPr lang="fr-FR" smtClean="0"/>
              <a:t>Danielle Estrade - SOPHROLOGUE -  N° Siret 438 853 509</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076752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fr-FR" smtClean="0"/>
              <a:t>Modifiez le style du titre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243DAE5D-C8D2-4B22-95C5-DA5869897423}" type="datetime1">
              <a:rPr lang="en-US" smtClean="0"/>
              <a:t>6/18/2017</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r>
              <a:rPr lang="fr-FR" smtClean="0"/>
              <a:t>Danielle Estrade - SOPHROLOGUE -  N° Siret 438 853 509</a:t>
            </a:r>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72901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7EA2CF8-7FE8-4236-8B83-10D8682DF5B9}" type="datetime1">
              <a:rPr lang="en-US" smtClean="0"/>
              <a:t>6/18/2017</a:t>
            </a:fld>
            <a:endParaRPr lang="en-US" dirty="0"/>
          </a:p>
        </p:txBody>
      </p:sp>
      <p:sp>
        <p:nvSpPr>
          <p:cNvPr id="5" name="Footer Placeholder 4"/>
          <p:cNvSpPr>
            <a:spLocks noGrp="1"/>
          </p:cNvSpPr>
          <p:nvPr>
            <p:ph type="ftr" sz="quarter" idx="11"/>
          </p:nvPr>
        </p:nvSpPr>
        <p:spPr/>
        <p:txBody>
          <a:bodyPr/>
          <a:lstStyle/>
          <a:p>
            <a:r>
              <a:rPr lang="fr-FR" smtClean="0"/>
              <a:t>Danielle Estrade - SOPHROLOGUE -  N° Siret 438 853 509</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01153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9BBCB37-1053-40D0-A9E5-73F024A18D77}" type="datetime1">
              <a:rPr lang="en-US" smtClean="0"/>
              <a:t>6/18/2017</a:t>
            </a:fld>
            <a:endParaRPr lang="en-US" dirty="0"/>
          </a:p>
        </p:txBody>
      </p:sp>
      <p:sp>
        <p:nvSpPr>
          <p:cNvPr id="5" name="Footer Placeholder 4"/>
          <p:cNvSpPr>
            <a:spLocks noGrp="1"/>
          </p:cNvSpPr>
          <p:nvPr>
            <p:ph type="ftr" sz="quarter" idx="11"/>
          </p:nvPr>
        </p:nvSpPr>
        <p:spPr/>
        <p:txBody>
          <a:bodyPr/>
          <a:lstStyle/>
          <a:p>
            <a:r>
              <a:rPr lang="fr-FR" smtClean="0"/>
              <a:t>Danielle Estrade - SOPHROLOGUE -  N° Siret 438 853 509</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9880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4D79C0F-DD50-49D6-8FEB-FCF5B6FC5327}" type="datetime1">
              <a:rPr lang="en-US" smtClean="0"/>
              <a:t>6/18/2017</a:t>
            </a:fld>
            <a:endParaRPr lang="en-US" dirty="0"/>
          </a:p>
        </p:txBody>
      </p:sp>
      <p:sp>
        <p:nvSpPr>
          <p:cNvPr id="6" name="Footer Placeholder 5"/>
          <p:cNvSpPr>
            <a:spLocks noGrp="1"/>
          </p:cNvSpPr>
          <p:nvPr>
            <p:ph type="ftr" sz="quarter" idx="11"/>
          </p:nvPr>
        </p:nvSpPr>
        <p:spPr/>
        <p:txBody>
          <a:bodyPr/>
          <a:lstStyle/>
          <a:p>
            <a:r>
              <a:rPr lang="fr-FR" smtClean="0"/>
              <a:t>Danielle Estrade - SOPHROLOGUE -  N° Siret 438 853 509</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85645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41410" y="3073397"/>
            <a:ext cx="4878391" cy="271780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72200" y="3073397"/>
            <a:ext cx="4875210" cy="271780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4F1C991-062D-4215-B6BF-A11FE968A148}" type="datetime1">
              <a:rPr lang="en-US" smtClean="0"/>
              <a:t>6/18/2017</a:t>
            </a:fld>
            <a:endParaRPr lang="en-US" dirty="0"/>
          </a:p>
        </p:txBody>
      </p:sp>
      <p:sp>
        <p:nvSpPr>
          <p:cNvPr id="8" name="Footer Placeholder 7"/>
          <p:cNvSpPr>
            <a:spLocks noGrp="1"/>
          </p:cNvSpPr>
          <p:nvPr>
            <p:ph type="ftr" sz="quarter" idx="11"/>
          </p:nvPr>
        </p:nvSpPr>
        <p:spPr/>
        <p:txBody>
          <a:bodyPr/>
          <a:lstStyle/>
          <a:p>
            <a:r>
              <a:rPr lang="fr-FR" smtClean="0"/>
              <a:t>Danielle Estrade - SOPHROLOGUE -  N° Siret 438 853 509</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024546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F23A5A9E-3DFD-41F5-8C2D-71478DED36AD}" type="datetime1">
              <a:rPr lang="en-US" smtClean="0"/>
              <a:t>6/18/2017</a:t>
            </a:fld>
            <a:endParaRPr lang="en-US" dirty="0"/>
          </a:p>
        </p:txBody>
      </p:sp>
      <p:sp>
        <p:nvSpPr>
          <p:cNvPr id="4" name="Footer Placeholder 3"/>
          <p:cNvSpPr>
            <a:spLocks noGrp="1"/>
          </p:cNvSpPr>
          <p:nvPr>
            <p:ph type="ftr" sz="quarter" idx="11"/>
          </p:nvPr>
        </p:nvSpPr>
        <p:spPr/>
        <p:txBody>
          <a:bodyPr/>
          <a:lstStyle/>
          <a:p>
            <a:r>
              <a:rPr lang="fr-FR" smtClean="0"/>
              <a:t>Danielle Estrade - SOPHROLOGUE -  N° Siret 438 853 509</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11663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8C10C4-9B68-48D8-8FB9-AB5D52E63186}" type="datetime1">
              <a:rPr lang="en-US" smtClean="0"/>
              <a:t>6/18/2017</a:t>
            </a:fld>
            <a:endParaRPr lang="en-US" dirty="0"/>
          </a:p>
        </p:txBody>
      </p:sp>
      <p:sp>
        <p:nvSpPr>
          <p:cNvPr id="3" name="Footer Placeholder 2"/>
          <p:cNvSpPr>
            <a:spLocks noGrp="1"/>
          </p:cNvSpPr>
          <p:nvPr>
            <p:ph type="ftr" sz="quarter" idx="11"/>
          </p:nvPr>
        </p:nvSpPr>
        <p:spPr/>
        <p:txBody>
          <a:bodyPr/>
          <a:lstStyle/>
          <a:p>
            <a:r>
              <a:rPr lang="fr-FR" smtClean="0"/>
              <a:t>Danielle Estrade - SOPHROLOGUE -  N° Siret 438 853 509</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8376334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46F7ECB-236E-4486-B8FD-10AD2A8B7862}" type="datetime1">
              <a:rPr lang="en-US" smtClean="0"/>
              <a:t>6/18/2017</a:t>
            </a:fld>
            <a:endParaRPr lang="en-US" dirty="0"/>
          </a:p>
        </p:txBody>
      </p:sp>
      <p:sp>
        <p:nvSpPr>
          <p:cNvPr id="6" name="Footer Placeholder 5"/>
          <p:cNvSpPr>
            <a:spLocks noGrp="1"/>
          </p:cNvSpPr>
          <p:nvPr>
            <p:ph type="ftr" sz="quarter" idx="11"/>
          </p:nvPr>
        </p:nvSpPr>
        <p:spPr/>
        <p:txBody>
          <a:bodyPr/>
          <a:lstStyle/>
          <a:p>
            <a:r>
              <a:rPr lang="fr-FR" smtClean="0"/>
              <a:t>Danielle Estrade - SOPHROLOGUE -  N° Siret 438 853 509</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619196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7EA2CF8-7FE8-4236-8B83-10D8682DF5B9}" type="datetime1">
              <a:rPr lang="en-US" smtClean="0"/>
              <a:t>6/18/2017</a:t>
            </a:fld>
            <a:endParaRPr lang="en-US" dirty="0"/>
          </a:p>
        </p:txBody>
      </p:sp>
      <p:sp>
        <p:nvSpPr>
          <p:cNvPr id="5" name="Footer Placeholder 4"/>
          <p:cNvSpPr>
            <a:spLocks noGrp="1"/>
          </p:cNvSpPr>
          <p:nvPr>
            <p:ph type="ftr" sz="quarter" idx="11"/>
          </p:nvPr>
        </p:nvSpPr>
        <p:spPr/>
        <p:txBody>
          <a:bodyPr/>
          <a:lstStyle/>
          <a:p>
            <a:r>
              <a:rPr lang="fr-FR" smtClean="0"/>
              <a:t>Danielle Estrade - SOPHROLOGUE -  N° Siret 438 853 509</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890739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80772373-BCA2-48DC-BF68-7C52B1FCCA00}" type="datetime1">
              <a:rPr lang="en-US" smtClean="0"/>
              <a:t>6/18/2017</a:t>
            </a:fld>
            <a:endParaRPr lang="en-US" dirty="0"/>
          </a:p>
        </p:txBody>
      </p:sp>
      <p:sp>
        <p:nvSpPr>
          <p:cNvPr id="6" name="Footer Placeholder 5"/>
          <p:cNvSpPr>
            <a:spLocks noGrp="1"/>
          </p:cNvSpPr>
          <p:nvPr>
            <p:ph type="ftr" sz="quarter" idx="11"/>
          </p:nvPr>
        </p:nvSpPr>
        <p:spPr/>
        <p:txBody>
          <a:bodyPr/>
          <a:lstStyle/>
          <a:p>
            <a:r>
              <a:rPr lang="fr-FR" smtClean="0"/>
              <a:t>Danielle Estrade - SOPHROLOGUE -  N° Siret 438 853 509</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9764689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fr-FR" smtClean="0"/>
              <a:t>Cliquez sur l'icône pour ajouter une image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50DA432-C0BB-403C-AF81-5A6889C17165}" type="datetime1">
              <a:rPr lang="en-US" smtClean="0"/>
              <a:t>6/18/2017</a:t>
            </a:fld>
            <a:endParaRPr lang="en-US" dirty="0"/>
          </a:p>
        </p:txBody>
      </p:sp>
      <p:sp>
        <p:nvSpPr>
          <p:cNvPr id="6" name="Footer Placeholder 5"/>
          <p:cNvSpPr>
            <a:spLocks noGrp="1"/>
          </p:cNvSpPr>
          <p:nvPr>
            <p:ph type="ftr" sz="quarter" idx="11"/>
          </p:nvPr>
        </p:nvSpPr>
        <p:spPr/>
        <p:txBody>
          <a:bodyPr/>
          <a:lstStyle/>
          <a:p>
            <a:r>
              <a:rPr lang="fr-FR" smtClean="0"/>
              <a:t>Danielle Estrade - SOPHROLOGUE -  N° Siret 438 853 509</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609614903"/>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fr-FR" smtClean="0"/>
              <a:t>Modifiez le style du titre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50DA432-C0BB-403C-AF81-5A6889C17165}" type="datetime1">
              <a:rPr lang="en-US" smtClean="0"/>
              <a:t>6/18/2017</a:t>
            </a:fld>
            <a:endParaRPr lang="en-US" dirty="0"/>
          </a:p>
        </p:txBody>
      </p:sp>
      <p:sp>
        <p:nvSpPr>
          <p:cNvPr id="6" name="Footer Placeholder 5"/>
          <p:cNvSpPr>
            <a:spLocks noGrp="1"/>
          </p:cNvSpPr>
          <p:nvPr>
            <p:ph type="ftr" sz="quarter" idx="11"/>
          </p:nvPr>
        </p:nvSpPr>
        <p:spPr/>
        <p:txBody>
          <a:bodyPr/>
          <a:lstStyle/>
          <a:p>
            <a:r>
              <a:rPr lang="fr-FR" smtClean="0"/>
              <a:t>Danielle Estrade - SOPHROLOGUE -  N° Siret 438 853 509</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590364847"/>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fr-FR" smtClean="0"/>
              <a:t>Modifiez le style du titre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50DA432-C0BB-403C-AF81-5A6889C17165}" type="datetime1">
              <a:rPr lang="en-US" smtClean="0"/>
              <a:t>6/18/2017</a:t>
            </a:fld>
            <a:endParaRPr lang="en-US" dirty="0"/>
          </a:p>
        </p:txBody>
      </p:sp>
      <p:sp>
        <p:nvSpPr>
          <p:cNvPr id="6" name="Footer Placeholder 5"/>
          <p:cNvSpPr>
            <a:spLocks noGrp="1"/>
          </p:cNvSpPr>
          <p:nvPr>
            <p:ph type="ftr" sz="quarter" idx="11"/>
          </p:nvPr>
        </p:nvSpPr>
        <p:spPr/>
        <p:txBody>
          <a:bodyPr/>
          <a:lstStyle/>
          <a:p>
            <a:r>
              <a:rPr lang="fr-FR" smtClean="0"/>
              <a:t>Danielle Estrade - SOPHROLOGUE -  N° Siret 438 853 509</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75510963"/>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fr-FR" smtClean="0"/>
              <a:t>Modifiez le style du titre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50DA432-C0BB-403C-AF81-5A6889C17165}" type="datetime1">
              <a:rPr lang="en-US" smtClean="0"/>
              <a:t>6/18/2017</a:t>
            </a:fld>
            <a:endParaRPr lang="en-US" dirty="0"/>
          </a:p>
        </p:txBody>
      </p:sp>
      <p:sp>
        <p:nvSpPr>
          <p:cNvPr id="6" name="Footer Placeholder 5"/>
          <p:cNvSpPr>
            <a:spLocks noGrp="1"/>
          </p:cNvSpPr>
          <p:nvPr>
            <p:ph type="ftr" sz="quarter" idx="11"/>
          </p:nvPr>
        </p:nvSpPr>
        <p:spPr/>
        <p:txBody>
          <a:bodyPr/>
          <a:lstStyle/>
          <a:p>
            <a:r>
              <a:rPr lang="fr-FR" smtClean="0"/>
              <a:t>Danielle Estrade - SOPHROLOGUE -  N° Siret 438 853 509</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780583914"/>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650DA432-C0BB-403C-AF81-5A6889C17165}" type="datetime1">
              <a:rPr lang="en-US" smtClean="0"/>
              <a:t>6/18/2017</a:t>
            </a:fld>
            <a:endParaRPr lang="en-US" dirty="0"/>
          </a:p>
        </p:txBody>
      </p:sp>
      <p:sp>
        <p:nvSpPr>
          <p:cNvPr id="4" name="Footer Placeholder 3"/>
          <p:cNvSpPr>
            <a:spLocks noGrp="1"/>
          </p:cNvSpPr>
          <p:nvPr>
            <p:ph type="ftr" sz="quarter" idx="11"/>
          </p:nvPr>
        </p:nvSpPr>
        <p:spPr/>
        <p:txBody>
          <a:bodyPr/>
          <a:lstStyle/>
          <a:p>
            <a:r>
              <a:rPr lang="fr-FR" smtClean="0"/>
              <a:t>Danielle Estrade - SOPHROLOGUE -  N° Siret 438 853 509</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095063507"/>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smtClean="0"/>
              <a:t>Cliquez sur l'icône pour ajouter une image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smtClean="0"/>
              <a:t>Cliquez sur l'icône pour ajouter une image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smtClean="0"/>
              <a:t>Cliquez sur l'icône pour ajouter une image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650DA432-C0BB-403C-AF81-5A6889C17165}" type="datetime1">
              <a:rPr lang="en-US" smtClean="0"/>
              <a:t>6/18/2017</a:t>
            </a:fld>
            <a:endParaRPr lang="en-US" dirty="0"/>
          </a:p>
        </p:txBody>
      </p:sp>
      <p:sp>
        <p:nvSpPr>
          <p:cNvPr id="4" name="Footer Placeholder 3"/>
          <p:cNvSpPr>
            <a:spLocks noGrp="1"/>
          </p:cNvSpPr>
          <p:nvPr>
            <p:ph type="ftr" sz="quarter" idx="11"/>
          </p:nvPr>
        </p:nvSpPr>
        <p:spPr/>
        <p:txBody>
          <a:bodyPr/>
          <a:lstStyle/>
          <a:p>
            <a:r>
              <a:rPr lang="fr-FR" smtClean="0"/>
              <a:t>Danielle Estrade - SOPHROLOGUE -  N° Siret 438 853 509</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655112644"/>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0F19A21-6F17-4620-B195-99725E7E3FF8}" type="datetime1">
              <a:rPr lang="en-US" smtClean="0"/>
              <a:t>6/18/2017</a:t>
            </a:fld>
            <a:endParaRPr lang="en-US" dirty="0"/>
          </a:p>
        </p:txBody>
      </p:sp>
      <p:sp>
        <p:nvSpPr>
          <p:cNvPr id="5" name="Footer Placeholder 4"/>
          <p:cNvSpPr>
            <a:spLocks noGrp="1"/>
          </p:cNvSpPr>
          <p:nvPr>
            <p:ph type="ftr" sz="quarter" idx="11"/>
          </p:nvPr>
        </p:nvSpPr>
        <p:spPr/>
        <p:txBody>
          <a:bodyPr/>
          <a:lstStyle/>
          <a:p>
            <a:r>
              <a:rPr lang="fr-FR" smtClean="0"/>
              <a:t>Danielle Estrade - SOPHROLOGUE -  N° Siret 438 853 509</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9261245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1FA8674-E456-4FFE-9F2F-E648574C1157}" type="datetime1">
              <a:rPr lang="en-US" smtClean="0"/>
              <a:t>6/18/2017</a:t>
            </a:fld>
            <a:endParaRPr lang="en-US" dirty="0"/>
          </a:p>
        </p:txBody>
      </p:sp>
      <p:sp>
        <p:nvSpPr>
          <p:cNvPr id="5" name="Footer Placeholder 4"/>
          <p:cNvSpPr>
            <a:spLocks noGrp="1"/>
          </p:cNvSpPr>
          <p:nvPr>
            <p:ph type="ftr" sz="quarter" idx="11"/>
          </p:nvPr>
        </p:nvSpPr>
        <p:spPr/>
        <p:txBody>
          <a:bodyPr/>
          <a:lstStyle/>
          <a:p>
            <a:r>
              <a:rPr lang="fr-FR" smtClean="0"/>
              <a:t>Danielle Estrade - SOPHROLOGUE -  N° Siret 438 853 509</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206747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fr-FR" smtClean="0"/>
              <a:t>Modifiez le style du titre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9BBCB37-1053-40D0-A9E5-73F024A18D77}" type="datetime1">
              <a:rPr lang="en-US" smtClean="0"/>
              <a:t>6/18/2017</a:t>
            </a:fld>
            <a:endParaRPr lang="en-US" dirty="0"/>
          </a:p>
        </p:txBody>
      </p:sp>
      <p:sp>
        <p:nvSpPr>
          <p:cNvPr id="5" name="Footer Placeholder 4"/>
          <p:cNvSpPr>
            <a:spLocks noGrp="1"/>
          </p:cNvSpPr>
          <p:nvPr>
            <p:ph type="ftr" sz="quarter" idx="11"/>
          </p:nvPr>
        </p:nvSpPr>
        <p:spPr/>
        <p:txBody>
          <a:bodyPr/>
          <a:lstStyle/>
          <a:p>
            <a:r>
              <a:rPr lang="fr-FR" smtClean="0"/>
              <a:t>Danielle Estrade - SOPHROLOGUE -  N° Siret 438 853 509</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56354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4D79C0F-DD50-49D6-8FEB-FCF5B6FC5327}" type="datetime1">
              <a:rPr lang="en-US" smtClean="0"/>
              <a:t>6/18/2017</a:t>
            </a:fld>
            <a:endParaRPr lang="en-US" dirty="0"/>
          </a:p>
        </p:txBody>
      </p:sp>
      <p:sp>
        <p:nvSpPr>
          <p:cNvPr id="6" name="Footer Placeholder 5"/>
          <p:cNvSpPr>
            <a:spLocks noGrp="1"/>
          </p:cNvSpPr>
          <p:nvPr>
            <p:ph type="ftr" sz="quarter" idx="11"/>
          </p:nvPr>
        </p:nvSpPr>
        <p:spPr/>
        <p:txBody>
          <a:bodyPr/>
          <a:lstStyle/>
          <a:p>
            <a:r>
              <a:rPr lang="fr-FR" smtClean="0"/>
              <a:t>Danielle Estrade - SOPHROLOGUE -  N° Siret 438 853 509</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809058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845127" y="2507550"/>
            <a:ext cx="5156200" cy="36805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72200" y="2507550"/>
            <a:ext cx="5181601" cy="36805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44F1C991-062D-4215-B6BF-A11FE968A148}" type="datetime1">
              <a:rPr lang="en-US" smtClean="0"/>
              <a:t>6/18/2017</a:t>
            </a:fld>
            <a:endParaRPr lang="en-US" dirty="0"/>
          </a:p>
        </p:txBody>
      </p:sp>
      <p:sp>
        <p:nvSpPr>
          <p:cNvPr id="8" name="Footer Placeholder 7"/>
          <p:cNvSpPr>
            <a:spLocks noGrp="1"/>
          </p:cNvSpPr>
          <p:nvPr>
            <p:ph type="ftr" sz="quarter" idx="11"/>
          </p:nvPr>
        </p:nvSpPr>
        <p:spPr/>
        <p:txBody>
          <a:bodyPr/>
          <a:lstStyle/>
          <a:p>
            <a:r>
              <a:rPr lang="fr-FR" smtClean="0"/>
              <a:t>Danielle Estrade - SOPHROLOGUE -  N° Siret 438 853 509</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
        <p:nvSpPr>
          <p:cNvPr id="10" name="Title 9"/>
          <p:cNvSpPr>
            <a:spLocks noGrp="1"/>
          </p:cNvSpPr>
          <p:nvPr>
            <p:ph type="title"/>
          </p:nvPr>
        </p:nvSpPr>
        <p:spPr/>
        <p:txBody>
          <a:bodyPr/>
          <a:lstStyle/>
          <a:p>
            <a:r>
              <a:rPr lang="fr-FR" smtClean="0"/>
              <a:t>Modifiez le style du titre</a:t>
            </a:r>
            <a:endParaRPr lang="en-US" dirty="0"/>
          </a:p>
        </p:txBody>
      </p:sp>
    </p:spTree>
    <p:extLst>
      <p:ext uri="{BB962C8B-B14F-4D97-AF65-F5344CB8AC3E}">
        <p14:creationId xmlns:p14="http://schemas.microsoft.com/office/powerpoint/2010/main" val="2067148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23A5A9E-3DFD-41F5-8C2D-71478DED36AD}" type="datetime1">
              <a:rPr lang="en-US" smtClean="0"/>
              <a:t>6/18/2017</a:t>
            </a:fld>
            <a:endParaRPr lang="en-US" dirty="0"/>
          </a:p>
        </p:txBody>
      </p:sp>
      <p:sp>
        <p:nvSpPr>
          <p:cNvPr id="4" name="Footer Placeholder 3"/>
          <p:cNvSpPr>
            <a:spLocks noGrp="1"/>
          </p:cNvSpPr>
          <p:nvPr>
            <p:ph type="ftr" sz="quarter" idx="11"/>
          </p:nvPr>
        </p:nvSpPr>
        <p:spPr/>
        <p:txBody>
          <a:bodyPr/>
          <a:lstStyle/>
          <a:p>
            <a:r>
              <a:rPr lang="fr-FR" smtClean="0"/>
              <a:t>Danielle Estrade - SOPHROLOGUE -  N° Siret 438 853 509</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
        <p:nvSpPr>
          <p:cNvPr id="6" name="Title 5"/>
          <p:cNvSpPr>
            <a:spLocks noGrp="1"/>
          </p:cNvSpPr>
          <p:nvPr>
            <p:ph type="title"/>
          </p:nvPr>
        </p:nvSpPr>
        <p:spPr/>
        <p:txBody>
          <a:bodyPr/>
          <a:lstStyle/>
          <a:p>
            <a:r>
              <a:rPr lang="fr-FR" smtClean="0"/>
              <a:t>Modifiez le style du titre</a:t>
            </a:r>
            <a:endParaRPr lang="en-US"/>
          </a:p>
        </p:txBody>
      </p:sp>
    </p:spTree>
    <p:extLst>
      <p:ext uri="{BB962C8B-B14F-4D97-AF65-F5344CB8AC3E}">
        <p14:creationId xmlns:p14="http://schemas.microsoft.com/office/powerpoint/2010/main" val="3209635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8C10C4-9B68-48D8-8FB9-AB5D52E63186}" type="datetime1">
              <a:rPr lang="en-US" smtClean="0"/>
              <a:t>6/18/2017</a:t>
            </a:fld>
            <a:endParaRPr lang="en-US" dirty="0"/>
          </a:p>
        </p:txBody>
      </p:sp>
      <p:sp>
        <p:nvSpPr>
          <p:cNvPr id="3" name="Footer Placeholder 2"/>
          <p:cNvSpPr>
            <a:spLocks noGrp="1"/>
          </p:cNvSpPr>
          <p:nvPr>
            <p:ph type="ftr" sz="quarter" idx="11"/>
          </p:nvPr>
        </p:nvSpPr>
        <p:spPr/>
        <p:txBody>
          <a:bodyPr/>
          <a:lstStyle/>
          <a:p>
            <a:r>
              <a:rPr lang="fr-FR" smtClean="0"/>
              <a:t>Danielle Estrade - SOPHROLOGUE -  N° Siret 438 853 509</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912458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fr-FR" smtClean="0"/>
              <a:t>Modifiez le style du titre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46F7ECB-236E-4486-B8FD-10AD2A8B7862}" type="datetime1">
              <a:rPr lang="en-US" smtClean="0"/>
              <a:t>6/18/2017</a:t>
            </a:fld>
            <a:endParaRPr lang="en-US" dirty="0"/>
          </a:p>
        </p:txBody>
      </p:sp>
      <p:sp>
        <p:nvSpPr>
          <p:cNvPr id="6" name="Footer Placeholder 5"/>
          <p:cNvSpPr>
            <a:spLocks noGrp="1"/>
          </p:cNvSpPr>
          <p:nvPr>
            <p:ph type="ftr" sz="quarter" idx="11"/>
          </p:nvPr>
        </p:nvSpPr>
        <p:spPr/>
        <p:txBody>
          <a:bodyPr/>
          <a:lstStyle/>
          <a:p>
            <a:r>
              <a:rPr lang="fr-FR" smtClean="0"/>
              <a:t>Danielle Estrade - SOPHROLOGUE -  N° Siret 438 853 509</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972402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fr-FR" smtClean="0"/>
              <a:t>Modifiez le style du titre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80772373-BCA2-48DC-BF68-7C52B1FCCA00}" type="datetime1">
              <a:rPr lang="en-US" smtClean="0"/>
              <a:t>6/18/2017</a:t>
            </a:fld>
            <a:endParaRPr lang="en-US" dirty="0"/>
          </a:p>
        </p:txBody>
      </p:sp>
      <p:sp>
        <p:nvSpPr>
          <p:cNvPr id="6" name="Footer Placeholder 5"/>
          <p:cNvSpPr>
            <a:spLocks noGrp="1"/>
          </p:cNvSpPr>
          <p:nvPr>
            <p:ph type="ftr" sz="quarter" idx="11"/>
          </p:nvPr>
        </p:nvSpPr>
        <p:spPr/>
        <p:txBody>
          <a:bodyPr/>
          <a:lstStyle/>
          <a:p>
            <a:r>
              <a:rPr lang="fr-FR" smtClean="0"/>
              <a:t>Danielle Estrade - SOPHROLOGUE -  N° Siret 438 853 509</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049223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650DA432-C0BB-403C-AF81-5A6889C17165}" type="datetime1">
              <a:rPr lang="en-US" smtClean="0"/>
              <a:t>6/18/2017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r>
              <a:rPr lang="fr-FR" smtClean="0"/>
              <a:t>Danielle Estrade - SOPHROLOGUE -  N° Siret 438 853 509</a:t>
            </a:r>
            <a:endParaRPr 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7881730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50DA432-C0BB-403C-AF81-5A6889C17165}" type="datetime1">
              <a:rPr lang="en-US" smtClean="0"/>
              <a:t>6/18/2017</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fr-FR" smtClean="0"/>
              <a:t>Danielle Estrade - SOPHROLOGUE -  N° Siret 438 853 509</a:t>
            </a:r>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182200121"/>
      </p:ext>
    </p:extLst>
  </p:cSld>
  <p:clrMap bg1="dk1" tx1="lt1" bg2="dk2" tx2="lt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 id="2147483862" r:id="rId16"/>
    <p:sldLayoutId id="2147483863" r:id="rId17"/>
  </p:sldLayoutIdLst>
  <p:hf hd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876424" y="652072"/>
            <a:ext cx="9472894" cy="2248525"/>
          </a:xfrm>
        </p:spPr>
        <p:txBody>
          <a:bodyPr>
            <a:normAutofit/>
          </a:bodyPr>
          <a:lstStyle/>
          <a:p>
            <a:r>
              <a:rPr lang="fr-FR" sz="3600" dirty="0" smtClean="0"/>
              <a:t>Présentation offre de partenariat </a:t>
            </a:r>
            <a:br>
              <a:rPr lang="fr-FR" sz="3600" dirty="0" smtClean="0"/>
            </a:br>
            <a:r>
              <a:rPr lang="fr-FR" sz="3600" dirty="0" smtClean="0"/>
              <a:t>Santé </a:t>
            </a:r>
            <a:r>
              <a:rPr lang="fr-FR" sz="3600" dirty="0"/>
              <a:t>et </a:t>
            </a:r>
            <a:r>
              <a:rPr lang="fr-FR" sz="3600" dirty="0" smtClean="0"/>
              <a:t>qualité </a:t>
            </a:r>
            <a:r>
              <a:rPr lang="fr-FR" sz="3600" dirty="0"/>
              <a:t>de vie au travail</a:t>
            </a:r>
            <a:r>
              <a:rPr lang="fr-FR" sz="3600" b="1" dirty="0"/>
              <a:t/>
            </a:r>
            <a:br>
              <a:rPr lang="fr-FR" sz="3600" b="1" dirty="0"/>
            </a:br>
            <a:r>
              <a:rPr lang="fr-FR" sz="3600" dirty="0" err="1" smtClean="0"/>
              <a:t>SophroKhepri</a:t>
            </a:r>
            <a:r>
              <a:rPr lang="fr-FR" sz="3600" dirty="0" smtClean="0"/>
              <a:t> – </a:t>
            </a:r>
            <a:r>
              <a:rPr lang="fr-FR" sz="3600" dirty="0"/>
              <a:t>D</a:t>
            </a:r>
            <a:r>
              <a:rPr lang="fr-FR" sz="3600" dirty="0" smtClean="0"/>
              <a:t>eloitte	</a:t>
            </a:r>
            <a:endParaRPr lang="fr-FR" sz="3600" dirty="0"/>
          </a:p>
        </p:txBody>
      </p:sp>
      <p:sp>
        <p:nvSpPr>
          <p:cNvPr id="3" name="Sous-titre 2"/>
          <p:cNvSpPr>
            <a:spLocks noGrp="1"/>
          </p:cNvSpPr>
          <p:nvPr>
            <p:ph type="subTitle" idx="1"/>
          </p:nvPr>
        </p:nvSpPr>
        <p:spPr>
          <a:xfrm>
            <a:off x="2013119" y="3602038"/>
            <a:ext cx="8106754" cy="1808160"/>
          </a:xfrm>
        </p:spPr>
        <p:txBody>
          <a:bodyPr>
            <a:normAutofit/>
          </a:bodyPr>
          <a:lstStyle/>
          <a:p>
            <a:pPr lvl="4" algn="just"/>
            <a:r>
              <a:rPr lang="fr-FR" b="1" dirty="0" smtClean="0"/>
              <a:t>											</a:t>
            </a:r>
          </a:p>
          <a:p>
            <a:pPr lvl="4" algn="just"/>
            <a:endParaRPr lang="fr-FR" b="1" dirty="0"/>
          </a:p>
          <a:p>
            <a:pPr lvl="4" algn="just"/>
            <a:r>
              <a:rPr lang="fr-FR" b="1" dirty="0" smtClean="0"/>
              <a:t>										     19 juin 2017 - SQVT</a:t>
            </a:r>
            <a:endParaRPr lang="fr-FR" b="1" dirty="0"/>
          </a:p>
        </p:txBody>
      </p:sp>
      <p:sp>
        <p:nvSpPr>
          <p:cNvPr id="6" name="Espace réservé du pied de page 5"/>
          <p:cNvSpPr>
            <a:spLocks noGrp="1"/>
          </p:cNvSpPr>
          <p:nvPr>
            <p:ph type="ftr" sz="quarter" idx="11"/>
          </p:nvPr>
        </p:nvSpPr>
        <p:spPr>
          <a:xfrm>
            <a:off x="1953158" y="5864813"/>
            <a:ext cx="8459954" cy="365125"/>
          </a:xfrm>
        </p:spPr>
        <p:txBody>
          <a:bodyPr/>
          <a:lstStyle/>
          <a:p>
            <a:r>
              <a:rPr lang="fr-FR" dirty="0"/>
              <a:t>evelyne </a:t>
            </a:r>
            <a:r>
              <a:rPr lang="fr-FR" dirty="0" smtClean="0"/>
              <a:t>revellat - </a:t>
            </a:r>
            <a:r>
              <a:rPr lang="fr-FR" dirty="0"/>
              <a:t>Sophrokhepri : &amp; </a:t>
            </a:r>
            <a:r>
              <a:rPr lang="fr-FR" dirty="0" smtClean="0"/>
              <a:t>Danielle Estrade - SOPHROLOGUE -  N° Siret 438 853 509</a:t>
            </a:r>
            <a:endParaRPr lang="en-US" dirty="0"/>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1</a:t>
            </a:fld>
            <a:endParaRPr lang="en-US" dirty="0"/>
          </a:p>
        </p:txBody>
      </p:sp>
      <p:pic>
        <p:nvPicPr>
          <p:cNvPr id="8" name="Shape 105" descr="C:\Users\Dell\Dropbox\Sophrokhepri-Charte graphique\Envoi charte graphique\Biotiful Design--3.jpg"/>
          <p:cNvPicPr preferRelativeResize="0"/>
          <p:nvPr/>
        </p:nvPicPr>
        <p:blipFill rotWithShape="1">
          <a:blip r:embed="rId3">
            <a:alphaModFix/>
          </a:blip>
          <a:srcRect/>
          <a:stretch/>
        </p:blipFill>
        <p:spPr>
          <a:xfrm>
            <a:off x="1974588" y="3329988"/>
            <a:ext cx="3980427" cy="2262773"/>
          </a:xfrm>
          <a:prstGeom prst="rect">
            <a:avLst/>
          </a:prstGeom>
          <a:noFill/>
          <a:ln>
            <a:noFill/>
          </a:ln>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3135" y="4897436"/>
            <a:ext cx="695325" cy="695325"/>
          </a:xfrm>
          <a:prstGeom prst="rect">
            <a:avLst/>
          </a:prstGeom>
        </p:spPr>
      </p:pic>
    </p:spTree>
    <p:extLst>
      <p:ext uri="{BB962C8B-B14F-4D97-AF65-F5344CB8AC3E}">
        <p14:creationId xmlns:p14="http://schemas.microsoft.com/office/powerpoint/2010/main" val="68896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9140" y="618518"/>
            <a:ext cx="10680805" cy="641664"/>
          </a:xfrm>
        </p:spPr>
        <p:txBody>
          <a:bodyPr>
            <a:normAutofit/>
          </a:bodyPr>
          <a:lstStyle/>
          <a:p>
            <a:r>
              <a:rPr lang="fr-FR" dirty="0" smtClean="0"/>
              <a:t>Les thérapeutes du centre </a:t>
            </a:r>
            <a:r>
              <a:rPr lang="fr-FR" dirty="0" err="1" smtClean="0"/>
              <a:t>SophroKhepri</a:t>
            </a:r>
            <a:endParaRPr lang="fr-FR"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615400988"/>
              </p:ext>
            </p:extLst>
          </p:nvPr>
        </p:nvGraphicFramePr>
        <p:xfrm>
          <a:off x="799140" y="1371932"/>
          <a:ext cx="10265868" cy="4402574"/>
        </p:xfrm>
        <a:graphic>
          <a:graphicData uri="http://schemas.openxmlformats.org/drawingml/2006/table">
            <a:tbl>
              <a:tblPr firstRow="1" bandRow="1">
                <a:tableStyleId>{5C22544A-7EE6-4342-B048-85BDC9FD1C3A}</a:tableStyleId>
              </a:tblPr>
              <a:tblGrid>
                <a:gridCol w="1690174"/>
                <a:gridCol w="2912785"/>
                <a:gridCol w="5662909"/>
              </a:tblGrid>
              <a:tr h="761984">
                <a:tc>
                  <a:txBody>
                    <a:bodyPr/>
                    <a:lstStyle/>
                    <a:p>
                      <a:r>
                        <a:rPr lang="fr-FR" sz="1600" dirty="0" smtClean="0"/>
                        <a:t>Champs</a:t>
                      </a:r>
                      <a:r>
                        <a:rPr lang="fr-FR" sz="1600" baseline="0" dirty="0" smtClean="0"/>
                        <a:t> d’intervention</a:t>
                      </a:r>
                      <a:endParaRPr lang="fr-FR" sz="1600" dirty="0"/>
                    </a:p>
                  </a:txBody>
                  <a:tcPr/>
                </a:tc>
                <a:tc>
                  <a:txBody>
                    <a:bodyPr/>
                    <a:lstStyle/>
                    <a:p>
                      <a:r>
                        <a:rPr lang="fr-FR" sz="1600" dirty="0" smtClean="0"/>
                        <a:t>Thérapeutes</a:t>
                      </a:r>
                      <a:endParaRPr lang="fr-FR" sz="1600" dirty="0"/>
                    </a:p>
                  </a:txBody>
                  <a:tcPr/>
                </a:tc>
                <a:tc>
                  <a:txBody>
                    <a:bodyPr/>
                    <a:lstStyle/>
                    <a:p>
                      <a:r>
                        <a:rPr lang="fr-FR" sz="1600" dirty="0" smtClean="0"/>
                        <a:t>Champs d’application</a:t>
                      </a:r>
                      <a:endParaRPr lang="fr-FR" sz="1600" dirty="0"/>
                    </a:p>
                  </a:txBody>
                  <a:tcPr/>
                </a:tc>
              </a:tr>
              <a:tr h="761984">
                <a:tc>
                  <a:txBody>
                    <a:bodyPr/>
                    <a:lstStyle/>
                    <a:p>
                      <a:r>
                        <a:rPr lang="fr-FR" sz="1200" b="1" dirty="0" smtClean="0"/>
                        <a:t>Médical</a:t>
                      </a:r>
                      <a:r>
                        <a:rPr lang="fr-FR" sz="1200" b="1" baseline="0" dirty="0" smtClean="0"/>
                        <a:t> – Paramédical</a:t>
                      </a:r>
                      <a:endParaRPr lang="fr-FR" sz="1200" b="1" dirty="0"/>
                    </a:p>
                  </a:txBody>
                  <a:tcPr/>
                </a:tc>
                <a:tc>
                  <a:txBody>
                    <a:bodyPr/>
                    <a:lstStyle/>
                    <a:p>
                      <a:r>
                        <a:rPr lang="fr-FR" sz="1200" b="1" dirty="0" smtClean="0"/>
                        <a:t>Médecins, infirmières</a:t>
                      </a:r>
                    </a:p>
                    <a:p>
                      <a:r>
                        <a:rPr lang="fr-FR" sz="1200" b="1" dirty="0" smtClean="0"/>
                        <a:t>Coach santé</a:t>
                      </a:r>
                    </a:p>
                    <a:p>
                      <a:endParaRPr lang="fr-FR" sz="1200" b="1" dirty="0"/>
                    </a:p>
                  </a:txBody>
                  <a:tcPr/>
                </a:tc>
                <a:tc>
                  <a:txBody>
                    <a:bodyPr/>
                    <a:lstStyle/>
                    <a:p>
                      <a:r>
                        <a:rPr lang="fr-FR" sz="1200" b="1" dirty="0" smtClean="0"/>
                        <a:t>Diagnostic</a:t>
                      </a:r>
                      <a:r>
                        <a:rPr lang="fr-FR" sz="1200" b="1" baseline="0" dirty="0" smtClean="0"/>
                        <a:t> et coordination de soins</a:t>
                      </a:r>
                    </a:p>
                    <a:p>
                      <a:r>
                        <a:rPr lang="fr-FR" sz="1200" b="1" baseline="0" dirty="0" smtClean="0"/>
                        <a:t>Douleurs, maladies chroniques, pédagogie de la maladie</a:t>
                      </a:r>
                      <a:endParaRPr lang="fr-FR" sz="1200" b="1" dirty="0"/>
                    </a:p>
                  </a:txBody>
                  <a:tcPr/>
                </a:tc>
              </a:tr>
              <a:tr h="1439303">
                <a:tc>
                  <a:txBody>
                    <a:bodyPr/>
                    <a:lstStyle/>
                    <a:p>
                      <a:r>
                        <a:rPr lang="fr-FR" sz="1200" b="1" dirty="0" smtClean="0"/>
                        <a:t>Soins manuels</a:t>
                      </a:r>
                    </a:p>
                    <a:p>
                      <a:r>
                        <a:rPr lang="fr-FR" sz="1200" b="1" dirty="0" smtClean="0"/>
                        <a:t>Soins</a:t>
                      </a:r>
                      <a:r>
                        <a:rPr lang="fr-FR" sz="1200" b="1" baseline="0" dirty="0" smtClean="0"/>
                        <a:t> naturels</a:t>
                      </a:r>
                    </a:p>
                    <a:p>
                      <a:r>
                        <a:rPr lang="fr-FR" sz="1200" b="1" baseline="0" dirty="0" smtClean="0"/>
                        <a:t>Médecines douces</a:t>
                      </a:r>
                      <a:endParaRPr lang="fr-FR" sz="1200" b="1" dirty="0"/>
                    </a:p>
                  </a:txBody>
                  <a:tcPr/>
                </a:tc>
                <a:tc>
                  <a:txBody>
                    <a:bodyPr/>
                    <a:lstStyle/>
                    <a:p>
                      <a:r>
                        <a:rPr lang="fr-FR" sz="1200" b="1" dirty="0" err="1" smtClean="0"/>
                        <a:t>Osthéopathes</a:t>
                      </a:r>
                      <a:r>
                        <a:rPr lang="fr-FR" sz="1200" b="1" dirty="0" smtClean="0"/>
                        <a:t>,</a:t>
                      </a:r>
                      <a:r>
                        <a:rPr lang="fr-FR" sz="1200" b="1" baseline="0" dirty="0" smtClean="0"/>
                        <a:t> Chiropracteurs, Podologues, Reflexologues, </a:t>
                      </a:r>
                      <a:r>
                        <a:rPr lang="fr-FR" sz="1200" b="1" baseline="0" dirty="0" err="1" smtClean="0"/>
                        <a:t>Ethiopates</a:t>
                      </a:r>
                      <a:r>
                        <a:rPr lang="fr-FR" sz="1200" b="1" baseline="0" dirty="0" smtClean="0"/>
                        <a:t>, </a:t>
                      </a:r>
                      <a:r>
                        <a:rPr lang="fr-FR" sz="1200" b="1" baseline="0" dirty="0" err="1" smtClean="0"/>
                        <a:t>Aromathérapeutes</a:t>
                      </a:r>
                      <a:r>
                        <a:rPr lang="fr-FR" sz="1200" b="1" baseline="0" dirty="0" smtClean="0"/>
                        <a:t>, Masseurs </a:t>
                      </a:r>
                      <a:endParaRPr lang="fr-FR" sz="1200" b="1" dirty="0"/>
                    </a:p>
                  </a:txBody>
                  <a:tcPr/>
                </a:tc>
                <a:tc>
                  <a:txBody>
                    <a:bodyPr/>
                    <a:lstStyle/>
                    <a:p>
                      <a:r>
                        <a:rPr lang="fr-FR" sz="1200" b="1" dirty="0" smtClean="0"/>
                        <a:t>Neurosciences</a:t>
                      </a:r>
                      <a:r>
                        <a:rPr lang="fr-FR" sz="1200" b="1" baseline="0" dirty="0" smtClean="0"/>
                        <a:t> du mouvement</a:t>
                      </a:r>
                    </a:p>
                    <a:p>
                      <a:r>
                        <a:rPr lang="fr-FR" sz="1200" b="1" baseline="0" dirty="0" smtClean="0"/>
                        <a:t>Soins alternatifs psycho énergétiques</a:t>
                      </a:r>
                    </a:p>
                    <a:p>
                      <a:r>
                        <a:rPr lang="fr-FR" sz="1200" b="1" baseline="0" dirty="0" smtClean="0"/>
                        <a:t>Massages : Ayurvédique, </a:t>
                      </a:r>
                      <a:r>
                        <a:rPr lang="fr-FR" sz="1200" b="1" baseline="0" dirty="0" err="1" smtClean="0"/>
                        <a:t>Amma</a:t>
                      </a:r>
                      <a:r>
                        <a:rPr lang="fr-FR" sz="1200" b="1" baseline="0" dirty="0" smtClean="0"/>
                        <a:t>, Bien être, Suédois…</a:t>
                      </a:r>
                      <a:endParaRPr lang="fr-FR" sz="1200" b="1" dirty="0"/>
                    </a:p>
                  </a:txBody>
                  <a:tcPr/>
                </a:tc>
              </a:tr>
              <a:tr h="1439303">
                <a:tc>
                  <a:txBody>
                    <a:bodyPr/>
                    <a:lstStyle/>
                    <a:p>
                      <a:r>
                        <a:rPr lang="fr-FR" sz="1200" b="1" dirty="0" smtClean="0"/>
                        <a:t>Relation d’aide</a:t>
                      </a:r>
                    </a:p>
                    <a:p>
                      <a:r>
                        <a:rPr lang="fr-FR" sz="1200" b="1" dirty="0" smtClean="0"/>
                        <a:t>Coaching</a:t>
                      </a:r>
                      <a:endParaRPr lang="fr-FR" sz="1200" b="1" dirty="0"/>
                    </a:p>
                  </a:txBody>
                  <a:tcPr/>
                </a:tc>
                <a:tc>
                  <a:txBody>
                    <a:bodyPr/>
                    <a:lstStyle/>
                    <a:p>
                      <a:r>
                        <a:rPr lang="fr-FR" sz="1200" b="1" dirty="0" smtClean="0"/>
                        <a:t>Psychologues</a:t>
                      </a:r>
                    </a:p>
                    <a:p>
                      <a:r>
                        <a:rPr lang="fr-FR" sz="1200" b="1" dirty="0" smtClean="0"/>
                        <a:t>Psycho praticiens</a:t>
                      </a:r>
                    </a:p>
                    <a:p>
                      <a:r>
                        <a:rPr lang="fr-FR" sz="1200" b="1" dirty="0" smtClean="0"/>
                        <a:t>Sophrologues</a:t>
                      </a:r>
                      <a:endParaRPr lang="fr-FR" sz="1200" b="1" dirty="0"/>
                    </a:p>
                  </a:txBody>
                  <a:tcPr/>
                </a:tc>
                <a:tc>
                  <a:txBody>
                    <a:bodyPr/>
                    <a:lstStyle/>
                    <a:p>
                      <a:r>
                        <a:rPr lang="fr-FR" sz="1200" b="1" dirty="0" smtClean="0"/>
                        <a:t>Thérapie</a:t>
                      </a:r>
                      <a:r>
                        <a:rPr lang="fr-FR" sz="1200" b="1" baseline="0" dirty="0" smtClean="0"/>
                        <a:t>s cognitives et comportementales, Hypno thérapies </a:t>
                      </a:r>
                    </a:p>
                    <a:p>
                      <a:r>
                        <a:rPr lang="fr-FR" sz="1200" b="1" baseline="0" dirty="0" smtClean="0"/>
                        <a:t>Psychanalyse, </a:t>
                      </a:r>
                      <a:r>
                        <a:rPr lang="fr-FR" sz="1200" b="1" baseline="0" dirty="0" err="1" smtClean="0"/>
                        <a:t>Gesalt</a:t>
                      </a:r>
                      <a:r>
                        <a:rPr lang="fr-FR" sz="1200" b="1" baseline="0" dirty="0" smtClean="0"/>
                        <a:t> Thérapie</a:t>
                      </a:r>
                    </a:p>
                    <a:p>
                      <a:r>
                        <a:rPr lang="fr-FR" sz="1200" b="1" baseline="0" dirty="0" smtClean="0"/>
                        <a:t>Gestion du stress, changement au travail, cohérence cardiaque, méditation, relaxation, troubles du sommeil, alimentaires. Confiance en soi.</a:t>
                      </a:r>
                      <a:endParaRPr lang="fr-FR" sz="1200" b="1" dirty="0"/>
                    </a:p>
                  </a:txBody>
                  <a:tcPr/>
                </a:tc>
              </a:tr>
            </a:tbl>
          </a:graphicData>
        </a:graphic>
      </p:graphicFrame>
      <p:sp>
        <p:nvSpPr>
          <p:cNvPr id="4" name="Espace réservé du pied de page 3"/>
          <p:cNvSpPr>
            <a:spLocks noGrp="1"/>
          </p:cNvSpPr>
          <p:nvPr>
            <p:ph type="ftr" sz="quarter" idx="11"/>
          </p:nvPr>
        </p:nvSpPr>
        <p:spPr>
          <a:xfrm>
            <a:off x="741843" y="6167585"/>
            <a:ext cx="9534478" cy="365125"/>
          </a:xfrm>
        </p:spPr>
        <p:txBody>
          <a:bodyPr/>
          <a:lstStyle/>
          <a:p>
            <a:r>
              <a:rPr lang="fr-FR" dirty="0"/>
              <a:t>evelyne revellat - Sophrokhepri : &amp; Danielle Estrade - SOPHROLOGUE -  N° Siret 438 853 509</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927715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741843" y="6207285"/>
            <a:ext cx="9534478" cy="365125"/>
          </a:xfrm>
        </p:spPr>
        <p:txBody>
          <a:bodyPr/>
          <a:lstStyle/>
          <a:p>
            <a:r>
              <a:rPr lang="fr-FR" dirty="0"/>
              <a:t>evelyne revellat - Sophrokhepri : &amp; Danielle Estrade - SOPHROLOGUE -  N° Siret 438 853 509</a:t>
            </a:r>
            <a:endParaRPr lang="en-US" dirty="0"/>
          </a:p>
        </p:txBody>
      </p:sp>
      <p:sp>
        <p:nvSpPr>
          <p:cNvPr id="5" name="Espace réservé du numéro de diapositive 4"/>
          <p:cNvSpPr>
            <a:spLocks noGrp="1"/>
          </p:cNvSpPr>
          <p:nvPr>
            <p:ph type="sldNum" sz="quarter" idx="12"/>
          </p:nvPr>
        </p:nvSpPr>
        <p:spPr>
          <a:xfrm>
            <a:off x="10360845" y="6129163"/>
            <a:ext cx="771089" cy="365125"/>
          </a:xfrm>
        </p:spPr>
        <p:txBody>
          <a:bodyPr/>
          <a:lstStyle/>
          <a:p>
            <a:fld id="{D57F1E4F-1CFF-5643-939E-217C01CDF565}" type="slidenum">
              <a:rPr lang="en-US" smtClean="0"/>
              <a:pPr/>
              <a:t>11</a:t>
            </a:fld>
            <a:endParaRPr lang="en-US" dirty="0"/>
          </a:p>
        </p:txBody>
      </p:sp>
      <p:sp>
        <p:nvSpPr>
          <p:cNvPr id="8" name="Titre 7"/>
          <p:cNvSpPr>
            <a:spLocks noGrp="1"/>
          </p:cNvSpPr>
          <p:nvPr>
            <p:ph type="title"/>
          </p:nvPr>
        </p:nvSpPr>
        <p:spPr>
          <a:xfrm>
            <a:off x="1006608" y="618518"/>
            <a:ext cx="10373445" cy="995129"/>
          </a:xfrm>
        </p:spPr>
        <p:txBody>
          <a:bodyPr>
            <a:normAutofit fontScale="90000"/>
          </a:bodyPr>
          <a:lstStyle/>
          <a:p>
            <a:r>
              <a:rPr lang="fr-FR" dirty="0"/>
              <a:t>Liste des pratiques utilisées pour assurer les missions de soutien</a:t>
            </a:r>
          </a:p>
        </p:txBody>
      </p:sp>
      <p:graphicFrame>
        <p:nvGraphicFramePr>
          <p:cNvPr id="10" name="Tableau 9"/>
          <p:cNvGraphicFramePr>
            <a:graphicFrameLocks noGrp="1"/>
          </p:cNvGraphicFramePr>
          <p:nvPr>
            <p:extLst>
              <p:ext uri="{D42A27DB-BD31-4B8C-83A1-F6EECF244321}">
                <p14:modId xmlns:p14="http://schemas.microsoft.com/office/powerpoint/2010/main" val="1627902639"/>
              </p:ext>
            </p:extLst>
          </p:nvPr>
        </p:nvGraphicFramePr>
        <p:xfrm>
          <a:off x="758489" y="1551933"/>
          <a:ext cx="10373445" cy="4564586"/>
        </p:xfrm>
        <a:graphic>
          <a:graphicData uri="http://schemas.openxmlformats.org/drawingml/2006/table">
            <a:tbl>
              <a:tblPr firstRow="1" bandRow="1">
                <a:tableStyleId>{5C22544A-7EE6-4342-B048-85BDC9FD1C3A}</a:tableStyleId>
              </a:tblPr>
              <a:tblGrid>
                <a:gridCol w="1185572"/>
                <a:gridCol w="822588"/>
                <a:gridCol w="1004080"/>
                <a:gridCol w="1129454"/>
                <a:gridCol w="1121868"/>
                <a:gridCol w="760918"/>
                <a:gridCol w="1004080"/>
                <a:gridCol w="1162619"/>
                <a:gridCol w="1116416"/>
                <a:gridCol w="1065850"/>
              </a:tblGrid>
              <a:tr h="726540">
                <a:tc>
                  <a:txBody>
                    <a:bodyPr/>
                    <a:lstStyle/>
                    <a:p>
                      <a:r>
                        <a:rPr lang="fr-FR" sz="1200" b="1" dirty="0" smtClean="0">
                          <a:latin typeface="Century Gothic" panose="020B0502020202020204" pitchFamily="34" charset="0"/>
                        </a:rPr>
                        <a:t>Coach conseil</a:t>
                      </a:r>
                      <a:endParaRPr lang="fr-FR" sz="1200" b="1" dirty="0">
                        <a:latin typeface="Century Gothic" panose="020B0502020202020204" pitchFamily="34" charset="0"/>
                      </a:endParaRPr>
                    </a:p>
                  </a:txBody>
                  <a:tcPr/>
                </a:tc>
                <a:tc>
                  <a:txBody>
                    <a:bodyPr/>
                    <a:lstStyle/>
                    <a:p>
                      <a:r>
                        <a:rPr lang="fr-FR" sz="1200" b="1" dirty="0" smtClean="0">
                          <a:latin typeface="Century Gothic" panose="020B0502020202020204" pitchFamily="34" charset="0"/>
                        </a:rPr>
                        <a:t>Paramédical/médical</a:t>
                      </a:r>
                      <a:endParaRPr lang="fr-FR" sz="1200" b="1" dirty="0">
                        <a:latin typeface="Century Gothic" panose="020B0502020202020204" pitchFamily="34" charset="0"/>
                      </a:endParaRPr>
                    </a:p>
                  </a:txBody>
                  <a:tcPr/>
                </a:tc>
                <a:tc>
                  <a:txBody>
                    <a:bodyPr/>
                    <a:lstStyle/>
                    <a:p>
                      <a:r>
                        <a:rPr lang="fr-FR" sz="1200" b="1" dirty="0" smtClean="0">
                          <a:latin typeface="Century Gothic" panose="020B0502020202020204" pitchFamily="34" charset="0"/>
                        </a:rPr>
                        <a:t>Masseur bien-être</a:t>
                      </a:r>
                      <a:endParaRPr lang="fr-FR" sz="1200" b="1" dirty="0">
                        <a:latin typeface="Century Gothic" panose="020B0502020202020204" pitchFamily="34" charset="0"/>
                      </a:endParaRPr>
                    </a:p>
                  </a:txBody>
                  <a:tcPr/>
                </a:tc>
                <a:tc>
                  <a:txBody>
                    <a:bodyPr/>
                    <a:lstStyle/>
                    <a:p>
                      <a:r>
                        <a:rPr lang="fr-FR" sz="1200" b="1" dirty="0" smtClean="0">
                          <a:latin typeface="Century Gothic" panose="020B0502020202020204" pitchFamily="34" charset="0"/>
                        </a:rPr>
                        <a:t>Psychologue</a:t>
                      </a:r>
                      <a:endParaRPr lang="fr-FR" sz="1200" b="1" dirty="0">
                        <a:latin typeface="Century Gothic" panose="020B0502020202020204" pitchFamily="34" charset="0"/>
                      </a:endParaRPr>
                    </a:p>
                  </a:txBody>
                  <a:tcPr/>
                </a:tc>
                <a:tc>
                  <a:txBody>
                    <a:bodyPr/>
                    <a:lstStyle/>
                    <a:p>
                      <a:r>
                        <a:rPr lang="fr-FR" sz="1200" b="1" dirty="0" smtClean="0">
                          <a:latin typeface="Century Gothic" panose="020B0502020202020204" pitchFamily="34" charset="0"/>
                        </a:rPr>
                        <a:t>Sophrologue</a:t>
                      </a:r>
                      <a:endParaRPr lang="fr-FR" sz="1200" b="1" dirty="0">
                        <a:latin typeface="Century Gothic" panose="020B0502020202020204" pitchFamily="34" charset="0"/>
                      </a:endParaRPr>
                    </a:p>
                  </a:txBody>
                  <a:tcPr/>
                </a:tc>
                <a:tc>
                  <a:txBody>
                    <a:bodyPr/>
                    <a:lstStyle/>
                    <a:p>
                      <a:r>
                        <a:rPr lang="fr-FR" sz="1200" b="1" dirty="0" smtClean="0">
                          <a:latin typeface="Century Gothic" panose="020B0502020202020204" pitchFamily="34" charset="0"/>
                        </a:rPr>
                        <a:t>Hypnose</a:t>
                      </a:r>
                      <a:endParaRPr lang="fr-FR" sz="1200" b="1" dirty="0">
                        <a:latin typeface="Century Gothic" panose="020B0502020202020204" pitchFamily="34" charset="0"/>
                      </a:endParaRPr>
                    </a:p>
                  </a:txBody>
                  <a:tcPr/>
                </a:tc>
                <a:tc>
                  <a:txBody>
                    <a:bodyPr/>
                    <a:lstStyle/>
                    <a:p>
                      <a:r>
                        <a:rPr lang="fr-FR" sz="1200" b="1" dirty="0" smtClean="0">
                          <a:latin typeface="Century Gothic" panose="020B0502020202020204" pitchFamily="34" charset="0"/>
                        </a:rPr>
                        <a:t>Psycho </a:t>
                      </a:r>
                      <a:r>
                        <a:rPr lang="fr-FR" sz="1200" b="1" dirty="0" err="1" smtClean="0">
                          <a:latin typeface="Century Gothic" panose="020B0502020202020204" pitchFamily="34" charset="0"/>
                        </a:rPr>
                        <a:t>pratitien</a:t>
                      </a:r>
                      <a:endParaRPr lang="fr-FR" sz="1200" b="1" dirty="0">
                        <a:latin typeface="Century Gothic" panose="020B0502020202020204" pitchFamily="34" charset="0"/>
                      </a:endParaRPr>
                    </a:p>
                  </a:txBody>
                  <a:tcPr/>
                </a:tc>
                <a:tc>
                  <a:txBody>
                    <a:bodyPr/>
                    <a:lstStyle/>
                    <a:p>
                      <a:r>
                        <a:rPr lang="fr-FR" sz="1200" b="1" dirty="0" smtClean="0">
                          <a:latin typeface="Century Gothic" panose="020B0502020202020204" pitchFamily="34" charset="0"/>
                        </a:rPr>
                        <a:t>Soins</a:t>
                      </a:r>
                      <a:r>
                        <a:rPr lang="fr-FR" sz="1200" b="1" baseline="0" dirty="0" smtClean="0">
                          <a:latin typeface="Century Gothic" panose="020B0502020202020204" pitchFamily="34" charset="0"/>
                        </a:rPr>
                        <a:t> </a:t>
                      </a:r>
                      <a:r>
                        <a:rPr lang="fr-FR" sz="1200" b="1" dirty="0" err="1" smtClean="0">
                          <a:latin typeface="Century Gothic" panose="020B0502020202020204" pitchFamily="34" charset="0"/>
                        </a:rPr>
                        <a:t>énergéti</a:t>
                      </a:r>
                      <a:endParaRPr lang="fr-FR" sz="1200" b="1" dirty="0" smtClean="0">
                        <a:latin typeface="Century Gothic" panose="020B0502020202020204" pitchFamily="34" charset="0"/>
                      </a:endParaRPr>
                    </a:p>
                    <a:p>
                      <a:r>
                        <a:rPr lang="fr-FR" sz="1200" b="1" dirty="0" err="1" smtClean="0">
                          <a:latin typeface="Century Gothic" panose="020B0502020202020204" pitchFamily="34" charset="0"/>
                        </a:rPr>
                        <a:t>ques</a:t>
                      </a:r>
                      <a:endParaRPr lang="fr-FR" sz="1200" b="1" dirty="0">
                        <a:latin typeface="Century Gothic" panose="020B0502020202020204" pitchFamily="34" charset="0"/>
                      </a:endParaRPr>
                    </a:p>
                  </a:txBody>
                  <a:tcPr/>
                </a:tc>
                <a:tc>
                  <a:txBody>
                    <a:bodyPr/>
                    <a:lstStyle/>
                    <a:p>
                      <a:r>
                        <a:rPr lang="fr-FR" sz="1200" b="1" dirty="0" smtClean="0">
                          <a:latin typeface="Century Gothic" panose="020B0502020202020204" pitchFamily="34" charset="0"/>
                        </a:rPr>
                        <a:t>Soins naturels</a:t>
                      </a:r>
                      <a:endParaRPr lang="fr-FR" sz="1200" b="1" dirty="0">
                        <a:latin typeface="Century Gothic" panose="020B0502020202020204" pitchFamily="34" charset="0"/>
                      </a:endParaRPr>
                    </a:p>
                  </a:txBody>
                  <a:tcPr/>
                </a:tc>
                <a:tc>
                  <a:txBody>
                    <a:bodyPr/>
                    <a:lstStyle/>
                    <a:p>
                      <a:r>
                        <a:rPr lang="fr-FR" sz="1200" b="1" dirty="0" smtClean="0">
                          <a:latin typeface="Century Gothic" panose="020B0502020202020204" pitchFamily="34" charset="0"/>
                        </a:rPr>
                        <a:t>Soins manuels</a:t>
                      </a:r>
                      <a:endParaRPr lang="fr-FR" sz="1200" b="1" dirty="0">
                        <a:latin typeface="Century Gothic" panose="020B0502020202020204" pitchFamily="34" charset="0"/>
                      </a:endParaRPr>
                    </a:p>
                  </a:txBody>
                  <a:tcPr/>
                </a:tc>
              </a:tr>
              <a:tr h="726540">
                <a:tc>
                  <a:txBody>
                    <a:bodyPr/>
                    <a:lstStyle/>
                    <a:p>
                      <a:r>
                        <a:rPr lang="fr-FR" sz="1200" b="1" dirty="0" smtClean="0">
                          <a:latin typeface="Century Gothic" panose="020B0502020202020204" pitchFamily="34" charset="0"/>
                          <a:cs typeface="Calibri" panose="020F0502020204030204" pitchFamily="34" charset="0"/>
                        </a:rPr>
                        <a:t>Orientation scolaire</a:t>
                      </a:r>
                      <a:endParaRPr lang="fr-FR" sz="1200" b="1" dirty="0">
                        <a:latin typeface="Century Gothic" panose="020B0502020202020204" pitchFamily="34" charset="0"/>
                        <a:cs typeface="Calibri" panose="020F0502020204030204" pitchFamily="34" charset="0"/>
                      </a:endParaRPr>
                    </a:p>
                  </a:txBody>
                  <a:tcPr/>
                </a:tc>
                <a:tc>
                  <a:txBody>
                    <a:bodyPr/>
                    <a:lstStyle/>
                    <a:p>
                      <a:r>
                        <a:rPr lang="fr-FR" sz="1200" b="1" dirty="0" smtClean="0">
                          <a:latin typeface="Century Gothic" panose="020B0502020202020204" pitchFamily="34" charset="0"/>
                          <a:cs typeface="Calibri" panose="020F0502020204030204" pitchFamily="34" charset="0"/>
                        </a:rPr>
                        <a:t>Pédicure podologue</a:t>
                      </a:r>
                      <a:endParaRPr lang="fr-FR" sz="1200" b="1" dirty="0">
                        <a:latin typeface="Century Gothic" panose="020B0502020202020204" pitchFamily="34" charset="0"/>
                        <a:cs typeface="Calibri" panose="020F0502020204030204" pitchFamily="34" charset="0"/>
                      </a:endParaRPr>
                    </a:p>
                  </a:txBody>
                  <a:tcPr/>
                </a:tc>
                <a:tc>
                  <a:txBody>
                    <a:bodyPr/>
                    <a:lstStyle/>
                    <a:p>
                      <a:r>
                        <a:rPr lang="fr-FR" sz="1200" b="1" dirty="0" smtClean="0">
                          <a:latin typeface="Century Gothic" panose="020B0502020202020204" pitchFamily="34" charset="0"/>
                          <a:cs typeface="Calibri" panose="020F0502020204030204" pitchFamily="34" charset="0"/>
                        </a:rPr>
                        <a:t>shiatsu</a:t>
                      </a:r>
                      <a:endParaRPr lang="fr-FR" sz="1200" b="1" dirty="0">
                        <a:latin typeface="Century Gothic" panose="020B0502020202020204" pitchFamily="34" charset="0"/>
                        <a:cs typeface="Calibri" panose="020F0502020204030204" pitchFamily="34" charset="0"/>
                      </a:endParaRPr>
                    </a:p>
                  </a:txBody>
                  <a:tcPr/>
                </a:tc>
                <a:tc>
                  <a:txBody>
                    <a:bodyPr/>
                    <a:lstStyle/>
                    <a:p>
                      <a:r>
                        <a:rPr lang="fr-FR" sz="1200" b="1" dirty="0" smtClean="0">
                          <a:latin typeface="Century Gothic" panose="020B0502020202020204" pitchFamily="34" charset="0"/>
                          <a:cs typeface="Calibri" panose="020F0502020204030204" pitchFamily="34" charset="0"/>
                        </a:rPr>
                        <a:t>psychothérapie</a:t>
                      </a:r>
                      <a:endParaRPr lang="fr-FR" sz="1200" b="1" dirty="0">
                        <a:latin typeface="Century Gothic" panose="020B0502020202020204" pitchFamily="34" charset="0"/>
                        <a:cs typeface="Calibri" panose="020F0502020204030204" pitchFamily="34" charset="0"/>
                      </a:endParaRPr>
                    </a:p>
                  </a:txBody>
                  <a:tcPr/>
                </a:tc>
                <a:tc>
                  <a:txBody>
                    <a:bodyPr/>
                    <a:lstStyle/>
                    <a:p>
                      <a:r>
                        <a:rPr lang="fr-FR" sz="1200" b="1" dirty="0" smtClean="0">
                          <a:latin typeface="Century Gothic" panose="020B0502020202020204" pitchFamily="34" charset="0"/>
                          <a:cs typeface="Calibri" panose="020F0502020204030204" pitchFamily="34" charset="0"/>
                        </a:rPr>
                        <a:t>Méditation</a:t>
                      </a:r>
                      <a:endParaRPr lang="fr-FR" sz="1200" b="1" dirty="0">
                        <a:latin typeface="Century Gothic" panose="020B0502020202020204" pitchFamily="34" charset="0"/>
                        <a:cs typeface="Calibri" panose="020F0502020204030204" pitchFamily="34" charset="0"/>
                      </a:endParaRPr>
                    </a:p>
                  </a:txBody>
                  <a:tcPr/>
                </a:tc>
                <a:tc>
                  <a:txBody>
                    <a:bodyPr/>
                    <a:lstStyle/>
                    <a:p>
                      <a:r>
                        <a:rPr lang="fr-FR" sz="1200" b="1" dirty="0" smtClean="0">
                          <a:latin typeface="Century Gothic" panose="020B0502020202020204" pitchFamily="34" charset="0"/>
                          <a:cs typeface="Calibri" panose="020F0502020204030204" pitchFamily="34" charset="0"/>
                        </a:rPr>
                        <a:t>Thérapie brève</a:t>
                      </a:r>
                      <a:endParaRPr lang="fr-FR" sz="1200" b="1" dirty="0">
                        <a:latin typeface="Century Gothic" panose="020B0502020202020204" pitchFamily="34" charset="0"/>
                        <a:cs typeface="Calibri" panose="020F0502020204030204" pitchFamily="34" charset="0"/>
                      </a:endParaRPr>
                    </a:p>
                  </a:txBody>
                  <a:tcPr/>
                </a:tc>
                <a:tc>
                  <a:txBody>
                    <a:bodyPr/>
                    <a:lstStyle/>
                    <a:p>
                      <a:r>
                        <a:rPr lang="fr-FR" sz="1200" b="1" dirty="0" smtClean="0">
                          <a:latin typeface="Century Gothic" panose="020B0502020202020204" pitchFamily="34" charset="0"/>
                          <a:cs typeface="Calibri" panose="020F0502020204030204" pitchFamily="34" charset="0"/>
                        </a:rPr>
                        <a:t>En thérapie brève</a:t>
                      </a:r>
                      <a:endParaRPr lang="fr-FR" sz="1200" b="1" dirty="0">
                        <a:latin typeface="Century Gothic" panose="020B0502020202020204" pitchFamily="34" charset="0"/>
                        <a:cs typeface="Calibri" panose="020F0502020204030204" pitchFamily="34" charset="0"/>
                      </a:endParaRPr>
                    </a:p>
                  </a:txBody>
                  <a:tcPr/>
                </a:tc>
                <a:tc>
                  <a:txBody>
                    <a:bodyPr/>
                    <a:lstStyle/>
                    <a:p>
                      <a:r>
                        <a:rPr lang="fr-FR" sz="1200" b="1" dirty="0" smtClean="0">
                          <a:latin typeface="Century Gothic" panose="020B0502020202020204" pitchFamily="34" charset="0"/>
                          <a:cs typeface="Calibri" panose="020F0502020204030204" pitchFamily="34" charset="0"/>
                        </a:rPr>
                        <a:t>Bilan énergétique</a:t>
                      </a:r>
                      <a:endParaRPr lang="fr-FR" sz="1200" b="1" dirty="0">
                        <a:latin typeface="Century Gothic" panose="020B0502020202020204" pitchFamily="34" charset="0"/>
                        <a:cs typeface="Calibri" panose="020F0502020204030204" pitchFamily="34" charset="0"/>
                      </a:endParaRPr>
                    </a:p>
                  </a:txBody>
                  <a:tcPr/>
                </a:tc>
                <a:tc>
                  <a:txBody>
                    <a:bodyPr/>
                    <a:lstStyle/>
                    <a:p>
                      <a:r>
                        <a:rPr lang="fr-FR" sz="1200" b="1" dirty="0" smtClean="0">
                          <a:latin typeface="Century Gothic" panose="020B0502020202020204" pitchFamily="34" charset="0"/>
                          <a:cs typeface="Calibri" panose="020F0502020204030204" pitchFamily="34" charset="0"/>
                        </a:rPr>
                        <a:t>Aroma </a:t>
                      </a:r>
                      <a:r>
                        <a:rPr lang="fr-FR" sz="1200" b="1" dirty="0" err="1" smtClean="0">
                          <a:latin typeface="Century Gothic" panose="020B0502020202020204" pitchFamily="34" charset="0"/>
                          <a:cs typeface="Calibri" panose="020F0502020204030204" pitchFamily="34" charset="0"/>
                        </a:rPr>
                        <a:t>théraphie</a:t>
                      </a:r>
                      <a:endParaRPr lang="fr-FR" sz="1200" b="1" dirty="0">
                        <a:latin typeface="Century Gothic" panose="020B0502020202020204" pitchFamily="34" charset="0"/>
                        <a:cs typeface="Calibri" panose="020F0502020204030204" pitchFamily="34" charset="0"/>
                      </a:endParaRPr>
                    </a:p>
                  </a:txBody>
                  <a:tcPr/>
                </a:tc>
                <a:tc>
                  <a:txBody>
                    <a:bodyPr/>
                    <a:lstStyle/>
                    <a:p>
                      <a:r>
                        <a:rPr lang="fr-FR" sz="1200" b="1" dirty="0" smtClean="0">
                          <a:latin typeface="Century Gothic" panose="020B0502020202020204" pitchFamily="34" charset="0"/>
                          <a:cs typeface="Calibri" panose="020F0502020204030204" pitchFamily="34" charset="0"/>
                        </a:rPr>
                        <a:t>chiropraxie</a:t>
                      </a:r>
                      <a:endParaRPr lang="fr-FR" sz="1200" b="1" dirty="0">
                        <a:latin typeface="Century Gothic" panose="020B0502020202020204" pitchFamily="34" charset="0"/>
                        <a:cs typeface="Calibri" panose="020F0502020204030204" pitchFamily="34" charset="0"/>
                      </a:endParaRPr>
                    </a:p>
                  </a:txBody>
                  <a:tcPr/>
                </a:tc>
              </a:tr>
              <a:tr h="639732">
                <a:tc>
                  <a:txBody>
                    <a:bodyPr/>
                    <a:lstStyle/>
                    <a:p>
                      <a:r>
                        <a:rPr lang="fr-FR" sz="1200" b="1" dirty="0" smtClean="0">
                          <a:latin typeface="Century Gothic" panose="020B0502020202020204" pitchFamily="34" charset="0"/>
                          <a:cs typeface="Calibri" panose="020F0502020204030204" pitchFamily="34" charset="0"/>
                        </a:rPr>
                        <a:t>Bilan profession</a:t>
                      </a:r>
                    </a:p>
                    <a:p>
                      <a:r>
                        <a:rPr lang="fr-FR" sz="1200" b="1" dirty="0" err="1" smtClean="0">
                          <a:latin typeface="Century Gothic" panose="020B0502020202020204" pitchFamily="34" charset="0"/>
                          <a:cs typeface="Calibri" panose="020F0502020204030204" pitchFamily="34" charset="0"/>
                        </a:rPr>
                        <a:t>nel</a:t>
                      </a:r>
                      <a:endParaRPr lang="fr-FR" sz="1200" b="1" dirty="0">
                        <a:latin typeface="Century Gothic" panose="020B0502020202020204" pitchFamily="34" charset="0"/>
                        <a:cs typeface="Calibri" panose="020F0502020204030204" pitchFamily="34" charset="0"/>
                      </a:endParaRPr>
                    </a:p>
                  </a:txBody>
                  <a:tcPr/>
                </a:tc>
                <a:tc>
                  <a:txBody>
                    <a:bodyPr/>
                    <a:lstStyle/>
                    <a:p>
                      <a:r>
                        <a:rPr lang="fr-FR" sz="1200" b="1" dirty="0" smtClean="0">
                          <a:latin typeface="Century Gothic" panose="020B0502020202020204" pitchFamily="34" charset="0"/>
                          <a:cs typeface="Calibri" panose="020F0502020204030204" pitchFamily="34" charset="0"/>
                        </a:rPr>
                        <a:t>Diététique</a:t>
                      </a:r>
                      <a:endParaRPr lang="fr-FR" sz="1200" b="1" dirty="0">
                        <a:latin typeface="Century Gothic" panose="020B0502020202020204" pitchFamily="34" charset="0"/>
                        <a:cs typeface="Calibri" panose="020F0502020204030204" pitchFamily="34" charset="0"/>
                      </a:endParaRPr>
                    </a:p>
                  </a:txBody>
                  <a:tcPr/>
                </a:tc>
                <a:tc>
                  <a:txBody>
                    <a:bodyPr/>
                    <a:lstStyle/>
                    <a:p>
                      <a:r>
                        <a:rPr lang="fr-FR" sz="1200" b="1" dirty="0" smtClean="0">
                          <a:latin typeface="Century Gothic" panose="020B0502020202020204" pitchFamily="34" charset="0"/>
                          <a:cs typeface="Calibri" panose="020F0502020204030204" pitchFamily="34" charset="0"/>
                        </a:rPr>
                        <a:t>Massage</a:t>
                      </a:r>
                      <a:r>
                        <a:rPr lang="fr-FR" sz="1200" b="1" baseline="0" dirty="0" smtClean="0">
                          <a:latin typeface="Century Gothic" panose="020B0502020202020204" pitchFamily="34" charset="0"/>
                          <a:cs typeface="Calibri" panose="020F0502020204030204" pitchFamily="34" charset="0"/>
                        </a:rPr>
                        <a:t>s  du monde</a:t>
                      </a:r>
                      <a:endParaRPr lang="fr-FR" sz="1200" b="1" dirty="0">
                        <a:latin typeface="Century Gothic" panose="020B0502020202020204" pitchFamily="34" charset="0"/>
                        <a:cs typeface="Calibri" panose="020F0502020204030204" pitchFamily="34" charset="0"/>
                      </a:endParaRPr>
                    </a:p>
                  </a:txBody>
                  <a:tcPr/>
                </a:tc>
                <a:tc>
                  <a:txBody>
                    <a:bodyPr/>
                    <a:lstStyle/>
                    <a:p>
                      <a:r>
                        <a:rPr lang="fr-FR" sz="1200" b="1" dirty="0" smtClean="0">
                          <a:latin typeface="Century Gothic" panose="020B0502020202020204" pitchFamily="34" charset="0"/>
                          <a:cs typeface="Calibri" panose="020F0502020204030204" pitchFamily="34" charset="0"/>
                        </a:rPr>
                        <a:t>Remédia</a:t>
                      </a:r>
                    </a:p>
                    <a:p>
                      <a:r>
                        <a:rPr lang="fr-FR" sz="1200" b="1" dirty="0" err="1" smtClean="0">
                          <a:latin typeface="Century Gothic" panose="020B0502020202020204" pitchFamily="34" charset="0"/>
                          <a:cs typeface="Calibri" panose="020F0502020204030204" pitchFamily="34" charset="0"/>
                        </a:rPr>
                        <a:t>tion</a:t>
                      </a:r>
                      <a:r>
                        <a:rPr lang="fr-FR" sz="1200" b="1" baseline="0" dirty="0" smtClean="0">
                          <a:latin typeface="Century Gothic" panose="020B0502020202020204" pitchFamily="34" charset="0"/>
                          <a:cs typeface="Calibri" panose="020F0502020204030204" pitchFamily="34" charset="0"/>
                        </a:rPr>
                        <a:t> cognitive</a:t>
                      </a:r>
                      <a:endParaRPr lang="fr-FR" sz="1200" b="1" dirty="0">
                        <a:latin typeface="Century Gothic" panose="020B0502020202020204" pitchFamily="34" charset="0"/>
                        <a:cs typeface="Calibri" panose="020F0502020204030204" pitchFamily="34" charset="0"/>
                      </a:endParaRPr>
                    </a:p>
                  </a:txBody>
                  <a:tcPr/>
                </a:tc>
                <a:tc>
                  <a:txBody>
                    <a:bodyPr/>
                    <a:lstStyle/>
                    <a:p>
                      <a:r>
                        <a:rPr lang="fr-FR" sz="1200" b="1" dirty="0" smtClean="0">
                          <a:latin typeface="Century Gothic" panose="020B0502020202020204" pitchFamily="34" charset="0"/>
                          <a:cs typeface="Calibri" panose="020F0502020204030204" pitchFamily="34" charset="0"/>
                        </a:rPr>
                        <a:t>relaxation</a:t>
                      </a:r>
                      <a:endParaRPr lang="fr-FR" sz="1200" b="1" dirty="0">
                        <a:latin typeface="Century Gothic" panose="020B0502020202020204" pitchFamily="34" charset="0"/>
                        <a:cs typeface="Calibri" panose="020F0502020204030204" pitchFamily="34" charset="0"/>
                      </a:endParaRPr>
                    </a:p>
                  </a:txBody>
                  <a:tcPr/>
                </a:tc>
                <a:tc>
                  <a:txBody>
                    <a:bodyPr/>
                    <a:lstStyle/>
                    <a:p>
                      <a:endParaRPr lang="fr-FR" sz="1200" b="1" dirty="0">
                        <a:latin typeface="Century Gothic" panose="020B0502020202020204" pitchFamily="34" charset="0"/>
                        <a:cs typeface="Calibri" panose="020F0502020204030204" pitchFamily="34" charset="0"/>
                      </a:endParaRPr>
                    </a:p>
                  </a:txBody>
                  <a:tcPr/>
                </a:tc>
                <a:tc>
                  <a:txBody>
                    <a:bodyPr/>
                    <a:lstStyle/>
                    <a:p>
                      <a:r>
                        <a:rPr lang="fr-FR" sz="1200" b="1" dirty="0" smtClean="0">
                          <a:latin typeface="Century Gothic" panose="020B0502020202020204" pitchFamily="34" charset="0"/>
                          <a:cs typeface="Calibri" panose="020F0502020204030204" pitchFamily="34" charset="0"/>
                        </a:rPr>
                        <a:t>EFT</a:t>
                      </a:r>
                      <a:endParaRPr lang="fr-FR" sz="1200" b="1" dirty="0">
                        <a:latin typeface="Century Gothic" panose="020B0502020202020204" pitchFamily="34" charset="0"/>
                        <a:cs typeface="Calibri" panose="020F0502020204030204" pitchFamily="34" charset="0"/>
                      </a:endParaRPr>
                    </a:p>
                  </a:txBody>
                  <a:tcPr/>
                </a:tc>
                <a:tc>
                  <a:txBody>
                    <a:bodyPr/>
                    <a:lstStyle/>
                    <a:p>
                      <a:r>
                        <a:rPr lang="fr-FR" sz="1200" b="1" dirty="0" smtClean="0">
                          <a:latin typeface="Century Gothic" panose="020B0502020202020204" pitchFamily="34" charset="0"/>
                          <a:cs typeface="Calibri" panose="020F0502020204030204" pitchFamily="34" charset="0"/>
                        </a:rPr>
                        <a:t>Feng shui</a:t>
                      </a:r>
                      <a:endParaRPr lang="fr-FR" sz="1200" b="1" dirty="0">
                        <a:latin typeface="Century Gothic" panose="020B0502020202020204" pitchFamily="34" charset="0"/>
                        <a:cs typeface="Calibri" panose="020F0502020204030204" pitchFamily="34" charset="0"/>
                      </a:endParaRPr>
                    </a:p>
                  </a:txBody>
                  <a:tcPr/>
                </a:tc>
                <a:tc>
                  <a:txBody>
                    <a:bodyPr/>
                    <a:lstStyle/>
                    <a:p>
                      <a:r>
                        <a:rPr lang="fr-FR" sz="1200" b="1" dirty="0" err="1" smtClean="0">
                          <a:latin typeface="Century Gothic" panose="020B0502020202020204" pitchFamily="34" charset="0"/>
                          <a:cs typeface="Calibri" panose="020F0502020204030204" pitchFamily="34" charset="0"/>
                        </a:rPr>
                        <a:t>Hyrudo</a:t>
                      </a:r>
                      <a:r>
                        <a:rPr lang="fr-FR" sz="1200" b="1" dirty="0" smtClean="0">
                          <a:latin typeface="Century Gothic" panose="020B0502020202020204" pitchFamily="34" charset="0"/>
                          <a:cs typeface="Calibri" panose="020F0502020204030204" pitchFamily="34" charset="0"/>
                        </a:rPr>
                        <a:t> thérapie</a:t>
                      </a:r>
                      <a:endParaRPr lang="fr-FR" sz="1200" b="1" dirty="0">
                        <a:latin typeface="Century Gothic" panose="020B0502020202020204" pitchFamily="34" charset="0"/>
                        <a:cs typeface="Calibri" panose="020F0502020204030204" pitchFamily="34" charset="0"/>
                      </a:endParaRPr>
                    </a:p>
                  </a:txBody>
                  <a:tcPr/>
                </a:tc>
                <a:tc>
                  <a:txBody>
                    <a:bodyPr/>
                    <a:lstStyle/>
                    <a:p>
                      <a:r>
                        <a:rPr lang="fr-FR" sz="1200" b="1" dirty="0" smtClean="0">
                          <a:latin typeface="Century Gothic" panose="020B0502020202020204" pitchFamily="34" charset="0"/>
                          <a:cs typeface="Calibri" panose="020F0502020204030204" pitchFamily="34" charset="0"/>
                        </a:rPr>
                        <a:t>Etiopathie</a:t>
                      </a:r>
                      <a:endParaRPr lang="fr-FR" sz="1200" b="1" dirty="0">
                        <a:latin typeface="Century Gothic" panose="020B0502020202020204" pitchFamily="34" charset="0"/>
                        <a:cs typeface="Calibri" panose="020F0502020204030204" pitchFamily="34" charset="0"/>
                      </a:endParaRPr>
                    </a:p>
                  </a:txBody>
                  <a:tcPr/>
                </a:tc>
              </a:tr>
              <a:tr h="547423">
                <a:tc>
                  <a:txBody>
                    <a:bodyPr/>
                    <a:lstStyle/>
                    <a:p>
                      <a:r>
                        <a:rPr lang="fr-FR" sz="1200" b="1" dirty="0" smtClean="0">
                          <a:latin typeface="Century Gothic" panose="020B0502020202020204" pitchFamily="34" charset="0"/>
                          <a:cs typeface="Calibri" panose="020F0502020204030204" pitchFamily="34" charset="0"/>
                        </a:rPr>
                        <a:t>Bilan de compétence</a:t>
                      </a:r>
                      <a:endParaRPr lang="fr-FR" sz="1200" b="1" dirty="0">
                        <a:latin typeface="Century Gothic" panose="020B0502020202020204" pitchFamily="34" charset="0"/>
                        <a:cs typeface="Calibri" panose="020F0502020204030204" pitchFamily="34" charset="0"/>
                      </a:endParaRPr>
                    </a:p>
                  </a:txBody>
                  <a:tcPr/>
                </a:tc>
                <a:tc>
                  <a:txBody>
                    <a:bodyPr/>
                    <a:lstStyle/>
                    <a:p>
                      <a:r>
                        <a:rPr lang="fr-FR" sz="1200" b="1" dirty="0" smtClean="0">
                          <a:latin typeface="Century Gothic" panose="020B0502020202020204" pitchFamily="34" charset="0"/>
                          <a:cs typeface="Calibri" panose="020F0502020204030204" pitchFamily="34" charset="0"/>
                        </a:rPr>
                        <a:t>Nutrition</a:t>
                      </a:r>
                      <a:endParaRPr lang="fr-FR" sz="1200" b="1" dirty="0">
                        <a:latin typeface="Century Gothic" panose="020B0502020202020204" pitchFamily="34" charset="0"/>
                        <a:cs typeface="Calibri" panose="020F0502020204030204" pitchFamily="34" charset="0"/>
                      </a:endParaRPr>
                    </a:p>
                  </a:txBody>
                  <a:tcPr/>
                </a:tc>
                <a:tc>
                  <a:txBody>
                    <a:bodyPr/>
                    <a:lstStyle/>
                    <a:p>
                      <a:r>
                        <a:rPr lang="fr-FR" sz="1200" b="1" dirty="0" smtClean="0">
                          <a:latin typeface="Century Gothic" panose="020B0502020202020204" pitchFamily="34" charset="0"/>
                          <a:cs typeface="Calibri" panose="020F0502020204030204" pitchFamily="34" charset="0"/>
                        </a:rPr>
                        <a:t>Digipuncture</a:t>
                      </a:r>
                      <a:endParaRPr lang="fr-FR" sz="1200" b="1" dirty="0">
                        <a:latin typeface="Century Gothic" panose="020B0502020202020204" pitchFamily="34" charset="0"/>
                        <a:cs typeface="Calibri" panose="020F0502020204030204" pitchFamily="34" charset="0"/>
                      </a:endParaRPr>
                    </a:p>
                  </a:txBody>
                  <a:tcPr/>
                </a:tc>
                <a:tc>
                  <a:txBody>
                    <a:bodyPr/>
                    <a:lstStyle/>
                    <a:p>
                      <a:r>
                        <a:rPr lang="fr-FR" sz="1200" b="1" dirty="0" smtClean="0">
                          <a:latin typeface="Century Gothic" panose="020B0502020202020204" pitchFamily="34" charset="0"/>
                          <a:cs typeface="Calibri" panose="020F0502020204030204" pitchFamily="34" charset="0"/>
                        </a:rPr>
                        <a:t>EMDR</a:t>
                      </a:r>
                      <a:endParaRPr lang="fr-FR" sz="1200" b="1" dirty="0">
                        <a:latin typeface="Century Gothic" panose="020B0502020202020204" pitchFamily="34" charset="0"/>
                        <a:cs typeface="Calibri" panose="020F0502020204030204" pitchFamily="34" charset="0"/>
                      </a:endParaRPr>
                    </a:p>
                  </a:txBody>
                  <a:tcPr/>
                </a:tc>
                <a:tc>
                  <a:txBody>
                    <a:bodyPr/>
                    <a:lstStyle/>
                    <a:p>
                      <a:r>
                        <a:rPr lang="fr-FR" sz="1200" b="1" dirty="0" smtClean="0">
                          <a:latin typeface="Century Gothic" panose="020B0502020202020204" pitchFamily="34" charset="0"/>
                          <a:cs typeface="Calibri" panose="020F0502020204030204" pitchFamily="34" charset="0"/>
                        </a:rPr>
                        <a:t>sophrologie</a:t>
                      </a:r>
                      <a:endParaRPr lang="fr-FR" sz="1200" b="1" dirty="0">
                        <a:latin typeface="Century Gothic" panose="020B0502020202020204" pitchFamily="34" charset="0"/>
                        <a:cs typeface="Calibri" panose="020F0502020204030204" pitchFamily="34" charset="0"/>
                      </a:endParaRPr>
                    </a:p>
                  </a:txBody>
                  <a:tcPr/>
                </a:tc>
                <a:tc>
                  <a:txBody>
                    <a:bodyPr/>
                    <a:lstStyle/>
                    <a:p>
                      <a:endParaRPr lang="fr-FR" sz="1200" b="1">
                        <a:latin typeface="Century Gothic" panose="020B0502020202020204" pitchFamily="34" charset="0"/>
                        <a:cs typeface="Calibri" panose="020F0502020204030204" pitchFamily="34" charset="0"/>
                      </a:endParaRPr>
                    </a:p>
                  </a:txBody>
                  <a:tcPr/>
                </a:tc>
                <a:tc>
                  <a:txBody>
                    <a:bodyPr/>
                    <a:lstStyle/>
                    <a:p>
                      <a:r>
                        <a:rPr lang="fr-FR" sz="1200" b="1" dirty="0" smtClean="0">
                          <a:latin typeface="Century Gothic" panose="020B0502020202020204" pitchFamily="34" charset="0"/>
                          <a:cs typeface="Calibri" panose="020F0502020204030204" pitchFamily="34" charset="0"/>
                        </a:rPr>
                        <a:t>Gestalt thérapie</a:t>
                      </a:r>
                      <a:endParaRPr lang="fr-FR" sz="1200" b="1" dirty="0">
                        <a:latin typeface="Century Gothic" panose="020B0502020202020204" pitchFamily="34" charset="0"/>
                        <a:cs typeface="Calibri" panose="020F0502020204030204" pitchFamily="34" charset="0"/>
                      </a:endParaRPr>
                    </a:p>
                  </a:txBody>
                  <a:tcPr/>
                </a:tc>
                <a:tc>
                  <a:txBody>
                    <a:bodyPr/>
                    <a:lstStyle/>
                    <a:p>
                      <a:endParaRPr lang="fr-FR" sz="1200" b="1">
                        <a:latin typeface="Century Gothic" panose="020B0502020202020204" pitchFamily="34" charset="0"/>
                        <a:cs typeface="Calibri" panose="020F0502020204030204" pitchFamily="34" charset="0"/>
                      </a:endParaRPr>
                    </a:p>
                  </a:txBody>
                  <a:tcPr/>
                </a:tc>
                <a:tc>
                  <a:txBody>
                    <a:bodyPr/>
                    <a:lstStyle/>
                    <a:p>
                      <a:r>
                        <a:rPr lang="fr-FR" sz="1200" b="1" dirty="0" smtClean="0">
                          <a:latin typeface="Century Gothic" panose="020B0502020202020204" pitchFamily="34" charset="0"/>
                          <a:cs typeface="Calibri" panose="020F0502020204030204" pitchFamily="34" charset="0"/>
                        </a:rPr>
                        <a:t>Iridologie</a:t>
                      </a:r>
                      <a:endParaRPr lang="fr-FR" sz="1200" b="1" dirty="0">
                        <a:latin typeface="Century Gothic" panose="020B0502020202020204" pitchFamily="34" charset="0"/>
                        <a:cs typeface="Calibri" panose="020F0502020204030204" pitchFamily="34" charset="0"/>
                      </a:endParaRPr>
                    </a:p>
                  </a:txBody>
                  <a:tcPr/>
                </a:tc>
                <a:tc>
                  <a:txBody>
                    <a:bodyPr/>
                    <a:lstStyle/>
                    <a:p>
                      <a:r>
                        <a:rPr lang="fr-FR" sz="1200" b="1" dirty="0" smtClean="0">
                          <a:latin typeface="Century Gothic" panose="020B0502020202020204" pitchFamily="34" charset="0"/>
                          <a:cs typeface="Calibri" panose="020F0502020204030204" pitchFamily="34" charset="0"/>
                        </a:rPr>
                        <a:t>Kinésiologie</a:t>
                      </a:r>
                      <a:endParaRPr lang="fr-FR" sz="1200" b="1" dirty="0">
                        <a:latin typeface="Century Gothic" panose="020B0502020202020204" pitchFamily="34" charset="0"/>
                        <a:cs typeface="Calibri" panose="020F0502020204030204" pitchFamily="34" charset="0"/>
                      </a:endParaRPr>
                    </a:p>
                  </a:txBody>
                  <a:tcPr/>
                </a:tc>
              </a:tr>
              <a:tr h="818857">
                <a:tc>
                  <a:txBody>
                    <a:bodyPr/>
                    <a:lstStyle/>
                    <a:p>
                      <a:endParaRPr lang="fr-FR" sz="1200" b="1" dirty="0">
                        <a:latin typeface="Century Gothic" panose="020B0502020202020204" pitchFamily="34" charset="0"/>
                        <a:cs typeface="Calibri" panose="020F0502020204030204" pitchFamily="34" charset="0"/>
                      </a:endParaRPr>
                    </a:p>
                  </a:txBody>
                  <a:tcPr/>
                </a:tc>
                <a:tc>
                  <a:txBody>
                    <a:bodyPr/>
                    <a:lstStyle/>
                    <a:p>
                      <a:r>
                        <a:rPr lang="fr-FR" sz="1200" b="1" dirty="0" smtClean="0">
                          <a:latin typeface="Century Gothic" panose="020B0502020202020204" pitchFamily="34" charset="0"/>
                          <a:cs typeface="Calibri" panose="020F0502020204030204" pitchFamily="34" charset="0"/>
                        </a:rPr>
                        <a:t>Sage Femme</a:t>
                      </a:r>
                      <a:endParaRPr lang="fr-FR" sz="1200" b="1" dirty="0">
                        <a:latin typeface="Century Gothic" panose="020B0502020202020204" pitchFamily="34" charset="0"/>
                        <a:cs typeface="Calibri" panose="020F0502020204030204" pitchFamily="34" charset="0"/>
                      </a:endParaRPr>
                    </a:p>
                  </a:txBody>
                  <a:tcPr/>
                </a:tc>
                <a:tc>
                  <a:txBody>
                    <a:bodyPr/>
                    <a:lstStyle/>
                    <a:p>
                      <a:endParaRPr lang="fr-FR" sz="1200" b="1" dirty="0">
                        <a:latin typeface="Century Gothic" panose="020B0502020202020204" pitchFamily="34" charset="0"/>
                        <a:cs typeface="Calibri" panose="020F0502020204030204" pitchFamily="34" charset="0"/>
                      </a:endParaRPr>
                    </a:p>
                  </a:txBody>
                  <a:tcPr/>
                </a:tc>
                <a:tc>
                  <a:txBody>
                    <a:bodyPr/>
                    <a:lstStyle/>
                    <a:p>
                      <a:r>
                        <a:rPr lang="fr-FR" sz="1200" b="1" dirty="0" smtClean="0">
                          <a:latin typeface="Century Gothic" panose="020B0502020202020204" pitchFamily="34" charset="0"/>
                          <a:cs typeface="Calibri" panose="020F0502020204030204" pitchFamily="34" charset="0"/>
                        </a:rPr>
                        <a:t>Formation des aidants familiaux</a:t>
                      </a:r>
                      <a:endParaRPr lang="fr-FR" sz="1200" b="1" dirty="0">
                        <a:latin typeface="Century Gothic" panose="020B0502020202020204" pitchFamily="34" charset="0"/>
                        <a:cs typeface="Calibri" panose="020F0502020204030204" pitchFamily="34" charset="0"/>
                      </a:endParaRPr>
                    </a:p>
                  </a:txBody>
                  <a:tcPr/>
                </a:tc>
                <a:tc>
                  <a:txBody>
                    <a:bodyPr/>
                    <a:lstStyle/>
                    <a:p>
                      <a:r>
                        <a:rPr lang="fr-FR" sz="1200" b="1" dirty="0" smtClean="0">
                          <a:latin typeface="Century Gothic" panose="020B0502020202020204" pitchFamily="34" charset="0"/>
                          <a:cs typeface="Calibri" panose="020F0502020204030204" pitchFamily="34" charset="0"/>
                        </a:rPr>
                        <a:t>Evaluation</a:t>
                      </a:r>
                      <a:r>
                        <a:rPr lang="fr-FR" sz="1200" b="1" baseline="0" dirty="0" smtClean="0">
                          <a:latin typeface="Century Gothic" panose="020B0502020202020204" pitchFamily="34" charset="0"/>
                          <a:cs typeface="Calibri" panose="020F0502020204030204" pitchFamily="34" charset="0"/>
                        </a:rPr>
                        <a:t> </a:t>
                      </a:r>
                      <a:r>
                        <a:rPr lang="fr-FR" sz="1200" b="1" baseline="0" dirty="0" err="1" smtClean="0">
                          <a:latin typeface="Century Gothic" panose="020B0502020202020204" pitchFamily="34" charset="0"/>
                          <a:cs typeface="Calibri" panose="020F0502020204030204" pitchFamily="34" charset="0"/>
                        </a:rPr>
                        <a:t>psycholo</a:t>
                      </a:r>
                      <a:endParaRPr lang="fr-FR" sz="1200" b="1" baseline="0" smtClean="0">
                        <a:latin typeface="Century Gothic" panose="020B0502020202020204" pitchFamily="34" charset="0"/>
                        <a:cs typeface="Calibri" panose="020F0502020204030204" pitchFamily="34" charset="0"/>
                      </a:endParaRPr>
                    </a:p>
                    <a:p>
                      <a:r>
                        <a:rPr lang="fr-FR" sz="1200" b="1" baseline="0" smtClean="0">
                          <a:latin typeface="Century Gothic" panose="020B0502020202020204" pitchFamily="34" charset="0"/>
                          <a:cs typeface="Calibri" panose="020F0502020204030204" pitchFamily="34" charset="0"/>
                        </a:rPr>
                        <a:t>gique</a:t>
                      </a:r>
                      <a:endParaRPr lang="fr-FR" sz="1200" b="1" dirty="0">
                        <a:latin typeface="Century Gothic" panose="020B0502020202020204" pitchFamily="34" charset="0"/>
                        <a:cs typeface="Calibri" panose="020F0502020204030204" pitchFamily="34" charset="0"/>
                      </a:endParaRPr>
                    </a:p>
                  </a:txBody>
                  <a:tcPr/>
                </a:tc>
                <a:tc>
                  <a:txBody>
                    <a:bodyPr/>
                    <a:lstStyle/>
                    <a:p>
                      <a:endParaRPr lang="fr-FR" sz="1200" b="1" dirty="0">
                        <a:latin typeface="Century Gothic" panose="020B0502020202020204" pitchFamily="34" charset="0"/>
                        <a:cs typeface="Calibri" panose="020F0502020204030204" pitchFamily="34" charset="0"/>
                      </a:endParaRPr>
                    </a:p>
                  </a:txBody>
                  <a:tcPr/>
                </a:tc>
                <a:tc>
                  <a:txBody>
                    <a:bodyPr/>
                    <a:lstStyle/>
                    <a:p>
                      <a:r>
                        <a:rPr lang="fr-FR" sz="1200" b="1" dirty="0" smtClean="0">
                          <a:latin typeface="Century Gothic" panose="020B0502020202020204" pitchFamily="34" charset="0"/>
                          <a:cs typeface="Calibri" panose="020F0502020204030204" pitchFamily="34" charset="0"/>
                        </a:rPr>
                        <a:t>Technique </a:t>
                      </a:r>
                      <a:r>
                        <a:rPr lang="fr-FR" sz="1200" b="1" dirty="0" err="1" smtClean="0">
                          <a:latin typeface="Century Gothic" panose="020B0502020202020204" pitchFamily="34" charset="0"/>
                          <a:cs typeface="Calibri" panose="020F0502020204030204" pitchFamily="34" charset="0"/>
                        </a:rPr>
                        <a:t>debriefing</a:t>
                      </a:r>
                      <a:r>
                        <a:rPr lang="fr-FR" sz="1200" b="1" baseline="0" dirty="0" smtClean="0">
                          <a:latin typeface="Century Gothic" panose="020B0502020202020204" pitchFamily="34" charset="0"/>
                          <a:cs typeface="Calibri" panose="020F0502020204030204" pitchFamily="34" charset="0"/>
                        </a:rPr>
                        <a:t> </a:t>
                      </a:r>
                      <a:r>
                        <a:rPr lang="fr-FR" sz="1200" b="1" baseline="0" dirty="0" err="1" smtClean="0">
                          <a:latin typeface="Century Gothic" panose="020B0502020202020204" pitchFamily="34" charset="0"/>
                          <a:cs typeface="Calibri" panose="020F0502020204030204" pitchFamily="34" charset="0"/>
                        </a:rPr>
                        <a:t>indiv</a:t>
                      </a:r>
                      <a:r>
                        <a:rPr lang="fr-FR" sz="1200" b="1" baseline="0" dirty="0" smtClean="0">
                          <a:latin typeface="Century Gothic" panose="020B0502020202020204" pitchFamily="34" charset="0"/>
                          <a:cs typeface="Calibri" panose="020F0502020204030204" pitchFamily="34" charset="0"/>
                        </a:rPr>
                        <a:t>. Et collective</a:t>
                      </a:r>
                      <a:endParaRPr lang="fr-FR" sz="1200" b="1" dirty="0">
                        <a:latin typeface="Century Gothic" panose="020B0502020202020204" pitchFamily="34" charset="0"/>
                        <a:cs typeface="Calibri" panose="020F0502020204030204" pitchFamily="34" charset="0"/>
                      </a:endParaRPr>
                    </a:p>
                  </a:txBody>
                  <a:tcPr/>
                </a:tc>
                <a:tc>
                  <a:txBody>
                    <a:bodyPr/>
                    <a:lstStyle/>
                    <a:p>
                      <a:endParaRPr lang="fr-FR" sz="1200" b="1">
                        <a:latin typeface="Century Gothic" panose="020B0502020202020204" pitchFamily="34" charset="0"/>
                        <a:cs typeface="Calibri" panose="020F0502020204030204" pitchFamily="34" charset="0"/>
                      </a:endParaRPr>
                    </a:p>
                  </a:txBody>
                  <a:tcPr/>
                </a:tc>
                <a:tc>
                  <a:txBody>
                    <a:bodyPr/>
                    <a:lstStyle/>
                    <a:p>
                      <a:r>
                        <a:rPr lang="fr-FR" sz="1200" b="1" dirty="0" err="1" smtClean="0">
                          <a:latin typeface="Century Gothic" panose="020B0502020202020204" pitchFamily="34" charset="0"/>
                          <a:cs typeface="Calibri" panose="020F0502020204030204" pitchFamily="34" charset="0"/>
                        </a:rPr>
                        <a:t>Naturo</a:t>
                      </a:r>
                      <a:endParaRPr lang="fr-FR" sz="1200" b="1" dirty="0" smtClean="0">
                        <a:latin typeface="Century Gothic" panose="020B0502020202020204" pitchFamily="34" charset="0"/>
                        <a:cs typeface="Calibri" panose="020F0502020204030204" pitchFamily="34" charset="0"/>
                      </a:endParaRPr>
                    </a:p>
                    <a:p>
                      <a:r>
                        <a:rPr lang="fr-FR" sz="1200" b="1" dirty="0" err="1" smtClean="0">
                          <a:latin typeface="Century Gothic" panose="020B0502020202020204" pitchFamily="34" charset="0"/>
                          <a:cs typeface="Calibri" panose="020F0502020204030204" pitchFamily="34" charset="0"/>
                        </a:rPr>
                        <a:t>pathie</a:t>
                      </a:r>
                      <a:endParaRPr lang="fr-FR" sz="1200" b="1" dirty="0">
                        <a:latin typeface="Century Gothic" panose="020B0502020202020204" pitchFamily="34" charset="0"/>
                        <a:cs typeface="Calibri" panose="020F0502020204030204" pitchFamily="34" charset="0"/>
                      </a:endParaRPr>
                    </a:p>
                  </a:txBody>
                  <a:tcPr/>
                </a:tc>
                <a:tc>
                  <a:txBody>
                    <a:bodyPr/>
                    <a:lstStyle/>
                    <a:p>
                      <a:r>
                        <a:rPr lang="fr-FR" sz="1200" b="1" dirty="0" smtClean="0">
                          <a:latin typeface="Century Gothic" panose="020B0502020202020204" pitchFamily="34" charset="0"/>
                          <a:cs typeface="Calibri" panose="020F0502020204030204" pitchFamily="34" charset="0"/>
                        </a:rPr>
                        <a:t>ostéopathie</a:t>
                      </a:r>
                      <a:endParaRPr lang="fr-FR" sz="1200" b="1" dirty="0">
                        <a:latin typeface="Century Gothic" panose="020B0502020202020204" pitchFamily="34" charset="0"/>
                        <a:cs typeface="Calibri" panose="020F0502020204030204" pitchFamily="34" charset="0"/>
                      </a:endParaRPr>
                    </a:p>
                  </a:txBody>
                  <a:tcPr/>
                </a:tc>
              </a:tr>
              <a:tr h="547423">
                <a:tc>
                  <a:txBody>
                    <a:bodyPr/>
                    <a:lstStyle/>
                    <a:p>
                      <a:endParaRPr lang="fr-FR" sz="1200" b="1" dirty="0">
                        <a:latin typeface="Century Gothic" panose="020B0502020202020204" pitchFamily="34" charset="0"/>
                        <a:cs typeface="Calibri" panose="020F0502020204030204" pitchFamily="34" charset="0"/>
                      </a:endParaRPr>
                    </a:p>
                  </a:txBody>
                  <a:tcPr/>
                </a:tc>
                <a:tc>
                  <a:txBody>
                    <a:bodyPr/>
                    <a:lstStyle/>
                    <a:p>
                      <a:r>
                        <a:rPr lang="fr-FR" sz="1200" b="1" dirty="0" smtClean="0">
                          <a:latin typeface="Century Gothic" panose="020B0502020202020204" pitchFamily="34" charset="0"/>
                          <a:cs typeface="Calibri" panose="020F0502020204030204" pitchFamily="34" charset="0"/>
                        </a:rPr>
                        <a:t>Médecin</a:t>
                      </a:r>
                      <a:endParaRPr lang="fr-FR" sz="1200" b="1" dirty="0">
                        <a:latin typeface="Century Gothic" panose="020B0502020202020204" pitchFamily="34" charset="0"/>
                        <a:cs typeface="Calibri" panose="020F0502020204030204" pitchFamily="34" charset="0"/>
                      </a:endParaRPr>
                    </a:p>
                  </a:txBody>
                  <a:tcPr/>
                </a:tc>
                <a:tc>
                  <a:txBody>
                    <a:bodyPr/>
                    <a:lstStyle/>
                    <a:p>
                      <a:endParaRPr lang="fr-FR" sz="1200" b="1">
                        <a:latin typeface="Century Gothic" panose="020B0502020202020204" pitchFamily="34" charset="0"/>
                        <a:cs typeface="Calibri" panose="020F0502020204030204" pitchFamily="34" charset="0"/>
                      </a:endParaRPr>
                    </a:p>
                  </a:txBody>
                  <a:tcPr/>
                </a:tc>
                <a:tc>
                  <a:txBody>
                    <a:bodyPr/>
                    <a:lstStyle/>
                    <a:p>
                      <a:endParaRPr lang="fr-FR" sz="1200" b="1">
                        <a:latin typeface="Century Gothic" panose="020B0502020202020204" pitchFamily="34" charset="0"/>
                        <a:cs typeface="Calibri" panose="020F0502020204030204" pitchFamily="34" charset="0"/>
                      </a:endParaRPr>
                    </a:p>
                  </a:txBody>
                  <a:tcPr/>
                </a:tc>
                <a:tc>
                  <a:txBody>
                    <a:bodyPr/>
                    <a:lstStyle/>
                    <a:p>
                      <a:r>
                        <a:rPr lang="fr-FR" sz="1200" b="1" dirty="0" smtClean="0">
                          <a:latin typeface="Century Gothic" panose="020B0502020202020204" pitchFamily="34" charset="0"/>
                          <a:cs typeface="Calibri" panose="020F0502020204030204" pitchFamily="34" charset="0"/>
                        </a:rPr>
                        <a:t>Cohérence cardiaque</a:t>
                      </a:r>
                      <a:endParaRPr lang="fr-FR" sz="1200" b="1" dirty="0">
                        <a:latin typeface="Century Gothic" panose="020B0502020202020204" pitchFamily="34" charset="0"/>
                        <a:cs typeface="Calibri" panose="020F0502020204030204" pitchFamily="34" charset="0"/>
                      </a:endParaRPr>
                    </a:p>
                  </a:txBody>
                  <a:tcPr/>
                </a:tc>
                <a:tc>
                  <a:txBody>
                    <a:bodyPr/>
                    <a:lstStyle/>
                    <a:p>
                      <a:endParaRPr lang="fr-FR" sz="1200" b="1">
                        <a:latin typeface="Century Gothic" panose="020B0502020202020204" pitchFamily="34" charset="0"/>
                        <a:cs typeface="Calibri" panose="020F0502020204030204" pitchFamily="34" charset="0"/>
                      </a:endParaRPr>
                    </a:p>
                  </a:txBody>
                  <a:tcPr/>
                </a:tc>
                <a:tc>
                  <a:txBody>
                    <a:bodyPr/>
                    <a:lstStyle/>
                    <a:p>
                      <a:endParaRPr lang="fr-FR" sz="1200" b="1" dirty="0">
                        <a:latin typeface="Century Gothic" panose="020B0502020202020204" pitchFamily="34" charset="0"/>
                        <a:cs typeface="Calibri" panose="020F0502020204030204" pitchFamily="34" charset="0"/>
                      </a:endParaRPr>
                    </a:p>
                  </a:txBody>
                  <a:tcPr/>
                </a:tc>
                <a:tc>
                  <a:txBody>
                    <a:bodyPr/>
                    <a:lstStyle/>
                    <a:p>
                      <a:endParaRPr lang="fr-FR" sz="1200" b="1" dirty="0">
                        <a:latin typeface="Century Gothic" panose="020B0502020202020204" pitchFamily="34" charset="0"/>
                        <a:cs typeface="Calibri" panose="020F0502020204030204" pitchFamily="34" charset="0"/>
                      </a:endParaRPr>
                    </a:p>
                  </a:txBody>
                  <a:tcPr/>
                </a:tc>
                <a:tc>
                  <a:txBody>
                    <a:bodyPr/>
                    <a:lstStyle/>
                    <a:p>
                      <a:r>
                        <a:rPr lang="fr-FR" sz="1200" b="1" dirty="0" smtClean="0">
                          <a:latin typeface="Century Gothic" panose="020B0502020202020204" pitchFamily="34" charset="0"/>
                          <a:cs typeface="Calibri" panose="020F0502020204030204" pitchFamily="34" charset="0"/>
                        </a:rPr>
                        <a:t>Phyto</a:t>
                      </a:r>
                    </a:p>
                    <a:p>
                      <a:r>
                        <a:rPr lang="fr-FR" sz="1200" b="1" dirty="0" smtClean="0">
                          <a:latin typeface="Century Gothic" panose="020B0502020202020204" pitchFamily="34" charset="0"/>
                          <a:cs typeface="Calibri" panose="020F0502020204030204" pitchFamily="34" charset="0"/>
                        </a:rPr>
                        <a:t>thérapie</a:t>
                      </a:r>
                      <a:endParaRPr lang="fr-FR" sz="1200" b="1" dirty="0">
                        <a:latin typeface="Century Gothic" panose="020B0502020202020204" pitchFamily="34" charset="0"/>
                        <a:cs typeface="Calibri" panose="020F0502020204030204" pitchFamily="34" charset="0"/>
                      </a:endParaRPr>
                    </a:p>
                  </a:txBody>
                  <a:tcPr/>
                </a:tc>
                <a:tc>
                  <a:txBody>
                    <a:bodyPr/>
                    <a:lstStyle/>
                    <a:p>
                      <a:r>
                        <a:rPr lang="fr-FR" sz="1200" b="1" dirty="0" smtClean="0">
                          <a:latin typeface="Century Gothic" panose="020B0502020202020204" pitchFamily="34" charset="0"/>
                          <a:cs typeface="Calibri" panose="020F0502020204030204" pitchFamily="34" charset="0"/>
                        </a:rPr>
                        <a:t>Réflexologie</a:t>
                      </a:r>
                      <a:endParaRPr lang="fr-FR" sz="1200" b="1" dirty="0">
                        <a:latin typeface="Century Gothic" panose="020B0502020202020204" pitchFamily="34" charset="0"/>
                        <a:cs typeface="Calibri" panose="020F0502020204030204" pitchFamily="34" charset="0"/>
                      </a:endParaRPr>
                    </a:p>
                  </a:txBody>
                  <a:tcPr/>
                </a:tc>
              </a:tr>
              <a:tr h="245541">
                <a:tc>
                  <a:txBody>
                    <a:bodyPr/>
                    <a:lstStyle/>
                    <a:p>
                      <a:endParaRPr lang="fr-FR" sz="1200" b="1" dirty="0">
                        <a:latin typeface="Century Gothic" panose="020B0502020202020204" pitchFamily="34" charset="0"/>
                        <a:cs typeface="Calibri" panose="020F0502020204030204" pitchFamily="34" charset="0"/>
                      </a:endParaRPr>
                    </a:p>
                  </a:txBody>
                  <a:tcPr/>
                </a:tc>
                <a:tc>
                  <a:txBody>
                    <a:bodyPr/>
                    <a:lstStyle/>
                    <a:p>
                      <a:endParaRPr lang="fr-FR" sz="1200" b="1" dirty="0">
                        <a:latin typeface="Century Gothic" panose="020B0502020202020204" pitchFamily="34" charset="0"/>
                        <a:cs typeface="Calibri" panose="020F0502020204030204" pitchFamily="34" charset="0"/>
                      </a:endParaRPr>
                    </a:p>
                  </a:txBody>
                  <a:tcPr/>
                </a:tc>
                <a:tc>
                  <a:txBody>
                    <a:bodyPr/>
                    <a:lstStyle/>
                    <a:p>
                      <a:endParaRPr lang="fr-FR" sz="1200" b="1" dirty="0">
                        <a:latin typeface="Century Gothic" panose="020B0502020202020204" pitchFamily="34" charset="0"/>
                        <a:cs typeface="Calibri" panose="020F0502020204030204" pitchFamily="34" charset="0"/>
                      </a:endParaRPr>
                    </a:p>
                  </a:txBody>
                  <a:tcPr/>
                </a:tc>
                <a:tc>
                  <a:txBody>
                    <a:bodyPr/>
                    <a:lstStyle/>
                    <a:p>
                      <a:endParaRPr lang="fr-FR" sz="1200" b="1" dirty="0">
                        <a:latin typeface="Century Gothic" panose="020B0502020202020204" pitchFamily="34" charset="0"/>
                        <a:cs typeface="Calibri" panose="020F0502020204030204" pitchFamily="34" charset="0"/>
                      </a:endParaRPr>
                    </a:p>
                  </a:txBody>
                  <a:tcPr/>
                </a:tc>
                <a:tc>
                  <a:txBody>
                    <a:bodyPr/>
                    <a:lstStyle/>
                    <a:p>
                      <a:endParaRPr lang="fr-FR" sz="1200" b="1" dirty="0">
                        <a:latin typeface="Century Gothic" panose="020B0502020202020204" pitchFamily="34" charset="0"/>
                        <a:cs typeface="Calibri" panose="020F0502020204030204" pitchFamily="34" charset="0"/>
                      </a:endParaRPr>
                    </a:p>
                  </a:txBody>
                  <a:tcPr/>
                </a:tc>
                <a:tc>
                  <a:txBody>
                    <a:bodyPr/>
                    <a:lstStyle/>
                    <a:p>
                      <a:endParaRPr lang="fr-FR" sz="1200" b="1" dirty="0">
                        <a:latin typeface="Century Gothic" panose="020B0502020202020204" pitchFamily="34" charset="0"/>
                        <a:cs typeface="Calibri" panose="020F0502020204030204" pitchFamily="34" charset="0"/>
                      </a:endParaRPr>
                    </a:p>
                  </a:txBody>
                  <a:tcPr/>
                </a:tc>
                <a:tc>
                  <a:txBody>
                    <a:bodyPr/>
                    <a:lstStyle/>
                    <a:p>
                      <a:endParaRPr lang="fr-FR" sz="1200" b="1" dirty="0">
                        <a:latin typeface="Century Gothic" panose="020B0502020202020204" pitchFamily="34" charset="0"/>
                        <a:cs typeface="Calibri" panose="020F0502020204030204" pitchFamily="34" charset="0"/>
                      </a:endParaRPr>
                    </a:p>
                  </a:txBody>
                  <a:tcPr/>
                </a:tc>
                <a:tc>
                  <a:txBody>
                    <a:bodyPr/>
                    <a:lstStyle/>
                    <a:p>
                      <a:endParaRPr lang="fr-FR" sz="1200" b="1" dirty="0">
                        <a:latin typeface="Century Gothic" panose="020B0502020202020204" pitchFamily="34" charset="0"/>
                        <a:cs typeface="Calibri" panose="020F0502020204030204" pitchFamily="34" charset="0"/>
                      </a:endParaRPr>
                    </a:p>
                  </a:txBody>
                  <a:tcPr/>
                </a:tc>
                <a:tc>
                  <a:txBody>
                    <a:bodyPr/>
                    <a:lstStyle/>
                    <a:p>
                      <a:r>
                        <a:rPr lang="fr-FR" sz="1200" b="1" dirty="0" smtClean="0">
                          <a:latin typeface="Century Gothic" panose="020B0502020202020204" pitchFamily="34" charset="0"/>
                          <a:cs typeface="Calibri" panose="020F0502020204030204" pitchFamily="34" charset="0"/>
                        </a:rPr>
                        <a:t>Homéo</a:t>
                      </a:r>
                    </a:p>
                    <a:p>
                      <a:r>
                        <a:rPr lang="fr-FR" sz="1200" b="1" dirty="0" err="1" smtClean="0">
                          <a:latin typeface="Century Gothic" panose="020B0502020202020204" pitchFamily="34" charset="0"/>
                          <a:cs typeface="Calibri" panose="020F0502020204030204" pitchFamily="34" charset="0"/>
                        </a:rPr>
                        <a:t>pathie</a:t>
                      </a:r>
                      <a:endParaRPr lang="fr-FR" sz="1200" b="1" dirty="0">
                        <a:latin typeface="Century Gothic" panose="020B0502020202020204" pitchFamily="34" charset="0"/>
                        <a:cs typeface="Calibri" panose="020F0502020204030204" pitchFamily="34" charset="0"/>
                      </a:endParaRPr>
                    </a:p>
                  </a:txBody>
                  <a:tcPr/>
                </a:tc>
                <a:tc>
                  <a:txBody>
                    <a:bodyPr/>
                    <a:lstStyle/>
                    <a:p>
                      <a:r>
                        <a:rPr lang="fr-FR" sz="1200" b="1" dirty="0" smtClean="0">
                          <a:latin typeface="Century Gothic" panose="020B0502020202020204" pitchFamily="34" charset="0"/>
                          <a:cs typeface="Calibri" panose="020F0502020204030204" pitchFamily="34" charset="0"/>
                        </a:rPr>
                        <a:t>Auriculo</a:t>
                      </a:r>
                    </a:p>
                    <a:p>
                      <a:r>
                        <a:rPr lang="fr-FR" sz="1200" b="1" dirty="0" smtClean="0">
                          <a:latin typeface="Century Gothic" panose="020B0502020202020204" pitchFamily="34" charset="0"/>
                          <a:cs typeface="Calibri" panose="020F0502020204030204" pitchFamily="34" charset="0"/>
                        </a:rPr>
                        <a:t>thérapie</a:t>
                      </a:r>
                      <a:endParaRPr lang="fr-FR" sz="1200" b="1" dirty="0">
                        <a:latin typeface="Century Gothic" panose="020B0502020202020204" pitchFamily="34" charset="0"/>
                        <a:cs typeface="Calibri" panose="020F0502020204030204" pitchFamily="34" charset="0"/>
                      </a:endParaRPr>
                    </a:p>
                  </a:txBody>
                  <a:tcPr/>
                </a:tc>
              </a:tr>
            </a:tbl>
          </a:graphicData>
        </a:graphic>
      </p:graphicFrame>
    </p:spTree>
    <p:extLst>
      <p:ext uri="{BB962C8B-B14F-4D97-AF65-F5344CB8AC3E}">
        <p14:creationId xmlns:p14="http://schemas.microsoft.com/office/powerpoint/2010/main" val="27267144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4954" y="973668"/>
            <a:ext cx="9197586" cy="706964"/>
          </a:xfrm>
        </p:spPr>
        <p:txBody>
          <a:bodyPr>
            <a:normAutofit fontScale="90000"/>
          </a:bodyPr>
          <a:lstStyle/>
          <a:p>
            <a:r>
              <a:rPr lang="fr-FR" dirty="0" smtClean="0"/>
              <a:t>Une offre de coordination de soins de support</a:t>
            </a:r>
            <a:endParaRPr lang="fr-FR" dirty="0"/>
          </a:p>
        </p:txBody>
      </p:sp>
      <p:sp>
        <p:nvSpPr>
          <p:cNvPr id="3" name="Espace réservé du contenu 2"/>
          <p:cNvSpPr>
            <a:spLocks noGrp="1"/>
          </p:cNvSpPr>
          <p:nvPr>
            <p:ph idx="1"/>
          </p:nvPr>
        </p:nvSpPr>
        <p:spPr>
          <a:xfrm>
            <a:off x="1189223" y="1917292"/>
            <a:ext cx="9858187" cy="3729321"/>
          </a:xfrm>
        </p:spPr>
        <p:txBody>
          <a:bodyPr>
            <a:normAutofit/>
          </a:bodyPr>
          <a:lstStyle/>
          <a:p>
            <a:pPr algn="just"/>
            <a:r>
              <a:rPr lang="fr-FR" sz="1600" b="1" dirty="0" err="1" smtClean="0"/>
              <a:t>SophroKhepri</a:t>
            </a:r>
            <a:r>
              <a:rPr lang="fr-FR" sz="1600" dirty="0" smtClean="0"/>
              <a:t> vous propose une gamme des soins de support  permettant au collaborateur de </a:t>
            </a:r>
            <a:r>
              <a:rPr lang="fr-FR" sz="1600" b="1" dirty="0" smtClean="0"/>
              <a:t>reprendre pied dans la vie professionnelle</a:t>
            </a:r>
            <a:r>
              <a:rPr lang="fr-FR" sz="1600" dirty="0" smtClean="0"/>
              <a:t>, en faisant face aux besoins des collaborateurs du moins impactant au plus difficile :</a:t>
            </a:r>
          </a:p>
          <a:p>
            <a:pPr lvl="1" algn="just"/>
            <a:r>
              <a:rPr lang="fr-FR" b="1" dirty="0" smtClean="0"/>
              <a:t>Manque </a:t>
            </a:r>
            <a:r>
              <a:rPr lang="fr-FR" dirty="0" smtClean="0"/>
              <a:t>de motivation ou de concentration..</a:t>
            </a:r>
          </a:p>
          <a:p>
            <a:pPr lvl="1" algn="just"/>
            <a:r>
              <a:rPr lang="fr-FR" b="1" dirty="0" smtClean="0"/>
              <a:t>Surmenage intellectuel</a:t>
            </a:r>
            <a:r>
              <a:rPr lang="fr-FR" dirty="0" smtClean="0"/>
              <a:t>, situations conflictuelles, stress, perte de repères</a:t>
            </a:r>
          </a:p>
          <a:p>
            <a:pPr lvl="1" algn="just"/>
            <a:r>
              <a:rPr lang="fr-FR" b="1" dirty="0" err="1" smtClean="0"/>
              <a:t>Burn-out</a:t>
            </a:r>
            <a:r>
              <a:rPr lang="fr-FR" dirty="0" smtClean="0"/>
              <a:t>, gestion de la pression et équilibre des équipes</a:t>
            </a:r>
          </a:p>
          <a:p>
            <a:pPr lvl="1" algn="just"/>
            <a:r>
              <a:rPr lang="fr-FR" b="1" dirty="0" smtClean="0"/>
              <a:t>Deuil,</a:t>
            </a:r>
            <a:r>
              <a:rPr lang="fr-FR" dirty="0" smtClean="0"/>
              <a:t>  maladie lourde, addiction</a:t>
            </a:r>
          </a:p>
          <a:p>
            <a:pPr algn="just"/>
            <a:r>
              <a:rPr lang="fr-FR" sz="1600" dirty="0" smtClean="0"/>
              <a:t>La coordination de soins qui permet de travailler </a:t>
            </a:r>
          </a:p>
          <a:p>
            <a:pPr lvl="1" algn="just"/>
            <a:r>
              <a:rPr lang="fr-FR" dirty="0" smtClean="0"/>
              <a:t>au niveau </a:t>
            </a:r>
            <a:r>
              <a:rPr lang="fr-FR" b="1" dirty="0" smtClean="0"/>
              <a:t>physiologique, physique </a:t>
            </a:r>
            <a:r>
              <a:rPr lang="fr-FR" dirty="0" smtClean="0"/>
              <a:t>et</a:t>
            </a:r>
            <a:r>
              <a:rPr lang="fr-FR" b="1" dirty="0" smtClean="0"/>
              <a:t> émotionnel</a:t>
            </a:r>
            <a:r>
              <a:rPr lang="fr-FR" dirty="0" smtClean="0"/>
              <a:t>.</a:t>
            </a:r>
          </a:p>
          <a:p>
            <a:endParaRPr lang="fr-FR" dirty="0" smtClean="0"/>
          </a:p>
        </p:txBody>
      </p:sp>
      <p:sp>
        <p:nvSpPr>
          <p:cNvPr id="6" name="Espace réservé du pied de page 5"/>
          <p:cNvSpPr>
            <a:spLocks noGrp="1"/>
          </p:cNvSpPr>
          <p:nvPr>
            <p:ph type="ftr" sz="quarter" idx="11"/>
          </p:nvPr>
        </p:nvSpPr>
        <p:spPr>
          <a:xfrm>
            <a:off x="1141411" y="5883275"/>
            <a:ext cx="9134910" cy="365125"/>
          </a:xfrm>
        </p:spPr>
        <p:txBody>
          <a:bodyPr/>
          <a:lstStyle/>
          <a:p>
            <a:r>
              <a:rPr lang="fr-FR" dirty="0"/>
              <a:t>evelyne revellat - Sophrokhepri : &amp; Danielle Estrade - SOPHROLOGUE -  N° Siret 438 853 509</a:t>
            </a:r>
            <a:endParaRPr lang="en-US" dirty="0"/>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28336659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618518"/>
            <a:ext cx="10423058" cy="1041233"/>
          </a:xfrm>
        </p:spPr>
        <p:txBody>
          <a:bodyPr>
            <a:normAutofit/>
          </a:bodyPr>
          <a:lstStyle/>
          <a:p>
            <a:r>
              <a:rPr lang="fr-FR" dirty="0" smtClean="0"/>
              <a:t>Un partenariat avec </a:t>
            </a:r>
            <a:r>
              <a:rPr lang="fr-FR" dirty="0" err="1" smtClean="0"/>
              <a:t>SophroKhepri</a:t>
            </a:r>
            <a:r>
              <a:rPr lang="fr-FR" dirty="0" smtClean="0"/>
              <a:t> – </a:t>
            </a:r>
            <a:endParaRPr lang="fr-FR" b="1" dirty="0">
              <a:solidFill>
                <a:schemeClr val="bg1"/>
              </a:solidFill>
            </a:endParaRPr>
          </a:p>
        </p:txBody>
      </p:sp>
      <p:sp>
        <p:nvSpPr>
          <p:cNvPr id="3" name="Espace réservé du contenu 2"/>
          <p:cNvSpPr>
            <a:spLocks noGrp="1"/>
          </p:cNvSpPr>
          <p:nvPr>
            <p:ph idx="1"/>
          </p:nvPr>
        </p:nvSpPr>
        <p:spPr>
          <a:xfrm>
            <a:off x="1154954" y="1552176"/>
            <a:ext cx="10035785" cy="4195482"/>
          </a:xfrm>
        </p:spPr>
        <p:txBody>
          <a:bodyPr>
            <a:normAutofit fontScale="85000" lnSpcReduction="10000"/>
          </a:bodyPr>
          <a:lstStyle/>
          <a:p>
            <a:pPr algn="just"/>
            <a:endParaRPr lang="fr-FR" sz="1600" dirty="0" smtClean="0"/>
          </a:p>
          <a:p>
            <a:pPr algn="just"/>
            <a:r>
              <a:rPr lang="fr-FR" sz="1700" dirty="0" smtClean="0"/>
              <a:t>Un partenariat entre Sophrokhepri (avec sa plateforme de soins et d’accompagnements à distance) et </a:t>
            </a:r>
            <a:r>
              <a:rPr lang="fr-FR" sz="1700" dirty="0"/>
              <a:t>Deloitte </a:t>
            </a:r>
            <a:endParaRPr lang="fr-FR" sz="1700" dirty="0" smtClean="0"/>
          </a:p>
          <a:p>
            <a:pPr algn="just"/>
            <a:r>
              <a:rPr lang="fr-FR" sz="1700" dirty="0" smtClean="0"/>
              <a:t>Sophrokhepri se propose d’être le partenaire de Deloitte en qualité de professionnel de prévention, du mieux être et de la qualité de vie au travail.</a:t>
            </a:r>
          </a:p>
          <a:p>
            <a:pPr algn="just"/>
            <a:r>
              <a:rPr lang="fr-FR" sz="1700" dirty="0" smtClean="0"/>
              <a:t>Partenariat sous tendu par la volonté de réussite des deux parties pour un succès du programme auprès des collaborateurs</a:t>
            </a:r>
          </a:p>
          <a:p>
            <a:pPr algn="just"/>
            <a:r>
              <a:rPr lang="fr-FR" sz="1700" b="1" dirty="0" smtClean="0"/>
              <a:t>contracte avec </a:t>
            </a:r>
            <a:r>
              <a:rPr lang="fr-FR" sz="1700" b="1" dirty="0" err="1" smtClean="0"/>
              <a:t>Sophrokhépri</a:t>
            </a:r>
            <a:r>
              <a:rPr lang="fr-FR" sz="1700" b="1" dirty="0" smtClean="0"/>
              <a:t> un contrat pour une durée de 4 ans renouvelable</a:t>
            </a:r>
          </a:p>
          <a:p>
            <a:pPr algn="just"/>
            <a:r>
              <a:rPr lang="fr-FR" sz="1700" dirty="0" smtClean="0"/>
              <a:t>Frais d’entrée et d’installation du module personnalisé pack Deloitte (à définir) à la signature</a:t>
            </a:r>
          </a:p>
          <a:p>
            <a:pPr algn="just"/>
            <a:r>
              <a:rPr lang="fr-FR" sz="1700" dirty="0" smtClean="0"/>
              <a:t>Deloitte prévoit un budget d’utilisation des services en fonction du nombre de collaborateurs</a:t>
            </a:r>
          </a:p>
          <a:p>
            <a:pPr algn="just"/>
            <a:r>
              <a:rPr lang="fr-FR" sz="1700" dirty="0" smtClean="0"/>
              <a:t>Deloitte et Sophrokhepri travaillent ensemble sur la préparation du message à délivrer aux collaborateurs</a:t>
            </a:r>
            <a:endParaRPr lang="fr-FR" sz="1700" b="1" dirty="0" smtClean="0"/>
          </a:p>
          <a:p>
            <a:pPr algn="just"/>
            <a:r>
              <a:rPr lang="fr-FR" sz="1700" dirty="0" smtClean="0"/>
              <a:t>Deloitte assure la communication interne auprès de ses collaborateurs</a:t>
            </a:r>
          </a:p>
          <a:p>
            <a:pPr algn="just"/>
            <a:endParaRPr lang="fr-FR" sz="1600" b="1" dirty="0" smtClean="0"/>
          </a:p>
          <a:p>
            <a:pPr marL="0" indent="0">
              <a:buNone/>
            </a:pPr>
            <a:endParaRPr lang="fr-FR" dirty="0" smtClean="0"/>
          </a:p>
          <a:p>
            <a:endParaRPr lang="fr-FR" dirty="0" smtClean="0"/>
          </a:p>
          <a:p>
            <a:endParaRPr lang="fr-FR" dirty="0"/>
          </a:p>
        </p:txBody>
      </p:sp>
      <p:sp>
        <p:nvSpPr>
          <p:cNvPr id="6" name="Espace réservé du pied de page 5"/>
          <p:cNvSpPr>
            <a:spLocks noGrp="1"/>
          </p:cNvSpPr>
          <p:nvPr>
            <p:ph type="ftr" sz="quarter" idx="11"/>
          </p:nvPr>
        </p:nvSpPr>
        <p:spPr>
          <a:xfrm>
            <a:off x="1141411" y="5883275"/>
            <a:ext cx="9255086" cy="365125"/>
          </a:xfrm>
        </p:spPr>
        <p:txBody>
          <a:bodyPr/>
          <a:lstStyle/>
          <a:p>
            <a:r>
              <a:rPr lang="fr-FR" dirty="0" smtClean="0"/>
              <a:t>evelyne </a:t>
            </a:r>
            <a:r>
              <a:rPr lang="fr-FR" dirty="0"/>
              <a:t>revellat - Sophrokhepri : &amp; Danielle Estrade - SOPHROLOGUE -  N° Siret 438 853 </a:t>
            </a:r>
            <a:r>
              <a:rPr lang="fr-FR" dirty="0" smtClean="0"/>
              <a:t>509</a:t>
            </a:r>
            <a:endParaRPr lang="en-US" dirty="0"/>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4034963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618518"/>
            <a:ext cx="10423058" cy="1041233"/>
          </a:xfrm>
        </p:spPr>
        <p:txBody>
          <a:bodyPr>
            <a:normAutofit/>
          </a:bodyPr>
          <a:lstStyle/>
          <a:p>
            <a:r>
              <a:rPr lang="fr-FR" dirty="0" smtClean="0"/>
              <a:t>Mise en place d’une politique </a:t>
            </a:r>
            <a:r>
              <a:rPr lang="fr-FR" dirty="0" err="1" smtClean="0"/>
              <a:t>sqvt</a:t>
            </a:r>
            <a:r>
              <a:rPr lang="fr-FR" dirty="0" smtClean="0"/>
              <a:t> </a:t>
            </a:r>
            <a:endParaRPr lang="fr-FR" b="1" dirty="0">
              <a:solidFill>
                <a:schemeClr val="bg1"/>
              </a:solidFill>
            </a:endParaRPr>
          </a:p>
        </p:txBody>
      </p:sp>
      <p:sp>
        <p:nvSpPr>
          <p:cNvPr id="3" name="Espace réservé du contenu 2"/>
          <p:cNvSpPr>
            <a:spLocks noGrp="1"/>
          </p:cNvSpPr>
          <p:nvPr>
            <p:ph idx="1"/>
          </p:nvPr>
        </p:nvSpPr>
        <p:spPr>
          <a:xfrm>
            <a:off x="1154954" y="1836484"/>
            <a:ext cx="10035785" cy="3911174"/>
          </a:xfrm>
        </p:spPr>
        <p:txBody>
          <a:bodyPr>
            <a:normAutofit/>
          </a:bodyPr>
          <a:lstStyle/>
          <a:p>
            <a:pPr algn="just"/>
            <a:endParaRPr lang="fr-FR" sz="1600" dirty="0" smtClean="0"/>
          </a:p>
          <a:p>
            <a:pPr algn="just"/>
            <a:r>
              <a:rPr lang="fr-FR" sz="1600" b="1" dirty="0" smtClean="0">
                <a:latin typeface="Calibri"/>
                <a:ea typeface="Calibri"/>
                <a:cs typeface="Calibri"/>
                <a:sym typeface="Calibri"/>
              </a:rPr>
              <a:t>ECOUTE </a:t>
            </a:r>
            <a:r>
              <a:rPr lang="fr-FR" sz="1600" b="1" dirty="0">
                <a:latin typeface="Calibri"/>
                <a:ea typeface="Calibri"/>
                <a:cs typeface="Calibri"/>
                <a:sym typeface="Calibri"/>
              </a:rPr>
              <a:t>:</a:t>
            </a:r>
            <a:r>
              <a:rPr lang="fr-FR" sz="1600" dirty="0">
                <a:latin typeface="Calibri"/>
                <a:ea typeface="Calibri"/>
                <a:cs typeface="Calibri"/>
                <a:sym typeface="Calibri"/>
              </a:rPr>
              <a:t> avec accompagnement global et ciblé en toute confidentialité</a:t>
            </a:r>
            <a:endParaRPr lang="fr-FR" sz="1600" dirty="0"/>
          </a:p>
          <a:p>
            <a:pPr algn="just"/>
            <a:r>
              <a:rPr lang="fr-FR" sz="1600" b="1" dirty="0" smtClean="0">
                <a:latin typeface="Calibri"/>
                <a:ea typeface="Calibri"/>
                <a:cs typeface="Calibri"/>
                <a:sym typeface="Calibri"/>
              </a:rPr>
              <a:t>PEDAGOGIE </a:t>
            </a:r>
            <a:r>
              <a:rPr lang="fr-FR" sz="1600" b="1" dirty="0">
                <a:latin typeface="Calibri"/>
                <a:ea typeface="Calibri"/>
                <a:cs typeface="Calibri"/>
                <a:sym typeface="Calibri"/>
              </a:rPr>
              <a:t>:</a:t>
            </a:r>
            <a:r>
              <a:rPr lang="fr-FR" sz="1600" dirty="0">
                <a:latin typeface="Calibri"/>
                <a:ea typeface="Calibri"/>
                <a:cs typeface="Calibri"/>
                <a:sym typeface="Calibri"/>
              </a:rPr>
              <a:t> Apprendre des moyens simples pour travailler mieux en prenant soin de soi avec des experts en SQVT,</a:t>
            </a:r>
          </a:p>
          <a:p>
            <a:pPr algn="just"/>
            <a:r>
              <a:rPr lang="fr-FR" sz="1600" b="1" dirty="0" smtClean="0">
                <a:latin typeface="Calibri"/>
                <a:ea typeface="Calibri"/>
                <a:cs typeface="Calibri"/>
                <a:sym typeface="Calibri"/>
              </a:rPr>
              <a:t>PREVENTION </a:t>
            </a:r>
            <a:r>
              <a:rPr lang="fr-FR" sz="1600" b="1" dirty="0">
                <a:latin typeface="Calibri"/>
                <a:ea typeface="Calibri"/>
                <a:cs typeface="Calibri"/>
                <a:sym typeface="Calibri"/>
              </a:rPr>
              <a:t>:</a:t>
            </a:r>
            <a:r>
              <a:rPr lang="fr-FR" sz="1600" dirty="0">
                <a:latin typeface="Calibri"/>
                <a:ea typeface="Calibri"/>
                <a:cs typeface="Calibri"/>
                <a:sym typeface="Calibri"/>
              </a:rPr>
              <a:t> Prévenir les effets du stress en trouvant les clefs d'un bon équilibre travail-santé-vie personnelle, vivre pleinement et sereinement sa vie professionnelle grâce à des pratiques thérapeutiques pluridisciplinaires ayant fait la preuve de leur efficacité</a:t>
            </a:r>
            <a:r>
              <a:rPr lang="fr-FR" sz="1600" dirty="0" smtClean="0">
                <a:latin typeface="Calibri"/>
                <a:ea typeface="Calibri"/>
                <a:cs typeface="Calibri"/>
                <a:sym typeface="Calibri"/>
              </a:rPr>
              <a:t>,</a:t>
            </a:r>
          </a:p>
          <a:p>
            <a:pPr algn="just"/>
            <a:r>
              <a:rPr lang="fr-FR" sz="1600" b="1" dirty="0" smtClean="0">
                <a:latin typeface="Calibri"/>
                <a:ea typeface="Calibri"/>
                <a:cs typeface="Calibri"/>
                <a:sym typeface="Calibri"/>
              </a:rPr>
              <a:t>PREPARATION </a:t>
            </a:r>
            <a:r>
              <a:rPr lang="fr-FR" sz="1600" b="1" dirty="0">
                <a:latin typeface="Calibri"/>
                <a:ea typeface="Calibri"/>
                <a:cs typeface="Calibri"/>
                <a:sym typeface="Calibri"/>
              </a:rPr>
              <a:t>:</a:t>
            </a:r>
            <a:r>
              <a:rPr lang="fr-FR" sz="1600" dirty="0">
                <a:latin typeface="Calibri"/>
                <a:ea typeface="Calibri"/>
                <a:cs typeface="Calibri"/>
                <a:sym typeface="Calibri"/>
              </a:rPr>
              <a:t> Au retour au travail après une absence longue durée de l’entreprise (accompagnement retour à l’emploi, mi-temps thérapeutique, retour maternité…)</a:t>
            </a:r>
          </a:p>
          <a:p>
            <a:pPr algn="just"/>
            <a:endParaRPr lang="fr-FR" sz="1600" dirty="0">
              <a:latin typeface="Calibri"/>
              <a:ea typeface="Calibri"/>
              <a:cs typeface="Calibri"/>
              <a:sym typeface="Calibri"/>
            </a:endParaRPr>
          </a:p>
          <a:p>
            <a:pPr algn="just"/>
            <a:endParaRPr lang="fr-FR" sz="1600" dirty="0"/>
          </a:p>
          <a:p>
            <a:pPr lvl="1" algn="just"/>
            <a:endParaRPr lang="fr-FR" sz="1600" dirty="0"/>
          </a:p>
          <a:p>
            <a:pPr algn="just"/>
            <a:endParaRPr lang="fr-FR" sz="1600" b="1" dirty="0" smtClean="0"/>
          </a:p>
          <a:p>
            <a:pPr marL="0" indent="0">
              <a:buNone/>
            </a:pPr>
            <a:endParaRPr lang="fr-FR" dirty="0" smtClean="0"/>
          </a:p>
          <a:p>
            <a:endParaRPr lang="fr-FR" dirty="0" smtClean="0"/>
          </a:p>
          <a:p>
            <a:endParaRPr lang="fr-FR" dirty="0"/>
          </a:p>
        </p:txBody>
      </p:sp>
      <p:sp>
        <p:nvSpPr>
          <p:cNvPr id="6" name="Espace réservé du pied de page 5"/>
          <p:cNvSpPr>
            <a:spLocks noGrp="1"/>
          </p:cNvSpPr>
          <p:nvPr>
            <p:ph type="ftr" sz="quarter" idx="11"/>
          </p:nvPr>
        </p:nvSpPr>
        <p:spPr>
          <a:xfrm>
            <a:off x="1141411" y="5883275"/>
            <a:ext cx="9255086" cy="365125"/>
          </a:xfrm>
        </p:spPr>
        <p:txBody>
          <a:bodyPr/>
          <a:lstStyle/>
          <a:p>
            <a:r>
              <a:rPr lang="fr-FR" dirty="0" smtClean="0"/>
              <a:t>evelyne </a:t>
            </a:r>
            <a:r>
              <a:rPr lang="fr-FR" dirty="0"/>
              <a:t>revellat - Sophrokhepri : &amp; Danielle Estrade - SOPHROLOGUE -  N° Siret 438 853 </a:t>
            </a:r>
            <a:r>
              <a:rPr lang="fr-FR" dirty="0" smtClean="0"/>
              <a:t>509</a:t>
            </a:r>
            <a:endParaRPr lang="en-US" dirty="0"/>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17129420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618518"/>
            <a:ext cx="10630526" cy="1041233"/>
          </a:xfrm>
        </p:spPr>
        <p:txBody>
          <a:bodyPr>
            <a:normAutofit/>
          </a:bodyPr>
          <a:lstStyle/>
          <a:p>
            <a:r>
              <a:rPr lang="fr-FR" dirty="0" smtClean="0"/>
              <a:t>LE PACK DE PRESTATIONS CLE EN MAINS </a:t>
            </a:r>
            <a:endParaRPr lang="fr-FR" b="1" dirty="0">
              <a:solidFill>
                <a:schemeClr val="bg1"/>
              </a:solidFill>
            </a:endParaRPr>
          </a:p>
        </p:txBody>
      </p:sp>
      <p:sp>
        <p:nvSpPr>
          <p:cNvPr id="3" name="Espace réservé du contenu 2"/>
          <p:cNvSpPr>
            <a:spLocks noGrp="1"/>
          </p:cNvSpPr>
          <p:nvPr>
            <p:ph idx="1"/>
          </p:nvPr>
        </p:nvSpPr>
        <p:spPr>
          <a:xfrm>
            <a:off x="1154954" y="1836484"/>
            <a:ext cx="10035785" cy="3911174"/>
          </a:xfrm>
        </p:spPr>
        <p:txBody>
          <a:bodyPr>
            <a:normAutofit fontScale="92500" lnSpcReduction="20000"/>
          </a:bodyPr>
          <a:lstStyle/>
          <a:p>
            <a:pPr algn="just"/>
            <a:r>
              <a:rPr lang="fr-FR" sz="1600" b="1" dirty="0" smtClean="0">
                <a:latin typeface="Calibri"/>
                <a:ea typeface="Calibri"/>
                <a:cs typeface="Calibri"/>
                <a:sym typeface="Calibri"/>
              </a:rPr>
              <a:t>Un entretien de </a:t>
            </a:r>
            <a:r>
              <a:rPr lang="fr-FR" sz="1600" dirty="0"/>
              <a:t>de diagnostic et d’orientation pour la coordination des soins de support</a:t>
            </a:r>
          </a:p>
          <a:p>
            <a:pPr algn="just"/>
            <a:r>
              <a:rPr lang="fr-FR" sz="1600" dirty="0" smtClean="0"/>
              <a:t>Une </a:t>
            </a:r>
            <a:r>
              <a:rPr lang="fr-FR" sz="1600" dirty="0"/>
              <a:t>cellule d’urgence pour intervenir en situation de crise</a:t>
            </a:r>
          </a:p>
          <a:p>
            <a:pPr algn="just"/>
            <a:r>
              <a:rPr lang="fr-FR" sz="1600" dirty="0"/>
              <a:t>Des prestations concernant les pôles santé suivant:</a:t>
            </a:r>
          </a:p>
          <a:p>
            <a:pPr algn="just"/>
            <a:r>
              <a:rPr lang="fr-FR" sz="1600" dirty="0" smtClean="0"/>
              <a:t>Sommeil  - Alimentaire – Addictions - Douleurs chroniques - Stress (stress aigu, post traumatique, dépression, </a:t>
            </a:r>
            <a:r>
              <a:rPr lang="fr-FR" sz="1600" dirty="0" err="1" smtClean="0"/>
              <a:t>burn-out</a:t>
            </a:r>
            <a:r>
              <a:rPr lang="fr-FR" sz="1600" dirty="0" smtClean="0"/>
              <a:t>)</a:t>
            </a:r>
          </a:p>
          <a:p>
            <a:pPr algn="just"/>
            <a:r>
              <a:rPr lang="fr-FR" sz="1600" dirty="0" smtClean="0"/>
              <a:t>Périnatalité – Parentalité - Préparation à la retraite – Soutien aux aidants familiaux</a:t>
            </a:r>
          </a:p>
          <a:p>
            <a:pPr algn="just"/>
            <a:r>
              <a:rPr lang="fr-FR" sz="1600" dirty="0" smtClean="0"/>
              <a:t>Conciliation vie privée – vie professionnelle</a:t>
            </a:r>
          </a:p>
          <a:p>
            <a:pPr algn="just"/>
            <a:r>
              <a:rPr lang="fr-FR" sz="1600" dirty="0" smtClean="0"/>
              <a:t>Des bilans énergétiques</a:t>
            </a:r>
          </a:p>
          <a:p>
            <a:pPr algn="just"/>
            <a:r>
              <a:rPr lang="fr-FR" sz="1600" dirty="0" smtClean="0"/>
              <a:t>Des programmes d’optimisation de la récupération et du sommeil</a:t>
            </a:r>
          </a:p>
          <a:p>
            <a:pPr algn="just"/>
            <a:r>
              <a:rPr lang="fr-FR" sz="1600" dirty="0" smtClean="0"/>
              <a:t>Des programmes d’optimisation de la concentration et de la performance</a:t>
            </a:r>
          </a:p>
          <a:p>
            <a:pPr algn="just"/>
            <a:r>
              <a:rPr lang="fr-FR" sz="1600" dirty="0" smtClean="0"/>
              <a:t>Des parcours de préparation à la reprise du travail après une longue absence ou maladie.</a:t>
            </a:r>
          </a:p>
          <a:p>
            <a:pPr marL="0" indent="0" algn="just">
              <a:buNone/>
            </a:pPr>
            <a:endParaRPr lang="fr-FR" sz="1600" dirty="0" smtClean="0"/>
          </a:p>
          <a:p>
            <a:pPr marL="0" indent="0" algn="just">
              <a:buNone/>
            </a:pPr>
            <a:endParaRPr lang="fr-FR" sz="1600" dirty="0"/>
          </a:p>
          <a:p>
            <a:pPr lvl="1" algn="just"/>
            <a:endParaRPr lang="fr-FR" sz="1600" dirty="0"/>
          </a:p>
          <a:p>
            <a:pPr algn="just"/>
            <a:endParaRPr lang="fr-FR" sz="1600" b="1" dirty="0" smtClean="0"/>
          </a:p>
          <a:p>
            <a:pPr marL="0" indent="0">
              <a:buNone/>
            </a:pPr>
            <a:endParaRPr lang="fr-FR" dirty="0" smtClean="0"/>
          </a:p>
          <a:p>
            <a:endParaRPr lang="fr-FR" dirty="0" smtClean="0"/>
          </a:p>
          <a:p>
            <a:endParaRPr lang="fr-FR" dirty="0"/>
          </a:p>
        </p:txBody>
      </p:sp>
      <p:sp>
        <p:nvSpPr>
          <p:cNvPr id="6" name="Espace réservé du pied de page 5"/>
          <p:cNvSpPr>
            <a:spLocks noGrp="1"/>
          </p:cNvSpPr>
          <p:nvPr>
            <p:ph type="ftr" sz="quarter" idx="11"/>
          </p:nvPr>
        </p:nvSpPr>
        <p:spPr>
          <a:xfrm>
            <a:off x="1141411" y="5883275"/>
            <a:ext cx="9255086" cy="365125"/>
          </a:xfrm>
        </p:spPr>
        <p:txBody>
          <a:bodyPr/>
          <a:lstStyle/>
          <a:p>
            <a:r>
              <a:rPr lang="fr-FR" dirty="0" smtClean="0"/>
              <a:t>evelyne </a:t>
            </a:r>
            <a:r>
              <a:rPr lang="fr-FR" dirty="0"/>
              <a:t>revellat - Sophrokhepri : &amp; Danielle Estrade - SOPHROLOGUE -  N° Siret 438 853 </a:t>
            </a:r>
            <a:r>
              <a:rPr lang="fr-FR" dirty="0" smtClean="0"/>
              <a:t>509</a:t>
            </a:r>
            <a:endParaRPr lang="en-US" dirty="0"/>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9992518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618518"/>
            <a:ext cx="10423058" cy="1041233"/>
          </a:xfrm>
        </p:spPr>
        <p:txBody>
          <a:bodyPr>
            <a:normAutofit/>
          </a:bodyPr>
          <a:lstStyle/>
          <a:p>
            <a:r>
              <a:rPr lang="fr-FR" dirty="0" smtClean="0"/>
              <a:t>les services mis a votre disposition</a:t>
            </a:r>
            <a:endParaRPr lang="fr-FR" b="1" dirty="0">
              <a:solidFill>
                <a:schemeClr val="bg1"/>
              </a:solidFill>
            </a:endParaRPr>
          </a:p>
        </p:txBody>
      </p:sp>
      <p:sp>
        <p:nvSpPr>
          <p:cNvPr id="3" name="Espace réservé du contenu 2"/>
          <p:cNvSpPr>
            <a:spLocks noGrp="1"/>
          </p:cNvSpPr>
          <p:nvPr>
            <p:ph idx="1"/>
          </p:nvPr>
        </p:nvSpPr>
        <p:spPr>
          <a:xfrm>
            <a:off x="1154954" y="1713539"/>
            <a:ext cx="10035785" cy="4103274"/>
          </a:xfrm>
        </p:spPr>
        <p:txBody>
          <a:bodyPr>
            <a:normAutofit fontScale="92500" lnSpcReduction="10000"/>
          </a:bodyPr>
          <a:lstStyle/>
          <a:p>
            <a:pPr algn="just"/>
            <a:r>
              <a:rPr lang="fr-FR" sz="1600" b="1" dirty="0">
                <a:ea typeface="Calibri"/>
                <a:cs typeface="Calibri"/>
                <a:sym typeface="Calibri"/>
              </a:rPr>
              <a:t>Un système expert :</a:t>
            </a:r>
            <a:r>
              <a:rPr lang="fr-FR" sz="1600" dirty="0">
                <a:ea typeface="Calibri"/>
                <a:cs typeface="Calibri"/>
                <a:sym typeface="Calibri"/>
              </a:rPr>
              <a:t> permet d’accompagner les besoins des collaborateurs sans qu’ils aient à parler en interne dans leur environnement professionnel de leurs difficultés. Ils utilisent un code remis par leur employeur pour s’identifier sur la plateforme et avoir accès aux différents types d’accompagnements. </a:t>
            </a:r>
            <a:endParaRPr lang="fr-FR" sz="1600" dirty="0"/>
          </a:p>
          <a:p>
            <a:pPr algn="just"/>
            <a:r>
              <a:rPr lang="fr-FR" sz="1600" b="1" dirty="0">
                <a:ea typeface="Calibri"/>
                <a:cs typeface="Calibri"/>
                <a:sym typeface="Calibri"/>
              </a:rPr>
              <a:t>Un budget prédéfini qui englobe les différents types d’accompagnement mieux être présélectionnés dans le cadre du dispositif SQVT choisi par Deloitte</a:t>
            </a:r>
          </a:p>
          <a:p>
            <a:pPr algn="just"/>
            <a:r>
              <a:rPr lang="fr-FR" sz="1600" b="1" dirty="0">
                <a:ea typeface="Calibri"/>
                <a:cs typeface="Calibri"/>
                <a:sym typeface="Calibri"/>
              </a:rPr>
              <a:t>Une Guidance des collaborateurs  : Les collaborateurs sont guidés sans que l’employeur puisse connaître les motifs de consultations, liés ou pas à son contexte professionnel pouvant être un facteur de démotivation, de baisse de productivité ou d’accident du travail.</a:t>
            </a:r>
          </a:p>
          <a:p>
            <a:pPr algn="just"/>
            <a:r>
              <a:rPr lang="fr-FR" sz="1600" b="1" dirty="0" err="1">
                <a:sym typeface="Calibri"/>
              </a:rPr>
              <a:t>Visiothérapie</a:t>
            </a:r>
            <a:r>
              <a:rPr lang="fr-FR" sz="1600" b="1" dirty="0">
                <a:sym typeface="Calibri"/>
              </a:rPr>
              <a:t> pourquoi? : Eloignement physique ; Pudeur, timidité ; Confidentialité ; Manque de temps ou obligation de rester chez soi</a:t>
            </a:r>
            <a:endParaRPr lang="fr-FR" sz="1600" dirty="0"/>
          </a:p>
          <a:p>
            <a:pPr algn="just"/>
            <a:r>
              <a:rPr lang="fr-FR" sz="1600" b="1" dirty="0">
                <a:ea typeface="Calibri"/>
                <a:cs typeface="Calibri"/>
                <a:sym typeface="Calibri"/>
              </a:rPr>
              <a:t>Sécurité des systèmes :</a:t>
            </a:r>
            <a:r>
              <a:rPr lang="fr-FR" sz="1600" dirty="0">
                <a:ea typeface="Calibri"/>
                <a:cs typeface="Calibri"/>
                <a:sym typeface="Calibri"/>
              </a:rPr>
              <a:t> Sécurisation des données, stockage des informations chez OVH</a:t>
            </a:r>
          </a:p>
          <a:p>
            <a:pPr algn="just"/>
            <a:r>
              <a:rPr lang="fr-FR" sz="1600" b="1" dirty="0">
                <a:ea typeface="Calibri"/>
                <a:cs typeface="Calibri"/>
                <a:sym typeface="Calibri"/>
              </a:rPr>
              <a:t>VISIAPY : Système de </a:t>
            </a:r>
            <a:r>
              <a:rPr lang="fr-FR" sz="1600" b="1" dirty="0" err="1">
                <a:ea typeface="Calibri"/>
                <a:cs typeface="Calibri"/>
                <a:sym typeface="Calibri"/>
              </a:rPr>
              <a:t>visio</a:t>
            </a:r>
            <a:r>
              <a:rPr lang="fr-FR" sz="1600" b="1" dirty="0">
                <a:ea typeface="Calibri"/>
                <a:cs typeface="Calibri"/>
                <a:sym typeface="Calibri"/>
              </a:rPr>
              <a:t> conférence propriétaire qui permet la confidentialité des échanges, la stabilité de la qualité de l’image et du son.</a:t>
            </a:r>
            <a:endParaRPr lang="fr-FR" sz="1600" dirty="0">
              <a:ea typeface="Calibri"/>
              <a:cs typeface="Calibri"/>
              <a:sym typeface="Calibri"/>
            </a:endParaRPr>
          </a:p>
          <a:p>
            <a:pPr algn="just"/>
            <a:endParaRPr lang="fr-FR" sz="1600" dirty="0" smtClean="0"/>
          </a:p>
          <a:p>
            <a:pPr algn="just"/>
            <a:endParaRPr lang="fr-FR" sz="1600" dirty="0"/>
          </a:p>
          <a:p>
            <a:pPr lvl="1" algn="just"/>
            <a:endParaRPr lang="fr-FR" sz="1600" dirty="0"/>
          </a:p>
          <a:p>
            <a:pPr algn="just"/>
            <a:endParaRPr lang="fr-FR" sz="1600" b="1" dirty="0" smtClean="0"/>
          </a:p>
          <a:p>
            <a:pPr marL="0" indent="0">
              <a:buNone/>
            </a:pPr>
            <a:endParaRPr lang="fr-FR" dirty="0" smtClean="0"/>
          </a:p>
          <a:p>
            <a:endParaRPr lang="fr-FR" dirty="0" smtClean="0"/>
          </a:p>
          <a:p>
            <a:endParaRPr lang="fr-FR" dirty="0"/>
          </a:p>
        </p:txBody>
      </p:sp>
      <p:sp>
        <p:nvSpPr>
          <p:cNvPr id="6" name="Espace réservé du pied de page 5"/>
          <p:cNvSpPr>
            <a:spLocks noGrp="1"/>
          </p:cNvSpPr>
          <p:nvPr>
            <p:ph type="ftr" sz="quarter" idx="11"/>
          </p:nvPr>
        </p:nvSpPr>
        <p:spPr>
          <a:xfrm>
            <a:off x="1141411" y="5883275"/>
            <a:ext cx="9255086" cy="365125"/>
          </a:xfrm>
        </p:spPr>
        <p:txBody>
          <a:bodyPr/>
          <a:lstStyle/>
          <a:p>
            <a:r>
              <a:rPr lang="fr-FR" dirty="0" smtClean="0"/>
              <a:t>evelyne </a:t>
            </a:r>
            <a:r>
              <a:rPr lang="fr-FR" dirty="0"/>
              <a:t>revellat - Sophrokhepri : &amp; Danielle Estrade - SOPHROLOGUE -  N° Siret 438 853 </a:t>
            </a:r>
            <a:r>
              <a:rPr lang="fr-FR" dirty="0" smtClean="0"/>
              <a:t>509</a:t>
            </a:r>
            <a:endParaRPr lang="en-US" dirty="0"/>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27374528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618518"/>
            <a:ext cx="10423058" cy="1041233"/>
          </a:xfrm>
        </p:spPr>
        <p:txBody>
          <a:bodyPr>
            <a:normAutofit fontScale="90000"/>
          </a:bodyPr>
          <a:lstStyle/>
          <a:p>
            <a:r>
              <a:rPr lang="fr-FR" dirty="0" smtClean="0"/>
              <a:t>LES avantages pour </a:t>
            </a:r>
            <a:r>
              <a:rPr lang="fr-FR" dirty="0" err="1" smtClean="0"/>
              <a:t>deloitte</a:t>
            </a:r>
            <a:r>
              <a:rPr lang="fr-FR" dirty="0" smtClean="0"/>
              <a:t> d’externaliser la mise en place d’une approche </a:t>
            </a:r>
            <a:r>
              <a:rPr lang="fr-FR" dirty="0" err="1" smtClean="0"/>
              <a:t>sqvt</a:t>
            </a:r>
            <a:r>
              <a:rPr lang="fr-FR" dirty="0" smtClean="0"/>
              <a:t/>
            </a:r>
            <a:br>
              <a:rPr lang="fr-FR" dirty="0" smtClean="0"/>
            </a:br>
            <a:endParaRPr lang="fr-FR" b="1" dirty="0">
              <a:solidFill>
                <a:schemeClr val="bg1"/>
              </a:solidFill>
            </a:endParaRPr>
          </a:p>
        </p:txBody>
      </p:sp>
      <p:sp>
        <p:nvSpPr>
          <p:cNvPr id="3" name="Espace réservé du contenu 2"/>
          <p:cNvSpPr>
            <a:spLocks noGrp="1"/>
          </p:cNvSpPr>
          <p:nvPr>
            <p:ph idx="1"/>
          </p:nvPr>
        </p:nvSpPr>
        <p:spPr>
          <a:xfrm>
            <a:off x="1154954" y="1721224"/>
            <a:ext cx="10035785" cy="4026434"/>
          </a:xfrm>
        </p:spPr>
        <p:txBody>
          <a:bodyPr>
            <a:normAutofit/>
          </a:bodyPr>
          <a:lstStyle/>
          <a:p>
            <a:pPr algn="just"/>
            <a:endParaRPr lang="fr-FR" sz="1600" b="1" dirty="0" smtClean="0">
              <a:ea typeface="Calibri"/>
              <a:cs typeface="Calibri"/>
              <a:sym typeface="Calibri"/>
            </a:endParaRPr>
          </a:p>
          <a:p>
            <a:pPr algn="just"/>
            <a:r>
              <a:rPr lang="fr-FR" sz="1600" b="1" dirty="0" smtClean="0">
                <a:sym typeface="Calibri"/>
              </a:rPr>
              <a:t>Respect efficace de la réglementation en vigueur</a:t>
            </a:r>
            <a:endParaRPr lang="fr-FR" sz="1600" dirty="0"/>
          </a:p>
          <a:p>
            <a:pPr algn="just"/>
            <a:r>
              <a:rPr lang="fr-FR" sz="1600" b="1" dirty="0" smtClean="0">
                <a:ea typeface="Calibri"/>
                <a:cs typeface="Calibri"/>
                <a:sym typeface="Calibri"/>
              </a:rPr>
              <a:t>Gain de temps dans la mise en place face à la complexité des prestations à mettre en place</a:t>
            </a:r>
            <a:endParaRPr lang="fr-FR" sz="1600" dirty="0" smtClean="0">
              <a:ea typeface="Calibri"/>
              <a:cs typeface="Calibri"/>
              <a:sym typeface="Calibri"/>
            </a:endParaRPr>
          </a:p>
          <a:p>
            <a:pPr algn="just"/>
            <a:r>
              <a:rPr lang="fr-FR" sz="1600" b="1" dirty="0" smtClean="0">
                <a:ea typeface="Calibri"/>
                <a:cs typeface="Calibri"/>
                <a:sym typeface="Calibri"/>
              </a:rPr>
              <a:t>Déontologie (objectivité et impartialité de la démarche)</a:t>
            </a:r>
            <a:endParaRPr lang="fr-FR" sz="1600" dirty="0" smtClean="0">
              <a:ea typeface="Calibri"/>
              <a:cs typeface="Calibri"/>
              <a:sym typeface="Calibri"/>
            </a:endParaRPr>
          </a:p>
          <a:p>
            <a:pPr algn="just"/>
            <a:r>
              <a:rPr lang="fr-FR" sz="1600" b="1" dirty="0" smtClean="0">
                <a:ea typeface="Calibri"/>
                <a:cs typeface="Calibri"/>
                <a:sym typeface="Calibri"/>
              </a:rPr>
              <a:t>Respect de la confidentialité</a:t>
            </a:r>
          </a:p>
          <a:p>
            <a:pPr algn="just"/>
            <a:r>
              <a:rPr lang="fr-FR" sz="1600" b="1" dirty="0" smtClean="0">
                <a:ea typeface="Calibri"/>
                <a:cs typeface="Calibri"/>
                <a:sym typeface="Calibri"/>
              </a:rPr>
              <a:t>S’appuyer sur un des professionnels de la relation d’aide sans avoir à recruter </a:t>
            </a:r>
          </a:p>
          <a:p>
            <a:pPr algn="just"/>
            <a:r>
              <a:rPr lang="fr-FR" sz="1600" b="1" dirty="0" smtClean="0">
                <a:ea typeface="Calibri"/>
                <a:cs typeface="Calibri"/>
                <a:sym typeface="Calibri"/>
              </a:rPr>
              <a:t>Budget maitrisé en travaillant avec des experts compétents</a:t>
            </a:r>
          </a:p>
          <a:p>
            <a:pPr algn="just"/>
            <a:r>
              <a:rPr lang="fr-FR" sz="1600" b="1" dirty="0" smtClean="0">
                <a:ea typeface="Calibri"/>
                <a:cs typeface="Calibri"/>
                <a:sym typeface="Calibri"/>
              </a:rPr>
              <a:t>Obtention d’un meilleur taux d’engagement professionnel des collaborateurs</a:t>
            </a:r>
          </a:p>
          <a:p>
            <a:pPr algn="just"/>
            <a:endParaRPr lang="fr-FR" sz="1600" b="1" dirty="0" smtClean="0">
              <a:ea typeface="Calibri"/>
              <a:cs typeface="Calibri"/>
              <a:sym typeface="Calibri"/>
            </a:endParaRPr>
          </a:p>
          <a:p>
            <a:pPr algn="just"/>
            <a:endParaRPr lang="fr-FR" sz="1600" dirty="0">
              <a:ea typeface="Calibri"/>
              <a:cs typeface="Calibri"/>
              <a:sym typeface="Calibri"/>
            </a:endParaRPr>
          </a:p>
          <a:p>
            <a:pPr algn="just"/>
            <a:endParaRPr lang="fr-FR" sz="1600" dirty="0">
              <a:ea typeface="Calibri"/>
              <a:cs typeface="Calibri"/>
              <a:sym typeface="Calibri"/>
            </a:endParaRPr>
          </a:p>
          <a:p>
            <a:pPr algn="just"/>
            <a:endParaRPr lang="fr-FR" sz="1600" dirty="0" smtClean="0"/>
          </a:p>
          <a:p>
            <a:pPr algn="just"/>
            <a:endParaRPr lang="fr-FR" sz="1600" b="1" dirty="0" smtClean="0"/>
          </a:p>
          <a:p>
            <a:pPr marL="0" indent="0">
              <a:buNone/>
            </a:pPr>
            <a:endParaRPr lang="fr-FR" dirty="0" smtClean="0"/>
          </a:p>
          <a:p>
            <a:endParaRPr lang="fr-FR" dirty="0" smtClean="0"/>
          </a:p>
          <a:p>
            <a:endParaRPr lang="fr-FR" dirty="0"/>
          </a:p>
        </p:txBody>
      </p:sp>
      <p:sp>
        <p:nvSpPr>
          <p:cNvPr id="6" name="Espace réservé du pied de page 5"/>
          <p:cNvSpPr>
            <a:spLocks noGrp="1"/>
          </p:cNvSpPr>
          <p:nvPr>
            <p:ph type="ftr" sz="quarter" idx="11"/>
          </p:nvPr>
        </p:nvSpPr>
        <p:spPr>
          <a:xfrm>
            <a:off x="1141411" y="5883275"/>
            <a:ext cx="9255086" cy="365125"/>
          </a:xfrm>
        </p:spPr>
        <p:txBody>
          <a:bodyPr/>
          <a:lstStyle/>
          <a:p>
            <a:r>
              <a:rPr lang="fr-FR" dirty="0" smtClean="0"/>
              <a:t>evelyne </a:t>
            </a:r>
            <a:r>
              <a:rPr lang="fr-FR" dirty="0"/>
              <a:t>revellat - Sophrokhepri : &amp; Danielle Estrade - SOPHROLOGUE -  N° Siret 438 853 </a:t>
            </a:r>
            <a:r>
              <a:rPr lang="fr-FR" dirty="0" smtClean="0"/>
              <a:t>509</a:t>
            </a:r>
            <a:endParaRPr lang="en-US" dirty="0"/>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11187369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618518"/>
            <a:ext cx="10423058" cy="1041233"/>
          </a:xfrm>
        </p:spPr>
        <p:txBody>
          <a:bodyPr>
            <a:normAutofit fontScale="90000"/>
          </a:bodyPr>
          <a:lstStyle/>
          <a:p>
            <a:r>
              <a:rPr lang="fr-FR" dirty="0" smtClean="0"/>
              <a:t>BENEFICES pour </a:t>
            </a:r>
            <a:r>
              <a:rPr lang="fr-FR" dirty="0" err="1" smtClean="0"/>
              <a:t>deloitte</a:t>
            </a:r>
            <a:r>
              <a:rPr lang="fr-FR" dirty="0" smtClean="0"/>
              <a:t> DE METTRE EN place une approche </a:t>
            </a:r>
            <a:r>
              <a:rPr lang="fr-FR" dirty="0" err="1" smtClean="0"/>
              <a:t>sqvt</a:t>
            </a:r>
            <a:r>
              <a:rPr lang="fr-FR" dirty="0" smtClean="0"/>
              <a:t/>
            </a:r>
            <a:br>
              <a:rPr lang="fr-FR" dirty="0" smtClean="0"/>
            </a:br>
            <a:endParaRPr lang="fr-FR" b="1" dirty="0">
              <a:solidFill>
                <a:schemeClr val="bg1"/>
              </a:solidFill>
            </a:endParaRPr>
          </a:p>
        </p:txBody>
      </p:sp>
      <p:sp>
        <p:nvSpPr>
          <p:cNvPr id="3" name="Espace réservé du contenu 2"/>
          <p:cNvSpPr>
            <a:spLocks noGrp="1"/>
          </p:cNvSpPr>
          <p:nvPr>
            <p:ph idx="1"/>
          </p:nvPr>
        </p:nvSpPr>
        <p:spPr>
          <a:xfrm>
            <a:off x="1154954" y="1721224"/>
            <a:ext cx="10035785" cy="4026434"/>
          </a:xfrm>
        </p:spPr>
        <p:txBody>
          <a:bodyPr>
            <a:normAutofit/>
          </a:bodyPr>
          <a:lstStyle/>
          <a:p>
            <a:pPr algn="just"/>
            <a:endParaRPr lang="fr-FR" sz="1600" b="1" dirty="0" smtClean="0">
              <a:ea typeface="Calibri"/>
              <a:cs typeface="Calibri"/>
              <a:sym typeface="Calibri"/>
            </a:endParaRPr>
          </a:p>
          <a:p>
            <a:pPr algn="just"/>
            <a:r>
              <a:rPr lang="fr-FR" sz="1600" b="1" dirty="0" smtClean="0">
                <a:sym typeface="Calibri"/>
              </a:rPr>
              <a:t>Regard nouveau porté sur l’activité d’une structure favorisant l’innovation et la différenciation auprès des ministères du travail et de la santé</a:t>
            </a:r>
            <a:endParaRPr lang="fr-FR" sz="1600" dirty="0"/>
          </a:p>
          <a:p>
            <a:pPr algn="just"/>
            <a:r>
              <a:rPr lang="fr-FR" sz="1600" b="1" dirty="0" smtClean="0">
                <a:ea typeface="Calibri"/>
                <a:cs typeface="Calibri"/>
                <a:sym typeface="Calibri"/>
              </a:rPr>
              <a:t>Anticipation et maîtrise des risques professionnels</a:t>
            </a:r>
            <a:endParaRPr lang="fr-FR" sz="1600" dirty="0" smtClean="0">
              <a:ea typeface="Calibri"/>
              <a:cs typeface="Calibri"/>
              <a:sym typeface="Calibri"/>
            </a:endParaRPr>
          </a:p>
          <a:p>
            <a:pPr algn="just"/>
            <a:r>
              <a:rPr lang="fr-FR" sz="1600" b="1" dirty="0" smtClean="0">
                <a:ea typeface="Calibri"/>
                <a:cs typeface="Calibri"/>
                <a:sym typeface="Calibri"/>
              </a:rPr>
              <a:t>Motivation, implication et fidélisation des collaborateurs</a:t>
            </a:r>
            <a:endParaRPr lang="fr-FR" sz="1600" dirty="0" smtClean="0">
              <a:ea typeface="Calibri"/>
              <a:cs typeface="Calibri"/>
              <a:sym typeface="Calibri"/>
            </a:endParaRPr>
          </a:p>
          <a:p>
            <a:pPr algn="just"/>
            <a:r>
              <a:rPr lang="fr-FR" sz="1600" b="1" dirty="0" smtClean="0">
                <a:ea typeface="Calibri"/>
                <a:cs typeface="Calibri"/>
                <a:sym typeface="Calibri"/>
              </a:rPr>
              <a:t>Accès à des marchés responsables (publics ou privés) qui sélectionnent les entreprises ou les produits sur des critères dits ESG (environnement, social, gouvernance)</a:t>
            </a:r>
          </a:p>
          <a:p>
            <a:pPr algn="just"/>
            <a:r>
              <a:rPr lang="fr-FR" sz="1600" b="1" dirty="0" smtClean="0">
                <a:ea typeface="Calibri"/>
                <a:cs typeface="Calibri"/>
                <a:sym typeface="Calibri"/>
              </a:rPr>
              <a:t>Développement d’un capital confiance bénéfique à l’image et aux valeurs de Deloitte</a:t>
            </a:r>
          </a:p>
          <a:p>
            <a:pPr algn="just"/>
            <a:r>
              <a:rPr lang="fr-FR" sz="1600" b="1" dirty="0" smtClean="0">
                <a:ea typeface="Calibri"/>
                <a:cs typeface="Calibri"/>
                <a:sym typeface="Calibri"/>
              </a:rPr>
              <a:t>Fiabilisation des relations commerciales et des partenariats basés sur des valeurs humaines</a:t>
            </a:r>
          </a:p>
          <a:p>
            <a:pPr algn="just"/>
            <a:r>
              <a:rPr lang="fr-FR" sz="1600" b="1" dirty="0" smtClean="0">
                <a:ea typeface="Calibri"/>
                <a:cs typeface="Calibri"/>
                <a:sym typeface="Calibri"/>
              </a:rPr>
              <a:t>Valorisation de la marque Deloitte</a:t>
            </a:r>
          </a:p>
          <a:p>
            <a:pPr algn="just"/>
            <a:endParaRPr lang="fr-FR" sz="1600" b="1" dirty="0" smtClean="0">
              <a:ea typeface="Calibri"/>
              <a:cs typeface="Calibri"/>
              <a:sym typeface="Calibri"/>
            </a:endParaRPr>
          </a:p>
          <a:p>
            <a:pPr algn="just"/>
            <a:endParaRPr lang="fr-FR" sz="1600" dirty="0">
              <a:ea typeface="Calibri"/>
              <a:cs typeface="Calibri"/>
              <a:sym typeface="Calibri"/>
            </a:endParaRPr>
          </a:p>
          <a:p>
            <a:pPr algn="just"/>
            <a:endParaRPr lang="fr-FR" sz="1600" dirty="0">
              <a:ea typeface="Calibri"/>
              <a:cs typeface="Calibri"/>
              <a:sym typeface="Calibri"/>
            </a:endParaRPr>
          </a:p>
          <a:p>
            <a:pPr algn="just"/>
            <a:endParaRPr lang="fr-FR" sz="1600" dirty="0" smtClean="0"/>
          </a:p>
          <a:p>
            <a:pPr algn="just"/>
            <a:endParaRPr lang="fr-FR" sz="1600" b="1" dirty="0" smtClean="0"/>
          </a:p>
          <a:p>
            <a:pPr marL="0" indent="0">
              <a:buNone/>
            </a:pPr>
            <a:endParaRPr lang="fr-FR" dirty="0" smtClean="0"/>
          </a:p>
          <a:p>
            <a:endParaRPr lang="fr-FR" dirty="0" smtClean="0"/>
          </a:p>
          <a:p>
            <a:endParaRPr lang="fr-FR" dirty="0"/>
          </a:p>
        </p:txBody>
      </p:sp>
      <p:sp>
        <p:nvSpPr>
          <p:cNvPr id="6" name="Espace réservé du pied de page 5"/>
          <p:cNvSpPr>
            <a:spLocks noGrp="1"/>
          </p:cNvSpPr>
          <p:nvPr>
            <p:ph type="ftr" sz="quarter" idx="11"/>
          </p:nvPr>
        </p:nvSpPr>
        <p:spPr>
          <a:xfrm>
            <a:off x="1141411" y="5883275"/>
            <a:ext cx="9255086" cy="365125"/>
          </a:xfrm>
        </p:spPr>
        <p:txBody>
          <a:bodyPr/>
          <a:lstStyle/>
          <a:p>
            <a:r>
              <a:rPr lang="fr-FR" dirty="0" smtClean="0"/>
              <a:t>evelyne </a:t>
            </a:r>
            <a:r>
              <a:rPr lang="fr-FR" dirty="0"/>
              <a:t>revellat - Sophrokhepri : &amp; Danielle Estrade - SOPHROLOGUE -  N° Siret 438 853 </a:t>
            </a:r>
            <a:r>
              <a:rPr lang="fr-FR" dirty="0" smtClean="0"/>
              <a:t>509</a:t>
            </a:r>
            <a:endParaRPr lang="en-US" dirty="0"/>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1798364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618518"/>
            <a:ext cx="10423058" cy="1041233"/>
          </a:xfrm>
        </p:spPr>
        <p:txBody>
          <a:bodyPr>
            <a:normAutofit/>
          </a:bodyPr>
          <a:lstStyle/>
          <a:p>
            <a:r>
              <a:rPr lang="fr-FR" dirty="0" smtClean="0"/>
              <a:t>LA Logistique</a:t>
            </a:r>
            <a:endParaRPr lang="fr-FR" b="1" dirty="0">
              <a:solidFill>
                <a:schemeClr val="bg1"/>
              </a:solidFill>
            </a:endParaRPr>
          </a:p>
        </p:txBody>
      </p:sp>
      <p:sp>
        <p:nvSpPr>
          <p:cNvPr id="3" name="Espace réservé du contenu 2"/>
          <p:cNvSpPr>
            <a:spLocks noGrp="1"/>
          </p:cNvSpPr>
          <p:nvPr>
            <p:ph idx="1"/>
          </p:nvPr>
        </p:nvSpPr>
        <p:spPr>
          <a:xfrm>
            <a:off x="1154954" y="1552176"/>
            <a:ext cx="10035785" cy="4195482"/>
          </a:xfrm>
        </p:spPr>
        <p:txBody>
          <a:bodyPr>
            <a:normAutofit fontScale="92500" lnSpcReduction="20000"/>
          </a:bodyPr>
          <a:lstStyle/>
          <a:p>
            <a:r>
              <a:rPr lang="fr-FR" sz="1900" dirty="0"/>
              <a:t>Le centre peut proposer en fonction du choix de Deloitte</a:t>
            </a:r>
          </a:p>
          <a:p>
            <a:endParaRPr lang="fr-FR" sz="1600" dirty="0"/>
          </a:p>
          <a:p>
            <a:pPr lvl="1" algn="just"/>
            <a:r>
              <a:rPr lang="fr-FR" dirty="0"/>
              <a:t>Une intervention sur </a:t>
            </a:r>
            <a:r>
              <a:rPr lang="fr-FR" b="1" dirty="0"/>
              <a:t>site Deloitte</a:t>
            </a:r>
            <a:r>
              <a:rPr lang="fr-FR" dirty="0"/>
              <a:t> (avec l’organisation de la logistique qui s’impose pour les soins manuels et les groupes)</a:t>
            </a:r>
          </a:p>
          <a:p>
            <a:pPr lvl="1" algn="just"/>
            <a:r>
              <a:rPr lang="fr-FR" dirty="0"/>
              <a:t>Une venue des collaborateurs dans le </a:t>
            </a:r>
            <a:r>
              <a:rPr lang="fr-FR" b="1" dirty="0"/>
              <a:t>centre </a:t>
            </a:r>
            <a:r>
              <a:rPr lang="fr-FR" b="1" dirty="0" err="1"/>
              <a:t>SophroKhepri</a:t>
            </a:r>
            <a:r>
              <a:rPr lang="fr-FR" b="1" dirty="0"/>
              <a:t> </a:t>
            </a:r>
            <a:r>
              <a:rPr lang="fr-FR" dirty="0"/>
              <a:t>188 Grande Rue Charles De Gaulle 94130 Nogent-sur-Marne (</a:t>
            </a:r>
            <a:r>
              <a:rPr lang="fr-FR" b="1" dirty="0"/>
              <a:t>RER E</a:t>
            </a:r>
            <a:r>
              <a:rPr lang="fr-FR" dirty="0"/>
              <a:t> Nogent- Le Perreux </a:t>
            </a:r>
            <a:r>
              <a:rPr lang="fr-FR" b="1" dirty="0"/>
              <a:t>RER A</a:t>
            </a:r>
            <a:r>
              <a:rPr lang="fr-FR" dirty="0"/>
              <a:t> Nogent sur marne)</a:t>
            </a:r>
          </a:p>
          <a:p>
            <a:pPr lvl="1" algn="just"/>
            <a:r>
              <a:rPr lang="fr-FR" dirty="0"/>
              <a:t>Des </a:t>
            </a:r>
            <a:r>
              <a:rPr lang="fr-FR" b="1" dirty="0"/>
              <a:t>séances en ligne </a:t>
            </a:r>
            <a:r>
              <a:rPr lang="fr-FR" dirty="0"/>
              <a:t>pour certaines thérapies et accompagnements personnalisés (la première séance pourra être de vis-à-vis avec le ou les thérapeutes en particulier pour les entretiens diagnostic et orientation vers les supports de soins coordonnés)</a:t>
            </a:r>
          </a:p>
          <a:p>
            <a:pPr lvl="1" algn="just"/>
            <a:r>
              <a:rPr lang="fr-FR" dirty="0"/>
              <a:t>Un accompagnement par </a:t>
            </a:r>
            <a:r>
              <a:rPr lang="fr-FR" b="1" dirty="0"/>
              <a:t>téléphone ou Visio </a:t>
            </a:r>
            <a:r>
              <a:rPr lang="fr-FR" dirty="0"/>
              <a:t>en fonction des accompagnements choisis.</a:t>
            </a:r>
          </a:p>
          <a:p>
            <a:pPr marL="0" indent="0">
              <a:buNone/>
            </a:pPr>
            <a:endParaRPr lang="fr-FR" dirty="0" smtClean="0"/>
          </a:p>
          <a:p>
            <a:endParaRPr lang="fr-FR" dirty="0" smtClean="0"/>
          </a:p>
          <a:p>
            <a:endParaRPr lang="fr-FR" dirty="0"/>
          </a:p>
        </p:txBody>
      </p:sp>
      <p:sp>
        <p:nvSpPr>
          <p:cNvPr id="6" name="Espace réservé du pied de page 5"/>
          <p:cNvSpPr>
            <a:spLocks noGrp="1"/>
          </p:cNvSpPr>
          <p:nvPr>
            <p:ph type="ftr" sz="quarter" idx="11"/>
          </p:nvPr>
        </p:nvSpPr>
        <p:spPr>
          <a:xfrm>
            <a:off x="1141411" y="5883275"/>
            <a:ext cx="9255086" cy="365125"/>
          </a:xfrm>
        </p:spPr>
        <p:txBody>
          <a:bodyPr/>
          <a:lstStyle/>
          <a:p>
            <a:r>
              <a:rPr lang="fr-FR" dirty="0" smtClean="0"/>
              <a:t>evelyne </a:t>
            </a:r>
            <a:r>
              <a:rPr lang="fr-FR" dirty="0"/>
              <a:t>revellat - Sophrokhepri : &amp; Danielle Estrade - SOPHROLOGUE -  N° Siret 438 853 </a:t>
            </a:r>
            <a:r>
              <a:rPr lang="fr-FR" dirty="0" smtClean="0"/>
              <a:t>509</a:t>
            </a:r>
            <a:endParaRPr lang="en-US" dirty="0"/>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2395979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33856" y="618518"/>
            <a:ext cx="9913555" cy="844522"/>
          </a:xfrm>
        </p:spPr>
        <p:txBody>
          <a:bodyPr>
            <a:normAutofit/>
          </a:bodyPr>
          <a:lstStyle/>
          <a:p>
            <a:r>
              <a:rPr lang="fr-FR" dirty="0" smtClean="0"/>
              <a:t>Sommaire </a:t>
            </a:r>
            <a:endParaRPr lang="fr-FR"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2990981857"/>
              </p:ext>
            </p:extLst>
          </p:nvPr>
        </p:nvGraphicFramePr>
        <p:xfrm>
          <a:off x="1260182" y="1410324"/>
          <a:ext cx="9605042" cy="4152915"/>
        </p:xfrm>
        <a:graphic>
          <a:graphicData uri="http://schemas.openxmlformats.org/drawingml/2006/table">
            <a:tbl>
              <a:tblPr firstRow="1" bandRow="1">
                <a:tableStyleId>{5C22544A-7EE6-4342-B048-85BDC9FD1C3A}</a:tableStyleId>
              </a:tblPr>
              <a:tblGrid>
                <a:gridCol w="7548182"/>
                <a:gridCol w="2056860"/>
              </a:tblGrid>
              <a:tr h="3871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600" dirty="0" smtClean="0"/>
                        <a:t>Sommaire</a:t>
                      </a:r>
                      <a:endParaRPr lang="fr-FR" sz="1600" dirty="0"/>
                    </a:p>
                  </a:txBody>
                  <a:tcPr/>
                </a:tc>
                <a:tc>
                  <a:txBody>
                    <a:bodyPr/>
                    <a:lstStyle/>
                    <a:p>
                      <a:r>
                        <a:rPr lang="fr-FR" sz="1600" dirty="0" smtClean="0"/>
                        <a:t>2</a:t>
                      </a:r>
                      <a:endParaRPr lang="fr-FR" sz="1600" dirty="0"/>
                    </a:p>
                  </a:txBody>
                  <a:tcPr/>
                </a:tc>
              </a:tr>
              <a:tr h="3871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600" dirty="0" smtClean="0"/>
                        <a:t>Les défis de Deloitte</a:t>
                      </a:r>
                      <a:endParaRPr lang="fr-FR" sz="1600" b="1" kern="1200" dirty="0" smtClean="0">
                        <a:solidFill>
                          <a:schemeClr val="lt1"/>
                        </a:solidFill>
                        <a:latin typeface="+mn-lt"/>
                        <a:ea typeface="+mn-ea"/>
                        <a:cs typeface="+mn-cs"/>
                      </a:endParaRPr>
                    </a:p>
                  </a:txBody>
                  <a:tcPr/>
                </a:tc>
                <a:tc>
                  <a:txBody>
                    <a:bodyPr/>
                    <a:lstStyle/>
                    <a:p>
                      <a:r>
                        <a:rPr lang="fr-FR" sz="1600" dirty="0" smtClean="0"/>
                        <a:t>4</a:t>
                      </a:r>
                      <a:endParaRPr lang="fr-FR" sz="1600" dirty="0"/>
                    </a:p>
                  </a:txBody>
                  <a:tcPr/>
                </a:tc>
              </a:tr>
              <a:tr h="3871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600" kern="1200" dirty="0" smtClean="0"/>
                        <a:t>Les attentes des collaborateurs vis-à-vis de leur entreprise</a:t>
                      </a:r>
                      <a:endParaRPr lang="fr-FR" sz="1600" b="1" kern="1200" dirty="0" smtClean="0">
                        <a:solidFill>
                          <a:schemeClr val="lt1"/>
                        </a:solidFill>
                        <a:latin typeface="+mn-lt"/>
                        <a:ea typeface="+mn-ea"/>
                        <a:cs typeface="+mn-cs"/>
                      </a:endParaRPr>
                    </a:p>
                  </a:txBody>
                  <a:tcPr/>
                </a:tc>
                <a:tc>
                  <a:txBody>
                    <a:bodyPr/>
                    <a:lstStyle/>
                    <a:p>
                      <a:r>
                        <a:rPr lang="fr-FR" sz="1600" dirty="0" smtClean="0"/>
                        <a:t>5</a:t>
                      </a:r>
                      <a:endParaRPr lang="fr-FR" sz="1600" dirty="0"/>
                    </a:p>
                  </a:txBody>
                  <a:tcPr/>
                </a:tc>
              </a:tr>
              <a:tr h="6686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600" dirty="0" smtClean="0"/>
                        <a:t>Les difficultés auxquelles l’entreprise doit faire face pour s’assurer du bien être individuel au travail </a:t>
                      </a:r>
                      <a:endParaRPr lang="fr-FR" sz="1600" dirty="0"/>
                    </a:p>
                  </a:txBody>
                  <a:tcPr/>
                </a:tc>
                <a:tc>
                  <a:txBody>
                    <a:bodyPr/>
                    <a:lstStyle/>
                    <a:p>
                      <a:r>
                        <a:rPr lang="fr-FR" sz="1600" dirty="0" smtClean="0"/>
                        <a:t>6</a:t>
                      </a:r>
                      <a:endParaRPr lang="fr-FR" sz="1600" dirty="0"/>
                    </a:p>
                  </a:txBody>
                  <a:tcPr/>
                </a:tc>
              </a:tr>
              <a:tr h="3871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600" dirty="0" smtClean="0"/>
                        <a:t>La solution : Une offre de prise en charge individuelle des salariés</a:t>
                      </a:r>
                      <a:endParaRPr lang="fr-FR" sz="1600" b="1" kern="1200" dirty="0" smtClean="0">
                        <a:solidFill>
                          <a:schemeClr val="bg1"/>
                        </a:solidFill>
                        <a:latin typeface="+mn-lt"/>
                        <a:ea typeface="+mn-ea"/>
                        <a:cs typeface="+mn-cs"/>
                      </a:endParaRPr>
                    </a:p>
                  </a:txBody>
                  <a:tcPr/>
                </a:tc>
                <a:tc>
                  <a:txBody>
                    <a:bodyPr/>
                    <a:lstStyle/>
                    <a:p>
                      <a:r>
                        <a:rPr lang="fr-FR" sz="1600" dirty="0" smtClean="0"/>
                        <a:t>7</a:t>
                      </a:r>
                      <a:endParaRPr lang="fr-FR" sz="1600" dirty="0"/>
                    </a:p>
                  </a:txBody>
                  <a:tcPr/>
                </a:tc>
              </a:tr>
              <a:tr h="387136">
                <a:tc>
                  <a:txBody>
                    <a:bodyPr/>
                    <a:lstStyle/>
                    <a:p>
                      <a:r>
                        <a:rPr lang="fr-FR" sz="1600" dirty="0" smtClean="0"/>
                        <a:t>Présentation</a:t>
                      </a:r>
                      <a:r>
                        <a:rPr lang="fr-FR" sz="1600" baseline="0" dirty="0" smtClean="0"/>
                        <a:t> du centre </a:t>
                      </a:r>
                      <a:r>
                        <a:rPr lang="fr-FR" sz="1600" dirty="0" err="1" smtClean="0"/>
                        <a:t>SophroKhepri</a:t>
                      </a:r>
                      <a:endParaRPr lang="fr-FR" sz="1600" dirty="0"/>
                    </a:p>
                  </a:txBody>
                  <a:tcPr/>
                </a:tc>
                <a:tc>
                  <a:txBody>
                    <a:bodyPr/>
                    <a:lstStyle/>
                    <a:p>
                      <a:r>
                        <a:rPr lang="fr-FR" sz="1600" dirty="0" smtClean="0"/>
                        <a:t>8</a:t>
                      </a:r>
                      <a:endParaRPr lang="fr-FR" sz="1600" dirty="0"/>
                    </a:p>
                  </a:txBody>
                  <a:tcPr/>
                </a:tc>
              </a:tr>
              <a:tr h="387136">
                <a:tc>
                  <a:txBody>
                    <a:bodyPr/>
                    <a:lstStyle/>
                    <a:p>
                      <a:r>
                        <a:rPr lang="fr-FR" sz="1600" dirty="0" smtClean="0"/>
                        <a:t>Présentation</a:t>
                      </a:r>
                      <a:r>
                        <a:rPr lang="fr-FR" sz="1600" baseline="0" dirty="0" smtClean="0"/>
                        <a:t> du centre </a:t>
                      </a:r>
                      <a:r>
                        <a:rPr lang="fr-FR" sz="1600" dirty="0" err="1" smtClean="0"/>
                        <a:t>SophroKhepri</a:t>
                      </a:r>
                      <a:endParaRPr lang="fr-FR" sz="1600" dirty="0"/>
                    </a:p>
                  </a:txBody>
                  <a:tcPr/>
                </a:tc>
                <a:tc>
                  <a:txBody>
                    <a:bodyPr/>
                    <a:lstStyle/>
                    <a:p>
                      <a:r>
                        <a:rPr lang="fr-FR" sz="1600" dirty="0" smtClean="0"/>
                        <a:t>9</a:t>
                      </a:r>
                      <a:endParaRPr lang="fr-FR" sz="1600" dirty="0"/>
                    </a:p>
                  </a:txBody>
                  <a:tcPr/>
                </a:tc>
              </a:tr>
              <a:tr h="3871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dirty="0" smtClean="0"/>
                        <a:t>Les thérapeutes</a:t>
                      </a:r>
                      <a:r>
                        <a:rPr lang="fr-FR" sz="1600" baseline="0" dirty="0" smtClean="0"/>
                        <a:t> du centre </a:t>
                      </a:r>
                      <a:r>
                        <a:rPr lang="fr-FR" sz="1600" dirty="0" err="1" smtClean="0"/>
                        <a:t>SophroKhepri</a:t>
                      </a:r>
                      <a:endParaRPr lang="fr-FR" sz="1600" dirty="0"/>
                    </a:p>
                  </a:txBody>
                  <a:tcPr/>
                </a:tc>
                <a:tc>
                  <a:txBody>
                    <a:bodyPr/>
                    <a:lstStyle/>
                    <a:p>
                      <a:r>
                        <a:rPr lang="fr-FR" sz="1600" dirty="0" smtClean="0"/>
                        <a:t>10</a:t>
                      </a:r>
                      <a:endParaRPr lang="fr-FR" sz="1600" dirty="0"/>
                    </a:p>
                  </a:txBody>
                  <a:tcPr/>
                </a:tc>
              </a:tr>
              <a:tr h="3871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kern="1200" dirty="0" smtClean="0"/>
                        <a:t>La liste des pratiques utilisées pour assurer les missions de soutien</a:t>
                      </a:r>
                      <a:endParaRPr lang="fr-FR" sz="1600" b="1" kern="1200" dirty="0" smtClean="0">
                        <a:solidFill>
                          <a:schemeClr val="bg1"/>
                        </a:solidFill>
                        <a:latin typeface="+mn-lt"/>
                        <a:ea typeface="+mn-ea"/>
                        <a:cs typeface="+mn-cs"/>
                      </a:endParaRPr>
                    </a:p>
                  </a:txBody>
                  <a:tcPr/>
                </a:tc>
                <a:tc>
                  <a:txBody>
                    <a:bodyPr/>
                    <a:lstStyle/>
                    <a:p>
                      <a:r>
                        <a:rPr lang="fr-FR" sz="1600" dirty="0" smtClean="0"/>
                        <a:t>11</a:t>
                      </a:r>
                      <a:endParaRPr lang="fr-FR" sz="1600" dirty="0"/>
                    </a:p>
                  </a:txBody>
                  <a:tcPr/>
                </a:tc>
              </a:tr>
              <a:tr h="3871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600" dirty="0" smtClean="0"/>
                        <a:t>Une</a:t>
                      </a:r>
                      <a:r>
                        <a:rPr lang="fr-FR" sz="1600" baseline="0" dirty="0" smtClean="0"/>
                        <a:t> offre de coordination de soins de support</a:t>
                      </a:r>
                      <a:endParaRPr lang="fr-FR" sz="1600" dirty="0" smtClean="0"/>
                    </a:p>
                  </a:txBody>
                  <a:tcPr/>
                </a:tc>
                <a:tc>
                  <a:txBody>
                    <a:bodyPr/>
                    <a:lstStyle/>
                    <a:p>
                      <a:r>
                        <a:rPr lang="fr-FR" sz="1600" dirty="0" smtClean="0"/>
                        <a:t>12</a:t>
                      </a:r>
                      <a:endParaRPr lang="fr-FR" sz="1600" dirty="0"/>
                    </a:p>
                  </a:txBody>
                  <a:tcPr/>
                </a:tc>
              </a:tr>
            </a:tbl>
          </a:graphicData>
        </a:graphic>
      </p:graphicFrame>
      <p:sp>
        <p:nvSpPr>
          <p:cNvPr id="4" name="Espace réservé du pied de page 3"/>
          <p:cNvSpPr>
            <a:spLocks noGrp="1"/>
          </p:cNvSpPr>
          <p:nvPr>
            <p:ph type="ftr" sz="quarter" idx="11"/>
          </p:nvPr>
        </p:nvSpPr>
        <p:spPr>
          <a:xfrm>
            <a:off x="561110" y="6858000"/>
            <a:ext cx="3859795" cy="304801"/>
          </a:xfrm>
        </p:spPr>
        <p:txBody>
          <a:bodyPr/>
          <a:lstStyle/>
          <a:p>
            <a:r>
              <a:rPr lang="fr-FR" dirty="0" smtClean="0"/>
              <a:t>Danielle Estrade - SOPHROLOGUE -  N° Siret 438 853 509</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35094296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Financement de l’offre</a:t>
            </a:r>
            <a:endParaRPr lang="fr-FR" dirty="0"/>
          </a:p>
        </p:txBody>
      </p:sp>
      <p:sp>
        <p:nvSpPr>
          <p:cNvPr id="3" name="Espace réservé du contenu 2"/>
          <p:cNvSpPr>
            <a:spLocks noGrp="1"/>
          </p:cNvSpPr>
          <p:nvPr>
            <p:ph idx="1"/>
          </p:nvPr>
        </p:nvSpPr>
        <p:spPr>
          <a:xfrm>
            <a:off x="1141411" y="2097088"/>
            <a:ext cx="10035785" cy="2997426"/>
          </a:xfrm>
        </p:spPr>
        <p:txBody>
          <a:bodyPr>
            <a:noAutofit/>
          </a:bodyPr>
          <a:lstStyle/>
          <a:p>
            <a:pPr algn="just"/>
            <a:r>
              <a:rPr lang="fr-FR" sz="1600" dirty="0" smtClean="0"/>
              <a:t>Cette offre peut être financée par </a:t>
            </a:r>
            <a:r>
              <a:rPr lang="fr-FR" sz="1600" b="1" dirty="0" smtClean="0"/>
              <a:t>Deloitte ou par le CE</a:t>
            </a:r>
          </a:p>
          <a:p>
            <a:pPr algn="just"/>
            <a:r>
              <a:rPr lang="fr-FR" sz="1600" dirty="0" smtClean="0"/>
              <a:t>La prise en charge peut être </a:t>
            </a:r>
            <a:r>
              <a:rPr lang="fr-FR" sz="1600" b="1" dirty="0" smtClean="0"/>
              <a:t>totale ou partielle </a:t>
            </a:r>
          </a:p>
          <a:p>
            <a:pPr algn="just"/>
            <a:r>
              <a:rPr lang="fr-FR" sz="1600" dirty="0" smtClean="0"/>
              <a:t>une </a:t>
            </a:r>
            <a:r>
              <a:rPr lang="fr-FR" sz="1600" b="1" dirty="0" smtClean="0"/>
              <a:t>offre budgétaire </a:t>
            </a:r>
            <a:r>
              <a:rPr lang="fr-FR" sz="1600" dirty="0" smtClean="0"/>
              <a:t>adaptée pourra vous être faite </a:t>
            </a:r>
            <a:r>
              <a:rPr lang="fr-FR" sz="1600" b="1" dirty="0" smtClean="0"/>
              <a:t>en fonction de </a:t>
            </a:r>
            <a:r>
              <a:rPr lang="fr-FR" sz="1600" dirty="0" smtClean="0"/>
              <a:t>votre intérêt</a:t>
            </a:r>
          </a:p>
          <a:p>
            <a:pPr lvl="2" algn="just"/>
            <a:r>
              <a:rPr lang="fr-FR" sz="1600" dirty="0" smtClean="0"/>
              <a:t>Volume d’heures annuelles pour tous, par populations </a:t>
            </a:r>
            <a:r>
              <a:rPr lang="fr-FR" sz="1600" dirty="0" err="1" smtClean="0"/>
              <a:t>etc</a:t>
            </a:r>
            <a:r>
              <a:rPr lang="fr-FR" sz="1600" dirty="0" smtClean="0"/>
              <a:t> en fonction de votre choix…</a:t>
            </a:r>
          </a:p>
          <a:p>
            <a:pPr lvl="2" algn="just"/>
            <a:r>
              <a:rPr lang="fr-FR" sz="1600" dirty="0" smtClean="0"/>
              <a:t>Forfait par catégorie </a:t>
            </a:r>
          </a:p>
          <a:p>
            <a:pPr lvl="2" algn="just"/>
            <a:r>
              <a:rPr lang="fr-FR" sz="1600" dirty="0" smtClean="0"/>
              <a:t>Tarif horaire…</a:t>
            </a:r>
          </a:p>
          <a:p>
            <a:pPr algn="just"/>
            <a:r>
              <a:rPr lang="fr-FR" sz="1600" dirty="0" smtClean="0"/>
              <a:t>Deloitte peut faire un partenariat avec </a:t>
            </a:r>
            <a:r>
              <a:rPr lang="fr-FR" sz="1600" b="1" dirty="0" smtClean="0"/>
              <a:t>« chèques santé »</a:t>
            </a:r>
          </a:p>
        </p:txBody>
      </p:sp>
      <p:sp>
        <p:nvSpPr>
          <p:cNvPr id="6" name="Espace réservé du pied de page 5"/>
          <p:cNvSpPr>
            <a:spLocks noGrp="1"/>
          </p:cNvSpPr>
          <p:nvPr>
            <p:ph type="ftr" sz="quarter" idx="11"/>
          </p:nvPr>
        </p:nvSpPr>
        <p:spPr>
          <a:xfrm>
            <a:off x="1141411" y="5883275"/>
            <a:ext cx="9255086" cy="365125"/>
          </a:xfrm>
        </p:spPr>
        <p:txBody>
          <a:bodyPr/>
          <a:lstStyle/>
          <a:p>
            <a:r>
              <a:rPr lang="fr-FR" dirty="0"/>
              <a:t>evelyne revellat - Sophrokhepri : &amp; Danielle Estrade - SOPHROLOGUE -  N° Siret 438 853 509</a:t>
            </a:r>
            <a:endParaRPr lang="en-US" dirty="0"/>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18107945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Impact pour Deloitte</a:t>
            </a:r>
            <a:endParaRPr lang="fr-FR" dirty="0"/>
          </a:p>
        </p:txBody>
      </p:sp>
      <p:sp>
        <p:nvSpPr>
          <p:cNvPr id="3" name="Espace réservé du contenu 2"/>
          <p:cNvSpPr>
            <a:spLocks noGrp="1"/>
          </p:cNvSpPr>
          <p:nvPr>
            <p:ph idx="1"/>
          </p:nvPr>
        </p:nvSpPr>
        <p:spPr>
          <a:xfrm>
            <a:off x="1154954" y="1698171"/>
            <a:ext cx="10035785" cy="4185103"/>
          </a:xfrm>
        </p:spPr>
        <p:txBody>
          <a:bodyPr>
            <a:normAutofit lnSpcReduction="10000"/>
          </a:bodyPr>
          <a:lstStyle/>
          <a:p>
            <a:pPr algn="just"/>
            <a:r>
              <a:rPr lang="fr-FR" sz="1600" dirty="0" smtClean="0"/>
              <a:t>Deloitte </a:t>
            </a:r>
            <a:r>
              <a:rPr lang="fr-FR" sz="1600" b="1" dirty="0" smtClean="0"/>
              <a:t>se donne les moyens </a:t>
            </a:r>
            <a:r>
              <a:rPr lang="fr-FR" sz="1600" dirty="0" smtClean="0"/>
              <a:t>de sortir ses collaborateurs de situations inconfortables ou complexes.</a:t>
            </a:r>
          </a:p>
          <a:p>
            <a:pPr algn="just"/>
            <a:r>
              <a:rPr lang="fr-FR" sz="1600" dirty="0" smtClean="0"/>
              <a:t>Deloitte travaille sur l’identité, </a:t>
            </a:r>
            <a:r>
              <a:rPr lang="fr-FR" sz="1600" b="1" dirty="0" smtClean="0"/>
              <a:t>les ressources propres à chacun</a:t>
            </a:r>
            <a:r>
              <a:rPr lang="fr-FR" sz="1600" dirty="0" smtClean="0"/>
              <a:t>, le bien être de ses collaborateurs et permet à chaque collaborateur d’avoir accès à des solutions clés en mains en toute </a:t>
            </a:r>
            <a:r>
              <a:rPr lang="fr-FR" sz="1600" b="1" dirty="0" smtClean="0"/>
              <a:t>confidentialité et dans le total respect de sa personnalité.</a:t>
            </a:r>
          </a:p>
          <a:p>
            <a:pPr algn="just"/>
            <a:r>
              <a:rPr lang="fr-FR" sz="1600" dirty="0" smtClean="0"/>
              <a:t>Deloitte envoie le message suivant : </a:t>
            </a:r>
            <a:r>
              <a:rPr lang="fr-FR" sz="1600" b="1" dirty="0" smtClean="0"/>
              <a:t>Vous êtes important pour l’entreprise </a:t>
            </a:r>
            <a:r>
              <a:rPr lang="fr-FR" sz="1600" dirty="0" smtClean="0"/>
              <a:t>vos difficultés nous importent et nous vous proposons de l’aide pour y faire face. </a:t>
            </a:r>
          </a:p>
          <a:p>
            <a:pPr algn="just"/>
            <a:r>
              <a:rPr lang="fr-FR" sz="1600" dirty="0" smtClean="0"/>
              <a:t>Deloitte permet à chaque collaborateur l’accès à l’</a:t>
            </a:r>
            <a:r>
              <a:rPr lang="fr-FR" sz="1600" b="1" dirty="0" smtClean="0"/>
              <a:t>équilibre santé, bien être et longévité dans l’emploi</a:t>
            </a:r>
            <a:r>
              <a:rPr lang="fr-FR" sz="1600" dirty="0" smtClean="0"/>
              <a:t>, il se pose en </a:t>
            </a:r>
            <a:r>
              <a:rPr lang="fr-FR" sz="1600" b="1" dirty="0" smtClean="0"/>
              <a:t>protecteur du bien être au travail</a:t>
            </a:r>
            <a:r>
              <a:rPr lang="fr-FR" sz="1600" dirty="0" smtClean="0"/>
              <a:t>.</a:t>
            </a:r>
          </a:p>
          <a:p>
            <a:pPr algn="just"/>
            <a:r>
              <a:rPr lang="fr-FR" sz="1600" dirty="0" smtClean="0"/>
              <a:t>Deloitte </a:t>
            </a:r>
            <a:r>
              <a:rPr lang="fr-FR" sz="1600" b="1" dirty="0" smtClean="0"/>
              <a:t>offre une solution globale </a:t>
            </a:r>
            <a:r>
              <a:rPr lang="fr-FR" sz="1600" dirty="0" smtClean="0"/>
              <a:t>aux problèmes récurrents des entreprises : les problèmes de </a:t>
            </a:r>
            <a:r>
              <a:rPr lang="fr-FR" sz="1600" b="1" dirty="0" smtClean="0"/>
              <a:t>sommeil, alimentaires, de stress, d’ addictions, de surmenage, de </a:t>
            </a:r>
            <a:r>
              <a:rPr lang="fr-FR" sz="1600" b="1" dirty="0"/>
              <a:t>troubles musculo-squelettiques </a:t>
            </a:r>
            <a:r>
              <a:rPr lang="fr-FR" sz="1600" dirty="0" smtClean="0"/>
              <a:t>; en proposant des solutions qui permettent d’accroitre la productivité avec des moyens naturels.</a:t>
            </a:r>
            <a:endParaRPr lang="fr-FR" sz="1600" dirty="0"/>
          </a:p>
        </p:txBody>
      </p:sp>
      <p:sp>
        <p:nvSpPr>
          <p:cNvPr id="6" name="Espace réservé du pied de page 5"/>
          <p:cNvSpPr>
            <a:spLocks noGrp="1"/>
          </p:cNvSpPr>
          <p:nvPr>
            <p:ph type="ftr" sz="quarter" idx="11"/>
          </p:nvPr>
        </p:nvSpPr>
        <p:spPr>
          <a:xfrm>
            <a:off x="1141411" y="5883275"/>
            <a:ext cx="9255086" cy="365125"/>
          </a:xfrm>
        </p:spPr>
        <p:txBody>
          <a:bodyPr/>
          <a:lstStyle/>
          <a:p>
            <a:r>
              <a:rPr lang="fr-FR" dirty="0"/>
              <a:t>evelyne revellat - Sophrokhepri : &amp; Danielle Estrade - SOPHROLOGUE -  N° Siret 438 853 509</a:t>
            </a:r>
            <a:endParaRPr lang="en-US" dirty="0"/>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21</a:t>
            </a:fld>
            <a:endParaRPr lang="en-US"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3258" y="883704"/>
            <a:ext cx="695325" cy="695325"/>
          </a:xfrm>
          <a:prstGeom prst="rect">
            <a:avLst/>
          </a:prstGeom>
        </p:spPr>
      </p:pic>
    </p:spTree>
    <p:extLst>
      <p:ext uri="{BB962C8B-B14F-4D97-AF65-F5344CB8AC3E}">
        <p14:creationId xmlns:p14="http://schemas.microsoft.com/office/powerpoint/2010/main" val="26702674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250337"/>
            <a:ext cx="9905998" cy="1306401"/>
          </a:xfrm>
        </p:spPr>
        <p:txBody>
          <a:bodyPr/>
          <a:lstStyle/>
          <a:p>
            <a:r>
              <a:rPr lang="fr-FR" dirty="0" smtClean="0"/>
              <a:t>Vos interlocuteurs</a:t>
            </a:r>
            <a:endParaRPr lang="fr-FR"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9309580"/>
              </p:ext>
            </p:extLst>
          </p:nvPr>
        </p:nvGraphicFramePr>
        <p:xfrm>
          <a:off x="1155700" y="1728907"/>
          <a:ext cx="10489453" cy="25972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a:xfrm>
            <a:off x="1141411" y="5883275"/>
            <a:ext cx="9301191" cy="365125"/>
          </a:xfrm>
        </p:spPr>
        <p:txBody>
          <a:bodyPr/>
          <a:lstStyle/>
          <a:p>
            <a:r>
              <a:rPr lang="fr-FR" dirty="0"/>
              <a:t>evelyne revellat - Sophrokhepri : &amp; Danielle Estrade - SOPHROLOGUE -  N° Siret 438 853 509</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22</a:t>
            </a:fld>
            <a:endParaRPr lang="en-US" dirty="0"/>
          </a:p>
        </p:txBody>
      </p:sp>
      <p:sp>
        <p:nvSpPr>
          <p:cNvPr id="8" name="TextBox 7"/>
          <p:cNvSpPr txBox="1"/>
          <p:nvPr/>
        </p:nvSpPr>
        <p:spPr>
          <a:xfrm>
            <a:off x="1317811" y="4550694"/>
            <a:ext cx="10327342" cy="1107996"/>
          </a:xfrm>
          <a:prstGeom prst="rect">
            <a:avLst/>
          </a:prstGeom>
          <a:noFill/>
        </p:spPr>
        <p:txBody>
          <a:bodyPr wrap="square" rtlCol="0">
            <a:spAutoFit/>
          </a:bodyPr>
          <a:lstStyle/>
          <a:p>
            <a:r>
              <a:rPr lang="fr-FR" sz="1600" b="1" dirty="0" smtClean="0"/>
              <a:t>Madame </a:t>
            </a:r>
            <a:r>
              <a:rPr lang="fr-FR" sz="1600" b="1" dirty="0"/>
              <a:t>Evelyne Revellat</a:t>
            </a:r>
            <a:r>
              <a:rPr lang="fr-FR" sz="1600" dirty="0"/>
              <a:t> et </a:t>
            </a:r>
            <a:r>
              <a:rPr lang="fr-FR" sz="1600" b="1" dirty="0"/>
              <a:t>moi-même</a:t>
            </a:r>
            <a:r>
              <a:rPr lang="fr-FR" sz="1600" dirty="0"/>
              <a:t>, </a:t>
            </a:r>
            <a:r>
              <a:rPr lang="fr-FR" sz="1600" dirty="0" smtClean="0"/>
              <a:t>restons à votre écoute afin de créer </a:t>
            </a:r>
            <a:r>
              <a:rPr lang="fr-FR" sz="1600" b="1" dirty="0" smtClean="0"/>
              <a:t>l’offre </a:t>
            </a:r>
            <a:r>
              <a:rPr lang="fr-FR" sz="1600" dirty="0"/>
              <a:t>et les modalités qui peuvent être mises en place </a:t>
            </a:r>
            <a:r>
              <a:rPr lang="fr-FR" sz="1600" b="1" dirty="0"/>
              <a:t>clé en mains </a:t>
            </a:r>
            <a:r>
              <a:rPr lang="fr-FR" sz="1600" dirty="0"/>
              <a:t>pour </a:t>
            </a:r>
            <a:r>
              <a:rPr lang="fr-FR" sz="1600" b="1" dirty="0"/>
              <a:t>répondre aux besoins de </a:t>
            </a:r>
            <a:r>
              <a:rPr lang="fr-FR" sz="1600" b="1" dirty="0" smtClean="0"/>
              <a:t>Deloitte</a:t>
            </a:r>
          </a:p>
          <a:p>
            <a:endParaRPr lang="fr-FR" sz="1600" b="1" dirty="0"/>
          </a:p>
          <a:p>
            <a:pPr algn="ctr"/>
            <a:r>
              <a:rPr lang="fr-FR" b="1" dirty="0" smtClean="0"/>
              <a:t>MERCI </a:t>
            </a:r>
            <a:r>
              <a:rPr lang="fr-FR" b="1" dirty="0"/>
              <a:t>POUR VOTRE </a:t>
            </a:r>
            <a:r>
              <a:rPr lang="fr-FR" b="1" dirty="0" smtClean="0"/>
              <a:t>ATTENTION </a:t>
            </a:r>
            <a:endParaRPr lang="fr-FR" b="1" dirty="0"/>
          </a:p>
        </p:txBody>
      </p:sp>
    </p:spTree>
    <p:extLst>
      <p:ext uri="{BB962C8B-B14F-4D97-AF65-F5344CB8AC3E}">
        <p14:creationId xmlns:p14="http://schemas.microsoft.com/office/powerpoint/2010/main" val="11901901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33856" y="618518"/>
            <a:ext cx="9913555" cy="844522"/>
          </a:xfrm>
        </p:spPr>
        <p:txBody>
          <a:bodyPr>
            <a:normAutofit/>
          </a:bodyPr>
          <a:lstStyle/>
          <a:p>
            <a:r>
              <a:rPr lang="fr-FR" dirty="0" smtClean="0"/>
              <a:t>Sommaire</a:t>
            </a:r>
            <a:endParaRPr lang="fr-FR"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333060061"/>
              </p:ext>
            </p:extLst>
          </p:nvPr>
        </p:nvGraphicFramePr>
        <p:xfrm>
          <a:off x="1241434" y="1317941"/>
          <a:ext cx="9700630" cy="3986213"/>
        </p:xfrm>
        <a:graphic>
          <a:graphicData uri="http://schemas.openxmlformats.org/drawingml/2006/table">
            <a:tbl>
              <a:tblPr firstRow="1" bandRow="1">
                <a:tableStyleId>{5C22544A-7EE6-4342-B048-85BDC9FD1C3A}</a:tableStyleId>
              </a:tblPr>
              <a:tblGrid>
                <a:gridCol w="7505628"/>
                <a:gridCol w="2195002"/>
              </a:tblGrid>
              <a:tr h="36238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600" dirty="0" smtClean="0"/>
                        <a:t>Sommaire</a:t>
                      </a:r>
                      <a:endParaRPr lang="fr-FR" sz="1600" dirty="0"/>
                    </a:p>
                  </a:txBody>
                  <a:tcPr/>
                </a:tc>
                <a:tc>
                  <a:txBody>
                    <a:bodyPr/>
                    <a:lstStyle/>
                    <a:p>
                      <a:r>
                        <a:rPr lang="fr-FR" sz="1600" dirty="0" smtClean="0"/>
                        <a:t>3</a:t>
                      </a:r>
                      <a:endParaRPr lang="fr-FR" sz="1600" dirty="0"/>
                    </a:p>
                  </a:txBody>
                  <a:tcPr/>
                </a:tc>
              </a:tr>
              <a:tr h="36238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600" dirty="0" smtClean="0"/>
                        <a:t>Un partenariat avec </a:t>
                      </a:r>
                      <a:r>
                        <a:rPr lang="fr-FR" sz="1600" dirty="0" err="1" smtClean="0"/>
                        <a:t>SophroKhepri</a:t>
                      </a:r>
                      <a:r>
                        <a:rPr lang="fr-FR" sz="1600" dirty="0" smtClean="0"/>
                        <a:t> </a:t>
                      </a:r>
                      <a:endParaRPr lang="fr-FR" sz="1600" b="1" kern="1200" dirty="0" smtClean="0">
                        <a:solidFill>
                          <a:schemeClr val="bg1"/>
                        </a:solidFill>
                        <a:latin typeface="+mn-lt"/>
                        <a:ea typeface="+mn-ea"/>
                        <a:cs typeface="+mn-cs"/>
                      </a:endParaRPr>
                    </a:p>
                  </a:txBody>
                  <a:tcPr/>
                </a:tc>
                <a:tc>
                  <a:txBody>
                    <a:bodyPr/>
                    <a:lstStyle/>
                    <a:p>
                      <a:r>
                        <a:rPr lang="fr-FR" sz="1600" dirty="0" smtClean="0"/>
                        <a:t>13</a:t>
                      </a:r>
                      <a:endParaRPr lang="fr-FR" sz="1600" dirty="0"/>
                    </a:p>
                  </a:txBody>
                  <a:tcPr/>
                </a:tc>
              </a:tr>
              <a:tr h="36238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600" b="0" kern="1200" dirty="0" smtClean="0">
                          <a:solidFill>
                            <a:schemeClr val="bg1"/>
                          </a:solidFill>
                          <a:latin typeface="+mn-lt"/>
                          <a:ea typeface="+mn-ea"/>
                          <a:cs typeface="+mn-cs"/>
                        </a:rPr>
                        <a:t>Mise</a:t>
                      </a:r>
                      <a:r>
                        <a:rPr lang="fr-FR" sz="1600" b="0" kern="1200" baseline="0" dirty="0" smtClean="0">
                          <a:solidFill>
                            <a:schemeClr val="bg1"/>
                          </a:solidFill>
                          <a:latin typeface="+mn-lt"/>
                          <a:ea typeface="+mn-ea"/>
                          <a:cs typeface="+mn-cs"/>
                        </a:rPr>
                        <a:t> en place d’une politique SQVT</a:t>
                      </a:r>
                      <a:endParaRPr lang="fr-FR" sz="1600" b="0" kern="1200" dirty="0" smtClean="0">
                        <a:solidFill>
                          <a:schemeClr val="bg1"/>
                        </a:solidFill>
                        <a:latin typeface="+mn-lt"/>
                        <a:ea typeface="+mn-ea"/>
                        <a:cs typeface="+mn-cs"/>
                      </a:endParaRPr>
                    </a:p>
                  </a:txBody>
                  <a:tcPr/>
                </a:tc>
                <a:tc>
                  <a:txBody>
                    <a:bodyPr/>
                    <a:lstStyle/>
                    <a:p>
                      <a:r>
                        <a:rPr lang="fr-FR" sz="1600" dirty="0" smtClean="0"/>
                        <a:t>14</a:t>
                      </a:r>
                      <a:endParaRPr lang="fr-FR" sz="1600" dirty="0"/>
                    </a:p>
                  </a:txBody>
                  <a:tcPr/>
                </a:tc>
              </a:tr>
              <a:tr h="36238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600" dirty="0" smtClean="0"/>
                        <a:t>Le pack de prestations clé</a:t>
                      </a:r>
                      <a:r>
                        <a:rPr lang="fr-FR" sz="1600" baseline="0" dirty="0" smtClean="0"/>
                        <a:t> en mains</a:t>
                      </a:r>
                      <a:endParaRPr lang="fr-FR" sz="1600" b="1" kern="1200" dirty="0" smtClean="0">
                        <a:solidFill>
                          <a:schemeClr val="lt1"/>
                        </a:solidFill>
                        <a:latin typeface="+mn-lt"/>
                        <a:ea typeface="+mn-ea"/>
                        <a:cs typeface="+mn-cs"/>
                      </a:endParaRPr>
                    </a:p>
                  </a:txBody>
                  <a:tcPr/>
                </a:tc>
                <a:tc>
                  <a:txBody>
                    <a:bodyPr/>
                    <a:lstStyle/>
                    <a:p>
                      <a:r>
                        <a:rPr lang="fr-FR" sz="1600" dirty="0" smtClean="0"/>
                        <a:t>15</a:t>
                      </a:r>
                      <a:endParaRPr lang="fr-FR" sz="1600" dirty="0"/>
                    </a:p>
                  </a:txBody>
                  <a:tcPr/>
                </a:tc>
              </a:tr>
              <a:tr h="36238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600" dirty="0" smtClean="0"/>
                        <a:t>Les services</a:t>
                      </a:r>
                      <a:r>
                        <a:rPr lang="fr-FR" sz="1600" baseline="0" dirty="0" smtClean="0"/>
                        <a:t> mis à votre disposition</a:t>
                      </a:r>
                      <a:endParaRPr lang="fr-FR" sz="1600" dirty="0"/>
                    </a:p>
                  </a:txBody>
                  <a:tcPr/>
                </a:tc>
                <a:tc>
                  <a:txBody>
                    <a:bodyPr/>
                    <a:lstStyle/>
                    <a:p>
                      <a:r>
                        <a:rPr lang="fr-FR" sz="1600" dirty="0" smtClean="0"/>
                        <a:t>16</a:t>
                      </a:r>
                      <a:endParaRPr lang="fr-FR" sz="1600" dirty="0"/>
                    </a:p>
                  </a:txBody>
                  <a:tcPr/>
                </a:tc>
              </a:tr>
              <a:tr h="36238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600" b="0" kern="1200" dirty="0" smtClean="0">
                          <a:solidFill>
                            <a:schemeClr val="dk1"/>
                          </a:solidFill>
                          <a:latin typeface="+mn-lt"/>
                          <a:ea typeface="+mn-ea"/>
                          <a:cs typeface="+mn-cs"/>
                        </a:rPr>
                        <a:t>Les avantages pour Deloitte d’</a:t>
                      </a:r>
                      <a:r>
                        <a:rPr lang="fr-FR" sz="1600" b="0" kern="1200" baseline="0" dirty="0" smtClean="0">
                          <a:solidFill>
                            <a:schemeClr val="dk1"/>
                          </a:solidFill>
                          <a:latin typeface="+mn-lt"/>
                          <a:ea typeface="+mn-ea"/>
                          <a:cs typeface="+mn-cs"/>
                        </a:rPr>
                        <a:t>externaliser la mise en place d’une approche SQVT</a:t>
                      </a:r>
                      <a:endParaRPr lang="fr-FR" sz="1600" b="1" kern="1200" dirty="0" smtClean="0">
                        <a:solidFill>
                          <a:schemeClr val="bg1"/>
                        </a:solidFill>
                        <a:latin typeface="+mn-lt"/>
                        <a:ea typeface="+mn-ea"/>
                        <a:cs typeface="+mn-cs"/>
                      </a:endParaRPr>
                    </a:p>
                  </a:txBody>
                  <a:tcPr/>
                </a:tc>
                <a:tc>
                  <a:txBody>
                    <a:bodyPr/>
                    <a:lstStyle/>
                    <a:p>
                      <a:r>
                        <a:rPr lang="fr-FR" sz="1600" dirty="0" smtClean="0"/>
                        <a:t>17</a:t>
                      </a:r>
                      <a:endParaRPr lang="fr-FR" sz="1600" dirty="0"/>
                    </a:p>
                  </a:txBody>
                  <a:tcPr/>
                </a:tc>
              </a:tr>
              <a:tr h="362383">
                <a:tc>
                  <a:txBody>
                    <a:bodyPr/>
                    <a:lstStyle/>
                    <a:p>
                      <a:r>
                        <a:rPr lang="fr-FR" sz="1600" dirty="0" smtClean="0"/>
                        <a:t>Les</a:t>
                      </a:r>
                      <a:r>
                        <a:rPr lang="fr-FR" sz="1600" baseline="0" dirty="0" smtClean="0"/>
                        <a:t> bénéfices</a:t>
                      </a:r>
                      <a:r>
                        <a:rPr lang="fr-FR" sz="1600" dirty="0" smtClean="0"/>
                        <a:t> pour </a:t>
                      </a:r>
                      <a:r>
                        <a:rPr lang="fr-FR" sz="1600" dirty="0" err="1" smtClean="0"/>
                        <a:t>deloitte</a:t>
                      </a:r>
                      <a:r>
                        <a:rPr lang="fr-FR" sz="1600" dirty="0" smtClean="0"/>
                        <a:t> de mettre en place une approche SQVT</a:t>
                      </a:r>
                      <a:endParaRPr lang="fr-FR" sz="1600" dirty="0"/>
                    </a:p>
                  </a:txBody>
                  <a:tcPr/>
                </a:tc>
                <a:tc>
                  <a:txBody>
                    <a:bodyPr/>
                    <a:lstStyle/>
                    <a:p>
                      <a:r>
                        <a:rPr lang="fr-FR" sz="1600" dirty="0" smtClean="0"/>
                        <a:t>18</a:t>
                      </a:r>
                      <a:endParaRPr lang="fr-FR" sz="1600" dirty="0"/>
                    </a:p>
                  </a:txBody>
                  <a:tcPr/>
                </a:tc>
              </a:tr>
              <a:tr h="362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0" kern="1200" dirty="0" smtClean="0">
                          <a:solidFill>
                            <a:schemeClr val="dk1"/>
                          </a:solidFill>
                          <a:latin typeface="+mn-lt"/>
                          <a:ea typeface="+mn-ea"/>
                          <a:cs typeface="+mn-cs"/>
                        </a:rPr>
                        <a:t>La logistique</a:t>
                      </a:r>
                      <a:endParaRPr lang="fr-FR" sz="1600" dirty="0"/>
                    </a:p>
                  </a:txBody>
                  <a:tcPr/>
                </a:tc>
                <a:tc>
                  <a:txBody>
                    <a:bodyPr/>
                    <a:lstStyle/>
                    <a:p>
                      <a:r>
                        <a:rPr lang="fr-FR" sz="1600" dirty="0" smtClean="0"/>
                        <a:t>19</a:t>
                      </a:r>
                      <a:endParaRPr lang="fr-FR" sz="1600" dirty="0"/>
                    </a:p>
                  </a:txBody>
                  <a:tcPr/>
                </a:tc>
              </a:tr>
              <a:tr h="36238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600" b="0" kern="1200" dirty="0" smtClean="0">
                          <a:solidFill>
                            <a:schemeClr val="dk1"/>
                          </a:solidFill>
                          <a:latin typeface="+mn-lt"/>
                          <a:ea typeface="+mn-ea"/>
                          <a:cs typeface="+mn-cs"/>
                        </a:rPr>
                        <a:t>Le</a:t>
                      </a:r>
                      <a:r>
                        <a:rPr lang="fr-FR" sz="1600" b="0" kern="1200" baseline="0" dirty="0" smtClean="0">
                          <a:solidFill>
                            <a:schemeClr val="dk1"/>
                          </a:solidFill>
                          <a:latin typeface="+mn-lt"/>
                          <a:ea typeface="+mn-ea"/>
                          <a:cs typeface="+mn-cs"/>
                        </a:rPr>
                        <a:t> financement de l’offre</a:t>
                      </a:r>
                      <a:endParaRPr lang="fr-FR" sz="1600" b="1" kern="1200" dirty="0" smtClean="0">
                        <a:solidFill>
                          <a:schemeClr val="bg1"/>
                        </a:solidFill>
                        <a:latin typeface="+mn-lt"/>
                        <a:ea typeface="+mn-ea"/>
                        <a:cs typeface="+mn-cs"/>
                      </a:endParaRPr>
                    </a:p>
                  </a:txBody>
                  <a:tcPr/>
                </a:tc>
                <a:tc>
                  <a:txBody>
                    <a:bodyPr/>
                    <a:lstStyle/>
                    <a:p>
                      <a:r>
                        <a:rPr lang="fr-FR" sz="1600" dirty="0" smtClean="0"/>
                        <a:t>20</a:t>
                      </a:r>
                      <a:endParaRPr lang="fr-FR" sz="1600" dirty="0"/>
                    </a:p>
                  </a:txBody>
                  <a:tcPr/>
                </a:tc>
              </a:tr>
              <a:tr h="362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dirty="0" smtClean="0"/>
                        <a:t>Impact</a:t>
                      </a:r>
                      <a:r>
                        <a:rPr lang="fr-FR" sz="1600" baseline="0" dirty="0" smtClean="0"/>
                        <a:t> pour Deloitte</a:t>
                      </a:r>
                      <a:endParaRPr lang="fr-FR" sz="1600" dirty="0"/>
                    </a:p>
                  </a:txBody>
                  <a:tcPr/>
                </a:tc>
                <a:tc>
                  <a:txBody>
                    <a:bodyPr/>
                    <a:lstStyle/>
                    <a:p>
                      <a:r>
                        <a:rPr lang="fr-FR" sz="1600" dirty="0" smtClean="0"/>
                        <a:t>21</a:t>
                      </a:r>
                      <a:endParaRPr lang="fr-FR" sz="1600" dirty="0"/>
                    </a:p>
                  </a:txBody>
                  <a:tcPr/>
                </a:tc>
              </a:tr>
              <a:tr h="36238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600" b="1" kern="1200" dirty="0" smtClean="0">
                          <a:solidFill>
                            <a:schemeClr val="bg1"/>
                          </a:solidFill>
                          <a:latin typeface="+mn-lt"/>
                          <a:ea typeface="+mn-ea"/>
                          <a:cs typeface="+mn-cs"/>
                        </a:rPr>
                        <a:t>Vos interlocuteurs</a:t>
                      </a:r>
                    </a:p>
                  </a:txBody>
                  <a:tcPr/>
                </a:tc>
                <a:tc>
                  <a:txBody>
                    <a:bodyPr/>
                    <a:lstStyle/>
                    <a:p>
                      <a:r>
                        <a:rPr lang="fr-FR" sz="1600" dirty="0" smtClean="0"/>
                        <a:t>22</a:t>
                      </a:r>
                      <a:endParaRPr lang="fr-FR" sz="1600" dirty="0"/>
                    </a:p>
                  </a:txBody>
                  <a:tcPr/>
                </a:tc>
              </a:tr>
            </a:tbl>
          </a:graphicData>
        </a:graphic>
      </p:graphicFrame>
      <p:sp>
        <p:nvSpPr>
          <p:cNvPr id="4" name="Espace réservé du pied de page 3"/>
          <p:cNvSpPr>
            <a:spLocks noGrp="1"/>
          </p:cNvSpPr>
          <p:nvPr>
            <p:ph type="ftr" sz="quarter" idx="11"/>
          </p:nvPr>
        </p:nvSpPr>
        <p:spPr>
          <a:xfrm>
            <a:off x="561110" y="6858000"/>
            <a:ext cx="3859795" cy="304801"/>
          </a:xfrm>
        </p:spPr>
        <p:txBody>
          <a:bodyPr/>
          <a:lstStyle/>
          <a:p>
            <a:r>
              <a:rPr lang="fr-FR" dirty="0" smtClean="0"/>
              <a:t>Danielle Estrade - SOPHROLOGUE -  N° Siret 438 853 509</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25962508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618518"/>
            <a:ext cx="9905998" cy="1150321"/>
          </a:xfrm>
        </p:spPr>
        <p:txBody>
          <a:bodyPr/>
          <a:lstStyle/>
          <a:p>
            <a:r>
              <a:rPr lang="fr-FR" dirty="0" smtClean="0"/>
              <a:t>Les défis de Deloitte</a:t>
            </a:r>
            <a:endParaRPr lang="fr-FR" dirty="0"/>
          </a:p>
        </p:txBody>
      </p:sp>
      <p:sp>
        <p:nvSpPr>
          <p:cNvPr id="3" name="Espace réservé du contenu 2"/>
          <p:cNvSpPr>
            <a:spLocks noGrp="1"/>
          </p:cNvSpPr>
          <p:nvPr>
            <p:ph idx="1"/>
          </p:nvPr>
        </p:nvSpPr>
        <p:spPr>
          <a:xfrm>
            <a:off x="1229445" y="1836483"/>
            <a:ext cx="8759800" cy="3679897"/>
          </a:xfrm>
        </p:spPr>
        <p:txBody>
          <a:bodyPr>
            <a:normAutofit/>
          </a:bodyPr>
          <a:lstStyle/>
          <a:p>
            <a:r>
              <a:rPr lang="fr-FR" sz="1600" dirty="0" smtClean="0"/>
              <a:t>Deloitte a pour objectif :</a:t>
            </a:r>
          </a:p>
          <a:p>
            <a:endParaRPr lang="fr-FR" sz="1600" dirty="0" smtClean="0"/>
          </a:p>
          <a:p>
            <a:pPr lvl="1" algn="just"/>
            <a:r>
              <a:rPr lang="fr-FR" sz="1600" dirty="0"/>
              <a:t>D</a:t>
            </a:r>
            <a:r>
              <a:rPr lang="fr-FR" sz="1600" dirty="0" smtClean="0"/>
              <a:t>e </a:t>
            </a:r>
            <a:r>
              <a:rPr lang="fr-FR" sz="1600" b="1" dirty="0" smtClean="0"/>
              <a:t>retenir </a:t>
            </a:r>
            <a:r>
              <a:rPr lang="fr-FR" sz="1600" dirty="0" smtClean="0"/>
              <a:t>ses talents et d’en attirer de nouveaux</a:t>
            </a:r>
          </a:p>
          <a:p>
            <a:pPr lvl="1" algn="just"/>
            <a:r>
              <a:rPr lang="fr-FR" sz="1600" dirty="0" smtClean="0"/>
              <a:t>De </a:t>
            </a:r>
            <a:r>
              <a:rPr lang="fr-FR" sz="1600" b="1" dirty="0" smtClean="0"/>
              <a:t>réduire l’absentéisme </a:t>
            </a:r>
            <a:r>
              <a:rPr lang="fr-FR" sz="1600" dirty="0" smtClean="0"/>
              <a:t>(souvent fractionné en  1 ou 2 jours ou plus long lorsqu'il est du à des maladies professionnelles : burn out, stress….)</a:t>
            </a:r>
          </a:p>
          <a:p>
            <a:pPr lvl="1" algn="just"/>
            <a:r>
              <a:rPr lang="fr-FR" sz="1600" b="1" dirty="0" smtClean="0"/>
              <a:t>De faire face à la baisse de motivation </a:t>
            </a:r>
            <a:r>
              <a:rPr lang="fr-FR" sz="1600" dirty="0" smtClean="0"/>
              <a:t>des collaborateurs</a:t>
            </a:r>
          </a:p>
          <a:p>
            <a:pPr lvl="1" algn="just"/>
            <a:r>
              <a:rPr lang="fr-FR" sz="1600" b="1" dirty="0" smtClean="0"/>
              <a:t>D’augmenter la performance </a:t>
            </a:r>
            <a:r>
              <a:rPr lang="fr-FR" sz="1600" dirty="0" smtClean="0"/>
              <a:t>et la productivité des collaborateurs</a:t>
            </a:r>
          </a:p>
          <a:p>
            <a:pPr lvl="1" algn="just"/>
            <a:r>
              <a:rPr lang="fr-FR" sz="1600" b="1" dirty="0" smtClean="0"/>
              <a:t>De garder son classement </a:t>
            </a:r>
            <a:r>
              <a:rPr lang="fr-FR" sz="1600" dirty="0" smtClean="0"/>
              <a:t>dans les entreprises « où il fait bon travailler »</a:t>
            </a:r>
          </a:p>
          <a:p>
            <a:pPr lvl="1" algn="just"/>
            <a:r>
              <a:rPr lang="fr-FR" sz="1600" b="1" dirty="0" smtClean="0"/>
              <a:t>D’augmenter le taux d’engagement </a:t>
            </a:r>
            <a:r>
              <a:rPr lang="fr-FR" sz="1600" dirty="0" smtClean="0"/>
              <a:t>de ses collaborateurs (enthousiasme, autonomie, performance, productivité et bien être au travail)</a:t>
            </a:r>
          </a:p>
          <a:p>
            <a:endParaRPr lang="fr-FR" dirty="0"/>
          </a:p>
        </p:txBody>
      </p:sp>
      <p:sp>
        <p:nvSpPr>
          <p:cNvPr id="6" name="Espace réservé du pied de page 5"/>
          <p:cNvSpPr>
            <a:spLocks noGrp="1"/>
          </p:cNvSpPr>
          <p:nvPr>
            <p:ph type="ftr" sz="quarter" idx="11"/>
          </p:nvPr>
        </p:nvSpPr>
        <p:spPr>
          <a:xfrm>
            <a:off x="1141411" y="5883275"/>
            <a:ext cx="7432963" cy="365125"/>
          </a:xfrm>
        </p:spPr>
        <p:txBody>
          <a:bodyPr/>
          <a:lstStyle/>
          <a:p>
            <a:r>
              <a:rPr lang="fr-FR" dirty="0"/>
              <a:t>evelyne revellat - Sophrokhepri : &amp; Danielle Estrade - SOPHROLOGUE -  N° Siret 438 853 509</a:t>
            </a:r>
            <a:endParaRPr lang="en-US" dirty="0"/>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29441269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spcBef>
                <a:spcPts val="0"/>
              </a:spcBef>
              <a:defRPr/>
            </a:pPr>
            <a:r>
              <a:rPr lang="fr-FR" dirty="0"/>
              <a:t>Les attentes des collaborateurs </a:t>
            </a:r>
            <a:r>
              <a:rPr lang="fr-FR" dirty="0" smtClean="0"/>
              <a:t/>
            </a:r>
            <a:br>
              <a:rPr lang="fr-FR" dirty="0" smtClean="0"/>
            </a:br>
            <a:r>
              <a:rPr lang="fr-FR" dirty="0" smtClean="0"/>
              <a:t>vis-à-vis </a:t>
            </a:r>
            <a:r>
              <a:rPr lang="fr-FR" dirty="0"/>
              <a:t>de leur entreprise</a:t>
            </a:r>
            <a:endParaRPr lang="fr-FR" b="1" dirty="0">
              <a:solidFill>
                <a:schemeClr val="lt1"/>
              </a:solidFill>
            </a:endParaRPr>
          </a:p>
        </p:txBody>
      </p:sp>
      <p:sp>
        <p:nvSpPr>
          <p:cNvPr id="3" name="Espace réservé du contenu 2"/>
          <p:cNvSpPr>
            <a:spLocks noGrp="1"/>
          </p:cNvSpPr>
          <p:nvPr>
            <p:ph idx="1"/>
          </p:nvPr>
        </p:nvSpPr>
        <p:spPr>
          <a:xfrm>
            <a:off x="1154954" y="2028585"/>
            <a:ext cx="9587325" cy="3234978"/>
          </a:xfrm>
        </p:spPr>
        <p:txBody>
          <a:bodyPr>
            <a:normAutofit lnSpcReduction="10000"/>
          </a:bodyPr>
          <a:lstStyle/>
          <a:p>
            <a:endParaRPr lang="fr-FR" sz="1600" dirty="0" smtClean="0"/>
          </a:p>
          <a:p>
            <a:pPr algn="just"/>
            <a:r>
              <a:rPr lang="fr-FR" sz="1600" dirty="0" smtClean="0"/>
              <a:t>Les études publiées récemment sur les critères de choix de postuler dans une entreprise pour les jeunes générations mettent en exergue l’importance des offres faites par l’entreprise au collaborateur qui prennent</a:t>
            </a:r>
            <a:r>
              <a:rPr lang="fr-FR" sz="1600" b="1" dirty="0" smtClean="0"/>
              <a:t> en compte l’individu dans sa totalité</a:t>
            </a:r>
            <a:r>
              <a:rPr lang="fr-FR" sz="1600" dirty="0" smtClean="0"/>
              <a:t>, et pas uniquement les aspects carrière et financier.</a:t>
            </a:r>
          </a:p>
          <a:p>
            <a:pPr algn="just"/>
            <a:r>
              <a:rPr lang="fr-FR" sz="1600" dirty="0" smtClean="0"/>
              <a:t>Le collaborateur cherche à avoir une prise en compte de sa personnalité. Le développement professionnel, l’appartenance à un groupe, l’adhésion à des valeurs, du sens dans ce qu’il fait, une éthique, des projets RSE, du fun et une </a:t>
            </a:r>
            <a:r>
              <a:rPr lang="fr-FR" sz="1600" b="1" dirty="0" smtClean="0"/>
              <a:t>confiance totale dans l’entreprise </a:t>
            </a:r>
            <a:r>
              <a:rPr lang="fr-FR" sz="1600" dirty="0" smtClean="0"/>
              <a:t>avec laquelle il va s’engager. Cela suppose </a:t>
            </a:r>
            <a:r>
              <a:rPr lang="fr-FR" sz="1600" b="1" dirty="0" smtClean="0"/>
              <a:t>que sa vie est considérée </a:t>
            </a:r>
            <a:r>
              <a:rPr lang="fr-FR" sz="1600" dirty="0" smtClean="0"/>
              <a:t>par l’entreprise </a:t>
            </a:r>
            <a:r>
              <a:rPr lang="fr-FR" sz="1600" b="1" dirty="0" smtClean="0"/>
              <a:t>sous tous ses aspects </a:t>
            </a:r>
            <a:r>
              <a:rPr lang="fr-FR" sz="1600" dirty="0" smtClean="0"/>
              <a:t>tant professionnels que personnels.</a:t>
            </a:r>
          </a:p>
          <a:p>
            <a:pPr marL="0" indent="0">
              <a:buNone/>
            </a:pPr>
            <a:endParaRPr lang="fr-FR" dirty="0"/>
          </a:p>
        </p:txBody>
      </p:sp>
      <p:sp>
        <p:nvSpPr>
          <p:cNvPr id="6" name="Espace réservé du pied de page 5"/>
          <p:cNvSpPr>
            <a:spLocks noGrp="1"/>
          </p:cNvSpPr>
          <p:nvPr>
            <p:ph type="ftr" sz="quarter" idx="11"/>
          </p:nvPr>
        </p:nvSpPr>
        <p:spPr>
          <a:xfrm>
            <a:off x="1141411" y="5883275"/>
            <a:ext cx="7140655" cy="365125"/>
          </a:xfrm>
        </p:spPr>
        <p:txBody>
          <a:bodyPr/>
          <a:lstStyle/>
          <a:p>
            <a:r>
              <a:rPr lang="fr-FR" dirty="0"/>
              <a:t>evelyne revellat - Sophrokhepri : &amp; Danielle Estrade - SOPHROLOGUE -  N° Siret 438 853 509</a:t>
            </a:r>
            <a:endParaRPr lang="en-US" dirty="0"/>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254649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Les difficultés </a:t>
            </a:r>
            <a:r>
              <a:rPr lang="fr-FR" dirty="0" smtClean="0"/>
              <a:t>auxquelles l’entreprise doit faire face pour s’assurer du bien être individuel </a:t>
            </a:r>
            <a:r>
              <a:rPr lang="fr-FR" dirty="0"/>
              <a:t>au travail </a:t>
            </a:r>
            <a:endParaRPr lang="fr-FR" b="1" dirty="0">
              <a:solidFill>
                <a:schemeClr val="bg1"/>
              </a:solidFill>
            </a:endParaRPr>
          </a:p>
        </p:txBody>
      </p:sp>
      <p:sp>
        <p:nvSpPr>
          <p:cNvPr id="3" name="Espace réservé du contenu 2"/>
          <p:cNvSpPr>
            <a:spLocks noGrp="1"/>
          </p:cNvSpPr>
          <p:nvPr>
            <p:ph idx="1"/>
          </p:nvPr>
        </p:nvSpPr>
        <p:spPr>
          <a:xfrm>
            <a:off x="1154954" y="2211049"/>
            <a:ext cx="9648797" cy="3335312"/>
          </a:xfrm>
        </p:spPr>
        <p:txBody>
          <a:bodyPr>
            <a:normAutofit fontScale="77500" lnSpcReduction="20000"/>
          </a:bodyPr>
          <a:lstStyle/>
          <a:p>
            <a:r>
              <a:rPr lang="fr-FR" dirty="0" smtClean="0"/>
              <a:t>Les difficultés à prendre en compte pour l’entreprise :</a:t>
            </a:r>
          </a:p>
          <a:p>
            <a:pPr algn="just"/>
            <a:endParaRPr lang="fr-FR" dirty="0" smtClean="0"/>
          </a:p>
          <a:p>
            <a:pPr lvl="1" algn="just"/>
            <a:r>
              <a:rPr lang="fr-FR" dirty="0" smtClean="0"/>
              <a:t>Avoir </a:t>
            </a:r>
            <a:r>
              <a:rPr lang="fr-FR" b="1" dirty="0" smtClean="0"/>
              <a:t>une prise de conscience du problème </a:t>
            </a:r>
            <a:r>
              <a:rPr lang="fr-FR" dirty="0" smtClean="0"/>
              <a:t>de mal être du salarié (pour le corps social et pour les dirigeants).</a:t>
            </a:r>
          </a:p>
          <a:p>
            <a:pPr lvl="1" algn="just"/>
            <a:r>
              <a:rPr lang="fr-FR" b="1" dirty="0" smtClean="0"/>
              <a:t>Sensibiliser les employés </a:t>
            </a:r>
            <a:r>
              <a:rPr lang="fr-FR" dirty="0" smtClean="0"/>
              <a:t>et promouvoir les </a:t>
            </a:r>
            <a:r>
              <a:rPr lang="fr-FR" b="1" dirty="0" smtClean="0"/>
              <a:t>comportements en terme d’équilibre </a:t>
            </a:r>
            <a:r>
              <a:rPr lang="fr-FR" dirty="0" smtClean="0"/>
              <a:t>de vie travail-famille, de santé, de prévention du stress et de bien être pour tous les salariés. </a:t>
            </a:r>
          </a:p>
          <a:p>
            <a:pPr lvl="1" algn="just"/>
            <a:r>
              <a:rPr lang="fr-FR" b="1" dirty="0" smtClean="0"/>
              <a:t>Apporter les réponses adaptées</a:t>
            </a:r>
            <a:r>
              <a:rPr lang="fr-FR" dirty="0" smtClean="0"/>
              <a:t> au salarié</a:t>
            </a:r>
          </a:p>
          <a:p>
            <a:pPr lvl="1" algn="just"/>
            <a:r>
              <a:rPr lang="fr-FR" b="1" dirty="0" smtClean="0"/>
              <a:t>Prévenir les difficultés des salariés </a:t>
            </a:r>
            <a:r>
              <a:rPr lang="fr-FR" dirty="0" smtClean="0"/>
              <a:t>en proposant des solutions qui répondent à leurs besoins.</a:t>
            </a:r>
          </a:p>
          <a:p>
            <a:pPr lvl="1" algn="just"/>
            <a:r>
              <a:rPr lang="fr-FR" b="1" dirty="0" smtClean="0"/>
              <a:t>Démontrer sa considération </a:t>
            </a:r>
            <a:r>
              <a:rPr lang="fr-FR" dirty="0" smtClean="0"/>
              <a:t>vis-à-vis de ses salariés avec un </a:t>
            </a:r>
            <a:r>
              <a:rPr lang="fr-FR" b="1" dirty="0" smtClean="0"/>
              <a:t>prérequis de confidentialité </a:t>
            </a:r>
            <a:r>
              <a:rPr lang="fr-FR" dirty="0" smtClean="0"/>
              <a:t>conforme à son éthique</a:t>
            </a:r>
            <a:endParaRPr lang="fr-FR" dirty="0"/>
          </a:p>
        </p:txBody>
      </p:sp>
      <p:sp>
        <p:nvSpPr>
          <p:cNvPr id="6" name="Espace réservé du pied de page 5"/>
          <p:cNvSpPr>
            <a:spLocks noGrp="1"/>
          </p:cNvSpPr>
          <p:nvPr>
            <p:ph type="ftr" sz="quarter" idx="11"/>
          </p:nvPr>
        </p:nvSpPr>
        <p:spPr>
          <a:xfrm>
            <a:off x="1141411" y="5883275"/>
            <a:ext cx="7073199" cy="365125"/>
          </a:xfrm>
        </p:spPr>
        <p:txBody>
          <a:bodyPr/>
          <a:lstStyle/>
          <a:p>
            <a:r>
              <a:rPr lang="fr-FR" dirty="0"/>
              <a:t>evelyne revellat - Sophrokhepri : &amp; Danielle Estrade - SOPHROLOGUE -  N° Siret 438 853 509</a:t>
            </a:r>
            <a:endParaRPr lang="en-US" dirty="0"/>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1206053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La solution : Une offre de prise en charge individuelle des salariés</a:t>
            </a:r>
          </a:p>
        </p:txBody>
      </p:sp>
      <p:sp>
        <p:nvSpPr>
          <p:cNvPr id="6" name="Espace réservé du pied de page 5"/>
          <p:cNvSpPr>
            <a:spLocks noGrp="1"/>
          </p:cNvSpPr>
          <p:nvPr>
            <p:ph type="ftr" sz="quarter" idx="11"/>
          </p:nvPr>
        </p:nvSpPr>
        <p:spPr>
          <a:xfrm>
            <a:off x="1141411" y="5883275"/>
            <a:ext cx="7710281" cy="365125"/>
          </a:xfrm>
        </p:spPr>
        <p:txBody>
          <a:bodyPr/>
          <a:lstStyle/>
          <a:p>
            <a:r>
              <a:rPr lang="fr-FR" dirty="0"/>
              <a:t>evelyne revellat - Sophrokhepri : &amp; Danielle Estrade - SOPHROLOGUE -  N° Siret 438 853 509</a:t>
            </a:r>
            <a:endParaRPr lang="en-US" dirty="0"/>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7</a:t>
            </a:fld>
            <a:endParaRPr lang="en-US" dirty="0"/>
          </a:p>
        </p:txBody>
      </p:sp>
      <p:sp>
        <p:nvSpPr>
          <p:cNvPr id="4" name="Espace réservé du contenu 3"/>
          <p:cNvSpPr>
            <a:spLocks noGrp="1"/>
          </p:cNvSpPr>
          <p:nvPr>
            <p:ph idx="1"/>
          </p:nvPr>
        </p:nvSpPr>
        <p:spPr>
          <a:xfrm>
            <a:off x="1141413" y="2249487"/>
            <a:ext cx="9905997" cy="3344489"/>
          </a:xfrm>
        </p:spPr>
        <p:txBody>
          <a:bodyPr>
            <a:normAutofit fontScale="77500" lnSpcReduction="20000"/>
          </a:bodyPr>
          <a:lstStyle/>
          <a:p>
            <a:r>
              <a:rPr lang="fr-FR" sz="2100" dirty="0"/>
              <a:t>Un partenariat avec le </a:t>
            </a:r>
            <a:r>
              <a:rPr lang="fr-FR" sz="2100" b="1" dirty="0"/>
              <a:t>centre </a:t>
            </a:r>
            <a:r>
              <a:rPr lang="fr-FR" sz="2100" b="1" dirty="0" err="1"/>
              <a:t>SophroKhepri</a:t>
            </a:r>
            <a:r>
              <a:rPr lang="fr-FR" sz="2100" dirty="0"/>
              <a:t>, une entreprise spécialisée dans le bien être et les soins de supports coordonnés </a:t>
            </a:r>
          </a:p>
          <a:p>
            <a:endParaRPr lang="fr-FR" sz="1600" dirty="0"/>
          </a:p>
          <a:p>
            <a:pPr lvl="1" algn="just"/>
            <a:r>
              <a:rPr lang="fr-FR" dirty="0"/>
              <a:t>Permet à l’employeur de </a:t>
            </a:r>
            <a:r>
              <a:rPr lang="fr-FR" b="1" dirty="0"/>
              <a:t>prendre soin des ses salariés</a:t>
            </a:r>
            <a:r>
              <a:rPr lang="fr-FR" dirty="0"/>
              <a:t> et de respecter ainsi son engagement éthique.</a:t>
            </a:r>
          </a:p>
          <a:p>
            <a:pPr lvl="1" algn="just"/>
            <a:r>
              <a:rPr lang="fr-FR" dirty="0"/>
              <a:t>Permet </a:t>
            </a:r>
            <a:r>
              <a:rPr lang="fr-FR" b="1" dirty="0"/>
              <a:t>d’anticiper et de prévenir</a:t>
            </a:r>
            <a:r>
              <a:rPr lang="fr-FR" dirty="0"/>
              <a:t> des difficultés individuelles ou des problèmes de santé.</a:t>
            </a:r>
          </a:p>
          <a:p>
            <a:pPr lvl="1" algn="just"/>
            <a:r>
              <a:rPr lang="fr-FR" dirty="0"/>
              <a:t>Permet </a:t>
            </a:r>
            <a:r>
              <a:rPr lang="fr-FR" b="1" dirty="0"/>
              <a:t>d’offrir à ses collaborateurs une offre bien être </a:t>
            </a:r>
            <a:r>
              <a:rPr lang="fr-FR" dirty="0"/>
              <a:t>et des soins de supports coordonnés pour faire face à des difficultés plus importantes</a:t>
            </a:r>
          </a:p>
          <a:p>
            <a:pPr lvl="1" algn="just"/>
            <a:r>
              <a:rPr lang="fr-FR" dirty="0"/>
              <a:t>Permet de </a:t>
            </a:r>
            <a:r>
              <a:rPr lang="fr-FR" b="1" dirty="0"/>
              <a:t>contracter avec une entreprise</a:t>
            </a:r>
            <a:r>
              <a:rPr lang="fr-FR" dirty="0"/>
              <a:t> qui apporte tous les thérapeutes et les </a:t>
            </a:r>
            <a:r>
              <a:rPr lang="fr-FR" b="1" dirty="0"/>
              <a:t>solutions</a:t>
            </a:r>
            <a:r>
              <a:rPr lang="fr-FR" dirty="0"/>
              <a:t> </a:t>
            </a:r>
            <a:r>
              <a:rPr lang="fr-FR" b="1" dirty="0"/>
              <a:t>clés en mains </a:t>
            </a:r>
            <a:r>
              <a:rPr lang="fr-FR" dirty="0"/>
              <a:t>pour l’entreprise</a:t>
            </a:r>
          </a:p>
          <a:p>
            <a:pPr lvl="1" algn="just"/>
            <a:r>
              <a:rPr lang="fr-FR" dirty="0"/>
              <a:t>Permet d’avoir </a:t>
            </a:r>
            <a:r>
              <a:rPr lang="fr-FR" b="1" dirty="0"/>
              <a:t>une offre pérenne </a:t>
            </a:r>
            <a:r>
              <a:rPr lang="fr-FR" dirty="0"/>
              <a:t>et des </a:t>
            </a:r>
            <a:r>
              <a:rPr lang="fr-FR" b="1" dirty="0"/>
              <a:t>intervenants réguliers</a:t>
            </a:r>
          </a:p>
          <a:p>
            <a:endParaRPr lang="fr-FR" dirty="0"/>
          </a:p>
        </p:txBody>
      </p:sp>
    </p:spTree>
    <p:extLst>
      <p:ext uri="{BB962C8B-B14F-4D97-AF65-F5344CB8AC3E}">
        <p14:creationId xmlns:p14="http://schemas.microsoft.com/office/powerpoint/2010/main" val="162109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4954" y="973668"/>
            <a:ext cx="9306858" cy="706964"/>
          </a:xfrm>
        </p:spPr>
        <p:txBody>
          <a:bodyPr>
            <a:normAutofit fontScale="90000"/>
          </a:bodyPr>
          <a:lstStyle/>
          <a:p>
            <a:r>
              <a:rPr lang="fr-FR" dirty="0" smtClean="0"/>
              <a:t>Présentation du centre </a:t>
            </a:r>
            <a:r>
              <a:rPr lang="fr-FR" dirty="0" err="1" smtClean="0"/>
              <a:t>SophroKhepri</a:t>
            </a:r>
            <a:r>
              <a:rPr lang="fr-FR" dirty="0" smtClean="0"/>
              <a:t> </a:t>
            </a:r>
            <a:br>
              <a:rPr lang="fr-FR" dirty="0" smtClean="0"/>
            </a:br>
            <a:endParaRPr lang="fr-FR" dirty="0"/>
          </a:p>
        </p:txBody>
      </p:sp>
      <p:sp>
        <p:nvSpPr>
          <p:cNvPr id="3" name="Espace réservé du contenu 2"/>
          <p:cNvSpPr>
            <a:spLocks noGrp="1"/>
          </p:cNvSpPr>
          <p:nvPr>
            <p:ph idx="1"/>
          </p:nvPr>
        </p:nvSpPr>
        <p:spPr>
          <a:xfrm>
            <a:off x="1154954" y="1390811"/>
            <a:ext cx="10035785" cy="4402950"/>
          </a:xfrm>
        </p:spPr>
        <p:txBody>
          <a:bodyPr>
            <a:noAutofit/>
          </a:bodyPr>
          <a:lstStyle/>
          <a:p>
            <a:pPr algn="just"/>
            <a:r>
              <a:rPr lang="fr-FR" sz="1600" b="1" dirty="0" err="1" smtClean="0"/>
              <a:t>SophroKhepri</a:t>
            </a:r>
            <a:r>
              <a:rPr lang="fr-FR" sz="1600" b="1" dirty="0" smtClean="0"/>
              <a:t> est une société </a:t>
            </a:r>
            <a:r>
              <a:rPr lang="fr-FR" sz="1600" dirty="0" smtClean="0"/>
              <a:t>qui réunit </a:t>
            </a:r>
            <a:r>
              <a:rPr lang="fr-FR" sz="1600" b="1" dirty="0" smtClean="0"/>
              <a:t>environ </a:t>
            </a:r>
            <a:r>
              <a:rPr lang="fr-FR" sz="1600" b="1" dirty="0"/>
              <a:t>9</a:t>
            </a:r>
            <a:r>
              <a:rPr lang="fr-FR" sz="1600" b="1" dirty="0" smtClean="0"/>
              <a:t>0 thérapeutes</a:t>
            </a:r>
            <a:r>
              <a:rPr lang="fr-FR" sz="1600" dirty="0" smtClean="0"/>
              <a:t>, fondée et dirigée par Mme Evelyne Revellat, officiant dans le bien être par accompagnements collectifs et/ou individuels personnalisés, utilisant des thérapies intégratives.</a:t>
            </a:r>
          </a:p>
          <a:p>
            <a:pPr algn="just"/>
            <a:r>
              <a:rPr lang="fr-FR" sz="1600" dirty="0" smtClean="0"/>
              <a:t>Forte d’une expérience d’une </a:t>
            </a:r>
            <a:r>
              <a:rPr lang="fr-FR" sz="1600" b="1" dirty="0" smtClean="0"/>
              <a:t>vingtaine d’années en tant que DRH de grands groupes Evelyne Revellat</a:t>
            </a:r>
            <a:r>
              <a:rPr lang="fr-FR" sz="1600" dirty="0" smtClean="0"/>
              <a:t> donne une nouvelle orientation à sa vie professionnelle, se reconvertit dans la profession de </a:t>
            </a:r>
            <a:r>
              <a:rPr lang="fr-FR" sz="1600" b="1" dirty="0" smtClean="0"/>
              <a:t>sophrologue</a:t>
            </a:r>
            <a:r>
              <a:rPr lang="fr-FR" sz="1600" dirty="0" smtClean="0"/>
              <a:t> et crée le centre </a:t>
            </a:r>
            <a:r>
              <a:rPr lang="fr-FR" sz="1600" b="1" dirty="0" err="1" smtClean="0"/>
              <a:t>SophroKhepri</a:t>
            </a:r>
            <a:r>
              <a:rPr lang="fr-FR" sz="1600" dirty="0" smtClean="0"/>
              <a:t>. Ce centre a vu le jour afin de pallier aux difficultés que chacun rencontre pour trouver efficacement un thérapeute adapté et pour répondre aux besoins des thérapeutes qui se confrontent à la difficulté de trouver un cabinet partagé facilement accessible, à un cout abordable permettant d’exercer en synergie avec d’autres thérapeutes dans un esprit de management collaboratif avec une mutualisation des moyens et des outils d’évaluation.</a:t>
            </a:r>
          </a:p>
          <a:p>
            <a:pPr algn="just"/>
            <a:r>
              <a:rPr lang="fr-FR" sz="1600" dirty="0" smtClean="0"/>
              <a:t>Le centre offre les </a:t>
            </a:r>
            <a:r>
              <a:rPr lang="fr-FR" sz="1600" b="1" dirty="0" smtClean="0"/>
              <a:t>compétences de professionnels regroupés en unités spécialisées, travaillant en synergie</a:t>
            </a:r>
            <a:r>
              <a:rPr lang="fr-FR" sz="1600" dirty="0" smtClean="0"/>
              <a:t>. Chaque thérapeute adhère à la </a:t>
            </a:r>
            <a:r>
              <a:rPr lang="fr-FR" sz="1600" b="1" dirty="0" smtClean="0"/>
              <a:t>charge déontologique de sa profession </a:t>
            </a:r>
            <a:r>
              <a:rPr lang="fr-FR" sz="1600" dirty="0" smtClean="0"/>
              <a:t>et à celle </a:t>
            </a:r>
            <a:r>
              <a:rPr lang="fr-FR" sz="1600" b="1" dirty="0" smtClean="0"/>
              <a:t>du centre</a:t>
            </a:r>
            <a:r>
              <a:rPr lang="fr-FR" sz="1600" dirty="0" smtClean="0"/>
              <a:t>.</a:t>
            </a:r>
          </a:p>
        </p:txBody>
      </p:sp>
      <p:sp>
        <p:nvSpPr>
          <p:cNvPr id="6" name="Espace réservé du pied de page 5"/>
          <p:cNvSpPr>
            <a:spLocks noGrp="1"/>
          </p:cNvSpPr>
          <p:nvPr>
            <p:ph type="ftr" sz="quarter" idx="11"/>
          </p:nvPr>
        </p:nvSpPr>
        <p:spPr>
          <a:xfrm>
            <a:off x="1141411" y="5883275"/>
            <a:ext cx="7065704" cy="365125"/>
          </a:xfrm>
        </p:spPr>
        <p:txBody>
          <a:bodyPr/>
          <a:lstStyle/>
          <a:p>
            <a:r>
              <a:rPr lang="fr-FR" dirty="0"/>
              <a:t>evelyne revellat - Sophrokhepri : &amp; Danielle Estrade - SOPHROLOGUE -  N° Siret 438 853 509</a:t>
            </a:r>
            <a:endParaRPr lang="en-US" dirty="0"/>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7584260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Shape 152" descr="C:\Users\Dell\Dropbox\Sophrokhépri\PHOTOS du Centre\Photo B-Design\Biotiful Design--18.jpg"/>
          <p:cNvPicPr preferRelativeResize="0"/>
          <p:nvPr/>
        </p:nvPicPr>
        <p:blipFill rotWithShape="1">
          <a:blip r:embed="rId3">
            <a:alphaModFix/>
          </a:blip>
          <a:srcRect/>
          <a:stretch/>
        </p:blipFill>
        <p:spPr>
          <a:xfrm>
            <a:off x="8241815" y="1317242"/>
            <a:ext cx="2288505" cy="4632037"/>
          </a:xfrm>
          <a:prstGeom prst="rect">
            <a:avLst/>
          </a:prstGeom>
          <a:noFill/>
          <a:ln>
            <a:noFill/>
          </a:ln>
        </p:spPr>
      </p:pic>
      <p:sp>
        <p:nvSpPr>
          <p:cNvPr id="153" name="Shape 153"/>
          <p:cNvSpPr/>
          <p:nvPr/>
        </p:nvSpPr>
        <p:spPr>
          <a:xfrm>
            <a:off x="8250229" y="5373216"/>
            <a:ext cx="2280089" cy="576064"/>
          </a:xfrm>
          <a:prstGeom prst="rect">
            <a:avLst/>
          </a:prstGeom>
          <a:solidFill>
            <a:srgbClr val="EEECE1">
              <a:alpha val="80000"/>
            </a:srgbClr>
          </a:solidFill>
          <a:ln>
            <a:noFill/>
          </a:ln>
        </p:spPr>
        <p:txBody>
          <a:bodyPr lIns="115450" tIns="57725" rIns="115450" bIns="57725" anchor="ctr" anchorCtr="0">
            <a:noAutofit/>
          </a:bodyPr>
          <a:lstStyle/>
          <a:p>
            <a:pPr algn="ctr"/>
            <a:endParaRPr sz="1200">
              <a:solidFill>
                <a:schemeClr val="lt1"/>
              </a:solidFill>
              <a:latin typeface="Calibri"/>
              <a:ea typeface="Calibri"/>
              <a:cs typeface="Calibri"/>
              <a:sym typeface="Calibri"/>
            </a:endParaRPr>
          </a:p>
        </p:txBody>
      </p:sp>
      <p:sp>
        <p:nvSpPr>
          <p:cNvPr id="155" name="Shape 155"/>
          <p:cNvSpPr txBox="1">
            <a:spLocks noGrp="1"/>
          </p:cNvSpPr>
          <p:nvPr>
            <p:ph type="ftr" idx="11"/>
          </p:nvPr>
        </p:nvSpPr>
        <p:spPr>
          <a:xfrm>
            <a:off x="1872553" y="6356351"/>
            <a:ext cx="7978378" cy="365125"/>
          </a:xfrm>
          <a:prstGeom prst="rect">
            <a:avLst/>
          </a:prstGeom>
          <a:noFill/>
          <a:ln>
            <a:noFill/>
          </a:ln>
        </p:spPr>
        <p:txBody>
          <a:bodyPr vert="horz" lIns="91425" tIns="45700" rIns="91425" bIns="45700" rtlCol="0" anchor="ctr" anchorCtr="0">
            <a:noAutofit/>
          </a:bodyPr>
          <a:lstStyle/>
          <a:p>
            <a:pPr algn="ctr">
              <a:buSzPct val="25000"/>
            </a:pPr>
            <a:r>
              <a:rPr lang="fr-FR" sz="1200" dirty="0"/>
              <a:t>evelyne revellat - Sophrokhepri : &amp; Danielle Estrade - SOPHROLOGUE -  N° Siret 438 853 509</a:t>
            </a:r>
            <a:endParaRPr lang="en-US" sz="1200" dirty="0"/>
          </a:p>
          <a:p>
            <a:pPr algn="ctr">
              <a:buSzPct val="25000"/>
            </a:pPr>
            <a:endParaRPr lang="fr-FR" sz="1200" cap="none" dirty="0">
              <a:solidFill>
                <a:srgbClr val="888888"/>
              </a:solidFill>
              <a:latin typeface="Calibri"/>
              <a:ea typeface="Calibri"/>
              <a:cs typeface="Calibri"/>
              <a:sym typeface="Calibri"/>
            </a:endParaRPr>
          </a:p>
        </p:txBody>
      </p:sp>
      <p:sp>
        <p:nvSpPr>
          <p:cNvPr id="156" name="Shape 156"/>
          <p:cNvSpPr txBox="1">
            <a:spLocks noGrp="1"/>
          </p:cNvSpPr>
          <p:nvPr>
            <p:ph type="sldNum" idx="12"/>
          </p:nvPr>
        </p:nvSpPr>
        <p:spPr>
          <a:xfrm>
            <a:off x="8077201" y="6356351"/>
            <a:ext cx="2133599" cy="365125"/>
          </a:xfrm>
          <a:prstGeom prst="rect">
            <a:avLst/>
          </a:prstGeom>
          <a:noFill/>
          <a:ln>
            <a:noFill/>
          </a:ln>
        </p:spPr>
        <p:txBody>
          <a:bodyPr vert="horz" lIns="91425" tIns="45700" rIns="91425" bIns="45700" rtlCol="0" anchor="ctr" anchorCtr="0">
            <a:noAutofit/>
          </a:bodyPr>
          <a:lstStyle/>
          <a:p>
            <a:pPr>
              <a:buSzPct val="25000"/>
            </a:pPr>
            <a:fld id="{00000000-1234-1234-1234-123412341234}" type="slidenum">
              <a:rPr lang="fr-FR" sz="1200">
                <a:solidFill>
                  <a:srgbClr val="888888"/>
                </a:solidFill>
                <a:latin typeface="Calibri"/>
                <a:ea typeface="Calibri"/>
                <a:cs typeface="Calibri"/>
                <a:sym typeface="Calibri"/>
              </a:rPr>
              <a:pPr>
                <a:buSzPct val="25000"/>
              </a:pPr>
              <a:t>9</a:t>
            </a:fld>
            <a:endParaRPr lang="fr-FR" sz="1200">
              <a:solidFill>
                <a:srgbClr val="888888"/>
              </a:solidFill>
              <a:latin typeface="Calibri"/>
              <a:ea typeface="Calibri"/>
              <a:cs typeface="Calibri"/>
              <a:sym typeface="Calibri"/>
            </a:endParaRPr>
          </a:p>
        </p:txBody>
      </p:sp>
      <p:sp>
        <p:nvSpPr>
          <p:cNvPr id="157" name="Shape 157"/>
          <p:cNvSpPr txBox="1"/>
          <p:nvPr/>
        </p:nvSpPr>
        <p:spPr>
          <a:xfrm>
            <a:off x="5184771" y="1484783"/>
            <a:ext cx="3038610" cy="2894818"/>
          </a:xfrm>
          <a:prstGeom prst="rect">
            <a:avLst/>
          </a:prstGeom>
          <a:noFill/>
          <a:ln>
            <a:noFill/>
          </a:ln>
        </p:spPr>
        <p:txBody>
          <a:bodyPr lIns="42850" tIns="21400" rIns="42850" bIns="21400" anchor="t" anchorCtr="0">
            <a:noAutofit/>
          </a:bodyPr>
          <a:lstStyle/>
          <a:p>
            <a:pPr algn="ctr">
              <a:buClr>
                <a:srgbClr val="0085B0"/>
              </a:buClr>
              <a:buSzPct val="25000"/>
            </a:pPr>
            <a:r>
              <a:rPr lang="fr-FR" sz="1900" b="1" dirty="0">
                <a:latin typeface="Calibri"/>
                <a:ea typeface="Calibri"/>
                <a:cs typeface="Calibri"/>
                <a:sym typeface="Calibri"/>
              </a:rPr>
              <a:t>Centre Paramédical </a:t>
            </a:r>
          </a:p>
          <a:p>
            <a:pPr algn="ctr">
              <a:buClr>
                <a:srgbClr val="0085B0"/>
              </a:buClr>
              <a:buSzPct val="25000"/>
            </a:pPr>
            <a:r>
              <a:rPr lang="fr-FR" sz="1300" b="1" dirty="0">
                <a:latin typeface="Calibri"/>
                <a:ea typeface="Calibri"/>
                <a:cs typeface="Calibri"/>
                <a:sym typeface="Calibri"/>
              </a:rPr>
              <a:t>De Thérapies complémentaires </a:t>
            </a:r>
          </a:p>
          <a:p>
            <a:pPr algn="ctr">
              <a:buClr>
                <a:srgbClr val="0085B0"/>
              </a:buClr>
              <a:buSzPct val="25000"/>
            </a:pPr>
            <a:r>
              <a:rPr lang="fr-FR" sz="1300" b="1" dirty="0">
                <a:latin typeface="Calibri"/>
                <a:ea typeface="Calibri"/>
                <a:cs typeface="Calibri"/>
                <a:sym typeface="Calibri"/>
              </a:rPr>
              <a:t>Et Soutien psychologique</a:t>
            </a:r>
          </a:p>
          <a:p>
            <a:pPr algn="ctr">
              <a:buClr>
                <a:schemeClr val="dk1"/>
              </a:buClr>
            </a:pPr>
            <a:endParaRPr sz="900" b="1" dirty="0">
              <a:latin typeface="Calibri"/>
              <a:ea typeface="Calibri"/>
              <a:cs typeface="Calibri"/>
              <a:sym typeface="Calibri"/>
            </a:endParaRPr>
          </a:p>
          <a:p>
            <a:pPr algn="ctr">
              <a:buClr>
                <a:schemeClr val="dk1"/>
              </a:buClr>
            </a:pPr>
            <a:endParaRPr sz="900" b="1" dirty="0">
              <a:latin typeface="Calibri"/>
              <a:ea typeface="Calibri"/>
              <a:cs typeface="Calibri"/>
              <a:sym typeface="Calibri"/>
            </a:endParaRPr>
          </a:p>
          <a:p>
            <a:pPr algn="ctr">
              <a:buClr>
                <a:srgbClr val="0085B0"/>
              </a:buClr>
              <a:buSzPct val="25000"/>
            </a:pPr>
            <a:r>
              <a:rPr lang="fr-FR" sz="1300" b="1" dirty="0">
                <a:latin typeface="Calibri"/>
                <a:ea typeface="Calibri"/>
                <a:cs typeface="Calibri"/>
                <a:sym typeface="Calibri"/>
              </a:rPr>
              <a:t>Développement personnel</a:t>
            </a:r>
          </a:p>
          <a:p>
            <a:pPr algn="ctr">
              <a:buClr>
                <a:srgbClr val="0085B0"/>
              </a:buClr>
              <a:buSzPct val="25000"/>
            </a:pPr>
            <a:r>
              <a:rPr lang="fr-FR" sz="1300" b="1" dirty="0">
                <a:latin typeface="Calibri"/>
                <a:ea typeface="Calibri"/>
                <a:cs typeface="Calibri"/>
                <a:sym typeface="Calibri"/>
              </a:rPr>
              <a:t>Et mieux être de la personne</a:t>
            </a:r>
          </a:p>
          <a:p>
            <a:pPr algn="ctr">
              <a:buClr>
                <a:schemeClr val="dk1"/>
              </a:buClr>
            </a:pPr>
            <a:endParaRPr sz="900" b="1" dirty="0">
              <a:latin typeface="Calibri"/>
              <a:ea typeface="Calibri"/>
              <a:cs typeface="Calibri"/>
              <a:sym typeface="Calibri"/>
            </a:endParaRPr>
          </a:p>
          <a:p>
            <a:pPr algn="ctr">
              <a:buClr>
                <a:schemeClr val="dk1"/>
              </a:buClr>
            </a:pPr>
            <a:endParaRPr sz="900" b="1" dirty="0">
              <a:latin typeface="Calibri"/>
              <a:ea typeface="Calibri"/>
              <a:cs typeface="Calibri"/>
              <a:sym typeface="Calibri"/>
            </a:endParaRPr>
          </a:p>
          <a:p>
            <a:pPr algn="ctr">
              <a:buClr>
                <a:srgbClr val="0085B0"/>
              </a:buClr>
              <a:buSzPct val="25000"/>
            </a:pPr>
            <a:r>
              <a:rPr lang="fr-FR" sz="1300" b="1" dirty="0">
                <a:latin typeface="Calibri"/>
                <a:ea typeface="Calibri"/>
                <a:cs typeface="Calibri"/>
                <a:sym typeface="Calibri"/>
              </a:rPr>
              <a:t>Prendre rendez-vous </a:t>
            </a:r>
          </a:p>
          <a:p>
            <a:pPr algn="ctr">
              <a:buClr>
                <a:srgbClr val="0085B0"/>
              </a:buClr>
              <a:buSzPct val="25000"/>
            </a:pPr>
            <a:r>
              <a:rPr lang="fr-FR" sz="1300" b="1" dirty="0">
                <a:latin typeface="Calibri"/>
                <a:ea typeface="Calibri"/>
                <a:cs typeface="Calibri"/>
                <a:sym typeface="Calibri"/>
              </a:rPr>
              <a:t>avec nos spécialistes</a:t>
            </a:r>
            <a:br>
              <a:rPr lang="fr-FR" sz="1300" b="1" dirty="0">
                <a:latin typeface="Calibri"/>
                <a:ea typeface="Calibri"/>
                <a:cs typeface="Calibri"/>
                <a:sym typeface="Calibri"/>
              </a:rPr>
            </a:br>
            <a:endParaRPr lang="fr-FR" sz="1300" b="1" dirty="0">
              <a:latin typeface="Calibri"/>
              <a:ea typeface="Calibri"/>
              <a:cs typeface="Calibri"/>
              <a:sym typeface="Calibri"/>
            </a:endParaRPr>
          </a:p>
          <a:p>
            <a:pPr algn="ctr">
              <a:buClr>
                <a:srgbClr val="0085B0"/>
              </a:buClr>
              <a:buSzPct val="25000"/>
            </a:pPr>
            <a:r>
              <a:rPr lang="fr-FR" sz="1300" b="1" dirty="0">
                <a:latin typeface="Calibri"/>
                <a:ea typeface="Calibri"/>
                <a:cs typeface="Calibri"/>
                <a:sym typeface="Calibri"/>
              </a:rPr>
              <a:t>09 73 67 35 45</a:t>
            </a:r>
          </a:p>
          <a:p>
            <a:pPr algn="ctr">
              <a:buClr>
                <a:srgbClr val="0085B0"/>
              </a:buClr>
              <a:buSzPct val="25000"/>
            </a:pPr>
            <a:r>
              <a:rPr lang="fr-FR" sz="1300" b="1" dirty="0">
                <a:latin typeface="Calibri"/>
                <a:ea typeface="Calibri"/>
                <a:cs typeface="Calibri"/>
                <a:sym typeface="Calibri"/>
              </a:rPr>
              <a:t>06 60 47 71 64</a:t>
            </a:r>
          </a:p>
          <a:p>
            <a:pPr algn="ctr">
              <a:buClr>
                <a:srgbClr val="0085B0"/>
              </a:buClr>
              <a:buSzPct val="25000"/>
            </a:pPr>
            <a:r>
              <a:rPr lang="fr-FR" sz="1300" b="1" dirty="0">
                <a:latin typeface="Calibri"/>
                <a:ea typeface="Calibri"/>
                <a:cs typeface="Calibri"/>
                <a:sym typeface="Calibri"/>
              </a:rPr>
              <a:t>www.rdv.sophrokhepri.fr</a:t>
            </a:r>
          </a:p>
          <a:p>
            <a:pPr algn="ctr">
              <a:buClr>
                <a:schemeClr val="dk1"/>
              </a:buClr>
            </a:pPr>
            <a:endParaRPr sz="1300" b="1" dirty="0">
              <a:latin typeface="Calibri"/>
              <a:ea typeface="Calibri"/>
              <a:cs typeface="Calibri"/>
              <a:sym typeface="Calibri"/>
            </a:endParaRPr>
          </a:p>
          <a:p>
            <a:pPr algn="ctr">
              <a:buClr>
                <a:schemeClr val="dk1"/>
              </a:buClr>
            </a:pPr>
            <a:endParaRPr sz="1300" b="1" dirty="0">
              <a:latin typeface="Calibri"/>
              <a:ea typeface="Calibri"/>
              <a:cs typeface="Calibri"/>
              <a:sym typeface="Calibri"/>
            </a:endParaRPr>
          </a:p>
          <a:p>
            <a:pPr algn="ctr">
              <a:buClr>
                <a:schemeClr val="dk1"/>
              </a:buClr>
            </a:pPr>
            <a:endParaRPr sz="1300" b="1" dirty="0">
              <a:latin typeface="Calibri"/>
              <a:ea typeface="Calibri"/>
              <a:cs typeface="Calibri"/>
              <a:sym typeface="Calibri"/>
            </a:endParaRPr>
          </a:p>
          <a:p>
            <a:pPr algn="ctr">
              <a:buClr>
                <a:schemeClr val="dk1"/>
              </a:buClr>
            </a:pPr>
            <a:endParaRPr sz="1500" b="1" dirty="0">
              <a:latin typeface="Calibri"/>
              <a:ea typeface="Calibri"/>
              <a:cs typeface="Calibri"/>
              <a:sym typeface="Calibri"/>
            </a:endParaRPr>
          </a:p>
        </p:txBody>
      </p:sp>
      <p:sp>
        <p:nvSpPr>
          <p:cNvPr id="158" name="Shape 158"/>
          <p:cNvSpPr txBox="1"/>
          <p:nvPr/>
        </p:nvSpPr>
        <p:spPr>
          <a:xfrm>
            <a:off x="8503010" y="5371317"/>
            <a:ext cx="1751314" cy="253164"/>
          </a:xfrm>
          <a:prstGeom prst="rect">
            <a:avLst/>
          </a:prstGeom>
          <a:noFill/>
          <a:ln>
            <a:noFill/>
          </a:ln>
        </p:spPr>
        <p:txBody>
          <a:bodyPr lIns="98300" tIns="49150" rIns="98300" bIns="49150" anchor="t" anchorCtr="0">
            <a:noAutofit/>
          </a:bodyPr>
          <a:lstStyle/>
          <a:p>
            <a:pPr algn="ctr">
              <a:buSzPct val="25000"/>
            </a:pPr>
            <a:r>
              <a:rPr lang="fr-FR" sz="1000">
                <a:solidFill>
                  <a:schemeClr val="dk1"/>
                </a:solidFill>
                <a:latin typeface="Calibri"/>
                <a:ea typeface="Calibri"/>
                <a:cs typeface="Calibri"/>
                <a:sym typeface="Calibri"/>
              </a:rPr>
              <a:t>Edition </a:t>
            </a:r>
            <a:r>
              <a:rPr lang="fr-FR" sz="1000" b="1">
                <a:solidFill>
                  <a:schemeClr val="dk1"/>
                </a:solidFill>
                <a:latin typeface="Calibri"/>
                <a:ea typeface="Calibri"/>
                <a:cs typeface="Calibri"/>
                <a:sym typeface="Calibri"/>
              </a:rPr>
              <a:t>2016/2017</a:t>
            </a:r>
          </a:p>
        </p:txBody>
      </p:sp>
      <p:sp>
        <p:nvSpPr>
          <p:cNvPr id="159" name="Shape 159"/>
          <p:cNvSpPr txBox="1"/>
          <p:nvPr/>
        </p:nvSpPr>
        <p:spPr>
          <a:xfrm>
            <a:off x="8503011" y="5436955"/>
            <a:ext cx="1766111" cy="499386"/>
          </a:xfrm>
          <a:prstGeom prst="rect">
            <a:avLst/>
          </a:prstGeom>
          <a:noFill/>
          <a:ln>
            <a:noFill/>
          </a:ln>
        </p:spPr>
        <p:txBody>
          <a:bodyPr lIns="98300" tIns="49150" rIns="98300" bIns="49150" anchor="t" anchorCtr="0">
            <a:noAutofit/>
          </a:bodyPr>
          <a:lstStyle/>
          <a:p>
            <a:pPr algn="ctr">
              <a:lnSpc>
                <a:spcPct val="150000"/>
              </a:lnSpc>
              <a:buSzPct val="25000"/>
            </a:pPr>
            <a:r>
              <a:rPr lang="fr-FR" sz="1300" b="1">
                <a:solidFill>
                  <a:schemeClr val="dk1"/>
                </a:solidFill>
                <a:latin typeface="Times New Roman"/>
                <a:ea typeface="Times New Roman"/>
                <a:cs typeface="Times New Roman"/>
                <a:sym typeface="Times New Roman"/>
              </a:rPr>
              <a:t>Paru au </a:t>
            </a:r>
          </a:p>
          <a:p>
            <a:pPr algn="ctr">
              <a:lnSpc>
                <a:spcPct val="50000"/>
              </a:lnSpc>
              <a:buSzPct val="25000"/>
            </a:pPr>
            <a:r>
              <a:rPr lang="fr-FR" sz="1300" b="1">
                <a:solidFill>
                  <a:schemeClr val="dk1"/>
                </a:solidFill>
                <a:latin typeface="Times New Roman"/>
                <a:ea typeface="Times New Roman"/>
                <a:cs typeface="Times New Roman"/>
                <a:sym typeface="Times New Roman"/>
              </a:rPr>
              <a:t>Guide des hôpitaux</a:t>
            </a:r>
          </a:p>
        </p:txBody>
      </p:sp>
      <p:sp>
        <p:nvSpPr>
          <p:cNvPr id="160" name="Shape 160"/>
          <p:cNvSpPr txBox="1"/>
          <p:nvPr/>
        </p:nvSpPr>
        <p:spPr>
          <a:xfrm>
            <a:off x="5188374" y="4593853"/>
            <a:ext cx="3043873" cy="1113048"/>
          </a:xfrm>
          <a:prstGeom prst="rect">
            <a:avLst/>
          </a:prstGeom>
          <a:noFill/>
          <a:ln>
            <a:noFill/>
          </a:ln>
        </p:spPr>
        <p:txBody>
          <a:bodyPr lIns="74925" tIns="37450" rIns="74925" bIns="37450" anchor="t" anchorCtr="0">
            <a:noAutofit/>
          </a:bodyPr>
          <a:lstStyle/>
          <a:p>
            <a:pPr algn="ctr">
              <a:spcBef>
                <a:spcPts val="280"/>
              </a:spcBef>
              <a:buClr>
                <a:srgbClr val="0085B0"/>
              </a:buClr>
              <a:buSzPct val="25000"/>
            </a:pPr>
            <a:r>
              <a:rPr lang="fr-FR" sz="1400" b="1" dirty="0">
                <a:latin typeface="Calibri"/>
                <a:ea typeface="Calibri"/>
                <a:cs typeface="Calibri"/>
                <a:sym typeface="Calibri"/>
              </a:rPr>
              <a:t>Orientation  scolaire</a:t>
            </a:r>
          </a:p>
          <a:p>
            <a:pPr algn="ctr">
              <a:spcBef>
                <a:spcPts val="280"/>
              </a:spcBef>
              <a:buClr>
                <a:srgbClr val="0085B0"/>
              </a:buClr>
              <a:buSzPct val="25000"/>
            </a:pPr>
            <a:r>
              <a:rPr lang="fr-FR" sz="1400" b="1" dirty="0">
                <a:latin typeface="Calibri"/>
                <a:ea typeface="Calibri"/>
                <a:cs typeface="Calibri"/>
                <a:sym typeface="Calibri"/>
              </a:rPr>
              <a:t>Evaluation psychologique</a:t>
            </a:r>
          </a:p>
          <a:p>
            <a:pPr algn="ctr">
              <a:spcBef>
                <a:spcPts val="280"/>
              </a:spcBef>
              <a:buClr>
                <a:srgbClr val="0085B0"/>
              </a:buClr>
              <a:buSzPct val="25000"/>
            </a:pPr>
            <a:r>
              <a:rPr lang="fr-FR" sz="1400" b="1" dirty="0">
                <a:latin typeface="Calibri"/>
                <a:ea typeface="Calibri"/>
                <a:cs typeface="Calibri"/>
                <a:sym typeface="Calibri"/>
              </a:rPr>
              <a:t>Bilan de compétences professionnel</a:t>
            </a:r>
          </a:p>
        </p:txBody>
      </p:sp>
      <p:sp>
        <p:nvSpPr>
          <p:cNvPr id="161" name="Shape 161"/>
          <p:cNvSpPr txBox="1"/>
          <p:nvPr/>
        </p:nvSpPr>
        <p:spPr>
          <a:xfrm>
            <a:off x="1800544" y="3830728"/>
            <a:ext cx="3431358" cy="1830518"/>
          </a:xfrm>
          <a:prstGeom prst="rect">
            <a:avLst/>
          </a:prstGeom>
          <a:noFill/>
          <a:ln>
            <a:noFill/>
          </a:ln>
        </p:spPr>
        <p:txBody>
          <a:bodyPr lIns="98300" tIns="49150" rIns="98300" bIns="49150" anchor="t" anchorCtr="0">
            <a:noAutofit/>
          </a:bodyPr>
          <a:lstStyle/>
          <a:p>
            <a:pPr algn="ctr">
              <a:lnSpc>
                <a:spcPct val="107500"/>
              </a:lnSpc>
              <a:buSzPct val="25000"/>
            </a:pPr>
            <a:r>
              <a:rPr lang="fr-FR" sz="1400" b="1" dirty="0">
                <a:latin typeface="Calibri"/>
                <a:ea typeface="Calibri"/>
                <a:cs typeface="Calibri"/>
                <a:sym typeface="Calibri"/>
              </a:rPr>
              <a:t>Aromathérapie, Chiropraxie, Coaching, EFT, EMDR, Etiopathie, Gestalt, </a:t>
            </a:r>
            <a:r>
              <a:rPr lang="fr-FR" sz="1400" b="1" dirty="0" err="1">
                <a:latin typeface="Calibri"/>
                <a:ea typeface="Calibri"/>
                <a:cs typeface="Calibri"/>
                <a:sym typeface="Calibri"/>
              </a:rPr>
              <a:t>Hirudothérapie</a:t>
            </a:r>
            <a:r>
              <a:rPr lang="fr-FR" sz="1400" b="1" dirty="0">
                <a:latin typeface="Calibri"/>
                <a:ea typeface="Calibri"/>
                <a:cs typeface="Calibri"/>
                <a:sym typeface="Calibri"/>
              </a:rPr>
              <a:t>, Hypnose, Iridologie, Kinésiologie,  Massages, Méditation, Naturopathie, Ostéopathie, Phytothérapie, </a:t>
            </a:r>
            <a:br>
              <a:rPr lang="fr-FR" sz="1400" b="1" dirty="0">
                <a:latin typeface="Calibri"/>
                <a:ea typeface="Calibri"/>
                <a:cs typeface="Calibri"/>
                <a:sym typeface="Calibri"/>
              </a:rPr>
            </a:br>
            <a:r>
              <a:rPr lang="fr-FR" sz="1400" b="1" dirty="0">
                <a:latin typeface="Calibri"/>
                <a:ea typeface="Calibri"/>
                <a:cs typeface="Calibri"/>
                <a:sym typeface="Calibri"/>
              </a:rPr>
              <a:t>Pédicure-Podologie, Psychothérapie, Réflexologie plantaire, Remédiation cognitive, Sophrologie, Tests d’évaluation psychologiques…</a:t>
            </a:r>
          </a:p>
        </p:txBody>
      </p:sp>
      <p:cxnSp>
        <p:nvCxnSpPr>
          <p:cNvPr id="162" name="Shape 162"/>
          <p:cNvCxnSpPr/>
          <p:nvPr/>
        </p:nvCxnSpPr>
        <p:spPr>
          <a:xfrm>
            <a:off x="5768516" y="2371321"/>
            <a:ext cx="1853386" cy="0"/>
          </a:xfrm>
          <a:prstGeom prst="straightConnector1">
            <a:avLst/>
          </a:prstGeom>
          <a:noFill/>
          <a:ln w="9525" cap="flat" cmpd="sng">
            <a:solidFill>
              <a:srgbClr val="0085B0"/>
            </a:solidFill>
            <a:prstDash val="solid"/>
            <a:round/>
            <a:headEnd type="none" w="med" len="med"/>
            <a:tailEnd type="none" w="med" len="med"/>
          </a:ln>
        </p:spPr>
      </p:cxnSp>
      <p:cxnSp>
        <p:nvCxnSpPr>
          <p:cNvPr id="163" name="Shape 163"/>
          <p:cNvCxnSpPr/>
          <p:nvPr/>
        </p:nvCxnSpPr>
        <p:spPr>
          <a:xfrm>
            <a:off x="5768516" y="3080094"/>
            <a:ext cx="1853386" cy="0"/>
          </a:xfrm>
          <a:prstGeom prst="straightConnector1">
            <a:avLst/>
          </a:prstGeom>
          <a:noFill/>
          <a:ln w="9525" cap="flat" cmpd="sng">
            <a:solidFill>
              <a:srgbClr val="0085B0"/>
            </a:solidFill>
            <a:prstDash val="solid"/>
            <a:round/>
            <a:headEnd type="none" w="med" len="med"/>
            <a:tailEnd type="none" w="med" len="med"/>
          </a:ln>
        </p:spPr>
      </p:cxnSp>
      <p:cxnSp>
        <p:nvCxnSpPr>
          <p:cNvPr id="164" name="Shape 164"/>
          <p:cNvCxnSpPr/>
          <p:nvPr/>
        </p:nvCxnSpPr>
        <p:spPr>
          <a:xfrm>
            <a:off x="5768516" y="4511848"/>
            <a:ext cx="1853386" cy="0"/>
          </a:xfrm>
          <a:prstGeom prst="straightConnector1">
            <a:avLst/>
          </a:prstGeom>
          <a:noFill/>
          <a:ln w="9525" cap="flat" cmpd="sng">
            <a:solidFill>
              <a:srgbClr val="0085B0"/>
            </a:solidFill>
            <a:prstDash val="solid"/>
            <a:round/>
            <a:headEnd type="none" w="med" len="med"/>
            <a:tailEnd type="none" w="med" len="med"/>
          </a:ln>
        </p:spPr>
      </p:cxnSp>
      <p:pic>
        <p:nvPicPr>
          <p:cNvPr id="165" name="Shape 165" descr="C:\Users\Dell\Dropbox\Sophrokhépri\PHOTOS du Centre\Photo B-Design\Biotiful Design--6.jpg"/>
          <p:cNvPicPr preferRelativeResize="0"/>
          <p:nvPr/>
        </p:nvPicPr>
        <p:blipFill rotWithShape="1">
          <a:blip r:embed="rId4">
            <a:alphaModFix/>
          </a:blip>
          <a:srcRect/>
          <a:stretch/>
        </p:blipFill>
        <p:spPr>
          <a:xfrm>
            <a:off x="1876914" y="1670473"/>
            <a:ext cx="3292685" cy="2382898"/>
          </a:xfrm>
          <a:prstGeom prst="rect">
            <a:avLst/>
          </a:prstGeom>
          <a:noFill/>
          <a:ln>
            <a:noFill/>
          </a:ln>
        </p:spPr>
      </p:pic>
      <p:cxnSp>
        <p:nvCxnSpPr>
          <p:cNvPr id="167" name="Shape 167"/>
          <p:cNvCxnSpPr/>
          <p:nvPr/>
        </p:nvCxnSpPr>
        <p:spPr>
          <a:xfrm rot="10800000">
            <a:off x="4633768" y="-973364"/>
            <a:ext cx="28778" cy="4804092"/>
          </a:xfrm>
          <a:prstGeom prst="straightConnector1">
            <a:avLst/>
          </a:prstGeom>
          <a:noFill/>
          <a:ln w="9525" cap="flat" cmpd="sng">
            <a:solidFill>
              <a:srgbClr val="4A7DBA"/>
            </a:solidFill>
            <a:prstDash val="solid"/>
            <a:round/>
            <a:headEnd type="none" w="med" len="med"/>
            <a:tailEnd type="none" w="med" len="med"/>
          </a:ln>
        </p:spPr>
      </p:cxnSp>
      <p:cxnSp>
        <p:nvCxnSpPr>
          <p:cNvPr id="168" name="Shape 168"/>
          <p:cNvCxnSpPr/>
          <p:nvPr/>
        </p:nvCxnSpPr>
        <p:spPr>
          <a:xfrm rot="10800000">
            <a:off x="8230841" y="1145188"/>
            <a:ext cx="19388" cy="4804092"/>
          </a:xfrm>
          <a:prstGeom prst="straightConnector1">
            <a:avLst/>
          </a:prstGeom>
          <a:noFill/>
          <a:ln w="9525" cap="flat" cmpd="sng">
            <a:solidFill>
              <a:srgbClr val="4A7DBA"/>
            </a:solidFill>
            <a:prstDash val="solid"/>
            <a:round/>
            <a:headEnd type="none" w="med" len="med"/>
            <a:tailEnd type="none" w="med" len="med"/>
          </a:ln>
        </p:spPr>
      </p:cxnSp>
      <p:sp>
        <p:nvSpPr>
          <p:cNvPr id="3" name="Rectangle 2"/>
          <p:cNvSpPr/>
          <p:nvPr/>
        </p:nvSpPr>
        <p:spPr>
          <a:xfrm>
            <a:off x="1283233" y="573691"/>
            <a:ext cx="10404182" cy="584775"/>
          </a:xfrm>
          <a:prstGeom prst="rect">
            <a:avLst/>
          </a:prstGeom>
        </p:spPr>
        <p:txBody>
          <a:bodyPr wrap="square">
            <a:spAutoFit/>
          </a:bodyPr>
          <a:lstStyle/>
          <a:p>
            <a:r>
              <a:rPr lang="fr-FR" sz="3200" dirty="0" smtClean="0"/>
              <a:t>PRESENTATION DU CENTRE SOPHROKHEPRI</a:t>
            </a:r>
            <a:endParaRPr lang="fr-FR" sz="3200" dirty="0"/>
          </a:p>
        </p:txBody>
      </p:sp>
    </p:spTree>
    <p:extLst>
      <p:ext uri="{BB962C8B-B14F-4D97-AF65-F5344CB8AC3E}">
        <p14:creationId xmlns:p14="http://schemas.microsoft.com/office/powerpoint/2010/main" val="1312470240"/>
      </p:ext>
    </p:extLst>
  </p:cSld>
  <p:clrMapOvr>
    <a:masterClrMapping/>
  </p:clrMapOvr>
  <p:transition spd="slow">
    <p:randomBar dir="vert"/>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Circui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Secteur</Template>
  <TotalTime>771</TotalTime>
  <Words>2539</Words>
  <Application>Microsoft Office PowerPoint</Application>
  <PresentationFormat>Personnalisé</PresentationFormat>
  <Paragraphs>357</Paragraphs>
  <Slides>22</Slides>
  <Notes>5</Notes>
  <HiddenSlides>0</HiddenSlides>
  <MMClips>0</MMClips>
  <ScaleCrop>false</ScaleCrop>
  <HeadingPairs>
    <vt:vector size="4" baseType="variant">
      <vt:variant>
        <vt:lpstr>Thème</vt:lpstr>
      </vt:variant>
      <vt:variant>
        <vt:i4>2</vt:i4>
      </vt:variant>
      <vt:variant>
        <vt:lpstr>Titres des diapositives</vt:lpstr>
      </vt:variant>
      <vt:variant>
        <vt:i4>22</vt:i4>
      </vt:variant>
    </vt:vector>
  </HeadingPairs>
  <TitlesOfParts>
    <vt:vector size="24" baseType="lpstr">
      <vt:lpstr>HDOfficeLightV0</vt:lpstr>
      <vt:lpstr>Circuit</vt:lpstr>
      <vt:lpstr>Présentation offre de partenariat  Santé et qualité de vie au travail SophroKhepri – Deloitte </vt:lpstr>
      <vt:lpstr>Sommaire </vt:lpstr>
      <vt:lpstr>Sommaire</vt:lpstr>
      <vt:lpstr>Les défis de Deloitte</vt:lpstr>
      <vt:lpstr>Les attentes des collaborateurs  vis-à-vis de leur entreprise</vt:lpstr>
      <vt:lpstr>Les difficultés auxquelles l’entreprise doit faire face pour s’assurer du bien être individuel au travail </vt:lpstr>
      <vt:lpstr>La solution : Une offre de prise en charge individuelle des salariés</vt:lpstr>
      <vt:lpstr>Présentation du centre SophroKhepri  </vt:lpstr>
      <vt:lpstr>Présentation PowerPoint</vt:lpstr>
      <vt:lpstr>Les thérapeutes du centre SophroKhepri</vt:lpstr>
      <vt:lpstr>Liste des pratiques utilisées pour assurer les missions de soutien</vt:lpstr>
      <vt:lpstr>Une offre de coordination de soins de support</vt:lpstr>
      <vt:lpstr>Un partenariat avec SophroKhepri – </vt:lpstr>
      <vt:lpstr>Mise en place d’une politique sqvt </vt:lpstr>
      <vt:lpstr>LE PACK DE PRESTATIONS CLE EN MAINS </vt:lpstr>
      <vt:lpstr>les services mis a votre disposition</vt:lpstr>
      <vt:lpstr>LES avantages pour deloitte d’externaliser la mise en place d’une approche sqvt </vt:lpstr>
      <vt:lpstr>BENEFICES pour deloitte DE METTRE EN place une approche sqvt </vt:lpstr>
      <vt:lpstr>LA Logistique</vt:lpstr>
      <vt:lpstr>LE Financement de l’offre</vt:lpstr>
      <vt:lpstr>Impact pour Deloitte</vt:lpstr>
      <vt:lpstr>Vos interlocuteurs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offre de partenariat Kheprisanté – Deloitte</dc:title>
  <dc:creator>Danielle ESTRADE</dc:creator>
  <cp:lastModifiedBy>Dell</cp:lastModifiedBy>
  <cp:revision>114</cp:revision>
  <cp:lastPrinted>2017-06-15T23:38:35Z</cp:lastPrinted>
  <dcterms:created xsi:type="dcterms:W3CDTF">2017-04-02T11:22:42Z</dcterms:created>
  <dcterms:modified xsi:type="dcterms:W3CDTF">2017-06-18T15:36:08Z</dcterms:modified>
</cp:coreProperties>
</file>