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66" r:id="rId2"/>
  </p:sldIdLst>
  <p:sldSz cx="7921625" cy="11053763"/>
  <p:notesSz cx="9939338" cy="6805613"/>
  <p:defaultTextStyle>
    <a:defPPr>
      <a:defRPr lang="fr-FR"/>
    </a:defPPr>
    <a:lvl1pPr marL="0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290161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80322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870484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160645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1450806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1740967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2031128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2321289" algn="l" defTabSz="58032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5B0"/>
    <a:srgbClr val="EEECE1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75" autoAdjust="0"/>
    <p:restoredTop sz="99648" autoAdjust="0"/>
  </p:normalViewPr>
  <p:slideViewPr>
    <p:cSldViewPr>
      <p:cViewPr>
        <p:scale>
          <a:sx n="100" d="100"/>
          <a:sy n="100" d="100"/>
        </p:scale>
        <p:origin x="84" y="462"/>
      </p:cViewPr>
      <p:guideLst>
        <p:guide orient="horz" pos="3483"/>
        <p:guide pos="249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630952" y="1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16508AF3-D76F-477D-9EE9-9CC003D1372C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630952" y="6464183"/>
            <a:ext cx="4306021" cy="340335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259E83FA-6A89-4284-BC67-1E511187938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40307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94124" y="3433832"/>
            <a:ext cx="6733382" cy="2369394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88245" y="6263803"/>
            <a:ext cx="5545137" cy="28248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90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80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704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160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450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740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0311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3212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750227" y="232847"/>
            <a:ext cx="1472929" cy="495116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27317" y="232847"/>
            <a:ext cx="4290880" cy="495116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5755" y="7103070"/>
            <a:ext cx="6733382" cy="2195399"/>
          </a:xfrm>
        </p:spPr>
        <p:txBody>
          <a:bodyPr anchor="t"/>
          <a:lstStyle>
            <a:lvl1pPr algn="l">
              <a:defRPr sz="26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25755" y="4685058"/>
            <a:ext cx="6733382" cy="241800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9016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58032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70484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16064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450806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740967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2031128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321289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27326" y="1353575"/>
            <a:ext cx="2881216" cy="3830437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340564" y="1353575"/>
            <a:ext cx="2882593" cy="3830437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087" y="442665"/>
            <a:ext cx="7129463" cy="1842296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6083" y="2474307"/>
            <a:ext cx="3500092" cy="1031171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90161" indent="0">
              <a:buNone/>
              <a:defRPr sz="1200" b="1"/>
            </a:lvl2pPr>
            <a:lvl3pPr marL="580322" indent="0">
              <a:buNone/>
              <a:defRPr sz="1200" b="1"/>
            </a:lvl3pPr>
            <a:lvl4pPr marL="870484" indent="0">
              <a:buNone/>
              <a:defRPr sz="1000" b="1"/>
            </a:lvl4pPr>
            <a:lvl5pPr marL="1160645" indent="0">
              <a:buNone/>
              <a:defRPr sz="1000" b="1"/>
            </a:lvl5pPr>
            <a:lvl6pPr marL="1450806" indent="0">
              <a:buNone/>
              <a:defRPr sz="1000" b="1"/>
            </a:lvl6pPr>
            <a:lvl7pPr marL="1740967" indent="0">
              <a:buNone/>
              <a:defRPr sz="1000" b="1"/>
            </a:lvl7pPr>
            <a:lvl8pPr marL="2031128" indent="0">
              <a:buNone/>
              <a:defRPr sz="1000" b="1"/>
            </a:lvl8pPr>
            <a:lvl9pPr marL="2321289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96083" y="3505476"/>
            <a:ext cx="3500092" cy="6368707"/>
          </a:xfr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024078" y="2474307"/>
            <a:ext cx="3501467" cy="1031171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290161" indent="0">
              <a:buNone/>
              <a:defRPr sz="1200" b="1"/>
            </a:lvl2pPr>
            <a:lvl3pPr marL="580322" indent="0">
              <a:buNone/>
              <a:defRPr sz="1200" b="1"/>
            </a:lvl3pPr>
            <a:lvl4pPr marL="870484" indent="0">
              <a:buNone/>
              <a:defRPr sz="1000" b="1"/>
            </a:lvl4pPr>
            <a:lvl5pPr marL="1160645" indent="0">
              <a:buNone/>
              <a:defRPr sz="1000" b="1"/>
            </a:lvl5pPr>
            <a:lvl6pPr marL="1450806" indent="0">
              <a:buNone/>
              <a:defRPr sz="1000" b="1"/>
            </a:lvl6pPr>
            <a:lvl7pPr marL="1740967" indent="0">
              <a:buNone/>
              <a:defRPr sz="1000" b="1"/>
            </a:lvl7pPr>
            <a:lvl8pPr marL="2031128" indent="0">
              <a:buNone/>
              <a:defRPr sz="1000" b="1"/>
            </a:lvl8pPr>
            <a:lvl9pPr marL="2321289" indent="0">
              <a:buNone/>
              <a:defRPr sz="1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024078" y="3505476"/>
            <a:ext cx="3501467" cy="6368707"/>
          </a:xfrm>
        </p:spPr>
        <p:txBody>
          <a:bodyPr/>
          <a:lstStyle>
            <a:lvl1pPr>
              <a:defRPr sz="1600"/>
            </a:lvl1pPr>
            <a:lvl2pPr>
              <a:defRPr sz="12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6084" y="440103"/>
            <a:ext cx="2606159" cy="1873000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97136" y="440105"/>
            <a:ext cx="4428408" cy="943408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96084" y="2313104"/>
            <a:ext cx="2606159" cy="7561082"/>
          </a:xfrm>
        </p:spPr>
        <p:txBody>
          <a:bodyPr/>
          <a:lstStyle>
            <a:lvl1pPr marL="0" indent="0">
              <a:buNone/>
              <a:defRPr sz="900"/>
            </a:lvl1pPr>
            <a:lvl2pPr marL="290161" indent="0">
              <a:buNone/>
              <a:defRPr sz="700"/>
            </a:lvl2pPr>
            <a:lvl3pPr marL="580322" indent="0">
              <a:buNone/>
              <a:defRPr sz="600"/>
            </a:lvl3pPr>
            <a:lvl4pPr marL="870484" indent="0">
              <a:buNone/>
              <a:defRPr sz="500"/>
            </a:lvl4pPr>
            <a:lvl5pPr marL="1160645" indent="0">
              <a:buNone/>
              <a:defRPr sz="500"/>
            </a:lvl5pPr>
            <a:lvl6pPr marL="1450806" indent="0">
              <a:buNone/>
              <a:defRPr sz="500"/>
            </a:lvl6pPr>
            <a:lvl7pPr marL="1740967" indent="0">
              <a:buNone/>
              <a:defRPr sz="500"/>
            </a:lvl7pPr>
            <a:lvl8pPr marL="2031128" indent="0">
              <a:buNone/>
              <a:defRPr sz="500"/>
            </a:lvl8pPr>
            <a:lvl9pPr marL="2321289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52694" y="7737636"/>
            <a:ext cx="4752975" cy="913470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552694" y="987674"/>
            <a:ext cx="4752975" cy="6632258"/>
          </a:xfrm>
        </p:spPr>
        <p:txBody>
          <a:bodyPr/>
          <a:lstStyle>
            <a:lvl1pPr marL="0" indent="0">
              <a:buNone/>
              <a:defRPr sz="2000"/>
            </a:lvl1pPr>
            <a:lvl2pPr marL="290161" indent="0">
              <a:buNone/>
              <a:defRPr sz="1900"/>
            </a:lvl2pPr>
            <a:lvl3pPr marL="580322" indent="0">
              <a:buNone/>
              <a:defRPr sz="1600"/>
            </a:lvl3pPr>
            <a:lvl4pPr marL="870484" indent="0">
              <a:buNone/>
              <a:defRPr sz="1200"/>
            </a:lvl4pPr>
            <a:lvl5pPr marL="1160645" indent="0">
              <a:buNone/>
              <a:defRPr sz="1200"/>
            </a:lvl5pPr>
            <a:lvl6pPr marL="1450806" indent="0">
              <a:buNone/>
              <a:defRPr sz="1200"/>
            </a:lvl6pPr>
            <a:lvl7pPr marL="1740967" indent="0">
              <a:buNone/>
              <a:defRPr sz="1200"/>
            </a:lvl7pPr>
            <a:lvl8pPr marL="2031128" indent="0">
              <a:buNone/>
              <a:defRPr sz="1200"/>
            </a:lvl8pPr>
            <a:lvl9pPr marL="2321289" indent="0">
              <a:buNone/>
              <a:defRPr sz="12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552694" y="8651112"/>
            <a:ext cx="4752975" cy="1297284"/>
          </a:xfrm>
        </p:spPr>
        <p:txBody>
          <a:bodyPr/>
          <a:lstStyle>
            <a:lvl1pPr marL="0" indent="0">
              <a:buNone/>
              <a:defRPr sz="900"/>
            </a:lvl1pPr>
            <a:lvl2pPr marL="290161" indent="0">
              <a:buNone/>
              <a:defRPr sz="700"/>
            </a:lvl2pPr>
            <a:lvl3pPr marL="580322" indent="0">
              <a:buNone/>
              <a:defRPr sz="600"/>
            </a:lvl3pPr>
            <a:lvl4pPr marL="870484" indent="0">
              <a:buNone/>
              <a:defRPr sz="500"/>
            </a:lvl4pPr>
            <a:lvl5pPr marL="1160645" indent="0">
              <a:buNone/>
              <a:defRPr sz="500"/>
            </a:lvl5pPr>
            <a:lvl6pPr marL="1450806" indent="0">
              <a:buNone/>
              <a:defRPr sz="500"/>
            </a:lvl6pPr>
            <a:lvl7pPr marL="1740967" indent="0">
              <a:buNone/>
              <a:defRPr sz="500"/>
            </a:lvl7pPr>
            <a:lvl8pPr marL="2031128" indent="0">
              <a:buNone/>
              <a:defRPr sz="500"/>
            </a:lvl8pPr>
            <a:lvl9pPr marL="2321289" indent="0">
              <a:buNone/>
              <a:defRPr sz="5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96087" y="442665"/>
            <a:ext cx="7129463" cy="1842296"/>
          </a:xfrm>
          <a:prstGeom prst="rect">
            <a:avLst/>
          </a:prstGeom>
        </p:spPr>
        <p:txBody>
          <a:bodyPr vert="horz" lIns="58032" tIns="29016" rIns="58032" bIns="2901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6087" y="2579214"/>
            <a:ext cx="7129463" cy="7294973"/>
          </a:xfrm>
          <a:prstGeom prst="rect">
            <a:avLst/>
          </a:prstGeom>
        </p:spPr>
        <p:txBody>
          <a:bodyPr vert="horz" lIns="58032" tIns="29016" rIns="58032" bIns="2901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96090" y="10245208"/>
            <a:ext cx="1848379" cy="588513"/>
          </a:xfrm>
          <a:prstGeom prst="rect">
            <a:avLst/>
          </a:prstGeom>
        </p:spPr>
        <p:txBody>
          <a:bodyPr vert="horz" lIns="58032" tIns="29016" rIns="58032" bIns="29016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pPr/>
              <a:t>25/10/2016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706561" y="10245208"/>
            <a:ext cx="2508514" cy="588513"/>
          </a:xfrm>
          <a:prstGeom prst="rect">
            <a:avLst/>
          </a:prstGeom>
        </p:spPr>
        <p:txBody>
          <a:bodyPr vert="horz" lIns="58032" tIns="29016" rIns="58032" bIns="29016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677173" y="10245208"/>
            <a:ext cx="1848379" cy="588513"/>
          </a:xfrm>
          <a:prstGeom prst="rect">
            <a:avLst/>
          </a:prstGeom>
        </p:spPr>
        <p:txBody>
          <a:bodyPr vert="horz" lIns="58032" tIns="29016" rIns="58032" bIns="29016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80322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7621" indent="-217621" algn="l" defTabSz="580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71512" indent="-181351" algn="l" defTabSz="580322" rtl="0" eaLnBrk="1" latinLnBrk="0" hangingPunct="1">
        <a:spcBef>
          <a:spcPct val="20000"/>
        </a:spcBef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725403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15564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05725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595886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886048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176209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466370" indent="-145080" algn="l" defTabSz="580322" rtl="0" eaLnBrk="1" latinLnBrk="0" hangingPunct="1">
        <a:spcBef>
          <a:spcPct val="200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290161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80322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70484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60645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50806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40967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31128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21289" algn="l" defTabSz="580322" rtl="0" eaLnBrk="1" latinLnBrk="0" hangingPunct="1"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mailto:contact@sophrokhepri.fr" TargetMode="Externa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re 1"/>
          <p:cNvSpPr txBox="1">
            <a:spLocks/>
          </p:cNvSpPr>
          <p:nvPr/>
        </p:nvSpPr>
        <p:spPr>
          <a:xfrm>
            <a:off x="-1" y="1181099"/>
            <a:ext cx="7921625" cy="385341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1400" b="1" dirty="0" smtClean="0">
                <a:solidFill>
                  <a:srgbClr val="0085B0"/>
                </a:solidFill>
              </a:rPr>
              <a:t>Vie professionnelle  - Vie privée :  Familles -  Couples  - Enfants</a:t>
            </a:r>
            <a:endParaRPr lang="fr-FR" sz="1400" b="1" dirty="0">
              <a:solidFill>
                <a:srgbClr val="0085B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0" y="1"/>
            <a:ext cx="7921625" cy="1156864"/>
          </a:xfrm>
          <a:prstGeom prst="rect">
            <a:avLst/>
          </a:prstGeom>
          <a:solidFill>
            <a:srgbClr val="008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space réservé du contenu 2"/>
          <p:cNvSpPr txBox="1">
            <a:spLocks/>
          </p:cNvSpPr>
          <p:nvPr/>
        </p:nvSpPr>
        <p:spPr>
          <a:xfrm>
            <a:off x="186164" y="9652681"/>
            <a:ext cx="7573305" cy="504056"/>
          </a:xfrm>
          <a:prstGeom prst="rect">
            <a:avLst/>
          </a:prstGeom>
          <a:noFill/>
          <a:ln>
            <a:noFill/>
          </a:ln>
        </p:spPr>
        <p:txBody>
          <a:bodyPr lIns="80046" tIns="40023" rIns="80046" bIns="40023">
            <a:noAutofit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En </a:t>
            </a:r>
            <a:r>
              <a:rPr lang="fr-FR" sz="1200" b="1" dirty="0">
                <a:solidFill>
                  <a:srgbClr val="0085B0"/>
                </a:solidFill>
              </a:rPr>
              <a:t>un seul </a:t>
            </a:r>
            <a:r>
              <a:rPr lang="fr-FR" sz="1200" b="1" dirty="0" smtClean="0">
                <a:solidFill>
                  <a:srgbClr val="0085B0"/>
                </a:solidFill>
              </a:rPr>
              <a:t>lieu, un </a:t>
            </a:r>
            <a:r>
              <a:rPr lang="fr-FR" sz="1200" b="1" dirty="0">
                <a:solidFill>
                  <a:srgbClr val="0085B0"/>
                </a:solidFill>
              </a:rPr>
              <a:t>ensemble de </a:t>
            </a:r>
            <a:r>
              <a:rPr lang="fr-FR" sz="1200" b="1" dirty="0" smtClean="0">
                <a:solidFill>
                  <a:srgbClr val="0085B0"/>
                </a:solidFill>
              </a:rPr>
              <a:t>pratiques complémentaires efficaces pour vous aider </a:t>
            </a:r>
          </a:p>
          <a:p>
            <a:pPr marL="0" indent="0" algn="ctr">
              <a:buNone/>
            </a:pPr>
            <a:r>
              <a:rPr lang="fr-FR" sz="1200" b="1" dirty="0" smtClean="0">
                <a:solidFill>
                  <a:srgbClr val="0085B0"/>
                </a:solidFill>
              </a:rPr>
              <a:t>à gagner en autonomie dans la gestion de votre santé et de votre qualité de vie</a:t>
            </a:r>
            <a:endParaRPr lang="fr-FR" sz="1200" b="1" dirty="0">
              <a:solidFill>
                <a:srgbClr val="0085B0"/>
              </a:solidFill>
            </a:endParaRP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3209328" y="304803"/>
            <a:ext cx="3494495" cy="737865"/>
          </a:xfrm>
          <a:prstGeom prst="rect">
            <a:avLst/>
          </a:prstGeom>
          <a:noFill/>
        </p:spPr>
        <p:txBody>
          <a:bodyPr lIns="45775" tIns="22887" rIns="45775" bIns="22887">
            <a:noAutofit/>
          </a:bodyPr>
          <a:lstStyle>
            <a:lvl1pPr algn="ctr" defTabSz="111531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000" b="1" dirty="0" smtClean="0">
                <a:solidFill>
                  <a:schemeClr val="bg1"/>
                </a:solidFill>
              </a:rPr>
              <a:t>Centre Santé Paramédical 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Thérapies complémentaires </a:t>
            </a:r>
          </a:p>
          <a:p>
            <a:r>
              <a:rPr lang="fr-FR" sz="1200" b="1" dirty="0" smtClean="0">
                <a:solidFill>
                  <a:schemeClr val="bg1"/>
                </a:solidFill>
              </a:rPr>
              <a:t>Soutien psychologique</a:t>
            </a:r>
          </a:p>
          <a:p>
            <a:endParaRPr lang="fr-FR" sz="1600" b="1" dirty="0">
              <a:solidFill>
                <a:schemeClr val="bg1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1939541" y="6793148"/>
            <a:ext cx="564688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b="1" dirty="0" smtClean="0">
                <a:solidFill>
                  <a:srgbClr val="0085B0"/>
                </a:solidFill>
              </a:rPr>
              <a:t>Dans le cadre de la Santé et la Qualité de Vie au Travail (SQVT) vous propose :</a:t>
            </a:r>
          </a:p>
          <a:p>
            <a:pPr algn="just"/>
            <a:r>
              <a:rPr lang="fr-FR" b="1" dirty="0" smtClean="0"/>
              <a:t> </a:t>
            </a:r>
          </a:p>
          <a:p>
            <a:pPr marL="171450" indent="-171450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ECOUTE :</a:t>
            </a:r>
            <a:r>
              <a:rPr lang="fr-FR" dirty="0" smtClean="0"/>
              <a:t> avec accompagnement </a:t>
            </a:r>
            <a:r>
              <a:rPr lang="fr-FR" dirty="0"/>
              <a:t>global </a:t>
            </a:r>
            <a:r>
              <a:rPr lang="fr-FR" dirty="0" smtClean="0"/>
              <a:t>et ciblé en </a:t>
            </a:r>
            <a:r>
              <a:rPr lang="fr-FR" dirty="0"/>
              <a:t>toute </a:t>
            </a:r>
            <a:r>
              <a:rPr lang="fr-FR" dirty="0" smtClean="0"/>
              <a:t>confidentialité,</a:t>
            </a:r>
          </a:p>
          <a:p>
            <a:pPr marL="171450" indent="-171450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PEDAGOGIE :</a:t>
            </a:r>
            <a:r>
              <a:rPr lang="fr-FR" dirty="0"/>
              <a:t> </a:t>
            </a:r>
            <a:r>
              <a:rPr lang="fr-FR" dirty="0" smtClean="0"/>
              <a:t>Apprendre </a:t>
            </a:r>
            <a:r>
              <a:rPr lang="fr-FR" dirty="0"/>
              <a:t>des moyens simples pour travailler mieux en prenant soin de soi avec des experts en </a:t>
            </a:r>
            <a:r>
              <a:rPr lang="fr-FR" dirty="0" smtClean="0"/>
              <a:t>QVT,</a:t>
            </a:r>
          </a:p>
          <a:p>
            <a:pPr marL="171450" indent="-171450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PREVENTION :</a:t>
            </a:r>
            <a:r>
              <a:rPr lang="fr-FR" dirty="0" smtClean="0"/>
              <a:t> Prévenir les </a:t>
            </a:r>
            <a:r>
              <a:rPr lang="fr-FR" dirty="0"/>
              <a:t>effets du stress en trouvant les clefs d'un bon équilibre </a:t>
            </a:r>
            <a:r>
              <a:rPr lang="fr-FR" dirty="0" smtClean="0"/>
              <a:t>travail-santé-vie personnelle, vivre </a:t>
            </a:r>
            <a:r>
              <a:rPr lang="fr-FR" dirty="0"/>
              <a:t>pleinement et sereinement </a:t>
            </a:r>
            <a:r>
              <a:rPr lang="fr-FR" dirty="0" smtClean="0"/>
              <a:t>votre </a:t>
            </a:r>
            <a:r>
              <a:rPr lang="fr-FR" dirty="0"/>
              <a:t>vie professionnelle grâce à des pratiques thérapeutiques pluridisciplinaires ayant fait la preuve de leur </a:t>
            </a:r>
            <a:r>
              <a:rPr lang="fr-FR" dirty="0" smtClean="0"/>
              <a:t>efficacité,</a:t>
            </a:r>
          </a:p>
          <a:p>
            <a:pPr marL="171450" indent="-171450" algn="just">
              <a:buFontTx/>
              <a:buChar char="-"/>
            </a:pPr>
            <a:r>
              <a:rPr lang="fr-FR" b="1" dirty="0" smtClean="0">
                <a:solidFill>
                  <a:srgbClr val="0085B0"/>
                </a:solidFill>
              </a:rPr>
              <a:t>REBONDIR :</a:t>
            </a:r>
            <a:r>
              <a:rPr lang="fr-FR" dirty="0" smtClean="0"/>
              <a:t> Après un évènement marquant (soins psycho-sociaux d’urgence)</a:t>
            </a:r>
          </a:p>
        </p:txBody>
      </p:sp>
      <p:sp>
        <p:nvSpPr>
          <p:cNvPr id="46" name="ZoneTexte 45"/>
          <p:cNvSpPr txBox="1"/>
          <p:nvPr/>
        </p:nvSpPr>
        <p:spPr>
          <a:xfrm>
            <a:off x="3175697" y="8765239"/>
            <a:ext cx="4745927" cy="8316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fr-FR" sz="1100" dirty="0"/>
          </a:p>
          <a:p>
            <a:endParaRPr lang="fr-FR" sz="1100" dirty="0" smtClean="0"/>
          </a:p>
          <a:p>
            <a:endParaRPr lang="fr-FR" sz="1100" dirty="0" smtClean="0"/>
          </a:p>
          <a:p>
            <a:endParaRPr lang="fr-FR" sz="1100" dirty="0"/>
          </a:p>
        </p:txBody>
      </p:sp>
      <p:sp>
        <p:nvSpPr>
          <p:cNvPr id="47" name="ZoneTexte 46"/>
          <p:cNvSpPr txBox="1"/>
          <p:nvPr/>
        </p:nvSpPr>
        <p:spPr>
          <a:xfrm>
            <a:off x="186164" y="10193786"/>
            <a:ext cx="75481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i="1" dirty="0" smtClean="0"/>
              <a:t>Les accompagnements que nous proposons ne peuvent en aucun cas se substituer à une prise en charge médicale. Aucun professionnel du </a:t>
            </a:r>
          </a:p>
          <a:p>
            <a:pPr algn="ctr"/>
            <a:r>
              <a:rPr lang="fr-FR" sz="800" b="1" i="1" dirty="0" smtClean="0"/>
              <a:t>centre ne vous encouragera à abandonner un traitement en cours. En cas d’hésitation, n’hésitez pas à en parler à votre médecin traitant.</a:t>
            </a:r>
          </a:p>
        </p:txBody>
      </p:sp>
      <p:pic>
        <p:nvPicPr>
          <p:cNvPr id="48" name="Picture 2" descr="C:\Users\Dell\Dropbox\Sophrokhépri\PHOTOS du Centre\Photo B-Design\Biotiful Design--18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676" y="1471867"/>
            <a:ext cx="3438358" cy="503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C:\Users\Dell\Dropbox\Sophrokhépri\PHOTOS du Centre\Photo B-Design\Biotiful Design--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726681"/>
            <a:ext cx="4053514" cy="2785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5" descr="C:\Users\Dell\Dropbox\Sophrokhépri\PHOTOS du Centre\Photo B-Design\Biotiful Design-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71865"/>
            <a:ext cx="4042225" cy="260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" name="Rectangle 50"/>
          <p:cNvSpPr/>
          <p:nvPr/>
        </p:nvSpPr>
        <p:spPr>
          <a:xfrm>
            <a:off x="4050976" y="5797999"/>
            <a:ext cx="2070076" cy="711427"/>
          </a:xfrm>
          <a:prstGeom prst="rect">
            <a:avLst/>
          </a:prstGeom>
          <a:solidFill>
            <a:srgbClr val="EEECE1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ZoneTexte 51"/>
          <p:cNvSpPr txBox="1"/>
          <p:nvPr/>
        </p:nvSpPr>
        <p:spPr>
          <a:xfrm>
            <a:off x="4055951" y="5793581"/>
            <a:ext cx="20652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Edition </a:t>
            </a:r>
            <a:r>
              <a:rPr lang="fr-FR" sz="1400" b="1" dirty="0" smtClean="0"/>
              <a:t>2016/2017</a:t>
            </a:r>
          </a:p>
          <a:p>
            <a:pPr algn="ctr"/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Paru au </a:t>
            </a:r>
          </a:p>
          <a:p>
            <a:pPr algn="ctr"/>
            <a:r>
              <a:rPr lang="fr-FR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Guide des hôpitaux</a:t>
            </a:r>
            <a:endParaRPr lang="fr-FR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ZoneTexte 57"/>
          <p:cNvSpPr txBox="1"/>
          <p:nvPr/>
        </p:nvSpPr>
        <p:spPr>
          <a:xfrm>
            <a:off x="-1" y="10538877"/>
            <a:ext cx="7921625" cy="519409"/>
          </a:xfrm>
          <a:prstGeom prst="rect">
            <a:avLst/>
          </a:prstGeom>
          <a:solidFill>
            <a:srgbClr val="0085B0"/>
          </a:solidFill>
        </p:spPr>
        <p:txBody>
          <a:bodyPr wrap="square" lIns="80046" tIns="40023" rIns="80046" bIns="40023" rtlCol="0">
            <a:spAutoFit/>
          </a:bodyPr>
          <a:lstStyle/>
          <a:p>
            <a:pPr algn="ctr"/>
            <a:r>
              <a:rPr lang="fr-FR" sz="950" b="1" dirty="0" err="1" smtClean="0">
                <a:solidFill>
                  <a:schemeClr val="bg1"/>
                </a:solidFill>
              </a:rPr>
              <a:t>SophroKhepri</a:t>
            </a:r>
            <a:r>
              <a:rPr lang="fr-FR" sz="950" b="1" dirty="0" smtClean="0">
                <a:solidFill>
                  <a:schemeClr val="bg1"/>
                </a:solidFill>
              </a:rPr>
              <a:t> - 188 </a:t>
            </a:r>
            <a:r>
              <a:rPr lang="fr-FR" sz="950" b="1" dirty="0">
                <a:solidFill>
                  <a:schemeClr val="bg1"/>
                </a:solidFill>
              </a:rPr>
              <a:t>Grande Rue Charles de </a:t>
            </a:r>
            <a:r>
              <a:rPr lang="fr-FR" sz="950" b="1" dirty="0" smtClean="0">
                <a:solidFill>
                  <a:schemeClr val="bg1"/>
                </a:solidFill>
              </a:rPr>
              <a:t>Gaulle -  </a:t>
            </a:r>
            <a:r>
              <a:rPr lang="fr-FR" sz="950" b="1" dirty="0">
                <a:solidFill>
                  <a:schemeClr val="bg1"/>
                </a:solidFill>
              </a:rPr>
              <a:t>94130 </a:t>
            </a:r>
            <a:r>
              <a:rPr lang="fr-FR" sz="950" b="1" dirty="0" smtClean="0">
                <a:solidFill>
                  <a:schemeClr val="bg1"/>
                </a:solidFill>
              </a:rPr>
              <a:t>Nogent-sur-Marne (face Gare </a:t>
            </a:r>
            <a:r>
              <a:rPr lang="fr-FR" sz="950" b="1" dirty="0">
                <a:solidFill>
                  <a:schemeClr val="bg1"/>
                </a:solidFill>
              </a:rPr>
              <a:t>RER E Nogent le </a:t>
            </a:r>
            <a:r>
              <a:rPr lang="fr-FR" sz="950" b="1" dirty="0" smtClean="0">
                <a:solidFill>
                  <a:schemeClr val="bg1"/>
                </a:solidFill>
              </a:rPr>
              <a:t>Perreux)</a:t>
            </a:r>
            <a:r>
              <a:rPr lang="fr-FR" sz="950" b="1" dirty="0">
                <a:solidFill>
                  <a:schemeClr val="bg1"/>
                </a:solidFill>
              </a:rPr>
              <a:t> </a:t>
            </a:r>
            <a:r>
              <a:rPr lang="fr-FR" sz="950" b="1" dirty="0" smtClean="0">
                <a:solidFill>
                  <a:schemeClr val="bg1"/>
                </a:solidFill>
              </a:rPr>
              <a:t>- contact@sophrokhepri.fr</a:t>
            </a:r>
          </a:p>
          <a:p>
            <a:pPr algn="ctr"/>
            <a:endParaRPr lang="fr-FR" sz="950" b="1" dirty="0" smtClean="0">
              <a:solidFill>
                <a:schemeClr val="bg1"/>
              </a:solidFill>
              <a:hlinkClick r:id="rId5"/>
            </a:endParaRPr>
          </a:p>
          <a:p>
            <a:pPr algn="ctr"/>
            <a:r>
              <a:rPr lang="fr-FR" sz="950" b="1" u="sng" dirty="0" smtClean="0">
                <a:solidFill>
                  <a:schemeClr val="bg1"/>
                </a:solidFill>
              </a:rPr>
              <a:t> </a:t>
            </a:r>
            <a:endParaRPr lang="fr-FR" sz="950" dirty="0">
              <a:solidFill>
                <a:schemeClr val="bg1"/>
              </a:solidFill>
            </a:endParaRPr>
          </a:p>
        </p:txBody>
      </p:sp>
      <p:pic>
        <p:nvPicPr>
          <p:cNvPr id="60" name="Picture 3" descr="C:\Users\Dell\Dropbox\stagiaires\ANNONCE Septembre2016\logo cheque sante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4" r="3369" b="1623"/>
          <a:stretch/>
        </p:blipFill>
        <p:spPr bwMode="auto">
          <a:xfrm>
            <a:off x="6727596" y="436024"/>
            <a:ext cx="744530" cy="500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" name="Image 73" descr="logoSophroKhepriV5Hde-calquesfdbleu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34422" y="198289"/>
            <a:ext cx="2570669" cy="925667"/>
          </a:xfrm>
          <a:prstGeom prst="rect">
            <a:avLst/>
          </a:prstGeom>
        </p:spPr>
      </p:pic>
      <p:grpSp>
        <p:nvGrpSpPr>
          <p:cNvPr id="105" name="Groupe 104"/>
          <p:cNvGrpSpPr/>
          <p:nvPr/>
        </p:nvGrpSpPr>
        <p:grpSpPr>
          <a:xfrm>
            <a:off x="0" y="1466316"/>
            <a:ext cx="7936255" cy="5059135"/>
            <a:chOff x="2001594" y="1560573"/>
            <a:chExt cx="7936255" cy="5059135"/>
          </a:xfrm>
        </p:grpSpPr>
        <p:pic>
          <p:nvPicPr>
            <p:cNvPr id="31" name="Picture 3" descr="C:\Users\Dell\Dropbox\stagiaires\ANNONCE Septembre2016\Fond d'ecran.JPG"/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6"/>
            <a:stretch>
              <a:fillRect/>
            </a:stretch>
          </p:blipFill>
          <p:spPr bwMode="auto">
            <a:xfrm>
              <a:off x="8129788" y="1560573"/>
              <a:ext cx="1800000" cy="504642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1" name="Rectangle 60"/>
            <p:cNvSpPr/>
            <p:nvPr/>
          </p:nvSpPr>
          <p:spPr>
            <a:xfrm>
              <a:off x="8137276" y="1561133"/>
              <a:ext cx="1800573" cy="5040000"/>
            </a:xfrm>
            <a:prstGeom prst="rect">
              <a:avLst/>
            </a:prstGeom>
            <a:solidFill>
              <a:srgbClr val="EEECE1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2" name="ZoneTexte 61"/>
            <p:cNvSpPr txBox="1"/>
            <p:nvPr/>
          </p:nvSpPr>
          <p:spPr>
            <a:xfrm>
              <a:off x="8129788" y="4569249"/>
              <a:ext cx="1656000" cy="6001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Sommeil</a:t>
              </a:r>
            </a:p>
            <a:p>
              <a:pPr algn="ctr"/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Mal être </a:t>
              </a:r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au travail</a:t>
              </a:r>
            </a:p>
            <a:p>
              <a:pPr algn="ctr"/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Harcèlement</a:t>
              </a:r>
              <a:endParaRPr lang="fr-FR" sz="11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63" name="ZoneTexte 62"/>
            <p:cNvSpPr txBox="1"/>
            <p:nvPr/>
          </p:nvSpPr>
          <p:spPr>
            <a:xfrm>
              <a:off x="8129788" y="3802793"/>
              <a:ext cx="1656000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Précocité Intellectuelle</a:t>
              </a:r>
            </a:p>
            <a:p>
              <a:pPr algn="ctr"/>
              <a:r>
                <a:rPr lang="fr-FR" sz="1100" dirty="0" err="1">
                  <a:solidFill>
                    <a:schemeClr val="bg2">
                      <a:lumMod val="10000"/>
                    </a:schemeClr>
                  </a:solidFill>
                </a:rPr>
                <a:t>Surdouance</a:t>
              </a:r>
              <a:endParaRPr lang="fr-FR" sz="1100" dirty="0">
                <a:solidFill>
                  <a:schemeClr val="bg2">
                    <a:lumMod val="10000"/>
                  </a:schemeClr>
                </a:solidFill>
              </a:endParaRPr>
            </a:p>
            <a:p>
              <a:pPr algn="ctr"/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TDA-H </a:t>
              </a:r>
            </a:p>
            <a:p>
              <a:pPr algn="ctr"/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Difficultés scolaires</a:t>
              </a:r>
              <a:endParaRPr lang="fr-FR" sz="11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67" name="Espace réservé du contenu 2"/>
            <p:cNvSpPr txBox="1">
              <a:spLocks/>
            </p:cNvSpPr>
            <p:nvPr/>
          </p:nvSpPr>
          <p:spPr>
            <a:xfrm>
              <a:off x="8129788" y="5169148"/>
              <a:ext cx="1656000" cy="410872"/>
            </a:xfrm>
            <a:prstGeom prst="rect">
              <a:avLst/>
            </a:prstGeom>
            <a:ln>
              <a:noFill/>
            </a:ln>
          </p:spPr>
          <p:txBody>
            <a:bodyPr lIns="80046" tIns="40023" rIns="80046" bIns="40023" numCol="1">
              <a:noAutofit/>
            </a:bodyPr>
            <a:lstStyle>
              <a:lvl1pPr marL="239173" indent="-239173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8208" indent="-199311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7243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16140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35037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53934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72831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1728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10625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558324">
                <a:buNone/>
              </a:pPr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Surcharge </a:t>
              </a:r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pondérale Troubles alimentaires</a:t>
              </a:r>
              <a:endParaRPr lang="fr-FR" sz="1100" dirty="0">
                <a:solidFill>
                  <a:schemeClr val="bg2">
                    <a:lumMod val="10000"/>
                  </a:schemeClr>
                </a:solidFill>
              </a:endParaRPr>
            </a:p>
          </p:txBody>
        </p:sp>
        <p:sp>
          <p:nvSpPr>
            <p:cNvPr id="68" name="ZoneTexte 67"/>
            <p:cNvSpPr txBox="1"/>
            <p:nvPr/>
          </p:nvSpPr>
          <p:spPr>
            <a:xfrm>
              <a:off x="8129788" y="1566441"/>
              <a:ext cx="1656000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Addictions</a:t>
              </a:r>
            </a:p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Phobies</a:t>
              </a:r>
            </a:p>
          </p:txBody>
        </p:sp>
        <p:sp>
          <p:nvSpPr>
            <p:cNvPr id="69" name="ZoneTexte 68"/>
            <p:cNvSpPr txBox="1"/>
            <p:nvPr/>
          </p:nvSpPr>
          <p:spPr>
            <a:xfrm>
              <a:off x="8129788" y="1996582"/>
              <a:ext cx="1656000" cy="60016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Dépression</a:t>
              </a:r>
            </a:p>
            <a:p>
              <a:pPr algn="ctr"/>
              <a:r>
                <a:rPr lang="fr-FR" sz="1100" dirty="0" err="1" smtClean="0">
                  <a:solidFill>
                    <a:schemeClr val="bg2">
                      <a:lumMod val="10000"/>
                    </a:schemeClr>
                  </a:solidFill>
                </a:rPr>
                <a:t>Burn</a:t>
              </a:r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 out</a:t>
              </a:r>
            </a:p>
            <a:p>
              <a:pPr algn="ctr"/>
              <a:r>
                <a:rPr lang="fr-FR" sz="1100" dirty="0" smtClean="0">
                  <a:solidFill>
                    <a:schemeClr val="bg2">
                      <a:lumMod val="10000"/>
                    </a:schemeClr>
                  </a:solidFill>
                </a:rPr>
                <a:t>Stress post-traumatique</a:t>
              </a:r>
            </a:p>
          </p:txBody>
        </p:sp>
        <p:sp>
          <p:nvSpPr>
            <p:cNvPr id="70" name="ZoneTexte 69"/>
            <p:cNvSpPr txBox="1"/>
            <p:nvPr/>
          </p:nvSpPr>
          <p:spPr>
            <a:xfrm>
              <a:off x="8129788" y="2598673"/>
              <a:ext cx="1656000" cy="76944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Douleurs chroniques</a:t>
              </a:r>
            </a:p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Pathologies invalidantes</a:t>
              </a:r>
            </a:p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Oncologie</a:t>
              </a:r>
            </a:p>
            <a:p>
              <a:pPr algn="ctr"/>
              <a:r>
                <a:rPr lang="fr-FR" sz="1100" dirty="0">
                  <a:solidFill>
                    <a:schemeClr val="bg2">
                      <a:lumMod val="10000"/>
                    </a:schemeClr>
                  </a:solidFill>
                </a:rPr>
                <a:t>Acouphènes</a:t>
              </a:r>
            </a:p>
          </p:txBody>
        </p:sp>
        <p:sp>
          <p:nvSpPr>
            <p:cNvPr id="71" name="ZoneTexte 70"/>
            <p:cNvSpPr txBox="1"/>
            <p:nvPr/>
          </p:nvSpPr>
          <p:spPr>
            <a:xfrm>
              <a:off x="8129788" y="3369628"/>
              <a:ext cx="1656000" cy="43088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1100" dirty="0"/>
                <a:t>Maternité</a:t>
              </a:r>
            </a:p>
            <a:p>
              <a:pPr algn="ctr"/>
              <a:r>
                <a:rPr lang="fr-FR" sz="1100" dirty="0"/>
                <a:t>Parentalité</a:t>
              </a:r>
            </a:p>
          </p:txBody>
        </p:sp>
        <p:sp>
          <p:nvSpPr>
            <p:cNvPr id="73" name="Espace réservé du contenu 2"/>
            <p:cNvSpPr txBox="1">
              <a:spLocks/>
            </p:cNvSpPr>
            <p:nvPr/>
          </p:nvSpPr>
          <p:spPr>
            <a:xfrm>
              <a:off x="8129788" y="5580020"/>
              <a:ext cx="1656000" cy="1039688"/>
            </a:xfrm>
            <a:prstGeom prst="rect">
              <a:avLst/>
            </a:prstGeom>
            <a:noFill/>
            <a:ln>
              <a:noFill/>
            </a:ln>
          </p:spPr>
          <p:txBody>
            <a:bodyPr lIns="80046" tIns="40023" rIns="80046" bIns="40023" numCol="1">
              <a:noAutofit/>
            </a:bodyPr>
            <a:lstStyle>
              <a:lvl1pPr marL="239173" indent="-239173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8208" indent="-199311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797243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7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116140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–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435037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»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53934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72831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391728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10625" indent="-159449" algn="l" defTabSz="637794" rtl="0" eaLnBrk="1" latinLnBrk="0" hangingPunct="1">
                <a:spcBef>
                  <a:spcPct val="20000"/>
                </a:spcBef>
                <a:buFont typeface="Arial" panose="020B0604020202020204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defTabSz="558324">
                <a:buNone/>
              </a:pPr>
              <a:r>
                <a:rPr lang="fr-FR" sz="1100" dirty="0" smtClean="0">
                  <a:solidFill>
                    <a:srgbClr val="0085B0"/>
                  </a:solidFill>
                </a:rPr>
                <a:t>Coaching</a:t>
              </a:r>
            </a:p>
            <a:p>
              <a:pPr marL="0" indent="0" algn="ctr" defTabSz="558324">
                <a:buNone/>
              </a:pPr>
              <a:r>
                <a:rPr lang="fr-FR" sz="1100" dirty="0" smtClean="0">
                  <a:solidFill>
                    <a:srgbClr val="0085B0"/>
                  </a:solidFill>
                </a:rPr>
                <a:t>Orientation  scolaire</a:t>
              </a:r>
            </a:p>
            <a:p>
              <a:pPr marL="0" indent="0" algn="ctr" defTabSz="558324">
                <a:buNone/>
              </a:pPr>
              <a:r>
                <a:rPr lang="fr-FR" sz="1100" dirty="0" smtClean="0">
                  <a:solidFill>
                    <a:srgbClr val="0085B0"/>
                  </a:solidFill>
                </a:rPr>
                <a:t>Evaluation</a:t>
              </a:r>
            </a:p>
            <a:p>
              <a:pPr marL="0" indent="0" algn="ctr" defTabSz="558324">
                <a:buNone/>
              </a:pPr>
              <a:r>
                <a:rPr lang="fr-FR" sz="1100" dirty="0" smtClean="0">
                  <a:solidFill>
                    <a:srgbClr val="0085B0"/>
                  </a:solidFill>
                </a:rPr>
                <a:t>Bilan de compétences professionnel</a:t>
              </a:r>
              <a:endParaRPr lang="fr-FR" sz="1100" dirty="0">
                <a:solidFill>
                  <a:srgbClr val="0085B0"/>
                </a:solidFill>
              </a:endParaRPr>
            </a:p>
          </p:txBody>
        </p:sp>
        <p:cxnSp>
          <p:nvCxnSpPr>
            <p:cNvPr id="88" name="Connecteur droit 87"/>
            <p:cNvCxnSpPr/>
            <p:nvPr/>
          </p:nvCxnSpPr>
          <p:spPr>
            <a:xfrm>
              <a:off x="8129788" y="5166841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cteur droit 88"/>
            <p:cNvCxnSpPr/>
            <p:nvPr/>
          </p:nvCxnSpPr>
          <p:spPr>
            <a:xfrm>
              <a:off x="8129788" y="3805511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cteur droit 89"/>
            <p:cNvCxnSpPr/>
            <p:nvPr/>
          </p:nvCxnSpPr>
          <p:spPr>
            <a:xfrm>
              <a:off x="8129788" y="3366641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cteur droit 90"/>
            <p:cNvCxnSpPr/>
            <p:nvPr/>
          </p:nvCxnSpPr>
          <p:spPr>
            <a:xfrm>
              <a:off x="8129788" y="1998489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Connecteur droit 91"/>
            <p:cNvCxnSpPr/>
            <p:nvPr/>
          </p:nvCxnSpPr>
          <p:spPr>
            <a:xfrm>
              <a:off x="8129788" y="2599184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>
              <a:off x="8129788" y="1566441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Connecteur droit 93"/>
            <p:cNvCxnSpPr/>
            <p:nvPr/>
          </p:nvCxnSpPr>
          <p:spPr>
            <a:xfrm>
              <a:off x="8129788" y="4570859"/>
              <a:ext cx="1800000" cy="0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Connecteur droit 94"/>
            <p:cNvCxnSpPr/>
            <p:nvPr/>
          </p:nvCxnSpPr>
          <p:spPr>
            <a:xfrm>
              <a:off x="8129788" y="5580509"/>
              <a:ext cx="1800000" cy="0"/>
            </a:xfrm>
            <a:prstGeom prst="line">
              <a:avLst/>
            </a:prstGeom>
            <a:ln>
              <a:solidFill>
                <a:srgbClr val="0085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cteur droit 95"/>
            <p:cNvCxnSpPr/>
            <p:nvPr/>
          </p:nvCxnSpPr>
          <p:spPr>
            <a:xfrm>
              <a:off x="2001594" y="6607001"/>
              <a:ext cx="7928194" cy="0"/>
            </a:xfrm>
            <a:prstGeom prst="line">
              <a:avLst/>
            </a:prstGeom>
            <a:ln>
              <a:solidFill>
                <a:srgbClr val="0085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cteur droit 97"/>
            <p:cNvCxnSpPr/>
            <p:nvPr/>
          </p:nvCxnSpPr>
          <p:spPr>
            <a:xfrm>
              <a:off x="8129788" y="1566441"/>
              <a:ext cx="0" cy="4032448"/>
            </a:xfrm>
            <a:prstGeom prst="line">
              <a:avLst/>
            </a:prstGeom>
            <a:ln>
              <a:solidFill>
                <a:schemeClr val="bg2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>
              <a:off x="8129788" y="5581650"/>
              <a:ext cx="0" cy="1028700"/>
            </a:xfrm>
            <a:prstGeom prst="line">
              <a:avLst/>
            </a:prstGeom>
            <a:ln>
              <a:solidFill>
                <a:srgbClr val="0085B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7" name="ZoneTexte 106"/>
          <p:cNvSpPr txBox="1"/>
          <p:nvPr/>
        </p:nvSpPr>
        <p:spPr>
          <a:xfrm>
            <a:off x="0" y="8765239"/>
            <a:ext cx="3216982" cy="830997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8" name="ZoneTexte 107"/>
          <p:cNvSpPr txBox="1"/>
          <p:nvPr/>
        </p:nvSpPr>
        <p:spPr>
          <a:xfrm>
            <a:off x="-13276" y="7745843"/>
            <a:ext cx="1890924" cy="461665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09" name="ZoneTexte 108"/>
          <p:cNvSpPr txBox="1"/>
          <p:nvPr/>
        </p:nvSpPr>
        <p:spPr>
          <a:xfrm>
            <a:off x="1" y="6867158"/>
            <a:ext cx="1876134" cy="461665"/>
          </a:xfrm>
          <a:prstGeom prst="rect">
            <a:avLst/>
          </a:prstGeom>
          <a:solidFill>
            <a:srgbClr val="0085B0"/>
          </a:solidFill>
        </p:spPr>
        <p:txBody>
          <a:bodyPr wrap="square" rtlCol="0">
            <a:spAutoFit/>
          </a:bodyPr>
          <a:lstStyle/>
          <a:p>
            <a:pPr algn="ctr"/>
            <a:endParaRPr lang="fr-FR" b="1" dirty="0" smtClean="0">
              <a:solidFill>
                <a:schemeClr val="bg1"/>
              </a:solidFill>
            </a:endParaRPr>
          </a:p>
          <a:p>
            <a:pPr algn="ctr"/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4" name="ZoneTexte 43"/>
          <p:cNvSpPr txBox="1"/>
          <p:nvPr/>
        </p:nvSpPr>
        <p:spPr>
          <a:xfrm>
            <a:off x="186164" y="8765239"/>
            <a:ext cx="3072594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Permanences d’accueil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pour guider vos choix de thérapies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09 73 67 35 45 </a:t>
            </a:r>
            <a:r>
              <a:rPr lang="fr-FR" b="1" dirty="0">
                <a:solidFill>
                  <a:schemeClr val="bg1"/>
                </a:solidFill>
              </a:rPr>
              <a:t>-</a:t>
            </a:r>
            <a:r>
              <a:rPr lang="fr-FR" b="1" dirty="0" smtClean="0">
                <a:solidFill>
                  <a:schemeClr val="bg1"/>
                </a:solidFill>
              </a:rPr>
              <a:t> 06 60 47 71 64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www.sophrokhepri.fr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186164" y="7743841"/>
            <a:ext cx="173326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Discrétion et confidentialité assurées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55" name="ZoneTexte 54"/>
          <p:cNvSpPr txBox="1"/>
          <p:nvPr/>
        </p:nvSpPr>
        <p:spPr>
          <a:xfrm>
            <a:off x="198207" y="6865156"/>
            <a:ext cx="1719703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bg1"/>
                </a:solidFill>
              </a:rPr>
              <a:t>Santé et Qualité de </a:t>
            </a:r>
          </a:p>
          <a:p>
            <a:pPr algn="ctr"/>
            <a:r>
              <a:rPr lang="fr-FR" b="1" dirty="0" smtClean="0">
                <a:solidFill>
                  <a:schemeClr val="bg1"/>
                </a:solidFill>
              </a:rPr>
              <a:t>Vie au Travail 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10" name="ZoneTexte 109"/>
          <p:cNvSpPr txBox="1"/>
          <p:nvPr/>
        </p:nvSpPr>
        <p:spPr>
          <a:xfrm>
            <a:off x="3328098" y="8765239"/>
            <a:ext cx="4475548" cy="79409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100" dirty="0"/>
              <a:t>Aromathérapie, Chiropraxie, EFT, EMDR, </a:t>
            </a:r>
            <a:r>
              <a:rPr lang="fr-FR" sz="1100" dirty="0" err="1" smtClean="0"/>
              <a:t>Hirudothérapie</a:t>
            </a:r>
            <a:r>
              <a:rPr lang="fr-FR" sz="1100" dirty="0" smtClean="0"/>
              <a:t>, </a:t>
            </a:r>
            <a:r>
              <a:rPr lang="fr-FR" sz="1100" dirty="0"/>
              <a:t>Hypnose, Iridologie, Massage bien-être, Méditation, Naturopathie, Ostéopathie, Phytothérapie, Podologie-pédicure, Psychothérapie, Réflexologie plantaire, Remédiation cognitive, Sophrologie, tests d’évaluation psychologiques</a:t>
            </a:r>
            <a:r>
              <a:rPr lang="fr-FR" sz="1100" dirty="0" smtClean="0"/>
              <a:t>…</a:t>
            </a:r>
            <a:endParaRPr lang="fr-FR" sz="800" dirty="0" smtClean="0"/>
          </a:p>
        </p:txBody>
      </p:sp>
    </p:spTree>
    <p:extLst>
      <p:ext uri="{BB962C8B-B14F-4D97-AF65-F5344CB8AC3E}">
        <p14:creationId xmlns:p14="http://schemas.microsoft.com/office/powerpoint/2010/main" val="1067200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15397</TotalTime>
  <Words>336</Words>
  <Application>Microsoft Office PowerPoint</Application>
  <PresentationFormat>Personnalisé</PresentationFormat>
  <Paragraphs>55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219</cp:revision>
  <cp:lastPrinted>2016-07-20T06:54:09Z</cp:lastPrinted>
  <dcterms:created xsi:type="dcterms:W3CDTF">2015-06-22T10:33:01Z</dcterms:created>
  <dcterms:modified xsi:type="dcterms:W3CDTF">2016-10-25T21:27:50Z</dcterms:modified>
</cp:coreProperties>
</file>