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13.jpg" ContentType="image/jp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51"/>
  </p:notesMasterIdLst>
  <p:handoutMasterIdLst>
    <p:handoutMasterId r:id="rId52"/>
  </p:handoutMasterIdLst>
  <p:sldIdLst>
    <p:sldId id="838" r:id="rId2"/>
    <p:sldId id="1037" r:id="rId3"/>
    <p:sldId id="898" r:id="rId4"/>
    <p:sldId id="865" r:id="rId5"/>
    <p:sldId id="889" r:id="rId6"/>
    <p:sldId id="890" r:id="rId7"/>
    <p:sldId id="1010" r:id="rId8"/>
    <p:sldId id="959" r:id="rId9"/>
    <p:sldId id="892" r:id="rId10"/>
    <p:sldId id="893" r:id="rId11"/>
    <p:sldId id="976" r:id="rId12"/>
    <p:sldId id="1011" r:id="rId13"/>
    <p:sldId id="945" r:id="rId14"/>
    <p:sldId id="896" r:id="rId15"/>
    <p:sldId id="983" r:id="rId16"/>
    <p:sldId id="1012" r:id="rId17"/>
    <p:sldId id="901" r:id="rId18"/>
    <p:sldId id="903" r:id="rId19"/>
    <p:sldId id="904" r:id="rId20"/>
    <p:sldId id="909" r:id="rId21"/>
    <p:sldId id="905" r:id="rId22"/>
    <p:sldId id="906" r:id="rId23"/>
    <p:sldId id="908" r:id="rId24"/>
    <p:sldId id="1038" r:id="rId25"/>
    <p:sldId id="1039" r:id="rId26"/>
    <p:sldId id="1040" r:id="rId27"/>
    <p:sldId id="984" r:id="rId28"/>
    <p:sldId id="986" r:id="rId29"/>
    <p:sldId id="987" r:id="rId30"/>
    <p:sldId id="988" r:id="rId31"/>
    <p:sldId id="989" r:id="rId32"/>
    <p:sldId id="1008" r:id="rId33"/>
    <p:sldId id="995" r:id="rId34"/>
    <p:sldId id="1041" r:id="rId35"/>
    <p:sldId id="946" r:id="rId36"/>
    <p:sldId id="944" r:id="rId37"/>
    <p:sldId id="1042" r:id="rId38"/>
    <p:sldId id="1043" r:id="rId39"/>
    <p:sldId id="957" r:id="rId40"/>
    <p:sldId id="958" r:id="rId41"/>
    <p:sldId id="1044" r:id="rId42"/>
    <p:sldId id="1047" r:id="rId43"/>
    <p:sldId id="1048" r:id="rId44"/>
    <p:sldId id="1025" r:id="rId45"/>
    <p:sldId id="1026" r:id="rId46"/>
    <p:sldId id="1028" r:id="rId47"/>
    <p:sldId id="1029" r:id="rId48"/>
    <p:sldId id="1030" r:id="rId49"/>
    <p:sldId id="1031" r:id="rId50"/>
  </p:sldIdLst>
  <p:sldSz cx="9144000" cy="6858000" type="screen4x3"/>
  <p:notesSz cx="7099300" cy="10234613"/>
  <p:custDataLst>
    <p:tags r:id="rId53"/>
  </p:custDataLst>
  <p:defaultTextStyle>
    <a:defPPr>
      <a:defRPr lang="fr-FR"/>
    </a:defPPr>
    <a:lvl1pPr algn="ctr" rtl="0" fontAlgn="base">
      <a:spcBef>
        <a:spcPct val="50000"/>
      </a:spcBef>
      <a:spcAft>
        <a:spcPct val="0"/>
      </a:spcAft>
      <a:defRPr sz="1200" kern="1200">
        <a:solidFill>
          <a:srgbClr val="333333"/>
        </a:solidFill>
        <a:latin typeface="Arial" charset="0"/>
        <a:ea typeface="+mn-ea"/>
        <a:cs typeface="Arial" charset="0"/>
      </a:defRPr>
    </a:lvl1pPr>
    <a:lvl2pPr marL="457200" algn="ctr" rtl="0" fontAlgn="base">
      <a:spcBef>
        <a:spcPct val="50000"/>
      </a:spcBef>
      <a:spcAft>
        <a:spcPct val="0"/>
      </a:spcAft>
      <a:defRPr sz="1200" kern="1200">
        <a:solidFill>
          <a:srgbClr val="333333"/>
        </a:solidFill>
        <a:latin typeface="Arial" charset="0"/>
        <a:ea typeface="+mn-ea"/>
        <a:cs typeface="Arial" charset="0"/>
      </a:defRPr>
    </a:lvl2pPr>
    <a:lvl3pPr marL="914400" algn="ctr" rtl="0" fontAlgn="base">
      <a:spcBef>
        <a:spcPct val="50000"/>
      </a:spcBef>
      <a:spcAft>
        <a:spcPct val="0"/>
      </a:spcAft>
      <a:defRPr sz="1200" kern="1200">
        <a:solidFill>
          <a:srgbClr val="333333"/>
        </a:solidFill>
        <a:latin typeface="Arial" charset="0"/>
        <a:ea typeface="+mn-ea"/>
        <a:cs typeface="Arial" charset="0"/>
      </a:defRPr>
    </a:lvl3pPr>
    <a:lvl4pPr marL="1371600" algn="ctr" rtl="0" fontAlgn="base">
      <a:spcBef>
        <a:spcPct val="50000"/>
      </a:spcBef>
      <a:spcAft>
        <a:spcPct val="0"/>
      </a:spcAft>
      <a:defRPr sz="1200" kern="1200">
        <a:solidFill>
          <a:srgbClr val="333333"/>
        </a:solidFill>
        <a:latin typeface="Arial" charset="0"/>
        <a:ea typeface="+mn-ea"/>
        <a:cs typeface="Arial" charset="0"/>
      </a:defRPr>
    </a:lvl4pPr>
    <a:lvl5pPr marL="1828800" algn="ctr" rtl="0" fontAlgn="base">
      <a:spcBef>
        <a:spcPct val="50000"/>
      </a:spcBef>
      <a:spcAft>
        <a:spcPct val="0"/>
      </a:spcAft>
      <a:defRPr sz="1200" kern="1200">
        <a:solidFill>
          <a:srgbClr val="333333"/>
        </a:solidFill>
        <a:latin typeface="Arial" charset="0"/>
        <a:ea typeface="+mn-ea"/>
        <a:cs typeface="Arial" charset="0"/>
      </a:defRPr>
    </a:lvl5pPr>
    <a:lvl6pPr marL="2286000" algn="l" defTabSz="914400" rtl="0" eaLnBrk="1" latinLnBrk="0" hangingPunct="1">
      <a:defRPr sz="1200" kern="1200">
        <a:solidFill>
          <a:srgbClr val="333333"/>
        </a:solidFill>
        <a:latin typeface="Arial" charset="0"/>
        <a:ea typeface="+mn-ea"/>
        <a:cs typeface="Arial" charset="0"/>
      </a:defRPr>
    </a:lvl6pPr>
    <a:lvl7pPr marL="2743200" algn="l" defTabSz="914400" rtl="0" eaLnBrk="1" latinLnBrk="0" hangingPunct="1">
      <a:defRPr sz="1200" kern="1200">
        <a:solidFill>
          <a:srgbClr val="333333"/>
        </a:solidFill>
        <a:latin typeface="Arial" charset="0"/>
        <a:ea typeface="+mn-ea"/>
        <a:cs typeface="Arial" charset="0"/>
      </a:defRPr>
    </a:lvl7pPr>
    <a:lvl8pPr marL="3200400" algn="l" defTabSz="914400" rtl="0" eaLnBrk="1" latinLnBrk="0" hangingPunct="1">
      <a:defRPr sz="1200" kern="1200">
        <a:solidFill>
          <a:srgbClr val="333333"/>
        </a:solidFill>
        <a:latin typeface="Arial" charset="0"/>
        <a:ea typeface="+mn-ea"/>
        <a:cs typeface="Arial" charset="0"/>
      </a:defRPr>
    </a:lvl8pPr>
    <a:lvl9pPr marL="3657600" algn="l" defTabSz="914400" rtl="0" eaLnBrk="1" latinLnBrk="0" hangingPunct="1">
      <a:defRPr sz="1200" kern="1200">
        <a:solidFill>
          <a:srgbClr val="333333"/>
        </a:solidFill>
        <a:latin typeface="Arial" charset="0"/>
        <a:ea typeface="+mn-ea"/>
        <a:cs typeface="Arial" charset="0"/>
      </a:defRPr>
    </a:lvl9pPr>
  </p:defaultTextStyle>
  <p:extLst>
    <p:ext uri="{EFAFB233-063F-42B5-8137-9DF3F51BA10A}">
      <p15:sldGuideLst xmlns:p15="http://schemas.microsoft.com/office/powerpoint/2012/main">
        <p15:guide id="1" orient="horz" pos="215">
          <p15:clr>
            <a:srgbClr val="A4A3A4"/>
          </p15:clr>
        </p15:guide>
        <p15:guide id="2" pos="1714">
          <p15:clr>
            <a:srgbClr val="A4A3A4"/>
          </p15:clr>
        </p15:guide>
        <p15:guide id="3" pos="2850">
          <p15:clr>
            <a:srgbClr val="A4A3A4"/>
          </p15:clr>
        </p15:guide>
        <p15:guide id="4" pos="11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33"/>
    <a:srgbClr val="A7435D"/>
    <a:srgbClr val="D60093"/>
    <a:srgbClr val="467646"/>
    <a:srgbClr val="5F5F5F"/>
    <a:srgbClr val="6B2B3C"/>
    <a:srgbClr val="FFFBF3"/>
    <a:srgbClr val="4D4D4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29" autoAdjust="0"/>
    <p:restoredTop sz="70535" autoAdjust="0"/>
  </p:normalViewPr>
  <p:slideViewPr>
    <p:cSldViewPr snapToGrid="0">
      <p:cViewPr varScale="1">
        <p:scale>
          <a:sx n="49" d="100"/>
          <a:sy n="49" d="100"/>
        </p:scale>
        <p:origin x="1020" y="42"/>
      </p:cViewPr>
      <p:guideLst>
        <p:guide orient="horz" pos="215"/>
        <p:guide pos="1714"/>
        <p:guide pos="2850"/>
        <p:guide pos="1114"/>
      </p:guideLst>
    </p:cSldViewPr>
  </p:slideViewPr>
  <p:outlineViewPr>
    <p:cViewPr>
      <p:scale>
        <a:sx n="33" d="100"/>
        <a:sy n="33" d="100"/>
      </p:scale>
      <p:origin x="54" y="6126"/>
    </p:cViewPr>
  </p:outlineViewPr>
  <p:notesTextViewPr>
    <p:cViewPr>
      <p:scale>
        <a:sx n="100" d="100"/>
        <a:sy n="100" d="100"/>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734652-EE47-404A-A611-E0E7D6A19692}" type="doc">
      <dgm:prSet loTypeId="urn:microsoft.com/office/officeart/2005/8/layout/radial6" loCatId="cycle" qsTypeId="urn:microsoft.com/office/officeart/2005/8/quickstyle/3d1" qsCatId="3D" csTypeId="urn:microsoft.com/office/officeart/2005/8/colors/colorful5" csCatId="colorful" phldr="1"/>
      <dgm:spPr/>
      <dgm:t>
        <a:bodyPr/>
        <a:lstStyle/>
        <a:p>
          <a:endParaRPr lang="fr-FR"/>
        </a:p>
      </dgm:t>
    </dgm:pt>
    <dgm:pt modelId="{2F6F3EB1-F6A5-4F36-8F28-B91DFB4D17EE}">
      <dgm:prSet phldrT="[Texte]"/>
      <dgm:spPr>
        <a:solidFill>
          <a:srgbClr val="0070C0"/>
        </a:solidFill>
        <a:ln>
          <a:solidFill>
            <a:srgbClr val="FF0000"/>
          </a:solidFill>
        </a:ln>
      </dgm:spPr>
      <dgm:t>
        <a:bodyPr/>
        <a:lstStyle/>
        <a:p>
          <a:r>
            <a:rPr lang="fr-FR" dirty="0"/>
            <a:t>Souffrance au travail</a:t>
          </a:r>
        </a:p>
      </dgm:t>
    </dgm:pt>
    <dgm:pt modelId="{C012C994-3F82-4A4D-8E8D-11F0DBA278D4}" type="parTrans" cxnId="{8D51AF1F-4D76-4D1A-8521-21E4E39041BE}">
      <dgm:prSet/>
      <dgm:spPr/>
      <dgm:t>
        <a:bodyPr/>
        <a:lstStyle/>
        <a:p>
          <a:endParaRPr lang="fr-FR"/>
        </a:p>
      </dgm:t>
    </dgm:pt>
    <dgm:pt modelId="{463FD4E6-6C64-4D01-B2D4-DFDA59B4CC41}" type="sibTrans" cxnId="{8D51AF1F-4D76-4D1A-8521-21E4E39041BE}">
      <dgm:prSet/>
      <dgm:spPr/>
      <dgm:t>
        <a:bodyPr/>
        <a:lstStyle/>
        <a:p>
          <a:endParaRPr lang="fr-FR"/>
        </a:p>
      </dgm:t>
    </dgm:pt>
    <dgm:pt modelId="{E3284582-07F9-47E7-960F-F91E580992D6}">
      <dgm:prSet phldrT="[Texte]" custT="1"/>
      <dgm:spPr>
        <a:solidFill>
          <a:srgbClr val="0070C0"/>
        </a:solidFill>
        <a:ln>
          <a:solidFill>
            <a:srgbClr val="FF0000"/>
          </a:solidFill>
        </a:ln>
      </dgm:spPr>
      <dgm:t>
        <a:bodyPr/>
        <a:lstStyle/>
        <a:p>
          <a:r>
            <a:rPr lang="fr-FR" sz="1800" b="1" dirty="0"/>
            <a:t>Manque de reconnaissance</a:t>
          </a:r>
        </a:p>
      </dgm:t>
    </dgm:pt>
    <dgm:pt modelId="{9C970151-B116-427F-A366-0FB293EA2676}" type="parTrans" cxnId="{C593DE88-A993-44C5-A8A5-14BD8E008520}">
      <dgm:prSet/>
      <dgm:spPr/>
      <dgm:t>
        <a:bodyPr/>
        <a:lstStyle/>
        <a:p>
          <a:endParaRPr lang="fr-FR"/>
        </a:p>
      </dgm:t>
    </dgm:pt>
    <dgm:pt modelId="{5FF0CF0D-5B33-4C8E-A54F-5D1B8378C115}" type="sibTrans" cxnId="{C593DE88-A993-44C5-A8A5-14BD8E008520}">
      <dgm:prSet/>
      <dgm:spPr>
        <a:solidFill>
          <a:srgbClr val="0070C0"/>
        </a:solidFill>
        <a:ln>
          <a:solidFill>
            <a:srgbClr val="FF0000"/>
          </a:solidFill>
        </a:ln>
      </dgm:spPr>
      <dgm:t>
        <a:bodyPr/>
        <a:lstStyle/>
        <a:p>
          <a:endParaRPr lang="fr-FR"/>
        </a:p>
      </dgm:t>
    </dgm:pt>
    <dgm:pt modelId="{C04C00AC-7F1B-412B-87EE-4456722D90E5}">
      <dgm:prSet phldrT="[Texte]" custT="1"/>
      <dgm:spPr>
        <a:solidFill>
          <a:srgbClr val="0070C0"/>
        </a:solidFill>
        <a:ln>
          <a:solidFill>
            <a:srgbClr val="FF0000"/>
          </a:solidFill>
        </a:ln>
      </dgm:spPr>
      <dgm:t>
        <a:bodyPr/>
        <a:lstStyle/>
        <a:p>
          <a:r>
            <a:rPr lang="fr-FR" sz="1900" b="1" dirty="0"/>
            <a:t>Manque d’autonomie</a:t>
          </a:r>
        </a:p>
      </dgm:t>
    </dgm:pt>
    <dgm:pt modelId="{A40D0AE7-7014-4B93-83A4-BF3D01FE9B3B}" type="parTrans" cxnId="{088F4694-1D4A-43C7-8319-75C44904A70D}">
      <dgm:prSet/>
      <dgm:spPr/>
      <dgm:t>
        <a:bodyPr/>
        <a:lstStyle/>
        <a:p>
          <a:endParaRPr lang="fr-FR"/>
        </a:p>
      </dgm:t>
    </dgm:pt>
    <dgm:pt modelId="{B89D5161-965F-4C34-9B1F-50E51A28FA62}" type="sibTrans" cxnId="{088F4694-1D4A-43C7-8319-75C44904A70D}">
      <dgm:prSet/>
      <dgm:spPr>
        <a:solidFill>
          <a:srgbClr val="0070C0"/>
        </a:solidFill>
        <a:ln>
          <a:solidFill>
            <a:srgbClr val="FF0000"/>
          </a:solidFill>
        </a:ln>
      </dgm:spPr>
      <dgm:t>
        <a:bodyPr/>
        <a:lstStyle/>
        <a:p>
          <a:endParaRPr lang="fr-FR"/>
        </a:p>
      </dgm:t>
    </dgm:pt>
    <dgm:pt modelId="{D6F215EB-B480-4832-856D-8E47B5269D40}">
      <dgm:prSet phldrT="[Texte]" custT="1"/>
      <dgm:spPr>
        <a:solidFill>
          <a:srgbClr val="0070C0"/>
        </a:solidFill>
        <a:ln>
          <a:solidFill>
            <a:srgbClr val="FF0000"/>
          </a:solidFill>
        </a:ln>
      </dgm:spPr>
      <dgm:t>
        <a:bodyPr/>
        <a:lstStyle/>
        <a:p>
          <a:r>
            <a:rPr lang="fr-FR" sz="1900" b="1" dirty="0"/>
            <a:t>Qualité empêchée</a:t>
          </a:r>
        </a:p>
      </dgm:t>
    </dgm:pt>
    <dgm:pt modelId="{52305A1B-AAA8-4C3E-BD91-B28D595E4D6E}" type="parTrans" cxnId="{ADDE6773-C3BB-4FA0-AA14-238E175B0F48}">
      <dgm:prSet/>
      <dgm:spPr/>
      <dgm:t>
        <a:bodyPr/>
        <a:lstStyle/>
        <a:p>
          <a:endParaRPr lang="fr-FR"/>
        </a:p>
      </dgm:t>
    </dgm:pt>
    <dgm:pt modelId="{4513AF1A-1944-4766-8DFF-C756EA420391}" type="sibTrans" cxnId="{ADDE6773-C3BB-4FA0-AA14-238E175B0F48}">
      <dgm:prSet/>
      <dgm:spPr>
        <a:solidFill>
          <a:srgbClr val="0070C0"/>
        </a:solidFill>
        <a:ln>
          <a:solidFill>
            <a:srgbClr val="FF0000"/>
          </a:solidFill>
        </a:ln>
      </dgm:spPr>
      <dgm:t>
        <a:bodyPr/>
        <a:lstStyle/>
        <a:p>
          <a:endParaRPr lang="fr-FR"/>
        </a:p>
      </dgm:t>
    </dgm:pt>
    <dgm:pt modelId="{41965C34-0E3E-4BCE-99B8-F96409FAAC50}">
      <dgm:prSet phldrT="[Texte]" custT="1"/>
      <dgm:spPr>
        <a:solidFill>
          <a:srgbClr val="0070C0"/>
        </a:solidFill>
        <a:ln>
          <a:solidFill>
            <a:srgbClr val="FF0000"/>
          </a:solidFill>
        </a:ln>
      </dgm:spPr>
      <dgm:t>
        <a:bodyPr/>
        <a:lstStyle/>
        <a:p>
          <a:r>
            <a:rPr lang="fr-FR" sz="1900" b="1" dirty="0"/>
            <a:t>Manque de vision et de sens</a:t>
          </a:r>
        </a:p>
      </dgm:t>
    </dgm:pt>
    <dgm:pt modelId="{1ED515EA-818E-43A7-AAD3-2DBC36A37047}" type="parTrans" cxnId="{08108AAE-F0D1-42D5-8D6F-1579DDDEC729}">
      <dgm:prSet/>
      <dgm:spPr/>
      <dgm:t>
        <a:bodyPr/>
        <a:lstStyle/>
        <a:p>
          <a:endParaRPr lang="fr-FR"/>
        </a:p>
      </dgm:t>
    </dgm:pt>
    <dgm:pt modelId="{928D4462-6371-42B5-A7A4-DE2F062F2316}" type="sibTrans" cxnId="{08108AAE-F0D1-42D5-8D6F-1579DDDEC729}">
      <dgm:prSet/>
      <dgm:spPr>
        <a:solidFill>
          <a:srgbClr val="0070C0"/>
        </a:solidFill>
        <a:ln>
          <a:solidFill>
            <a:srgbClr val="FF0000"/>
          </a:solidFill>
        </a:ln>
      </dgm:spPr>
      <dgm:t>
        <a:bodyPr/>
        <a:lstStyle/>
        <a:p>
          <a:endParaRPr lang="fr-FR"/>
        </a:p>
      </dgm:t>
    </dgm:pt>
    <dgm:pt modelId="{237CA939-4492-461C-9C48-B842F53B34FF}">
      <dgm:prSet phldrT="[Texte]" custT="1"/>
      <dgm:spPr>
        <a:solidFill>
          <a:srgbClr val="0070C0"/>
        </a:solidFill>
        <a:ln>
          <a:solidFill>
            <a:srgbClr val="FF0000"/>
          </a:solidFill>
        </a:ln>
      </dgm:spPr>
      <dgm:t>
        <a:bodyPr/>
        <a:lstStyle/>
        <a:p>
          <a:r>
            <a:rPr lang="fr-FR" sz="1900" b="1" dirty="0"/>
            <a:t>Absence de management</a:t>
          </a:r>
        </a:p>
      </dgm:t>
    </dgm:pt>
    <dgm:pt modelId="{2C600A63-0B31-431C-8773-6F1492DD728F}" type="parTrans" cxnId="{48285803-8041-4FEA-8901-497C277B769D}">
      <dgm:prSet/>
      <dgm:spPr/>
      <dgm:t>
        <a:bodyPr/>
        <a:lstStyle/>
        <a:p>
          <a:endParaRPr lang="fr-FR"/>
        </a:p>
      </dgm:t>
    </dgm:pt>
    <dgm:pt modelId="{5520201A-8373-4A8A-A38B-87AE19B65ACF}" type="sibTrans" cxnId="{48285803-8041-4FEA-8901-497C277B769D}">
      <dgm:prSet/>
      <dgm:spPr>
        <a:solidFill>
          <a:srgbClr val="0070C0"/>
        </a:solidFill>
        <a:ln>
          <a:solidFill>
            <a:srgbClr val="FF0000"/>
          </a:solidFill>
        </a:ln>
      </dgm:spPr>
      <dgm:t>
        <a:bodyPr/>
        <a:lstStyle/>
        <a:p>
          <a:endParaRPr lang="fr-FR"/>
        </a:p>
      </dgm:t>
    </dgm:pt>
    <dgm:pt modelId="{92FA5CD6-09C4-482C-A6AB-51F5C0114C04}" type="pres">
      <dgm:prSet presAssocID="{21734652-EE47-404A-A611-E0E7D6A19692}" presName="Name0" presStyleCnt="0">
        <dgm:presLayoutVars>
          <dgm:chMax val="1"/>
          <dgm:dir/>
          <dgm:animLvl val="ctr"/>
          <dgm:resizeHandles val="exact"/>
        </dgm:presLayoutVars>
      </dgm:prSet>
      <dgm:spPr/>
      <dgm:t>
        <a:bodyPr/>
        <a:lstStyle/>
        <a:p>
          <a:endParaRPr lang="fr-FR"/>
        </a:p>
      </dgm:t>
    </dgm:pt>
    <dgm:pt modelId="{4FF3C4F1-C989-4CAA-BA1B-7148B2533A21}" type="pres">
      <dgm:prSet presAssocID="{2F6F3EB1-F6A5-4F36-8F28-B91DFB4D17EE}" presName="centerShape" presStyleLbl="node0" presStyleIdx="0" presStyleCnt="1"/>
      <dgm:spPr/>
      <dgm:t>
        <a:bodyPr/>
        <a:lstStyle/>
        <a:p>
          <a:endParaRPr lang="fr-FR"/>
        </a:p>
      </dgm:t>
    </dgm:pt>
    <dgm:pt modelId="{D8545FF1-83DE-46F3-BF3F-F42B63303948}" type="pres">
      <dgm:prSet presAssocID="{E3284582-07F9-47E7-960F-F91E580992D6}" presName="node" presStyleLbl="node1" presStyleIdx="0" presStyleCnt="5" custScaleX="179565">
        <dgm:presLayoutVars>
          <dgm:bulletEnabled val="1"/>
        </dgm:presLayoutVars>
      </dgm:prSet>
      <dgm:spPr/>
      <dgm:t>
        <a:bodyPr/>
        <a:lstStyle/>
        <a:p>
          <a:endParaRPr lang="fr-FR"/>
        </a:p>
      </dgm:t>
    </dgm:pt>
    <dgm:pt modelId="{D9EA60EB-7D6D-4012-ABB0-76E8ED6243D9}" type="pres">
      <dgm:prSet presAssocID="{E3284582-07F9-47E7-960F-F91E580992D6}" presName="dummy" presStyleCnt="0"/>
      <dgm:spPr/>
    </dgm:pt>
    <dgm:pt modelId="{1C9E3380-DC50-4372-8619-4BF5F165E63F}" type="pres">
      <dgm:prSet presAssocID="{5FF0CF0D-5B33-4C8E-A54F-5D1B8378C115}" presName="sibTrans" presStyleLbl="sibTrans2D1" presStyleIdx="0" presStyleCnt="5"/>
      <dgm:spPr/>
      <dgm:t>
        <a:bodyPr/>
        <a:lstStyle/>
        <a:p>
          <a:endParaRPr lang="fr-FR"/>
        </a:p>
      </dgm:t>
    </dgm:pt>
    <dgm:pt modelId="{8499C6B3-4B85-46EB-93BA-1786803B1895}" type="pres">
      <dgm:prSet presAssocID="{C04C00AC-7F1B-412B-87EE-4456722D90E5}" presName="node" presStyleLbl="node1" presStyleIdx="1" presStyleCnt="5" custScaleX="163560">
        <dgm:presLayoutVars>
          <dgm:bulletEnabled val="1"/>
        </dgm:presLayoutVars>
      </dgm:prSet>
      <dgm:spPr/>
      <dgm:t>
        <a:bodyPr/>
        <a:lstStyle/>
        <a:p>
          <a:endParaRPr lang="fr-FR"/>
        </a:p>
      </dgm:t>
    </dgm:pt>
    <dgm:pt modelId="{FB8761E6-BEDF-4CCB-8025-F144CBFC4F46}" type="pres">
      <dgm:prSet presAssocID="{C04C00AC-7F1B-412B-87EE-4456722D90E5}" presName="dummy" presStyleCnt="0"/>
      <dgm:spPr/>
    </dgm:pt>
    <dgm:pt modelId="{334A36DD-C7C7-4BCA-94E6-1EC6F3114D57}" type="pres">
      <dgm:prSet presAssocID="{B89D5161-965F-4C34-9B1F-50E51A28FA62}" presName="sibTrans" presStyleLbl="sibTrans2D1" presStyleIdx="1" presStyleCnt="5"/>
      <dgm:spPr/>
      <dgm:t>
        <a:bodyPr/>
        <a:lstStyle/>
        <a:p>
          <a:endParaRPr lang="fr-FR"/>
        </a:p>
      </dgm:t>
    </dgm:pt>
    <dgm:pt modelId="{083E7C49-46CF-42BA-ACEB-C78AD0C22B5A}" type="pres">
      <dgm:prSet presAssocID="{D6F215EB-B480-4832-856D-8E47B5269D40}" presName="node" presStyleLbl="node1" presStyleIdx="2" presStyleCnt="5" custScaleX="163560">
        <dgm:presLayoutVars>
          <dgm:bulletEnabled val="1"/>
        </dgm:presLayoutVars>
      </dgm:prSet>
      <dgm:spPr/>
      <dgm:t>
        <a:bodyPr/>
        <a:lstStyle/>
        <a:p>
          <a:endParaRPr lang="fr-FR"/>
        </a:p>
      </dgm:t>
    </dgm:pt>
    <dgm:pt modelId="{3448D874-E1E2-41EA-863E-A43D30EAC609}" type="pres">
      <dgm:prSet presAssocID="{D6F215EB-B480-4832-856D-8E47B5269D40}" presName="dummy" presStyleCnt="0"/>
      <dgm:spPr/>
    </dgm:pt>
    <dgm:pt modelId="{F2785E94-A64C-4B13-B7BA-16FD50F4C579}" type="pres">
      <dgm:prSet presAssocID="{4513AF1A-1944-4766-8DFF-C756EA420391}" presName="sibTrans" presStyleLbl="sibTrans2D1" presStyleIdx="2" presStyleCnt="5"/>
      <dgm:spPr/>
      <dgm:t>
        <a:bodyPr/>
        <a:lstStyle/>
        <a:p>
          <a:endParaRPr lang="fr-FR"/>
        </a:p>
      </dgm:t>
    </dgm:pt>
    <dgm:pt modelId="{AFD00AFD-8D11-431E-B009-278C9DA6C014}" type="pres">
      <dgm:prSet presAssocID="{41965C34-0E3E-4BCE-99B8-F96409FAAC50}" presName="node" presStyleLbl="node1" presStyleIdx="3" presStyleCnt="5" custScaleX="163560">
        <dgm:presLayoutVars>
          <dgm:bulletEnabled val="1"/>
        </dgm:presLayoutVars>
      </dgm:prSet>
      <dgm:spPr/>
      <dgm:t>
        <a:bodyPr/>
        <a:lstStyle/>
        <a:p>
          <a:endParaRPr lang="fr-FR"/>
        </a:p>
      </dgm:t>
    </dgm:pt>
    <dgm:pt modelId="{42B18B6B-DA48-4651-A7A4-044C807DF710}" type="pres">
      <dgm:prSet presAssocID="{41965C34-0E3E-4BCE-99B8-F96409FAAC50}" presName="dummy" presStyleCnt="0"/>
      <dgm:spPr/>
    </dgm:pt>
    <dgm:pt modelId="{CB3A77AA-DF3E-489F-9F58-1DDCC3DCAFBC}" type="pres">
      <dgm:prSet presAssocID="{928D4462-6371-42B5-A7A4-DE2F062F2316}" presName="sibTrans" presStyleLbl="sibTrans2D1" presStyleIdx="3" presStyleCnt="5"/>
      <dgm:spPr/>
      <dgm:t>
        <a:bodyPr/>
        <a:lstStyle/>
        <a:p>
          <a:endParaRPr lang="fr-FR"/>
        </a:p>
      </dgm:t>
    </dgm:pt>
    <dgm:pt modelId="{18093BB9-22D8-4FB1-AB26-9770E656F569}" type="pres">
      <dgm:prSet presAssocID="{237CA939-4492-461C-9C48-B842F53B34FF}" presName="node" presStyleLbl="node1" presStyleIdx="4" presStyleCnt="5" custScaleX="163560">
        <dgm:presLayoutVars>
          <dgm:bulletEnabled val="1"/>
        </dgm:presLayoutVars>
      </dgm:prSet>
      <dgm:spPr/>
      <dgm:t>
        <a:bodyPr/>
        <a:lstStyle/>
        <a:p>
          <a:endParaRPr lang="fr-FR"/>
        </a:p>
      </dgm:t>
    </dgm:pt>
    <dgm:pt modelId="{F00CF546-5C96-4762-97CB-B70F5B8EE47E}" type="pres">
      <dgm:prSet presAssocID="{237CA939-4492-461C-9C48-B842F53B34FF}" presName="dummy" presStyleCnt="0"/>
      <dgm:spPr/>
    </dgm:pt>
    <dgm:pt modelId="{39284561-9A44-40EB-BE61-FF6406F3BB62}" type="pres">
      <dgm:prSet presAssocID="{5520201A-8373-4A8A-A38B-87AE19B65ACF}" presName="sibTrans" presStyleLbl="sibTrans2D1" presStyleIdx="4" presStyleCnt="5"/>
      <dgm:spPr/>
      <dgm:t>
        <a:bodyPr/>
        <a:lstStyle/>
        <a:p>
          <a:endParaRPr lang="fr-FR"/>
        </a:p>
      </dgm:t>
    </dgm:pt>
  </dgm:ptLst>
  <dgm:cxnLst>
    <dgm:cxn modelId="{A06C30AA-AC24-374E-88AA-B050187D2F94}" type="presOf" srcId="{C04C00AC-7F1B-412B-87EE-4456722D90E5}" destId="{8499C6B3-4B85-46EB-93BA-1786803B1895}" srcOrd="0" destOrd="0" presId="urn:microsoft.com/office/officeart/2005/8/layout/radial6"/>
    <dgm:cxn modelId="{088F4694-1D4A-43C7-8319-75C44904A70D}" srcId="{2F6F3EB1-F6A5-4F36-8F28-B91DFB4D17EE}" destId="{C04C00AC-7F1B-412B-87EE-4456722D90E5}" srcOrd="1" destOrd="0" parTransId="{A40D0AE7-7014-4B93-83A4-BF3D01FE9B3B}" sibTransId="{B89D5161-965F-4C34-9B1F-50E51A28FA62}"/>
    <dgm:cxn modelId="{5CB44723-1030-C446-BDC0-B19480964187}" type="presOf" srcId="{4513AF1A-1944-4766-8DFF-C756EA420391}" destId="{F2785E94-A64C-4B13-B7BA-16FD50F4C579}" srcOrd="0" destOrd="0" presId="urn:microsoft.com/office/officeart/2005/8/layout/radial6"/>
    <dgm:cxn modelId="{C225D5CA-634F-F546-9A5E-898DAEFE8A64}" type="presOf" srcId="{B89D5161-965F-4C34-9B1F-50E51A28FA62}" destId="{334A36DD-C7C7-4BCA-94E6-1EC6F3114D57}" srcOrd="0" destOrd="0" presId="urn:microsoft.com/office/officeart/2005/8/layout/radial6"/>
    <dgm:cxn modelId="{AF840D5C-7E17-EC4B-B878-D40E16558016}" type="presOf" srcId="{928D4462-6371-42B5-A7A4-DE2F062F2316}" destId="{CB3A77AA-DF3E-489F-9F58-1DDCC3DCAFBC}" srcOrd="0" destOrd="0" presId="urn:microsoft.com/office/officeart/2005/8/layout/radial6"/>
    <dgm:cxn modelId="{48285803-8041-4FEA-8901-497C277B769D}" srcId="{2F6F3EB1-F6A5-4F36-8F28-B91DFB4D17EE}" destId="{237CA939-4492-461C-9C48-B842F53B34FF}" srcOrd="4" destOrd="0" parTransId="{2C600A63-0B31-431C-8773-6F1492DD728F}" sibTransId="{5520201A-8373-4A8A-A38B-87AE19B65ACF}"/>
    <dgm:cxn modelId="{ADDE6773-C3BB-4FA0-AA14-238E175B0F48}" srcId="{2F6F3EB1-F6A5-4F36-8F28-B91DFB4D17EE}" destId="{D6F215EB-B480-4832-856D-8E47B5269D40}" srcOrd="2" destOrd="0" parTransId="{52305A1B-AAA8-4C3E-BD91-B28D595E4D6E}" sibTransId="{4513AF1A-1944-4766-8DFF-C756EA420391}"/>
    <dgm:cxn modelId="{FCE82A7A-A2BE-4840-83F3-169C64E8AD6E}" type="presOf" srcId="{D6F215EB-B480-4832-856D-8E47B5269D40}" destId="{083E7C49-46CF-42BA-ACEB-C78AD0C22B5A}" srcOrd="0" destOrd="0" presId="urn:microsoft.com/office/officeart/2005/8/layout/radial6"/>
    <dgm:cxn modelId="{DC8AC01B-3C0A-FD44-92C6-9A7B0378F9ED}" type="presOf" srcId="{5520201A-8373-4A8A-A38B-87AE19B65ACF}" destId="{39284561-9A44-40EB-BE61-FF6406F3BB62}" srcOrd="0" destOrd="0" presId="urn:microsoft.com/office/officeart/2005/8/layout/radial6"/>
    <dgm:cxn modelId="{ABC6B0DF-BAE7-A049-BFE1-21AF4A096CA9}" type="presOf" srcId="{237CA939-4492-461C-9C48-B842F53B34FF}" destId="{18093BB9-22D8-4FB1-AB26-9770E656F569}" srcOrd="0" destOrd="0" presId="urn:microsoft.com/office/officeart/2005/8/layout/radial6"/>
    <dgm:cxn modelId="{08108AAE-F0D1-42D5-8D6F-1579DDDEC729}" srcId="{2F6F3EB1-F6A5-4F36-8F28-B91DFB4D17EE}" destId="{41965C34-0E3E-4BCE-99B8-F96409FAAC50}" srcOrd="3" destOrd="0" parTransId="{1ED515EA-818E-43A7-AAD3-2DBC36A37047}" sibTransId="{928D4462-6371-42B5-A7A4-DE2F062F2316}"/>
    <dgm:cxn modelId="{D7E21977-D260-A749-A763-A8C4E49E87F8}" type="presOf" srcId="{E3284582-07F9-47E7-960F-F91E580992D6}" destId="{D8545FF1-83DE-46F3-BF3F-F42B63303948}" srcOrd="0" destOrd="0" presId="urn:microsoft.com/office/officeart/2005/8/layout/radial6"/>
    <dgm:cxn modelId="{F51A901C-E365-0F40-8565-081A0B2F6276}" type="presOf" srcId="{2F6F3EB1-F6A5-4F36-8F28-B91DFB4D17EE}" destId="{4FF3C4F1-C989-4CAA-BA1B-7148B2533A21}" srcOrd="0" destOrd="0" presId="urn:microsoft.com/office/officeart/2005/8/layout/radial6"/>
    <dgm:cxn modelId="{91249086-6AB2-894C-AEC3-FD34942B9FDF}" type="presOf" srcId="{5FF0CF0D-5B33-4C8E-A54F-5D1B8378C115}" destId="{1C9E3380-DC50-4372-8619-4BF5F165E63F}" srcOrd="0" destOrd="0" presId="urn:microsoft.com/office/officeart/2005/8/layout/radial6"/>
    <dgm:cxn modelId="{C593DE88-A993-44C5-A8A5-14BD8E008520}" srcId="{2F6F3EB1-F6A5-4F36-8F28-B91DFB4D17EE}" destId="{E3284582-07F9-47E7-960F-F91E580992D6}" srcOrd="0" destOrd="0" parTransId="{9C970151-B116-427F-A366-0FB293EA2676}" sibTransId="{5FF0CF0D-5B33-4C8E-A54F-5D1B8378C115}"/>
    <dgm:cxn modelId="{8D51AF1F-4D76-4D1A-8521-21E4E39041BE}" srcId="{21734652-EE47-404A-A611-E0E7D6A19692}" destId="{2F6F3EB1-F6A5-4F36-8F28-B91DFB4D17EE}" srcOrd="0" destOrd="0" parTransId="{C012C994-3F82-4A4D-8E8D-11F0DBA278D4}" sibTransId="{463FD4E6-6C64-4D01-B2D4-DFDA59B4CC41}"/>
    <dgm:cxn modelId="{E52637C2-B183-CA43-B235-3F8A8A3F5FFD}" type="presOf" srcId="{21734652-EE47-404A-A611-E0E7D6A19692}" destId="{92FA5CD6-09C4-482C-A6AB-51F5C0114C04}" srcOrd="0" destOrd="0" presId="urn:microsoft.com/office/officeart/2005/8/layout/radial6"/>
    <dgm:cxn modelId="{DC9FD885-07A3-9448-A75F-8C52050088DD}" type="presOf" srcId="{41965C34-0E3E-4BCE-99B8-F96409FAAC50}" destId="{AFD00AFD-8D11-431E-B009-278C9DA6C014}" srcOrd="0" destOrd="0" presId="urn:microsoft.com/office/officeart/2005/8/layout/radial6"/>
    <dgm:cxn modelId="{D3482B90-04D1-8E42-B110-50B2BDC1ABBA}" type="presParOf" srcId="{92FA5CD6-09C4-482C-A6AB-51F5C0114C04}" destId="{4FF3C4F1-C989-4CAA-BA1B-7148B2533A21}" srcOrd="0" destOrd="0" presId="urn:microsoft.com/office/officeart/2005/8/layout/radial6"/>
    <dgm:cxn modelId="{EB46DEC8-0BC6-5445-8669-C30377524DC2}" type="presParOf" srcId="{92FA5CD6-09C4-482C-A6AB-51F5C0114C04}" destId="{D8545FF1-83DE-46F3-BF3F-F42B63303948}" srcOrd="1" destOrd="0" presId="urn:microsoft.com/office/officeart/2005/8/layout/radial6"/>
    <dgm:cxn modelId="{4BD7C343-4061-884B-9FF5-35F7D6787859}" type="presParOf" srcId="{92FA5CD6-09C4-482C-A6AB-51F5C0114C04}" destId="{D9EA60EB-7D6D-4012-ABB0-76E8ED6243D9}" srcOrd="2" destOrd="0" presId="urn:microsoft.com/office/officeart/2005/8/layout/radial6"/>
    <dgm:cxn modelId="{F5E69947-F4FE-C148-A80D-E66A6FDF3C77}" type="presParOf" srcId="{92FA5CD6-09C4-482C-A6AB-51F5C0114C04}" destId="{1C9E3380-DC50-4372-8619-4BF5F165E63F}" srcOrd="3" destOrd="0" presId="urn:microsoft.com/office/officeart/2005/8/layout/radial6"/>
    <dgm:cxn modelId="{5BB24CA7-E97B-E64A-9FA2-54D5CBB33CB4}" type="presParOf" srcId="{92FA5CD6-09C4-482C-A6AB-51F5C0114C04}" destId="{8499C6B3-4B85-46EB-93BA-1786803B1895}" srcOrd="4" destOrd="0" presId="urn:microsoft.com/office/officeart/2005/8/layout/radial6"/>
    <dgm:cxn modelId="{B1DEE646-0561-CD4B-876D-7CAB51747140}" type="presParOf" srcId="{92FA5CD6-09C4-482C-A6AB-51F5C0114C04}" destId="{FB8761E6-BEDF-4CCB-8025-F144CBFC4F46}" srcOrd="5" destOrd="0" presId="urn:microsoft.com/office/officeart/2005/8/layout/radial6"/>
    <dgm:cxn modelId="{0BECD8F6-C805-354D-B0C3-CC7702224489}" type="presParOf" srcId="{92FA5CD6-09C4-482C-A6AB-51F5C0114C04}" destId="{334A36DD-C7C7-4BCA-94E6-1EC6F3114D57}" srcOrd="6" destOrd="0" presId="urn:microsoft.com/office/officeart/2005/8/layout/radial6"/>
    <dgm:cxn modelId="{72CF1C50-68D1-714B-90CB-D369F5076FB7}" type="presParOf" srcId="{92FA5CD6-09C4-482C-A6AB-51F5C0114C04}" destId="{083E7C49-46CF-42BA-ACEB-C78AD0C22B5A}" srcOrd="7" destOrd="0" presId="urn:microsoft.com/office/officeart/2005/8/layout/radial6"/>
    <dgm:cxn modelId="{30E05A7B-4C79-3C48-8A90-BBD9FD6AE3E1}" type="presParOf" srcId="{92FA5CD6-09C4-482C-A6AB-51F5C0114C04}" destId="{3448D874-E1E2-41EA-863E-A43D30EAC609}" srcOrd="8" destOrd="0" presId="urn:microsoft.com/office/officeart/2005/8/layout/radial6"/>
    <dgm:cxn modelId="{0244C963-0E0D-024F-9631-E3C84908D137}" type="presParOf" srcId="{92FA5CD6-09C4-482C-A6AB-51F5C0114C04}" destId="{F2785E94-A64C-4B13-B7BA-16FD50F4C579}" srcOrd="9" destOrd="0" presId="urn:microsoft.com/office/officeart/2005/8/layout/radial6"/>
    <dgm:cxn modelId="{8DCA0D64-9BB3-644F-82B9-0A1992F0CB3C}" type="presParOf" srcId="{92FA5CD6-09C4-482C-A6AB-51F5C0114C04}" destId="{AFD00AFD-8D11-431E-B009-278C9DA6C014}" srcOrd="10" destOrd="0" presId="urn:microsoft.com/office/officeart/2005/8/layout/radial6"/>
    <dgm:cxn modelId="{3329E710-B638-034D-89E4-4C9CA5E60846}" type="presParOf" srcId="{92FA5CD6-09C4-482C-A6AB-51F5C0114C04}" destId="{42B18B6B-DA48-4651-A7A4-044C807DF710}" srcOrd="11" destOrd="0" presId="urn:microsoft.com/office/officeart/2005/8/layout/radial6"/>
    <dgm:cxn modelId="{614FBE46-BD88-C242-A667-3D245EAB3713}" type="presParOf" srcId="{92FA5CD6-09C4-482C-A6AB-51F5C0114C04}" destId="{CB3A77AA-DF3E-489F-9F58-1DDCC3DCAFBC}" srcOrd="12" destOrd="0" presId="urn:microsoft.com/office/officeart/2005/8/layout/radial6"/>
    <dgm:cxn modelId="{09F110FD-CE25-344A-A85D-A5DC84026B56}" type="presParOf" srcId="{92FA5CD6-09C4-482C-A6AB-51F5C0114C04}" destId="{18093BB9-22D8-4FB1-AB26-9770E656F569}" srcOrd="13" destOrd="0" presId="urn:microsoft.com/office/officeart/2005/8/layout/radial6"/>
    <dgm:cxn modelId="{5661F354-460A-F54F-A519-6668A3B985F1}" type="presParOf" srcId="{92FA5CD6-09C4-482C-A6AB-51F5C0114C04}" destId="{F00CF546-5C96-4762-97CB-B70F5B8EE47E}" srcOrd="14" destOrd="0" presId="urn:microsoft.com/office/officeart/2005/8/layout/radial6"/>
    <dgm:cxn modelId="{20BF16F3-4EC1-4342-B046-C6B5978467FF}" type="presParOf" srcId="{92FA5CD6-09C4-482C-A6AB-51F5C0114C04}" destId="{39284561-9A44-40EB-BE61-FF6406F3BB62}" srcOrd="15" destOrd="0" presId="urn:microsoft.com/office/officeart/2005/8/layout/radial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658F22-BBE2-4F66-893C-8704076B07BA}" type="doc">
      <dgm:prSet loTypeId="urn:microsoft.com/office/officeart/2005/8/layout/venn3" loCatId="relationship" qsTypeId="urn:microsoft.com/office/officeart/2005/8/quickstyle/3d1" qsCatId="3D" csTypeId="urn:microsoft.com/office/officeart/2005/8/colors/accent6_5" csCatId="accent6" phldr="1"/>
      <dgm:spPr/>
    </dgm:pt>
    <dgm:pt modelId="{B53B1715-E198-4E15-AA62-415307B92A99}">
      <dgm:prSet phldrT="[Texte]"/>
      <dgm:spPr>
        <a:solidFill>
          <a:srgbClr val="0070C0"/>
        </a:solidFill>
        <a:ln>
          <a:solidFill>
            <a:srgbClr val="FF0000"/>
          </a:solidFill>
        </a:ln>
      </dgm:spPr>
      <dgm:t>
        <a:bodyPr/>
        <a:lstStyle/>
        <a:p>
          <a:pPr marL="0" indent="0" algn="ctr"/>
          <a:r>
            <a:rPr lang="fr-FR" dirty="0">
              <a:solidFill>
                <a:schemeClr val="bg1"/>
              </a:solidFill>
            </a:rPr>
            <a:t>Se conformer</a:t>
          </a:r>
        </a:p>
      </dgm:t>
    </dgm:pt>
    <dgm:pt modelId="{42243AF1-FF0B-4EF0-8AB3-D68BC5D269C2}" type="parTrans" cxnId="{423D2C8A-5E09-4F5E-AD04-02791DC4F601}">
      <dgm:prSet/>
      <dgm:spPr/>
      <dgm:t>
        <a:bodyPr/>
        <a:lstStyle/>
        <a:p>
          <a:endParaRPr lang="fr-FR"/>
        </a:p>
      </dgm:t>
    </dgm:pt>
    <dgm:pt modelId="{FD91CFA6-24D9-494C-B914-5671EF2532E9}" type="sibTrans" cxnId="{423D2C8A-5E09-4F5E-AD04-02791DC4F601}">
      <dgm:prSet/>
      <dgm:spPr/>
      <dgm:t>
        <a:bodyPr/>
        <a:lstStyle/>
        <a:p>
          <a:endParaRPr lang="fr-FR"/>
        </a:p>
      </dgm:t>
    </dgm:pt>
    <dgm:pt modelId="{FFCBA0C3-92AD-4CF9-8F4F-16A17EEB5702}">
      <dgm:prSet phldrT="[Texte]"/>
      <dgm:spPr>
        <a:solidFill>
          <a:srgbClr val="0070C0"/>
        </a:solidFill>
        <a:ln>
          <a:solidFill>
            <a:srgbClr val="FF0000"/>
          </a:solidFill>
        </a:ln>
      </dgm:spPr>
      <dgm:t>
        <a:bodyPr/>
        <a:lstStyle/>
        <a:p>
          <a:r>
            <a:rPr lang="fr-FR" dirty="0">
              <a:solidFill>
                <a:schemeClr val="bg1"/>
              </a:solidFill>
            </a:rPr>
            <a:t>Ne pas respecter son écologie</a:t>
          </a:r>
        </a:p>
      </dgm:t>
    </dgm:pt>
    <dgm:pt modelId="{7F9B9336-4A48-47B7-879F-A276D7C0985E}" type="parTrans" cxnId="{69F93B65-2EA2-4770-81F0-ED5CC397BBFE}">
      <dgm:prSet/>
      <dgm:spPr/>
      <dgm:t>
        <a:bodyPr/>
        <a:lstStyle/>
        <a:p>
          <a:endParaRPr lang="fr-FR"/>
        </a:p>
      </dgm:t>
    </dgm:pt>
    <dgm:pt modelId="{2FCDCA2E-7A92-4490-BF7D-6A5F56859CFC}" type="sibTrans" cxnId="{69F93B65-2EA2-4770-81F0-ED5CC397BBFE}">
      <dgm:prSet/>
      <dgm:spPr/>
      <dgm:t>
        <a:bodyPr/>
        <a:lstStyle/>
        <a:p>
          <a:endParaRPr lang="fr-FR"/>
        </a:p>
      </dgm:t>
    </dgm:pt>
    <dgm:pt modelId="{43C598E0-7EBF-4E77-946B-666F6BDFA1B9}">
      <dgm:prSet phldrT="[Texte]"/>
      <dgm:spPr>
        <a:solidFill>
          <a:srgbClr val="0070C0"/>
        </a:solidFill>
        <a:ln>
          <a:solidFill>
            <a:srgbClr val="FF0000"/>
          </a:solidFill>
        </a:ln>
      </dgm:spPr>
      <dgm:t>
        <a:bodyPr/>
        <a:lstStyle/>
        <a:p>
          <a:r>
            <a:rPr lang="fr-FR" dirty="0">
              <a:solidFill>
                <a:schemeClr val="bg1"/>
              </a:solidFill>
            </a:rPr>
            <a:t>Prendre pour siens les besoins des autres</a:t>
          </a:r>
        </a:p>
      </dgm:t>
    </dgm:pt>
    <dgm:pt modelId="{BA58B2CC-EDDD-42CF-AEDC-D8A56D03922F}" type="parTrans" cxnId="{A0FFA0C1-89BD-4979-BCF8-BCD6447641A1}">
      <dgm:prSet/>
      <dgm:spPr/>
      <dgm:t>
        <a:bodyPr/>
        <a:lstStyle/>
        <a:p>
          <a:endParaRPr lang="fr-FR"/>
        </a:p>
      </dgm:t>
    </dgm:pt>
    <dgm:pt modelId="{116FEF5C-2EFA-484D-9455-59BF8CFD1E1C}" type="sibTrans" cxnId="{A0FFA0C1-89BD-4979-BCF8-BCD6447641A1}">
      <dgm:prSet/>
      <dgm:spPr/>
      <dgm:t>
        <a:bodyPr/>
        <a:lstStyle/>
        <a:p>
          <a:endParaRPr lang="fr-FR"/>
        </a:p>
      </dgm:t>
    </dgm:pt>
    <dgm:pt modelId="{68618C34-2EDB-45CB-9A43-2E8EE91D0AA4}">
      <dgm:prSet phldrT="[Texte]"/>
      <dgm:spPr>
        <a:solidFill>
          <a:srgbClr val="0070C0"/>
        </a:solidFill>
        <a:ln>
          <a:solidFill>
            <a:srgbClr val="FF0000"/>
          </a:solidFill>
        </a:ln>
      </dgm:spPr>
      <dgm:t>
        <a:bodyPr/>
        <a:lstStyle/>
        <a:p>
          <a:r>
            <a:rPr lang="fr-FR" dirty="0">
              <a:solidFill>
                <a:schemeClr val="bg1"/>
              </a:solidFill>
            </a:rPr>
            <a:t>Être coupé de son ressenti</a:t>
          </a:r>
        </a:p>
      </dgm:t>
    </dgm:pt>
    <dgm:pt modelId="{2C4B4234-556D-46A0-88AF-FCEFC4387419}" type="parTrans" cxnId="{13B69250-97C2-4A2E-99C9-D33996DB21DD}">
      <dgm:prSet/>
      <dgm:spPr/>
      <dgm:t>
        <a:bodyPr/>
        <a:lstStyle/>
        <a:p>
          <a:endParaRPr lang="fr-FR"/>
        </a:p>
      </dgm:t>
    </dgm:pt>
    <dgm:pt modelId="{4F7D595E-D8CA-409A-BF21-70C647A2736A}" type="sibTrans" cxnId="{13B69250-97C2-4A2E-99C9-D33996DB21DD}">
      <dgm:prSet/>
      <dgm:spPr/>
      <dgm:t>
        <a:bodyPr/>
        <a:lstStyle/>
        <a:p>
          <a:endParaRPr lang="fr-FR"/>
        </a:p>
      </dgm:t>
    </dgm:pt>
    <dgm:pt modelId="{6FE768DB-6BAD-42C1-8140-312B39C84CD4}">
      <dgm:prSet phldrT="[Texte]"/>
      <dgm:spPr>
        <a:solidFill>
          <a:srgbClr val="0070C0"/>
        </a:solidFill>
        <a:ln>
          <a:solidFill>
            <a:srgbClr val="FF0000"/>
          </a:solidFill>
        </a:ln>
      </dgm:spPr>
      <dgm:t>
        <a:bodyPr/>
        <a:lstStyle/>
        <a:p>
          <a:r>
            <a:rPr lang="fr-FR" dirty="0">
              <a:solidFill>
                <a:schemeClr val="bg1"/>
              </a:solidFill>
            </a:rPr>
            <a:t>Ne pas oser dire</a:t>
          </a:r>
        </a:p>
      </dgm:t>
    </dgm:pt>
    <dgm:pt modelId="{E388DBA0-AB39-4373-9628-CDAB1EAB65A9}" type="parTrans" cxnId="{0BDE31E5-F276-4C15-8A1A-98FCDF16DCF3}">
      <dgm:prSet/>
      <dgm:spPr/>
      <dgm:t>
        <a:bodyPr/>
        <a:lstStyle/>
        <a:p>
          <a:endParaRPr lang="fr-FR"/>
        </a:p>
      </dgm:t>
    </dgm:pt>
    <dgm:pt modelId="{56D9863A-03FD-4F41-94CE-77046F6DAB15}" type="sibTrans" cxnId="{0BDE31E5-F276-4C15-8A1A-98FCDF16DCF3}">
      <dgm:prSet/>
      <dgm:spPr/>
      <dgm:t>
        <a:bodyPr/>
        <a:lstStyle/>
        <a:p>
          <a:endParaRPr lang="fr-FR"/>
        </a:p>
      </dgm:t>
    </dgm:pt>
    <dgm:pt modelId="{50C87394-004F-41B5-83B8-C91EC5D248F3}">
      <dgm:prSet phldrT="[Texte]"/>
      <dgm:spPr>
        <a:solidFill>
          <a:srgbClr val="0070C0"/>
        </a:solidFill>
        <a:ln>
          <a:solidFill>
            <a:srgbClr val="FF0000"/>
          </a:solidFill>
        </a:ln>
      </dgm:spPr>
      <dgm:t>
        <a:bodyPr/>
        <a:lstStyle/>
        <a:p>
          <a:r>
            <a:rPr lang="fr-FR" dirty="0">
              <a:solidFill>
                <a:schemeClr val="bg1"/>
              </a:solidFill>
            </a:rPr>
            <a:t>Contrainte de perfection</a:t>
          </a:r>
        </a:p>
      </dgm:t>
    </dgm:pt>
    <dgm:pt modelId="{E10E93B1-B35A-4F10-9A85-150642548C3D}" type="parTrans" cxnId="{251B65F8-2C6F-4EB4-B4DB-D10845F23FA8}">
      <dgm:prSet/>
      <dgm:spPr/>
      <dgm:t>
        <a:bodyPr/>
        <a:lstStyle/>
        <a:p>
          <a:endParaRPr lang="fr-FR"/>
        </a:p>
      </dgm:t>
    </dgm:pt>
    <dgm:pt modelId="{91FDE78D-D8A9-44CE-AEBD-13E574418515}" type="sibTrans" cxnId="{251B65F8-2C6F-4EB4-B4DB-D10845F23FA8}">
      <dgm:prSet/>
      <dgm:spPr/>
      <dgm:t>
        <a:bodyPr/>
        <a:lstStyle/>
        <a:p>
          <a:endParaRPr lang="fr-FR"/>
        </a:p>
      </dgm:t>
    </dgm:pt>
    <dgm:pt modelId="{A6483C99-965A-4CB8-931A-6253176049DC}" type="pres">
      <dgm:prSet presAssocID="{C0658F22-BBE2-4F66-893C-8704076B07BA}" presName="Name0" presStyleCnt="0">
        <dgm:presLayoutVars>
          <dgm:dir/>
          <dgm:resizeHandles val="exact"/>
        </dgm:presLayoutVars>
      </dgm:prSet>
      <dgm:spPr/>
    </dgm:pt>
    <dgm:pt modelId="{F2921467-5741-4CF2-B9C0-4A652488AE6D}" type="pres">
      <dgm:prSet presAssocID="{B53B1715-E198-4E15-AA62-415307B92A99}" presName="Name5" presStyleLbl="vennNode1" presStyleIdx="0" presStyleCnt="6">
        <dgm:presLayoutVars>
          <dgm:bulletEnabled val="1"/>
        </dgm:presLayoutVars>
      </dgm:prSet>
      <dgm:spPr/>
      <dgm:t>
        <a:bodyPr/>
        <a:lstStyle/>
        <a:p>
          <a:endParaRPr lang="fr-FR"/>
        </a:p>
      </dgm:t>
    </dgm:pt>
    <dgm:pt modelId="{86F3DAA2-8517-4B7F-829B-D27EC4AC1A42}" type="pres">
      <dgm:prSet presAssocID="{FD91CFA6-24D9-494C-B914-5671EF2532E9}" presName="space" presStyleCnt="0"/>
      <dgm:spPr/>
    </dgm:pt>
    <dgm:pt modelId="{F4BECE2B-B198-4860-BC87-1FD77EB98682}" type="pres">
      <dgm:prSet presAssocID="{FFCBA0C3-92AD-4CF9-8F4F-16A17EEB5702}" presName="Name5" presStyleLbl="vennNode1" presStyleIdx="1" presStyleCnt="6">
        <dgm:presLayoutVars>
          <dgm:bulletEnabled val="1"/>
        </dgm:presLayoutVars>
      </dgm:prSet>
      <dgm:spPr/>
      <dgm:t>
        <a:bodyPr/>
        <a:lstStyle/>
        <a:p>
          <a:endParaRPr lang="fr-FR"/>
        </a:p>
      </dgm:t>
    </dgm:pt>
    <dgm:pt modelId="{9E2F21F9-148F-4DA6-9D30-33E474BDD9D2}" type="pres">
      <dgm:prSet presAssocID="{2FCDCA2E-7A92-4490-BF7D-6A5F56859CFC}" presName="space" presStyleCnt="0"/>
      <dgm:spPr/>
    </dgm:pt>
    <dgm:pt modelId="{F3F74ACC-99AE-4A68-9CED-36533610A735}" type="pres">
      <dgm:prSet presAssocID="{43C598E0-7EBF-4E77-946B-666F6BDFA1B9}" presName="Name5" presStyleLbl="vennNode1" presStyleIdx="2" presStyleCnt="6">
        <dgm:presLayoutVars>
          <dgm:bulletEnabled val="1"/>
        </dgm:presLayoutVars>
      </dgm:prSet>
      <dgm:spPr/>
      <dgm:t>
        <a:bodyPr/>
        <a:lstStyle/>
        <a:p>
          <a:endParaRPr lang="fr-FR"/>
        </a:p>
      </dgm:t>
    </dgm:pt>
    <dgm:pt modelId="{0961912C-D341-4AFB-B2B3-33D89E7CC072}" type="pres">
      <dgm:prSet presAssocID="{116FEF5C-2EFA-484D-9455-59BF8CFD1E1C}" presName="space" presStyleCnt="0"/>
      <dgm:spPr/>
    </dgm:pt>
    <dgm:pt modelId="{EB12B763-9D92-4399-A49A-0908DBC8E2F2}" type="pres">
      <dgm:prSet presAssocID="{68618C34-2EDB-45CB-9A43-2E8EE91D0AA4}" presName="Name5" presStyleLbl="vennNode1" presStyleIdx="3" presStyleCnt="6">
        <dgm:presLayoutVars>
          <dgm:bulletEnabled val="1"/>
        </dgm:presLayoutVars>
      </dgm:prSet>
      <dgm:spPr/>
      <dgm:t>
        <a:bodyPr/>
        <a:lstStyle/>
        <a:p>
          <a:endParaRPr lang="fr-FR"/>
        </a:p>
      </dgm:t>
    </dgm:pt>
    <dgm:pt modelId="{AD8F90DE-57B7-499C-980C-4AEF845AC9E2}" type="pres">
      <dgm:prSet presAssocID="{4F7D595E-D8CA-409A-BF21-70C647A2736A}" presName="space" presStyleCnt="0"/>
      <dgm:spPr/>
    </dgm:pt>
    <dgm:pt modelId="{1EBD18C1-933B-4C94-9B33-DD86F00F4E64}" type="pres">
      <dgm:prSet presAssocID="{6FE768DB-6BAD-42C1-8140-312B39C84CD4}" presName="Name5" presStyleLbl="vennNode1" presStyleIdx="4" presStyleCnt="6">
        <dgm:presLayoutVars>
          <dgm:bulletEnabled val="1"/>
        </dgm:presLayoutVars>
      </dgm:prSet>
      <dgm:spPr/>
      <dgm:t>
        <a:bodyPr/>
        <a:lstStyle/>
        <a:p>
          <a:endParaRPr lang="fr-FR"/>
        </a:p>
      </dgm:t>
    </dgm:pt>
    <dgm:pt modelId="{108D67A8-5639-45C3-9CD6-A47A1CB9476B}" type="pres">
      <dgm:prSet presAssocID="{56D9863A-03FD-4F41-94CE-77046F6DAB15}" presName="space" presStyleCnt="0"/>
      <dgm:spPr/>
    </dgm:pt>
    <dgm:pt modelId="{C7C9740D-BA49-451F-AE01-79DAE51D9A41}" type="pres">
      <dgm:prSet presAssocID="{50C87394-004F-41B5-83B8-C91EC5D248F3}" presName="Name5" presStyleLbl="vennNode1" presStyleIdx="5" presStyleCnt="6">
        <dgm:presLayoutVars>
          <dgm:bulletEnabled val="1"/>
        </dgm:presLayoutVars>
      </dgm:prSet>
      <dgm:spPr/>
      <dgm:t>
        <a:bodyPr/>
        <a:lstStyle/>
        <a:p>
          <a:endParaRPr lang="fr-FR"/>
        </a:p>
      </dgm:t>
    </dgm:pt>
  </dgm:ptLst>
  <dgm:cxnLst>
    <dgm:cxn modelId="{BEEAC4DB-D28D-374B-8359-1C301D74772B}" type="presOf" srcId="{43C598E0-7EBF-4E77-946B-666F6BDFA1B9}" destId="{F3F74ACC-99AE-4A68-9CED-36533610A735}" srcOrd="0" destOrd="0" presId="urn:microsoft.com/office/officeart/2005/8/layout/venn3"/>
    <dgm:cxn modelId="{31211CB3-9836-294F-81F5-869701800375}" type="presOf" srcId="{FFCBA0C3-92AD-4CF9-8F4F-16A17EEB5702}" destId="{F4BECE2B-B198-4860-BC87-1FD77EB98682}" srcOrd="0" destOrd="0" presId="urn:microsoft.com/office/officeart/2005/8/layout/venn3"/>
    <dgm:cxn modelId="{69F93B65-2EA2-4770-81F0-ED5CC397BBFE}" srcId="{C0658F22-BBE2-4F66-893C-8704076B07BA}" destId="{FFCBA0C3-92AD-4CF9-8F4F-16A17EEB5702}" srcOrd="1" destOrd="0" parTransId="{7F9B9336-4A48-47B7-879F-A276D7C0985E}" sibTransId="{2FCDCA2E-7A92-4490-BF7D-6A5F56859CFC}"/>
    <dgm:cxn modelId="{309EF86E-EA5F-E94F-B015-D9061DDD4787}" type="presOf" srcId="{68618C34-2EDB-45CB-9A43-2E8EE91D0AA4}" destId="{EB12B763-9D92-4399-A49A-0908DBC8E2F2}" srcOrd="0" destOrd="0" presId="urn:microsoft.com/office/officeart/2005/8/layout/venn3"/>
    <dgm:cxn modelId="{3383C147-685C-9A4E-9B83-A6EADC3722BE}" type="presOf" srcId="{B53B1715-E198-4E15-AA62-415307B92A99}" destId="{F2921467-5741-4CF2-B9C0-4A652488AE6D}" srcOrd="0" destOrd="0" presId="urn:microsoft.com/office/officeart/2005/8/layout/venn3"/>
    <dgm:cxn modelId="{A0FFA0C1-89BD-4979-BCF8-BCD6447641A1}" srcId="{C0658F22-BBE2-4F66-893C-8704076B07BA}" destId="{43C598E0-7EBF-4E77-946B-666F6BDFA1B9}" srcOrd="2" destOrd="0" parTransId="{BA58B2CC-EDDD-42CF-AEDC-D8A56D03922F}" sibTransId="{116FEF5C-2EFA-484D-9455-59BF8CFD1E1C}"/>
    <dgm:cxn modelId="{13B69250-97C2-4A2E-99C9-D33996DB21DD}" srcId="{C0658F22-BBE2-4F66-893C-8704076B07BA}" destId="{68618C34-2EDB-45CB-9A43-2E8EE91D0AA4}" srcOrd="3" destOrd="0" parTransId="{2C4B4234-556D-46A0-88AF-FCEFC4387419}" sibTransId="{4F7D595E-D8CA-409A-BF21-70C647A2736A}"/>
    <dgm:cxn modelId="{423D2C8A-5E09-4F5E-AD04-02791DC4F601}" srcId="{C0658F22-BBE2-4F66-893C-8704076B07BA}" destId="{B53B1715-E198-4E15-AA62-415307B92A99}" srcOrd="0" destOrd="0" parTransId="{42243AF1-FF0B-4EF0-8AB3-D68BC5D269C2}" sibTransId="{FD91CFA6-24D9-494C-B914-5671EF2532E9}"/>
    <dgm:cxn modelId="{544BF8F9-BB6A-A64A-9F54-2510CAF5CDE0}" type="presOf" srcId="{C0658F22-BBE2-4F66-893C-8704076B07BA}" destId="{A6483C99-965A-4CB8-931A-6253176049DC}" srcOrd="0" destOrd="0" presId="urn:microsoft.com/office/officeart/2005/8/layout/venn3"/>
    <dgm:cxn modelId="{9207F882-9166-3445-8CDA-75ABE10F6BE9}" type="presOf" srcId="{6FE768DB-6BAD-42C1-8140-312B39C84CD4}" destId="{1EBD18C1-933B-4C94-9B33-DD86F00F4E64}" srcOrd="0" destOrd="0" presId="urn:microsoft.com/office/officeart/2005/8/layout/venn3"/>
    <dgm:cxn modelId="{251B65F8-2C6F-4EB4-B4DB-D10845F23FA8}" srcId="{C0658F22-BBE2-4F66-893C-8704076B07BA}" destId="{50C87394-004F-41B5-83B8-C91EC5D248F3}" srcOrd="5" destOrd="0" parTransId="{E10E93B1-B35A-4F10-9A85-150642548C3D}" sibTransId="{91FDE78D-D8A9-44CE-AEBD-13E574418515}"/>
    <dgm:cxn modelId="{13046C4F-81D7-AD40-A5C0-130A5820B7E0}" type="presOf" srcId="{50C87394-004F-41B5-83B8-C91EC5D248F3}" destId="{C7C9740D-BA49-451F-AE01-79DAE51D9A41}" srcOrd="0" destOrd="0" presId="urn:microsoft.com/office/officeart/2005/8/layout/venn3"/>
    <dgm:cxn modelId="{0BDE31E5-F276-4C15-8A1A-98FCDF16DCF3}" srcId="{C0658F22-BBE2-4F66-893C-8704076B07BA}" destId="{6FE768DB-6BAD-42C1-8140-312B39C84CD4}" srcOrd="4" destOrd="0" parTransId="{E388DBA0-AB39-4373-9628-CDAB1EAB65A9}" sibTransId="{56D9863A-03FD-4F41-94CE-77046F6DAB15}"/>
    <dgm:cxn modelId="{EDC0FDB7-E633-1E4A-B586-BD20098EEB14}" type="presParOf" srcId="{A6483C99-965A-4CB8-931A-6253176049DC}" destId="{F2921467-5741-4CF2-B9C0-4A652488AE6D}" srcOrd="0" destOrd="0" presId="urn:microsoft.com/office/officeart/2005/8/layout/venn3"/>
    <dgm:cxn modelId="{C79B4FE7-890F-EB4C-A45E-55B48FDF33EC}" type="presParOf" srcId="{A6483C99-965A-4CB8-931A-6253176049DC}" destId="{86F3DAA2-8517-4B7F-829B-D27EC4AC1A42}" srcOrd="1" destOrd="0" presId="urn:microsoft.com/office/officeart/2005/8/layout/venn3"/>
    <dgm:cxn modelId="{9384E358-7057-4B43-AD78-926D5E77B835}" type="presParOf" srcId="{A6483C99-965A-4CB8-931A-6253176049DC}" destId="{F4BECE2B-B198-4860-BC87-1FD77EB98682}" srcOrd="2" destOrd="0" presId="urn:microsoft.com/office/officeart/2005/8/layout/venn3"/>
    <dgm:cxn modelId="{B9358DAC-C691-7E46-876D-D417BFE383F7}" type="presParOf" srcId="{A6483C99-965A-4CB8-931A-6253176049DC}" destId="{9E2F21F9-148F-4DA6-9D30-33E474BDD9D2}" srcOrd="3" destOrd="0" presId="urn:microsoft.com/office/officeart/2005/8/layout/venn3"/>
    <dgm:cxn modelId="{1ACDD9B8-5E47-904E-B784-8273EEAD3E77}" type="presParOf" srcId="{A6483C99-965A-4CB8-931A-6253176049DC}" destId="{F3F74ACC-99AE-4A68-9CED-36533610A735}" srcOrd="4" destOrd="0" presId="urn:microsoft.com/office/officeart/2005/8/layout/venn3"/>
    <dgm:cxn modelId="{96D94C8E-1ABD-D44F-9712-811512B2B006}" type="presParOf" srcId="{A6483C99-965A-4CB8-931A-6253176049DC}" destId="{0961912C-D341-4AFB-B2B3-33D89E7CC072}" srcOrd="5" destOrd="0" presId="urn:microsoft.com/office/officeart/2005/8/layout/venn3"/>
    <dgm:cxn modelId="{882B7A80-4E73-BA44-9E27-F0693ECE7CEF}" type="presParOf" srcId="{A6483C99-965A-4CB8-931A-6253176049DC}" destId="{EB12B763-9D92-4399-A49A-0908DBC8E2F2}" srcOrd="6" destOrd="0" presId="urn:microsoft.com/office/officeart/2005/8/layout/venn3"/>
    <dgm:cxn modelId="{36FF7DFA-17C3-B641-B3F2-FCDB1C03CA2B}" type="presParOf" srcId="{A6483C99-965A-4CB8-931A-6253176049DC}" destId="{AD8F90DE-57B7-499C-980C-4AEF845AC9E2}" srcOrd="7" destOrd="0" presId="urn:microsoft.com/office/officeart/2005/8/layout/venn3"/>
    <dgm:cxn modelId="{31B844D4-A9A6-0345-934B-E5FC1417F707}" type="presParOf" srcId="{A6483C99-965A-4CB8-931A-6253176049DC}" destId="{1EBD18C1-933B-4C94-9B33-DD86F00F4E64}" srcOrd="8" destOrd="0" presId="urn:microsoft.com/office/officeart/2005/8/layout/venn3"/>
    <dgm:cxn modelId="{A7004EB8-793A-FE4B-96D8-C2EBEBC66266}" type="presParOf" srcId="{A6483C99-965A-4CB8-931A-6253176049DC}" destId="{108D67A8-5639-45C3-9CD6-A47A1CB9476B}" srcOrd="9" destOrd="0" presId="urn:microsoft.com/office/officeart/2005/8/layout/venn3"/>
    <dgm:cxn modelId="{049CC2EE-FC90-4F49-B946-6AC1F05E5395}" type="presParOf" srcId="{A6483C99-965A-4CB8-931A-6253176049DC}" destId="{C7C9740D-BA49-451F-AE01-79DAE51D9A41}"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84561-9A44-40EB-BE61-FF6406F3BB62}">
      <dsp:nvSpPr>
        <dsp:cNvPr id="0" name=""/>
        <dsp:cNvSpPr/>
      </dsp:nvSpPr>
      <dsp:spPr>
        <a:xfrm>
          <a:off x="1871344" y="650233"/>
          <a:ext cx="4334510" cy="4334510"/>
        </a:xfrm>
        <a:prstGeom prst="blockArc">
          <a:avLst>
            <a:gd name="adj1" fmla="val 11880000"/>
            <a:gd name="adj2" fmla="val 16200000"/>
            <a:gd name="adj3" fmla="val 4641"/>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B3A77AA-DF3E-489F-9F58-1DDCC3DCAFBC}">
      <dsp:nvSpPr>
        <dsp:cNvPr id="0" name=""/>
        <dsp:cNvSpPr/>
      </dsp:nvSpPr>
      <dsp:spPr>
        <a:xfrm>
          <a:off x="1871344" y="650233"/>
          <a:ext cx="4334510" cy="4334510"/>
        </a:xfrm>
        <a:prstGeom prst="blockArc">
          <a:avLst>
            <a:gd name="adj1" fmla="val 7560000"/>
            <a:gd name="adj2" fmla="val 11880000"/>
            <a:gd name="adj3" fmla="val 4641"/>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2785E94-A64C-4B13-B7BA-16FD50F4C579}">
      <dsp:nvSpPr>
        <dsp:cNvPr id="0" name=""/>
        <dsp:cNvSpPr/>
      </dsp:nvSpPr>
      <dsp:spPr>
        <a:xfrm>
          <a:off x="1871344" y="650233"/>
          <a:ext cx="4334510" cy="4334510"/>
        </a:xfrm>
        <a:prstGeom prst="blockArc">
          <a:avLst>
            <a:gd name="adj1" fmla="val 3240000"/>
            <a:gd name="adj2" fmla="val 7560000"/>
            <a:gd name="adj3" fmla="val 4641"/>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34A36DD-C7C7-4BCA-94E6-1EC6F3114D57}">
      <dsp:nvSpPr>
        <dsp:cNvPr id="0" name=""/>
        <dsp:cNvSpPr/>
      </dsp:nvSpPr>
      <dsp:spPr>
        <a:xfrm>
          <a:off x="1871344" y="650233"/>
          <a:ext cx="4334510" cy="4334510"/>
        </a:xfrm>
        <a:prstGeom prst="blockArc">
          <a:avLst>
            <a:gd name="adj1" fmla="val 20520000"/>
            <a:gd name="adj2" fmla="val 3240000"/>
            <a:gd name="adj3" fmla="val 4641"/>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C9E3380-DC50-4372-8619-4BF5F165E63F}">
      <dsp:nvSpPr>
        <dsp:cNvPr id="0" name=""/>
        <dsp:cNvSpPr/>
      </dsp:nvSpPr>
      <dsp:spPr>
        <a:xfrm>
          <a:off x="1871344" y="650233"/>
          <a:ext cx="4334510" cy="4334510"/>
        </a:xfrm>
        <a:prstGeom prst="blockArc">
          <a:avLst>
            <a:gd name="adj1" fmla="val 16200000"/>
            <a:gd name="adj2" fmla="val 20520000"/>
            <a:gd name="adj3" fmla="val 4641"/>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F3C4F1-C989-4CAA-BA1B-7148B2533A21}">
      <dsp:nvSpPr>
        <dsp:cNvPr id="0" name=""/>
        <dsp:cNvSpPr/>
      </dsp:nvSpPr>
      <dsp:spPr>
        <a:xfrm>
          <a:off x="3040781" y="1819670"/>
          <a:ext cx="1995636" cy="1995636"/>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a:t>Souffrance au travail</a:t>
          </a:r>
        </a:p>
      </dsp:txBody>
      <dsp:txXfrm>
        <a:off x="3333035" y="2111924"/>
        <a:ext cx="1411128" cy="1411128"/>
      </dsp:txXfrm>
    </dsp:sp>
    <dsp:sp modelId="{D8545FF1-83DE-46F3-BF3F-F42B63303948}">
      <dsp:nvSpPr>
        <dsp:cNvPr id="0" name=""/>
        <dsp:cNvSpPr/>
      </dsp:nvSpPr>
      <dsp:spPr>
        <a:xfrm>
          <a:off x="2784387" y="2050"/>
          <a:ext cx="2508425" cy="1396945"/>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a:t>Manque de reconnaissance</a:t>
          </a:r>
        </a:p>
      </dsp:txBody>
      <dsp:txXfrm>
        <a:off x="3151737" y="206628"/>
        <a:ext cx="1773725" cy="987789"/>
      </dsp:txXfrm>
    </dsp:sp>
    <dsp:sp modelId="{8499C6B3-4B85-46EB-93BA-1786803B1895}">
      <dsp:nvSpPr>
        <dsp:cNvPr id="0" name=""/>
        <dsp:cNvSpPr/>
      </dsp:nvSpPr>
      <dsp:spPr>
        <a:xfrm>
          <a:off x="4909531" y="1464838"/>
          <a:ext cx="2284843" cy="1396945"/>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a:t>Manque d’autonomie</a:t>
          </a:r>
        </a:p>
      </dsp:txBody>
      <dsp:txXfrm>
        <a:off x="5244139" y="1669416"/>
        <a:ext cx="1615627" cy="987789"/>
      </dsp:txXfrm>
    </dsp:sp>
    <dsp:sp modelId="{083E7C49-46CF-42BA-ACEB-C78AD0C22B5A}">
      <dsp:nvSpPr>
        <dsp:cNvPr id="0" name=""/>
        <dsp:cNvSpPr/>
      </dsp:nvSpPr>
      <dsp:spPr>
        <a:xfrm>
          <a:off x="4140499" y="3831677"/>
          <a:ext cx="2284843" cy="1396945"/>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a:t>Qualité empêchée</a:t>
          </a:r>
        </a:p>
      </dsp:txBody>
      <dsp:txXfrm>
        <a:off x="4475107" y="4036255"/>
        <a:ext cx="1615627" cy="987789"/>
      </dsp:txXfrm>
    </dsp:sp>
    <dsp:sp modelId="{AFD00AFD-8D11-431E-B009-278C9DA6C014}">
      <dsp:nvSpPr>
        <dsp:cNvPr id="0" name=""/>
        <dsp:cNvSpPr/>
      </dsp:nvSpPr>
      <dsp:spPr>
        <a:xfrm>
          <a:off x="1651856" y="3831677"/>
          <a:ext cx="2284843" cy="1396945"/>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a:t>Manque de vision et de sens</a:t>
          </a:r>
        </a:p>
      </dsp:txBody>
      <dsp:txXfrm>
        <a:off x="1986464" y="4036255"/>
        <a:ext cx="1615627" cy="987789"/>
      </dsp:txXfrm>
    </dsp:sp>
    <dsp:sp modelId="{18093BB9-22D8-4FB1-AB26-9770E656F569}">
      <dsp:nvSpPr>
        <dsp:cNvPr id="0" name=""/>
        <dsp:cNvSpPr/>
      </dsp:nvSpPr>
      <dsp:spPr>
        <a:xfrm>
          <a:off x="882824" y="1464838"/>
          <a:ext cx="2284843" cy="1396945"/>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a:t>Absence de management</a:t>
          </a:r>
        </a:p>
      </dsp:txBody>
      <dsp:txXfrm>
        <a:off x="1217432" y="1669416"/>
        <a:ext cx="1615627" cy="987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21467-5741-4CF2-B9C0-4A652488AE6D}">
      <dsp:nvSpPr>
        <dsp:cNvPr id="0" name=""/>
        <dsp:cNvSpPr/>
      </dsp:nvSpPr>
      <dsp:spPr>
        <a:xfrm>
          <a:off x="985"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marL="0" lvl="0" indent="0" algn="ctr" defTabSz="711200">
            <a:lnSpc>
              <a:spcPct val="90000"/>
            </a:lnSpc>
            <a:spcBef>
              <a:spcPct val="0"/>
            </a:spcBef>
            <a:spcAft>
              <a:spcPct val="35000"/>
            </a:spcAft>
          </a:pPr>
          <a:r>
            <a:rPr lang="fr-FR" sz="1600" kern="1200" dirty="0">
              <a:solidFill>
                <a:schemeClr val="bg1"/>
              </a:solidFill>
            </a:rPr>
            <a:t>Se conformer</a:t>
          </a:r>
        </a:p>
      </dsp:txBody>
      <dsp:txXfrm>
        <a:off x="237503" y="1445045"/>
        <a:ext cx="1142009" cy="1142009"/>
      </dsp:txXfrm>
    </dsp:sp>
    <dsp:sp modelId="{F4BECE2B-B198-4860-BC87-1FD77EB98682}">
      <dsp:nvSpPr>
        <dsp:cNvPr id="0" name=""/>
        <dsp:cNvSpPr/>
      </dsp:nvSpPr>
      <dsp:spPr>
        <a:xfrm>
          <a:off x="1293022"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lvl="0" algn="ctr" defTabSz="711200">
            <a:lnSpc>
              <a:spcPct val="90000"/>
            </a:lnSpc>
            <a:spcBef>
              <a:spcPct val="0"/>
            </a:spcBef>
            <a:spcAft>
              <a:spcPct val="35000"/>
            </a:spcAft>
          </a:pPr>
          <a:r>
            <a:rPr lang="fr-FR" sz="1600" kern="1200" dirty="0">
              <a:solidFill>
                <a:schemeClr val="bg1"/>
              </a:solidFill>
            </a:rPr>
            <a:t>Ne pas respecter son écologie</a:t>
          </a:r>
        </a:p>
      </dsp:txBody>
      <dsp:txXfrm>
        <a:off x="1529540" y="1445045"/>
        <a:ext cx="1142009" cy="1142009"/>
      </dsp:txXfrm>
    </dsp:sp>
    <dsp:sp modelId="{F3F74ACC-99AE-4A68-9CED-36533610A735}">
      <dsp:nvSpPr>
        <dsp:cNvPr id="0" name=""/>
        <dsp:cNvSpPr/>
      </dsp:nvSpPr>
      <dsp:spPr>
        <a:xfrm>
          <a:off x="2585058"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lvl="0" algn="ctr" defTabSz="711200">
            <a:lnSpc>
              <a:spcPct val="90000"/>
            </a:lnSpc>
            <a:spcBef>
              <a:spcPct val="0"/>
            </a:spcBef>
            <a:spcAft>
              <a:spcPct val="35000"/>
            </a:spcAft>
          </a:pPr>
          <a:r>
            <a:rPr lang="fr-FR" sz="1600" kern="1200" dirty="0">
              <a:solidFill>
                <a:schemeClr val="bg1"/>
              </a:solidFill>
            </a:rPr>
            <a:t>Prendre pour siens les besoins des autres</a:t>
          </a:r>
        </a:p>
      </dsp:txBody>
      <dsp:txXfrm>
        <a:off x="2821576" y="1445045"/>
        <a:ext cx="1142009" cy="1142009"/>
      </dsp:txXfrm>
    </dsp:sp>
    <dsp:sp modelId="{EB12B763-9D92-4399-A49A-0908DBC8E2F2}">
      <dsp:nvSpPr>
        <dsp:cNvPr id="0" name=""/>
        <dsp:cNvSpPr/>
      </dsp:nvSpPr>
      <dsp:spPr>
        <a:xfrm>
          <a:off x="3877095"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lvl="0" algn="ctr" defTabSz="711200">
            <a:lnSpc>
              <a:spcPct val="90000"/>
            </a:lnSpc>
            <a:spcBef>
              <a:spcPct val="0"/>
            </a:spcBef>
            <a:spcAft>
              <a:spcPct val="35000"/>
            </a:spcAft>
          </a:pPr>
          <a:r>
            <a:rPr lang="fr-FR" sz="1600" kern="1200" dirty="0">
              <a:solidFill>
                <a:schemeClr val="bg1"/>
              </a:solidFill>
            </a:rPr>
            <a:t>Être coupé de son ressenti</a:t>
          </a:r>
        </a:p>
      </dsp:txBody>
      <dsp:txXfrm>
        <a:off x="4113613" y="1445045"/>
        <a:ext cx="1142009" cy="1142009"/>
      </dsp:txXfrm>
    </dsp:sp>
    <dsp:sp modelId="{1EBD18C1-933B-4C94-9B33-DD86F00F4E64}">
      <dsp:nvSpPr>
        <dsp:cNvPr id="0" name=""/>
        <dsp:cNvSpPr/>
      </dsp:nvSpPr>
      <dsp:spPr>
        <a:xfrm>
          <a:off x="5169131"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lvl="0" algn="ctr" defTabSz="711200">
            <a:lnSpc>
              <a:spcPct val="90000"/>
            </a:lnSpc>
            <a:spcBef>
              <a:spcPct val="0"/>
            </a:spcBef>
            <a:spcAft>
              <a:spcPct val="35000"/>
            </a:spcAft>
          </a:pPr>
          <a:r>
            <a:rPr lang="fr-FR" sz="1600" kern="1200" dirty="0">
              <a:solidFill>
                <a:schemeClr val="bg1"/>
              </a:solidFill>
            </a:rPr>
            <a:t>Ne pas oser dire</a:t>
          </a:r>
        </a:p>
      </dsp:txBody>
      <dsp:txXfrm>
        <a:off x="5405649" y="1445045"/>
        <a:ext cx="1142009" cy="1142009"/>
      </dsp:txXfrm>
    </dsp:sp>
    <dsp:sp modelId="{C7C9740D-BA49-451F-AE01-79DAE51D9A41}">
      <dsp:nvSpPr>
        <dsp:cNvPr id="0" name=""/>
        <dsp:cNvSpPr/>
      </dsp:nvSpPr>
      <dsp:spPr>
        <a:xfrm>
          <a:off x="6461168"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lvl="0" algn="ctr" defTabSz="711200">
            <a:lnSpc>
              <a:spcPct val="90000"/>
            </a:lnSpc>
            <a:spcBef>
              <a:spcPct val="0"/>
            </a:spcBef>
            <a:spcAft>
              <a:spcPct val="35000"/>
            </a:spcAft>
          </a:pPr>
          <a:r>
            <a:rPr lang="fr-FR" sz="1600" kern="1200" dirty="0">
              <a:solidFill>
                <a:schemeClr val="bg1"/>
              </a:solidFill>
            </a:rPr>
            <a:t>Contrainte de perfection</a:t>
          </a:r>
        </a:p>
      </dsp:txBody>
      <dsp:txXfrm>
        <a:off x="6697686" y="1445045"/>
        <a:ext cx="1142009" cy="114200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2001BBFF-8FF7-407D-B76E-02F50235E201}" type="datetimeFigureOut">
              <a:rPr lang="fr-FR" smtClean="0"/>
              <a:t>10/03/2019</a:t>
            </a:fld>
            <a:endParaRPr lang="fr-FR"/>
          </a:p>
        </p:txBody>
      </p:sp>
      <p:sp>
        <p:nvSpPr>
          <p:cNvPr id="4" name="Espace réservé du pied de page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73794202-F4DB-4B94-8E7B-92F77AB075D4}" type="slidenum">
              <a:rPr lang="fr-FR" smtClean="0"/>
              <a:t>‹N°›</a:t>
            </a:fld>
            <a:endParaRPr lang="fr-FR"/>
          </a:p>
        </p:txBody>
      </p:sp>
    </p:spTree>
    <p:extLst>
      <p:ext uri="{BB962C8B-B14F-4D97-AF65-F5344CB8AC3E}">
        <p14:creationId xmlns:p14="http://schemas.microsoft.com/office/powerpoint/2010/main" val="8681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76363" cy="511731"/>
          </a:xfrm>
          <a:prstGeom prst="rect">
            <a:avLst/>
          </a:prstGeom>
          <a:noFill/>
          <a:ln w="9525">
            <a:noFill/>
            <a:miter lim="800000"/>
            <a:headEnd/>
            <a:tailEnd/>
          </a:ln>
          <a:effectLst/>
        </p:spPr>
        <p:txBody>
          <a:bodyPr vert="horz" wrap="square" lIns="94749" tIns="47376" rIns="94749" bIns="47376" numCol="1" anchor="t" anchorCtr="0" compatLnSpc="1">
            <a:prstTxWarp prst="textNoShape">
              <a:avLst/>
            </a:prstTxWarp>
          </a:bodyPr>
          <a:lstStyle>
            <a:lvl1pPr algn="l">
              <a:spcBef>
                <a:spcPct val="0"/>
              </a:spcBef>
              <a:defRPr>
                <a:solidFill>
                  <a:schemeClr val="tx1"/>
                </a:solidFill>
              </a:defRPr>
            </a:lvl1pPr>
          </a:lstStyle>
          <a:p>
            <a:endParaRPr lang="fr-FR"/>
          </a:p>
        </p:txBody>
      </p:sp>
      <p:sp>
        <p:nvSpPr>
          <p:cNvPr id="5123" name="Rectangle 3"/>
          <p:cNvSpPr>
            <a:spLocks noGrp="1" noChangeArrowheads="1"/>
          </p:cNvSpPr>
          <p:nvPr>
            <p:ph type="dt" idx="1"/>
          </p:nvPr>
        </p:nvSpPr>
        <p:spPr bwMode="auto">
          <a:xfrm>
            <a:off x="4021295" y="0"/>
            <a:ext cx="3076363" cy="511731"/>
          </a:xfrm>
          <a:prstGeom prst="rect">
            <a:avLst/>
          </a:prstGeom>
          <a:noFill/>
          <a:ln w="9525">
            <a:noFill/>
            <a:miter lim="800000"/>
            <a:headEnd/>
            <a:tailEnd/>
          </a:ln>
          <a:effectLst/>
        </p:spPr>
        <p:txBody>
          <a:bodyPr vert="horz" wrap="square" lIns="94749" tIns="47376" rIns="94749" bIns="47376" numCol="1" anchor="t" anchorCtr="0" compatLnSpc="1">
            <a:prstTxWarp prst="textNoShape">
              <a:avLst/>
            </a:prstTxWarp>
          </a:bodyPr>
          <a:lstStyle>
            <a:lvl1pPr algn="r">
              <a:spcBef>
                <a:spcPct val="0"/>
              </a:spcBef>
              <a:defRPr>
                <a:solidFill>
                  <a:schemeClr val="tx1"/>
                </a:solidFill>
              </a:defRPr>
            </a:lvl1pPr>
          </a:lstStyle>
          <a:p>
            <a:endParaRPr lang="fr-FR"/>
          </a:p>
        </p:txBody>
      </p:sp>
      <p:sp>
        <p:nvSpPr>
          <p:cNvPr id="512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9931" y="4861443"/>
            <a:ext cx="5679440" cy="4605576"/>
          </a:xfrm>
          <a:prstGeom prst="rect">
            <a:avLst/>
          </a:prstGeom>
          <a:noFill/>
          <a:ln w="9525">
            <a:noFill/>
            <a:miter lim="800000"/>
            <a:headEnd/>
            <a:tailEnd/>
          </a:ln>
          <a:effectLst/>
        </p:spPr>
        <p:txBody>
          <a:bodyPr vert="horz" wrap="square" lIns="94749" tIns="47376" rIns="94749" bIns="47376"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126" name="Rectangle 6"/>
          <p:cNvSpPr>
            <a:spLocks noGrp="1" noChangeArrowheads="1"/>
          </p:cNvSpPr>
          <p:nvPr>
            <p:ph type="ftr" sz="quarter" idx="4"/>
          </p:nvPr>
        </p:nvSpPr>
        <p:spPr bwMode="auto">
          <a:xfrm>
            <a:off x="1" y="9721106"/>
            <a:ext cx="3076363" cy="511731"/>
          </a:xfrm>
          <a:prstGeom prst="rect">
            <a:avLst/>
          </a:prstGeom>
          <a:noFill/>
          <a:ln w="9525">
            <a:noFill/>
            <a:miter lim="800000"/>
            <a:headEnd/>
            <a:tailEnd/>
          </a:ln>
          <a:effectLst/>
        </p:spPr>
        <p:txBody>
          <a:bodyPr vert="horz" wrap="square" lIns="94749" tIns="47376" rIns="94749" bIns="47376" numCol="1" anchor="b" anchorCtr="0" compatLnSpc="1">
            <a:prstTxWarp prst="textNoShape">
              <a:avLst/>
            </a:prstTxWarp>
          </a:bodyPr>
          <a:lstStyle>
            <a:lvl1pPr algn="l">
              <a:spcBef>
                <a:spcPct val="0"/>
              </a:spcBef>
              <a:defRPr>
                <a:solidFill>
                  <a:schemeClr val="tx1"/>
                </a:solidFill>
              </a:defRPr>
            </a:lvl1pPr>
          </a:lstStyle>
          <a:p>
            <a:endParaRPr lang="fr-FR"/>
          </a:p>
        </p:txBody>
      </p:sp>
      <p:sp>
        <p:nvSpPr>
          <p:cNvPr id="5127" name="Rectangle 7"/>
          <p:cNvSpPr>
            <a:spLocks noGrp="1" noChangeArrowheads="1"/>
          </p:cNvSpPr>
          <p:nvPr>
            <p:ph type="sldNum" sz="quarter" idx="5"/>
          </p:nvPr>
        </p:nvSpPr>
        <p:spPr bwMode="auto">
          <a:xfrm>
            <a:off x="4021295" y="9721106"/>
            <a:ext cx="3076363" cy="511731"/>
          </a:xfrm>
          <a:prstGeom prst="rect">
            <a:avLst/>
          </a:prstGeom>
          <a:noFill/>
          <a:ln w="9525">
            <a:noFill/>
            <a:miter lim="800000"/>
            <a:headEnd/>
            <a:tailEnd/>
          </a:ln>
          <a:effectLst/>
        </p:spPr>
        <p:txBody>
          <a:bodyPr vert="horz" wrap="square" lIns="94749" tIns="47376" rIns="94749" bIns="47376" numCol="1" anchor="b" anchorCtr="0" compatLnSpc="1">
            <a:prstTxWarp prst="textNoShape">
              <a:avLst/>
            </a:prstTxWarp>
          </a:bodyPr>
          <a:lstStyle>
            <a:lvl1pPr algn="r">
              <a:spcBef>
                <a:spcPct val="0"/>
              </a:spcBef>
              <a:defRPr>
                <a:solidFill>
                  <a:schemeClr val="tx1"/>
                </a:solidFill>
              </a:defRPr>
            </a:lvl1pPr>
          </a:lstStyle>
          <a:p>
            <a:fld id="{D75ABC38-2B89-42B8-A747-E1D9AD01171E}" type="slidenum">
              <a:rPr lang="fr-FR"/>
              <a:pPr/>
              <a:t>‹N°›</a:t>
            </a:fld>
            <a:endParaRPr lang="fr-FR"/>
          </a:p>
        </p:txBody>
      </p:sp>
    </p:spTree>
    <p:extLst>
      <p:ext uri="{BB962C8B-B14F-4D97-AF65-F5344CB8AC3E}">
        <p14:creationId xmlns:p14="http://schemas.microsoft.com/office/powerpoint/2010/main" val="8169173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fr.wikipedia.org/wiki/1927" TargetMode="External"/><Relationship Id="rId13" Type="http://schemas.openxmlformats.org/officeDocument/2006/relationships/hyperlink" Target="https://fr.wikipedia.org/wiki/Syndrome_d'%C3%A9puisement_professionnel" TargetMode="External"/><Relationship Id="rId3" Type="http://schemas.openxmlformats.org/officeDocument/2006/relationships/hyperlink" Target="https://fr.wikipedia.org/wiki/Psychologue" TargetMode="External"/><Relationship Id="rId7" Type="http://schemas.openxmlformats.org/officeDocument/2006/relationships/hyperlink" Target="https://fr.wikipedia.org/wiki/Novembre_1927" TargetMode="External"/><Relationship Id="rId12" Type="http://schemas.openxmlformats.org/officeDocument/2006/relationships/hyperlink" Target="https://fr.wikipedia.org/wiki/1999" TargetMode="External"/><Relationship Id="rId2" Type="http://schemas.openxmlformats.org/officeDocument/2006/relationships/slide" Target="../slides/slide18.xml"/><Relationship Id="rId16" Type="http://schemas.openxmlformats.org/officeDocument/2006/relationships/hyperlink" Target="https://fr.wikipedia.org/wiki/Herbert_J._Freudenberger#cite_note-2" TargetMode="External"/><Relationship Id="rId1" Type="http://schemas.openxmlformats.org/officeDocument/2006/relationships/notesMaster" Target="../notesMasters/notesMaster1.xml"/><Relationship Id="rId6" Type="http://schemas.openxmlformats.org/officeDocument/2006/relationships/hyperlink" Target="https://fr.wikipedia.org/wiki/26_novembre" TargetMode="External"/><Relationship Id="rId11" Type="http://schemas.openxmlformats.org/officeDocument/2006/relationships/hyperlink" Target="https://fr.wikipedia.org/wiki/Novembre_1999" TargetMode="External"/><Relationship Id="rId5" Type="http://schemas.openxmlformats.org/officeDocument/2006/relationships/hyperlink" Target="https://fr.wikipedia.org/wiki/Francfort-sur-le-Main" TargetMode="External"/><Relationship Id="rId15" Type="http://schemas.openxmlformats.org/officeDocument/2006/relationships/hyperlink" Target="https://fr.wikipedia.org/wiki/Herbert_J._Freudenberger#cite_note-1" TargetMode="External"/><Relationship Id="rId10" Type="http://schemas.openxmlformats.org/officeDocument/2006/relationships/hyperlink" Target="https://fr.wikipedia.org/wiki/29_novembre" TargetMode="External"/><Relationship Id="rId4" Type="http://schemas.openxmlformats.org/officeDocument/2006/relationships/hyperlink" Target="https://fr.wikipedia.org/wiki/Psychoth%C3%A9rapie" TargetMode="External"/><Relationship Id="rId9" Type="http://schemas.openxmlformats.org/officeDocument/2006/relationships/hyperlink" Target="https://fr.wikipedia.org/wiki/New_York" TargetMode="External"/><Relationship Id="rId14" Type="http://schemas.openxmlformats.org/officeDocument/2006/relationships/hyperlink" Target="https://fr.wikipedia.org/wiki/1980"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fr.wikipedia.org/wiki/Universit%C3%A9_Stanford" TargetMode="External"/><Relationship Id="rId13" Type="http://schemas.openxmlformats.org/officeDocument/2006/relationships/hyperlink" Target="https://fr.wikipedia.org/wiki/Syndrome_d'%C3%A9puisement_professionnel#Le_Maslach_Burnout_Inventory.27s_comme_outil_de_mesure" TargetMode="External"/><Relationship Id="rId18" Type="http://schemas.openxmlformats.org/officeDocument/2006/relationships/hyperlink" Target="https://fr.wikipedia.org/wiki/Concept" TargetMode="External"/><Relationship Id="rId3" Type="http://schemas.openxmlformats.org/officeDocument/2006/relationships/hyperlink" Target="https://fr.wikipedia.org/wiki/Psychologue" TargetMode="External"/><Relationship Id="rId7" Type="http://schemas.openxmlformats.org/officeDocument/2006/relationships/hyperlink" Target="https://fr.wikipedia.org/wiki/Californie" TargetMode="External"/><Relationship Id="rId12" Type="http://schemas.openxmlformats.org/officeDocument/2006/relationships/hyperlink" Target="https://fr.wikipedia.org/w/index.php?title=Offre_d'%C3%A9puisement&amp;action=edit&amp;redlink=1" TargetMode="External"/><Relationship Id="rId17" Type="http://schemas.openxmlformats.org/officeDocument/2006/relationships/hyperlink" Target="https://fr.wikipedia.org/wiki/Individuation" TargetMode="External"/><Relationship Id="rId2" Type="http://schemas.openxmlformats.org/officeDocument/2006/relationships/slide" Target="../slides/slide19.xml"/><Relationship Id="rId16" Type="http://schemas.openxmlformats.org/officeDocument/2006/relationships/hyperlink" Target="https://fr.wikipedia.org/wiki/Stress" TargetMode="External"/><Relationship Id="rId1" Type="http://schemas.openxmlformats.org/officeDocument/2006/relationships/notesMaster" Target="../notesMasters/notesMaster1.xml"/><Relationship Id="rId6" Type="http://schemas.openxmlformats.org/officeDocument/2006/relationships/hyperlink" Target="https://fr.wikipedia.org/wiki/Psychologie_exp%C3%A9rimentale" TargetMode="External"/><Relationship Id="rId11" Type="http://schemas.openxmlformats.org/officeDocument/2006/relationships/hyperlink" Target="https://fr.wikipedia.org/wiki/Chercheur" TargetMode="External"/><Relationship Id="rId5" Type="http://schemas.openxmlformats.org/officeDocument/2006/relationships/hyperlink" Target="https://fr.wikipedia.org/wiki/Exp%C3%A9rience_de_Stanford" TargetMode="External"/><Relationship Id="rId15" Type="http://schemas.openxmlformats.org/officeDocument/2006/relationships/hyperlink" Target="https://fr.wikipedia.org/wiki/%C3%89puisement" TargetMode="External"/><Relationship Id="rId10" Type="http://schemas.openxmlformats.org/officeDocument/2006/relationships/hyperlink" Target="https://fr.wikipedia.org/wiki/Psychologie_de_la_sant%C3%A9" TargetMode="External"/><Relationship Id="rId19" Type="http://schemas.openxmlformats.org/officeDocument/2006/relationships/hyperlink" Target="https://fr.wikipedia.org/wiki/Christina_Maslach#cite_note-1" TargetMode="External"/><Relationship Id="rId4" Type="http://schemas.openxmlformats.org/officeDocument/2006/relationships/hyperlink" Target="https://fr.wikipedia.org/wiki/1971" TargetMode="External"/><Relationship Id="rId9" Type="http://schemas.openxmlformats.org/officeDocument/2006/relationships/hyperlink" Target="https://fr.wikipedia.org/wiki/Social" TargetMode="External"/><Relationship Id="rId14" Type="http://schemas.openxmlformats.org/officeDocument/2006/relationships/hyperlink" Target="https://fr.wikipedia.org/wiki/1997"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1</a:t>
            </a:fld>
            <a:endParaRPr lang="fr-FR"/>
          </a:p>
        </p:txBody>
      </p:sp>
    </p:spTree>
    <p:extLst>
      <p:ext uri="{BB962C8B-B14F-4D97-AF65-F5344CB8AC3E}">
        <p14:creationId xmlns:p14="http://schemas.microsoft.com/office/powerpoint/2010/main" val="1302136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300" dirty="0">
                <a:latin typeface="+mn-lt"/>
                <a:cs typeface="+mn-cs"/>
              </a:rPr>
              <a:t>qui concerne à la fois l'esprit et le corps  </a:t>
            </a:r>
            <a:endParaRPr lang="fr-BE" dirty="0"/>
          </a:p>
        </p:txBody>
      </p:sp>
      <p:sp>
        <p:nvSpPr>
          <p:cNvPr id="4" name="Espace réservé du numéro de diapositive 3"/>
          <p:cNvSpPr>
            <a:spLocks noGrp="1"/>
          </p:cNvSpPr>
          <p:nvPr>
            <p:ph type="sldNum" sz="quarter" idx="10"/>
          </p:nvPr>
        </p:nvSpPr>
        <p:spPr/>
        <p:txBody>
          <a:bodyPr/>
          <a:lstStyle/>
          <a:p>
            <a:fld id="{740230CE-79A0-4379-85A8-AFD93EC776C3}" type="slidenum">
              <a:rPr lang="fr-BE" smtClean="0"/>
              <a:t>11</a:t>
            </a:fld>
            <a:endParaRPr lang="fr-BE"/>
          </a:p>
        </p:txBody>
      </p:sp>
    </p:spTree>
    <p:extLst>
      <p:ext uri="{BB962C8B-B14F-4D97-AF65-F5344CB8AC3E}">
        <p14:creationId xmlns:p14="http://schemas.microsoft.com/office/powerpoint/2010/main" val="2474102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12</a:t>
            </a:fld>
            <a:endParaRPr lang="fr-FR"/>
          </a:p>
        </p:txBody>
      </p:sp>
    </p:spTree>
    <p:extLst>
      <p:ext uri="{BB962C8B-B14F-4D97-AF65-F5344CB8AC3E}">
        <p14:creationId xmlns:p14="http://schemas.microsoft.com/office/powerpoint/2010/main" val="4051533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13</a:t>
            </a:fld>
            <a:endParaRPr lang="fr-FR"/>
          </a:p>
        </p:txBody>
      </p:sp>
    </p:spTree>
    <p:extLst>
      <p:ext uri="{BB962C8B-B14F-4D97-AF65-F5344CB8AC3E}">
        <p14:creationId xmlns:p14="http://schemas.microsoft.com/office/powerpoint/2010/main" val="1814927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fr-BE" altLang="fr-FR"/>
          </a:p>
        </p:txBody>
      </p:sp>
    </p:spTree>
    <p:extLst>
      <p:ext uri="{BB962C8B-B14F-4D97-AF65-F5344CB8AC3E}">
        <p14:creationId xmlns:p14="http://schemas.microsoft.com/office/powerpoint/2010/main" val="121645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lvl="0"/>
            <a:endParaRPr lang="fr-FR" dirty="0"/>
          </a:p>
          <a:p>
            <a:endParaRPr lang="fr-FR" dirty="0"/>
          </a:p>
        </p:txBody>
      </p:sp>
      <p:sp>
        <p:nvSpPr>
          <p:cNvPr id="4" name="Espace réservé du numéro de diapositive 3"/>
          <p:cNvSpPr>
            <a:spLocks noGrp="1"/>
          </p:cNvSpPr>
          <p:nvPr>
            <p:ph type="sldNum" sz="quarter" idx="10"/>
          </p:nvPr>
        </p:nvSpPr>
        <p:spPr/>
        <p:txBody>
          <a:bodyPr/>
          <a:lstStyle/>
          <a:p>
            <a:fld id="{3AB57A34-8466-D449-8D0C-C7F03D1145F4}" type="slidenum">
              <a:rPr lang="fr-FR" smtClean="0"/>
              <a:pPr/>
              <a:t>15</a:t>
            </a:fld>
            <a:endParaRPr lang="fr-FR"/>
          </a:p>
        </p:txBody>
      </p:sp>
    </p:spTree>
    <p:extLst>
      <p:ext uri="{BB962C8B-B14F-4D97-AF65-F5344CB8AC3E}">
        <p14:creationId xmlns:p14="http://schemas.microsoft.com/office/powerpoint/2010/main" val="3950556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16</a:t>
            </a:fld>
            <a:endParaRPr lang="fr-FR"/>
          </a:p>
        </p:txBody>
      </p:sp>
    </p:spTree>
    <p:extLst>
      <p:ext uri="{BB962C8B-B14F-4D97-AF65-F5344CB8AC3E}">
        <p14:creationId xmlns:p14="http://schemas.microsoft.com/office/powerpoint/2010/main" val="2502153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17</a:t>
            </a:fld>
            <a:endParaRPr lang="fr-FR"/>
          </a:p>
        </p:txBody>
      </p:sp>
    </p:spTree>
    <p:extLst>
      <p:ext uri="{BB962C8B-B14F-4D97-AF65-F5344CB8AC3E}">
        <p14:creationId xmlns:p14="http://schemas.microsoft.com/office/powerpoint/2010/main" val="2083269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fr-BE" sz="1300" b="1" dirty="0" err="1">
                <a:latin typeface="+mn-lt"/>
                <a:cs typeface="+mn-cs"/>
              </a:rPr>
              <a:t>Freudenberger</a:t>
            </a:r>
            <a:r>
              <a:rPr lang="fr-BE" sz="1300" b="1" dirty="0">
                <a:latin typeface="+mn-lt"/>
                <a:cs typeface="+mn-cs"/>
              </a:rPr>
              <a:t> Herbert J.</a:t>
            </a:r>
            <a:r>
              <a:rPr lang="fr-BE" sz="1300" dirty="0">
                <a:latin typeface="+mn-lt"/>
                <a:cs typeface="+mn-cs"/>
              </a:rPr>
              <a:t> est un </a:t>
            </a:r>
            <a:r>
              <a:rPr lang="fr-BE" sz="1300" dirty="0">
                <a:latin typeface="+mn-lt"/>
                <a:cs typeface="+mn-cs"/>
                <a:hlinkClick r:id="rId3" tooltip="Psychologue"/>
              </a:rPr>
              <a:t>psychologue</a:t>
            </a:r>
            <a:r>
              <a:rPr lang="fr-BE" sz="1300" dirty="0">
                <a:latin typeface="+mn-lt"/>
                <a:cs typeface="+mn-cs"/>
              </a:rPr>
              <a:t> et </a:t>
            </a:r>
            <a:r>
              <a:rPr lang="fr-BE" sz="1300" dirty="0">
                <a:latin typeface="+mn-lt"/>
                <a:cs typeface="+mn-cs"/>
                <a:hlinkClick r:id="rId4" tooltip="Psychothérapie"/>
              </a:rPr>
              <a:t>psychothérapeute</a:t>
            </a:r>
            <a:r>
              <a:rPr lang="fr-BE" sz="1300" dirty="0">
                <a:latin typeface="+mn-lt"/>
                <a:cs typeface="+mn-cs"/>
              </a:rPr>
              <a:t> américain né à </a:t>
            </a:r>
            <a:r>
              <a:rPr lang="fr-BE" sz="1300" dirty="0">
                <a:latin typeface="+mn-lt"/>
                <a:cs typeface="+mn-cs"/>
                <a:hlinkClick r:id="rId5" tooltip="Francfort-sur-le-Main"/>
              </a:rPr>
              <a:t>Francfort</a:t>
            </a:r>
            <a:r>
              <a:rPr lang="fr-BE" sz="1300" dirty="0">
                <a:latin typeface="+mn-lt"/>
                <a:cs typeface="+mn-cs"/>
              </a:rPr>
              <a:t> le </a:t>
            </a:r>
            <a:r>
              <a:rPr lang="fr-BE" sz="1300" dirty="0">
                <a:latin typeface="+mn-lt"/>
                <a:cs typeface="+mn-cs"/>
                <a:hlinkClick r:id="rId6" tooltip="26 novembre"/>
              </a:rPr>
              <a:t>26</a:t>
            </a:r>
            <a:r>
              <a:rPr lang="fr-BE" sz="1300" dirty="0">
                <a:latin typeface="+mn-lt"/>
                <a:cs typeface="+mn-cs"/>
              </a:rPr>
              <a:t> </a:t>
            </a:r>
            <a:r>
              <a:rPr lang="fr-BE" sz="1300" dirty="0">
                <a:latin typeface="+mn-lt"/>
                <a:cs typeface="+mn-cs"/>
                <a:hlinkClick r:id="rId7" tooltip="Novembre 1927"/>
              </a:rPr>
              <a:t>novembre</a:t>
            </a:r>
            <a:r>
              <a:rPr lang="fr-BE" sz="1300" dirty="0">
                <a:latin typeface="+mn-lt"/>
                <a:cs typeface="+mn-cs"/>
              </a:rPr>
              <a:t> </a:t>
            </a:r>
            <a:r>
              <a:rPr lang="fr-BE" sz="1300" dirty="0">
                <a:latin typeface="+mn-lt"/>
                <a:cs typeface="+mn-cs"/>
                <a:hlinkClick r:id="rId8" tooltip="1927"/>
              </a:rPr>
              <a:t>1927</a:t>
            </a:r>
            <a:r>
              <a:rPr lang="fr-BE" sz="1300" dirty="0">
                <a:latin typeface="+mn-lt"/>
                <a:cs typeface="+mn-cs"/>
              </a:rPr>
              <a:t> et décédé à </a:t>
            </a:r>
            <a:r>
              <a:rPr lang="fr-BE" sz="1300" dirty="0">
                <a:latin typeface="+mn-lt"/>
                <a:cs typeface="+mn-cs"/>
                <a:hlinkClick r:id="rId9" tooltip="New York"/>
              </a:rPr>
              <a:t>New York</a:t>
            </a:r>
            <a:r>
              <a:rPr lang="fr-BE" sz="1300" dirty="0">
                <a:latin typeface="+mn-lt"/>
                <a:cs typeface="+mn-cs"/>
              </a:rPr>
              <a:t> </a:t>
            </a:r>
            <a:r>
              <a:rPr lang="fr-BE" sz="1300" dirty="0">
                <a:latin typeface="+mn-lt"/>
                <a:cs typeface="+mn-cs"/>
                <a:hlinkClick r:id="rId10" tooltip="29 novembre"/>
              </a:rPr>
              <a:t>29</a:t>
            </a:r>
            <a:r>
              <a:rPr lang="fr-BE" sz="1300" dirty="0">
                <a:latin typeface="+mn-lt"/>
                <a:cs typeface="+mn-cs"/>
              </a:rPr>
              <a:t> </a:t>
            </a:r>
            <a:r>
              <a:rPr lang="fr-BE" sz="1300" dirty="0">
                <a:latin typeface="+mn-lt"/>
                <a:cs typeface="+mn-cs"/>
                <a:hlinkClick r:id="rId11" tooltip="Novembre 1999"/>
              </a:rPr>
              <a:t>novembre</a:t>
            </a:r>
            <a:r>
              <a:rPr lang="fr-BE" sz="1300" dirty="0">
                <a:latin typeface="+mn-lt"/>
                <a:cs typeface="+mn-cs"/>
              </a:rPr>
              <a:t> </a:t>
            </a:r>
            <a:r>
              <a:rPr lang="fr-BE" sz="1300" dirty="0">
                <a:latin typeface="+mn-lt"/>
                <a:cs typeface="+mn-cs"/>
                <a:hlinkClick r:id="rId12" tooltip="1999"/>
              </a:rPr>
              <a:t>1999</a:t>
            </a:r>
            <a:r>
              <a:rPr lang="fr-BE" sz="1300" dirty="0">
                <a:latin typeface="+mn-lt"/>
                <a:cs typeface="+mn-cs"/>
              </a:rPr>
              <a:t>. Il fut l'un des premiers à décrire les symptômes de l'épuisement professionnel et à mener une étude complète sur le </a:t>
            </a:r>
            <a:r>
              <a:rPr lang="fr-BE" sz="1300" dirty="0">
                <a:latin typeface="+mn-lt"/>
                <a:cs typeface="+mn-cs"/>
                <a:hlinkClick r:id="rId13" tooltip="Syndrome d'épuisement professionnel"/>
              </a:rPr>
              <a:t>syndrome d'épuisement professionnel</a:t>
            </a:r>
            <a:r>
              <a:rPr lang="fr-BE" sz="1300" dirty="0">
                <a:latin typeface="+mn-lt"/>
                <a:cs typeface="+mn-cs"/>
              </a:rPr>
              <a:t>.</a:t>
            </a:r>
          </a:p>
          <a:p>
            <a:r>
              <a:rPr lang="fr-BE" sz="1300" dirty="0">
                <a:latin typeface="+mn-lt"/>
                <a:cs typeface="+mn-cs"/>
              </a:rPr>
              <a:t>En </a:t>
            </a:r>
            <a:r>
              <a:rPr lang="fr-BE" sz="1300" dirty="0">
                <a:latin typeface="+mn-lt"/>
                <a:cs typeface="+mn-cs"/>
                <a:hlinkClick r:id="rId14" tooltip="1980"/>
              </a:rPr>
              <a:t>1980</a:t>
            </a:r>
            <a:r>
              <a:rPr lang="fr-BE" sz="1300" dirty="0">
                <a:latin typeface="+mn-lt"/>
                <a:cs typeface="+mn-cs"/>
              </a:rPr>
              <a:t>, il publie un livre</a:t>
            </a:r>
            <a:r>
              <a:rPr lang="fr-BE" sz="1300" baseline="30000" dirty="0">
                <a:latin typeface="+mn-lt"/>
                <a:cs typeface="+mn-cs"/>
                <a:hlinkClick r:id="rId15"/>
              </a:rPr>
              <a:t>1</a:t>
            </a:r>
            <a:r>
              <a:rPr lang="fr-BE" sz="1300" dirty="0">
                <a:latin typeface="+mn-lt"/>
                <a:cs typeface="+mn-cs"/>
              </a:rPr>
              <a:t>, intitulé "L'épuisement professionnel : La brûlure interne". Cet ouvrage traitant de l'épuisement professionnel, est devenu une référence pour tous ceux qui s'intéressent à ce phénomène. Dans son ouvrage, </a:t>
            </a:r>
            <a:r>
              <a:rPr lang="fr-BE" sz="1300" dirty="0" err="1">
                <a:latin typeface="+mn-lt"/>
                <a:cs typeface="+mn-cs"/>
              </a:rPr>
              <a:t>Freudenberger</a:t>
            </a:r>
            <a:r>
              <a:rPr lang="fr-BE" sz="1300" dirty="0">
                <a:latin typeface="+mn-lt"/>
                <a:cs typeface="+mn-cs"/>
              </a:rPr>
              <a:t>, a expliqué le terme de "</a:t>
            </a:r>
            <a:r>
              <a:rPr lang="fr-BE" sz="1300" dirty="0" err="1">
                <a:latin typeface="+mn-lt"/>
                <a:cs typeface="+mn-cs"/>
              </a:rPr>
              <a:t>Burn</a:t>
            </a:r>
            <a:r>
              <a:rPr lang="fr-BE" sz="1300" dirty="0">
                <a:latin typeface="+mn-lt"/>
                <a:cs typeface="+mn-cs"/>
              </a:rPr>
              <a:t> out", soit la "brûlure interne en français.  "En tant que psychanalyste et praticien, je me suis rendu compte que les gens sont parfois victimes d'incendie, tout comme les immeubles. Sous la tension produite par la vie dans notre monde complexe, leurs ressources internes en viennent à se consommer comme sous l'action des flammes, ne laissant qu'un vide immense à l'intérieur, même si l'enveloppe externe semble plus ou moins intacte", explique-t-il dans la page 3 de son ouvrage</a:t>
            </a:r>
            <a:r>
              <a:rPr lang="fr-BE" sz="1300" baseline="30000" dirty="0">
                <a:latin typeface="+mn-lt"/>
                <a:cs typeface="+mn-cs"/>
                <a:hlinkClick r:id="rId16"/>
              </a:rPr>
              <a:t>2</a:t>
            </a:r>
            <a:r>
              <a:rPr lang="fr-BE" sz="1300" dirty="0">
                <a:latin typeface="+mn-lt"/>
                <a:cs typeface="+mn-cs"/>
              </a:rPr>
              <a:t>.</a:t>
            </a:r>
          </a:p>
          <a:p>
            <a:r>
              <a:rPr lang="fr-BE" sz="1300" dirty="0">
                <a:latin typeface="+mn-lt"/>
                <a:cs typeface="+mn-cs"/>
              </a:rPr>
              <a:t>Travaillant à l'époque avec des bénévoles qui s'occupaient de toxicomanes, il identifia chez ses travailleurs sociaux les symptômes de fatigue qui s'apparentait à cela dépression. Pour décrire ce qu'il observait, il parlait de ces personnes en souffrance comme une maison qui avait entièrement brûlé de l'intérieur et dont il ne restait plus que les quatre murs debout.</a:t>
            </a:r>
          </a:p>
          <a:p>
            <a:endParaRPr lang="fr-BE" altLang="fr-FR" dirty="0"/>
          </a:p>
        </p:txBody>
      </p:sp>
    </p:spTree>
    <p:extLst>
      <p:ext uri="{BB962C8B-B14F-4D97-AF65-F5344CB8AC3E}">
        <p14:creationId xmlns:p14="http://schemas.microsoft.com/office/powerpoint/2010/main" val="1901888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300" b="1" dirty="0">
                <a:latin typeface="+mn-lt"/>
                <a:cs typeface="+mn-cs"/>
              </a:rPr>
              <a:t>Christina </a:t>
            </a:r>
            <a:r>
              <a:rPr lang="fr-BE" sz="1300" b="1" dirty="0" err="1">
                <a:latin typeface="+mn-lt"/>
                <a:cs typeface="+mn-cs"/>
              </a:rPr>
              <a:t>Maslach</a:t>
            </a:r>
            <a:r>
              <a:rPr lang="fr-BE" sz="1300" dirty="0">
                <a:latin typeface="+mn-lt"/>
                <a:cs typeface="+mn-cs"/>
              </a:rPr>
              <a:t> est une </a:t>
            </a:r>
            <a:r>
              <a:rPr lang="fr-BE" sz="1300" dirty="0">
                <a:latin typeface="+mn-lt"/>
                <a:cs typeface="+mn-cs"/>
                <a:hlinkClick r:id="rId3" tooltip="Psychologue"/>
              </a:rPr>
              <a:t>psychologue</a:t>
            </a:r>
            <a:r>
              <a:rPr lang="fr-BE" sz="1300" dirty="0">
                <a:latin typeface="+mn-lt"/>
                <a:cs typeface="+mn-cs"/>
              </a:rPr>
              <a:t> américaine spécialisée dans les domaines de l'épuisement et le stress au travail, et de l'individuation de l'influence sociale. Elle est également connue pour être la seule personne en </a:t>
            </a:r>
            <a:r>
              <a:rPr lang="fr-BE" sz="1300" dirty="0">
                <a:latin typeface="+mn-lt"/>
                <a:cs typeface="+mn-cs"/>
                <a:hlinkClick r:id="rId4" tooltip="1971"/>
              </a:rPr>
              <a:t>1971</a:t>
            </a:r>
            <a:r>
              <a:rPr lang="fr-BE" sz="1300" dirty="0">
                <a:latin typeface="+mn-lt"/>
                <a:cs typeface="+mn-cs"/>
              </a:rPr>
              <a:t> à s'être opposée, pour des questions morales, à la poursuite de l'</a:t>
            </a:r>
            <a:r>
              <a:rPr lang="fr-BE" sz="1300" dirty="0">
                <a:latin typeface="+mn-lt"/>
                <a:cs typeface="+mn-cs"/>
                <a:hlinkClick r:id="rId5" tooltip="Expérience de Stanford"/>
              </a:rPr>
              <a:t>expérience de Stanford</a:t>
            </a:r>
            <a:r>
              <a:rPr lang="fr-BE" sz="1300" dirty="0">
                <a:latin typeface="+mn-lt"/>
                <a:cs typeface="+mn-cs"/>
              </a:rPr>
              <a:t>, expérience de </a:t>
            </a:r>
            <a:r>
              <a:rPr lang="fr-BE" sz="1300" dirty="0">
                <a:latin typeface="+mn-lt"/>
                <a:cs typeface="+mn-cs"/>
                <a:hlinkClick r:id="rId6" tooltip="Psychologie expérimentale"/>
              </a:rPr>
              <a:t>psychologie expérimentale</a:t>
            </a:r>
            <a:r>
              <a:rPr lang="fr-BE" sz="1300" dirty="0">
                <a:latin typeface="+mn-lt"/>
                <a:cs typeface="+mn-cs"/>
              </a:rPr>
              <a:t> sur des étudiants qui fit scandale à l'époque.</a:t>
            </a:r>
          </a:p>
          <a:p>
            <a:r>
              <a:rPr lang="fr-BE" sz="1300" dirty="0">
                <a:latin typeface="+mn-lt"/>
                <a:cs typeface="+mn-cs"/>
              </a:rPr>
              <a:t>Son parcours[Professeur de psychologie et de Vice Doyenne de l'enseignement et l'apprentissage à l'Université de </a:t>
            </a:r>
            <a:r>
              <a:rPr lang="fr-BE" sz="1300" dirty="0">
                <a:latin typeface="+mn-lt"/>
                <a:cs typeface="+mn-cs"/>
                <a:hlinkClick r:id="rId7" tooltip="Californie"/>
              </a:rPr>
              <a:t>Californie</a:t>
            </a:r>
            <a:r>
              <a:rPr lang="fr-BE" sz="1300" dirty="0">
                <a:latin typeface="+mn-lt"/>
                <a:cs typeface="+mn-cs"/>
              </a:rPr>
              <a:t>, elle a obtenu son doctorat en psychologie de l'</a:t>
            </a:r>
            <a:r>
              <a:rPr lang="fr-BE" sz="1300" dirty="0">
                <a:latin typeface="+mn-lt"/>
                <a:cs typeface="+mn-cs"/>
                <a:hlinkClick r:id="rId8" tooltip="Université Stanford"/>
              </a:rPr>
              <a:t>Université Stanford</a:t>
            </a:r>
            <a:r>
              <a:rPr lang="fr-BE" sz="1300" dirty="0">
                <a:latin typeface="+mn-lt"/>
                <a:cs typeface="+mn-cs"/>
              </a:rPr>
              <a:t> en </a:t>
            </a:r>
            <a:r>
              <a:rPr lang="fr-BE" sz="1300" dirty="0">
                <a:latin typeface="+mn-lt"/>
                <a:cs typeface="+mn-cs"/>
                <a:hlinkClick r:id="rId4" tooltip="1971"/>
              </a:rPr>
              <a:t>1971</a:t>
            </a:r>
            <a:r>
              <a:rPr lang="fr-BE" sz="1300" dirty="0">
                <a:latin typeface="+mn-lt"/>
                <a:cs typeface="+mn-cs"/>
              </a:rPr>
              <a:t>. Elle a mené des recherches dans un certain nombre de domaines </a:t>
            </a:r>
            <a:r>
              <a:rPr lang="fr-BE" sz="1300" dirty="0">
                <a:latin typeface="+mn-lt"/>
                <a:cs typeface="+mn-cs"/>
                <a:hlinkClick r:id="rId9" tooltip="Social"/>
              </a:rPr>
              <a:t>sociaux</a:t>
            </a:r>
            <a:r>
              <a:rPr lang="fr-BE" sz="1300" dirty="0">
                <a:latin typeface="+mn-lt"/>
                <a:cs typeface="+mn-cs"/>
              </a:rPr>
              <a:t> et la </a:t>
            </a:r>
            <a:r>
              <a:rPr lang="fr-BE" sz="1300" dirty="0">
                <a:latin typeface="+mn-lt"/>
                <a:cs typeface="+mn-cs"/>
                <a:hlinkClick r:id="rId10" tooltip="Psychologie de la santé"/>
              </a:rPr>
              <a:t>psychologie de la santé</a:t>
            </a:r>
            <a:r>
              <a:rPr lang="fr-BE" sz="1300" dirty="0">
                <a:latin typeface="+mn-lt"/>
                <a:cs typeface="+mn-cs"/>
              </a:rPr>
              <a:t>, toutefois, elle est surtout connue comme l'une des </a:t>
            </a:r>
            <a:r>
              <a:rPr lang="fr-BE" sz="1300" dirty="0">
                <a:latin typeface="+mn-lt"/>
                <a:cs typeface="+mn-cs"/>
                <a:hlinkClick r:id="rId11" tooltip="Chercheur"/>
              </a:rPr>
              <a:t>chercheuses</a:t>
            </a:r>
            <a:r>
              <a:rPr lang="fr-BE" sz="1300" dirty="0">
                <a:latin typeface="+mn-lt"/>
                <a:cs typeface="+mn-cs"/>
              </a:rPr>
              <a:t> d'avant-garde sur les </a:t>
            </a:r>
            <a:r>
              <a:rPr lang="fr-BE" sz="1300" dirty="0">
                <a:latin typeface="+mn-lt"/>
                <a:cs typeface="+mn-cs"/>
                <a:hlinkClick r:id="rId12" tooltip="Offre d'épuisement (page inexistante)"/>
              </a:rPr>
              <a:t>offres d'épuisement</a:t>
            </a:r>
            <a:r>
              <a:rPr lang="fr-BE" sz="1300" dirty="0">
                <a:latin typeface="+mn-lt"/>
                <a:cs typeface="+mn-cs"/>
              </a:rPr>
              <a:t>, et l'auteur du </a:t>
            </a:r>
            <a:r>
              <a:rPr lang="fr-BE" sz="1300" dirty="0" err="1">
                <a:latin typeface="+mn-lt"/>
                <a:cs typeface="+mn-cs"/>
                <a:hlinkClick r:id="rId13" tooltip="Syndrome d'épuisement professionnel"/>
              </a:rPr>
              <a:t>Maslach</a:t>
            </a:r>
            <a:r>
              <a:rPr lang="fr-BE" sz="1300" dirty="0">
                <a:latin typeface="+mn-lt"/>
                <a:cs typeface="+mn-cs"/>
                <a:hlinkClick r:id="rId13" tooltip="Syndrome d'épuisement professionnel"/>
              </a:rPr>
              <a:t> Burnout Inventory</a:t>
            </a:r>
            <a:r>
              <a:rPr lang="fr-BE" sz="1300" dirty="0">
                <a:latin typeface="+mn-lt"/>
                <a:cs typeface="+mn-cs"/>
              </a:rPr>
              <a:t>. </a:t>
            </a:r>
          </a:p>
          <a:p>
            <a:r>
              <a:rPr lang="fr-BE" sz="1300" dirty="0">
                <a:latin typeface="+mn-lt"/>
                <a:cs typeface="+mn-cs"/>
              </a:rPr>
              <a:t>En </a:t>
            </a:r>
            <a:r>
              <a:rPr lang="fr-BE" sz="1300" dirty="0">
                <a:latin typeface="+mn-lt"/>
                <a:cs typeface="+mn-cs"/>
                <a:hlinkClick r:id="rId14" tooltip="1997"/>
              </a:rPr>
              <a:t>1997</a:t>
            </a:r>
            <a:r>
              <a:rPr lang="fr-BE" sz="1300" dirty="0">
                <a:latin typeface="+mn-lt"/>
                <a:cs typeface="+mn-cs"/>
              </a:rPr>
              <a:t>, elle a reçu une reconnaissance nationale en tant que "Professeur de l'année", une récompense décernée par la Fondation Carnegie et le Conseil pour la promotion et le soutien de l'éducation.</a:t>
            </a:r>
          </a:p>
          <a:p>
            <a:r>
              <a:rPr lang="fr-BE" sz="1300" dirty="0">
                <a:latin typeface="+mn-lt"/>
                <a:cs typeface="+mn-cs"/>
              </a:rPr>
              <a:t>Ses recherches[Ses intérêts de recherche se concentrent dans deux domaines principaux : l'</a:t>
            </a:r>
            <a:r>
              <a:rPr lang="fr-BE" sz="1300" dirty="0">
                <a:latin typeface="+mn-lt"/>
                <a:cs typeface="+mn-cs"/>
                <a:hlinkClick r:id="rId15" tooltip="Épuisement"/>
              </a:rPr>
              <a:t>épuisement</a:t>
            </a:r>
            <a:r>
              <a:rPr lang="fr-BE" sz="1300" dirty="0">
                <a:latin typeface="+mn-lt"/>
                <a:cs typeface="+mn-cs"/>
              </a:rPr>
              <a:t> et le </a:t>
            </a:r>
            <a:r>
              <a:rPr lang="fr-BE" sz="1300" dirty="0">
                <a:latin typeface="+mn-lt"/>
                <a:cs typeface="+mn-cs"/>
                <a:hlinkClick r:id="rId16" tooltip="Stress"/>
              </a:rPr>
              <a:t>stress</a:t>
            </a:r>
            <a:r>
              <a:rPr lang="fr-BE" sz="1300" dirty="0">
                <a:latin typeface="+mn-lt"/>
                <a:cs typeface="+mn-cs"/>
              </a:rPr>
              <a:t> au travail, et l'</a:t>
            </a:r>
            <a:r>
              <a:rPr lang="fr-BE" sz="1300" dirty="0">
                <a:latin typeface="+mn-lt"/>
                <a:cs typeface="+mn-cs"/>
                <a:hlinkClick r:id="rId17" tooltip="Individuation"/>
              </a:rPr>
              <a:t>individuation</a:t>
            </a:r>
            <a:r>
              <a:rPr lang="fr-BE" sz="1300" dirty="0">
                <a:latin typeface="+mn-lt"/>
                <a:cs typeface="+mn-cs"/>
              </a:rPr>
              <a:t> de l'influence sociale. Son travail actuel se concentre sur le développement d'un </a:t>
            </a:r>
            <a:r>
              <a:rPr lang="fr-BE" sz="1300" dirty="0">
                <a:latin typeface="+mn-lt"/>
                <a:cs typeface="+mn-cs"/>
                <a:hlinkClick r:id="rId18" tooltip="Concept"/>
              </a:rPr>
              <a:t>modèle conceptuel</a:t>
            </a:r>
            <a:r>
              <a:rPr lang="fr-BE" sz="1300" dirty="0">
                <a:latin typeface="+mn-lt"/>
                <a:cs typeface="+mn-cs"/>
              </a:rPr>
              <a:t> de l'épuisement, ce qui articule les relations entre la clé personnelle, sociale, et des variables contextuelles</a:t>
            </a:r>
            <a:r>
              <a:rPr lang="fr-BE" sz="1300" baseline="30000" dirty="0">
                <a:latin typeface="+mn-lt"/>
                <a:cs typeface="+mn-cs"/>
                <a:hlinkClick r:id="rId19"/>
              </a:rPr>
              <a:t>1</a:t>
            </a:r>
            <a:r>
              <a:rPr lang="fr-BE" sz="1300" dirty="0">
                <a:latin typeface="+mn-lt"/>
                <a:cs typeface="+mn-cs"/>
              </a:rPr>
              <a:t>.</a:t>
            </a:r>
          </a:p>
          <a:p>
            <a:endParaRPr lang="fr-BE" dirty="0"/>
          </a:p>
        </p:txBody>
      </p:sp>
      <p:sp>
        <p:nvSpPr>
          <p:cNvPr id="4" name="Espace réservé du numéro de diapositive 3"/>
          <p:cNvSpPr>
            <a:spLocks noGrp="1"/>
          </p:cNvSpPr>
          <p:nvPr>
            <p:ph type="sldNum" sz="quarter" idx="10"/>
          </p:nvPr>
        </p:nvSpPr>
        <p:spPr/>
        <p:txBody>
          <a:bodyPr/>
          <a:lstStyle/>
          <a:p>
            <a:fld id="{740230CE-79A0-4379-85A8-AFD93EC776C3}" type="slidenum">
              <a:rPr lang="fr-BE" smtClean="0"/>
              <a:t>19</a:t>
            </a:fld>
            <a:endParaRPr lang="fr-BE"/>
          </a:p>
        </p:txBody>
      </p:sp>
    </p:spTree>
    <p:extLst>
      <p:ext uri="{BB962C8B-B14F-4D97-AF65-F5344CB8AC3E}">
        <p14:creationId xmlns:p14="http://schemas.microsoft.com/office/powerpoint/2010/main" val="1936742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40230CE-79A0-4379-85A8-AFD93EC776C3}" type="slidenum">
              <a:rPr lang="fr-BE" smtClean="0"/>
              <a:t>21</a:t>
            </a:fld>
            <a:endParaRPr lang="fr-BE"/>
          </a:p>
        </p:txBody>
      </p:sp>
    </p:spTree>
    <p:extLst>
      <p:ext uri="{BB962C8B-B14F-4D97-AF65-F5344CB8AC3E}">
        <p14:creationId xmlns:p14="http://schemas.microsoft.com/office/powerpoint/2010/main" val="125947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2</a:t>
            </a:fld>
            <a:endParaRPr lang="fr-FR"/>
          </a:p>
        </p:txBody>
      </p:sp>
    </p:spTree>
    <p:extLst>
      <p:ext uri="{BB962C8B-B14F-4D97-AF65-F5344CB8AC3E}">
        <p14:creationId xmlns:p14="http://schemas.microsoft.com/office/powerpoint/2010/main" val="1195939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40230CE-79A0-4379-85A8-AFD93EC776C3}" type="slidenum">
              <a:rPr lang="fr-BE" smtClean="0"/>
              <a:t>23</a:t>
            </a:fld>
            <a:endParaRPr lang="fr-BE"/>
          </a:p>
        </p:txBody>
      </p:sp>
    </p:spTree>
    <p:extLst>
      <p:ext uri="{BB962C8B-B14F-4D97-AF65-F5344CB8AC3E}">
        <p14:creationId xmlns:p14="http://schemas.microsoft.com/office/powerpoint/2010/main" val="127560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fr-BE" altLang="fr-FR" dirty="0"/>
          </a:p>
        </p:txBody>
      </p:sp>
    </p:spTree>
    <p:extLst>
      <p:ext uri="{BB962C8B-B14F-4D97-AF65-F5344CB8AC3E}">
        <p14:creationId xmlns:p14="http://schemas.microsoft.com/office/powerpoint/2010/main" val="1110153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fr-BE" altLang="fr-FR"/>
          </a:p>
        </p:txBody>
      </p:sp>
    </p:spTree>
    <p:extLst>
      <p:ext uri="{BB962C8B-B14F-4D97-AF65-F5344CB8AC3E}">
        <p14:creationId xmlns:p14="http://schemas.microsoft.com/office/powerpoint/2010/main" val="2893972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fr-BE" altLang="fr-FR"/>
          </a:p>
        </p:txBody>
      </p:sp>
    </p:spTree>
    <p:extLst>
      <p:ext uri="{BB962C8B-B14F-4D97-AF65-F5344CB8AC3E}">
        <p14:creationId xmlns:p14="http://schemas.microsoft.com/office/powerpoint/2010/main" val="1781979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B57A34-8466-D449-8D0C-C7F03D1145F4}" type="slidenum">
              <a:rPr lang="fr-FR" smtClean="0"/>
              <a:pPr/>
              <a:t>27</a:t>
            </a:fld>
            <a:endParaRPr lang="fr-FR"/>
          </a:p>
        </p:txBody>
      </p:sp>
    </p:spTree>
    <p:extLst>
      <p:ext uri="{BB962C8B-B14F-4D97-AF65-F5344CB8AC3E}">
        <p14:creationId xmlns:p14="http://schemas.microsoft.com/office/powerpoint/2010/main" val="509695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B57A34-8466-D449-8D0C-C7F03D1145F4}" type="slidenum">
              <a:rPr lang="fr-FR" smtClean="0"/>
              <a:pPr/>
              <a:t>28</a:t>
            </a:fld>
            <a:endParaRPr lang="fr-FR"/>
          </a:p>
        </p:txBody>
      </p:sp>
    </p:spTree>
    <p:extLst>
      <p:ext uri="{BB962C8B-B14F-4D97-AF65-F5344CB8AC3E}">
        <p14:creationId xmlns:p14="http://schemas.microsoft.com/office/powerpoint/2010/main" val="989919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B57A34-8466-D449-8D0C-C7F03D1145F4}" type="slidenum">
              <a:rPr lang="fr-FR" smtClean="0"/>
              <a:pPr/>
              <a:t>29</a:t>
            </a:fld>
            <a:endParaRPr lang="fr-FR"/>
          </a:p>
        </p:txBody>
      </p:sp>
    </p:spTree>
    <p:extLst>
      <p:ext uri="{BB962C8B-B14F-4D97-AF65-F5344CB8AC3E}">
        <p14:creationId xmlns:p14="http://schemas.microsoft.com/office/powerpoint/2010/main" val="1261036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FR" dirty="0"/>
              <a:t>Manque de reconnaissance:</a:t>
            </a:r>
          </a:p>
          <a:p>
            <a:pPr>
              <a:buFontTx/>
              <a:buChar char="-"/>
            </a:pPr>
            <a:r>
              <a:rPr lang="fr-FR" dirty="0"/>
              <a:t>Pas de feed-back</a:t>
            </a:r>
          </a:p>
          <a:p>
            <a:pPr>
              <a:buFontTx/>
              <a:buChar char="-"/>
            </a:pPr>
            <a:r>
              <a:rPr lang="fr-FR" dirty="0"/>
              <a:t> Evaluation que sur des</a:t>
            </a:r>
            <a:r>
              <a:rPr lang="fr-FR" baseline="0" dirty="0"/>
              <a:t> indicateurs chiffrés</a:t>
            </a:r>
          </a:p>
          <a:p>
            <a:pPr>
              <a:buFontTx/>
              <a:buChar char="-"/>
            </a:pPr>
            <a:endParaRPr lang="fr-FR" baseline="0" dirty="0"/>
          </a:p>
          <a:p>
            <a:pPr>
              <a:buFontTx/>
              <a:buNone/>
            </a:pPr>
            <a:r>
              <a:rPr lang="fr-FR" baseline="0" dirty="0"/>
              <a:t>Manque d’autonomie:</a:t>
            </a:r>
          </a:p>
          <a:p>
            <a:pPr>
              <a:buFontTx/>
              <a:buChar char="-"/>
            </a:pPr>
            <a:r>
              <a:rPr lang="fr-FR" baseline="0" dirty="0"/>
              <a:t>Salariés non consultés dans les processus de décision ou d’amélioration</a:t>
            </a:r>
          </a:p>
          <a:p>
            <a:pPr>
              <a:buFontTx/>
              <a:buChar char="-"/>
            </a:pPr>
            <a:r>
              <a:rPr lang="fr-FR" baseline="0" dirty="0"/>
              <a:t>hyper contrôle qui se renforce si la confiance n’est pas instaurée</a:t>
            </a:r>
          </a:p>
          <a:p>
            <a:pPr>
              <a:buFontTx/>
              <a:buChar char="-"/>
            </a:pPr>
            <a:endParaRPr lang="fr-FR" baseline="0" dirty="0"/>
          </a:p>
          <a:p>
            <a:pPr>
              <a:buFontTx/>
              <a:buNone/>
            </a:pPr>
            <a:r>
              <a:rPr lang="fr-FR" baseline="0" dirty="0"/>
              <a:t>Qualité empêchée:</a:t>
            </a:r>
          </a:p>
          <a:p>
            <a:pPr>
              <a:buFontTx/>
              <a:buChar char="-"/>
            </a:pPr>
            <a:r>
              <a:rPr lang="fr-FR" baseline="0" dirty="0"/>
              <a:t>Salarié qui n’a plus le temps où les ressources pour effectuer un travail de qualité = frustration puis dévalorisation</a:t>
            </a:r>
          </a:p>
          <a:p>
            <a:pPr>
              <a:buFontTx/>
              <a:buChar char="-"/>
            </a:pPr>
            <a:endParaRPr lang="fr-FR" dirty="0"/>
          </a:p>
          <a:p>
            <a:pPr>
              <a:buFontTx/>
              <a:buNone/>
            </a:pPr>
            <a:r>
              <a:rPr lang="fr-FR" dirty="0"/>
              <a:t>Manque de vision et de sens:</a:t>
            </a:r>
          </a:p>
          <a:p>
            <a:pPr>
              <a:buFontTx/>
              <a:buChar char="-"/>
            </a:pPr>
            <a:r>
              <a:rPr lang="fr-FR" dirty="0"/>
              <a:t> Quel est le but d’une entreprise ? Gagner</a:t>
            </a:r>
            <a:r>
              <a:rPr lang="fr-FR" baseline="0" dirty="0"/>
              <a:t> de l’argent. Pérennité. Non !!! Pas un but en soit</a:t>
            </a:r>
          </a:p>
          <a:p>
            <a:pPr>
              <a:buFontTx/>
              <a:buChar char="-"/>
            </a:pPr>
            <a:r>
              <a:rPr lang="fr-FR" dirty="0"/>
              <a:t>A quoi contribue mon</a:t>
            </a:r>
            <a:r>
              <a:rPr lang="fr-FR" baseline="0" dirty="0"/>
              <a:t> entreprise dans la société? </a:t>
            </a:r>
          </a:p>
          <a:p>
            <a:pPr>
              <a:buFontTx/>
              <a:buChar char="-"/>
            </a:pPr>
            <a:r>
              <a:rPr lang="fr-FR" baseline="0" dirty="0"/>
              <a:t> A quoi mon service et moi-même contribuons dans l’entreprise.</a:t>
            </a:r>
          </a:p>
          <a:p>
            <a:pPr>
              <a:buFontTx/>
              <a:buChar char="-"/>
            </a:pPr>
            <a:endParaRPr lang="fr-FR" baseline="0" dirty="0"/>
          </a:p>
          <a:p>
            <a:pPr>
              <a:buFontTx/>
              <a:buNone/>
            </a:pPr>
            <a:r>
              <a:rPr lang="fr-FR" baseline="0" dirty="0"/>
              <a:t>Absence de management:</a:t>
            </a:r>
          </a:p>
          <a:p>
            <a:pPr>
              <a:buFontTx/>
              <a:buChar char="-"/>
            </a:pPr>
            <a:r>
              <a:rPr lang="fr-FR" baseline="0" dirty="0"/>
              <a:t> Le manager gère son activité (60 à 70% de son temps). </a:t>
            </a:r>
            <a:r>
              <a:rPr lang="fr-FR" baseline="0" dirty="0" err="1"/>
              <a:t>Reporting</a:t>
            </a:r>
            <a:r>
              <a:rPr lang="fr-FR" baseline="0" dirty="0"/>
              <a:t>, expertise…</a:t>
            </a:r>
          </a:p>
          <a:p>
            <a:pPr>
              <a:buFontTx/>
              <a:buChar char="-"/>
            </a:pPr>
            <a:r>
              <a:rPr lang="fr-FR" baseline="0" dirty="0"/>
              <a:t> Il oublie la régulation du travail et de son équipe et la direction (vision, préparer le changement)</a:t>
            </a:r>
          </a:p>
          <a:p>
            <a:pPr>
              <a:buFontTx/>
              <a:buNone/>
            </a:pPr>
            <a:r>
              <a:rPr lang="fr-FR" baseline="0" dirty="0"/>
              <a:t>- Travail à distance et équipes de plus en plus nombreuses</a:t>
            </a:r>
          </a:p>
          <a:p>
            <a:pPr>
              <a:buFontTx/>
              <a:buChar char="-"/>
            </a:pPr>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fr-FR" smtClean="0"/>
              <a:pPr/>
              <a:t>30</a:t>
            </a:fld>
            <a:endParaRPr lang="fr-FR"/>
          </a:p>
        </p:txBody>
      </p:sp>
    </p:spTree>
    <p:extLst>
      <p:ext uri="{BB962C8B-B14F-4D97-AF65-F5344CB8AC3E}">
        <p14:creationId xmlns:p14="http://schemas.microsoft.com/office/powerpoint/2010/main" val="2972445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Qu’est-ce qui fait qu’à titre individuel, certains comportements vont favoriser les effets du stress.</a:t>
            </a:r>
          </a:p>
          <a:p>
            <a:r>
              <a:rPr lang="fr-FR" dirty="0"/>
              <a:t>A moment donné,</a:t>
            </a:r>
            <a:r>
              <a:rPr lang="fr-FR" baseline="0" dirty="0"/>
              <a:t> ne plus être soi</a:t>
            </a:r>
          </a:p>
          <a:p>
            <a:endParaRPr lang="fr-FR" baseline="0" dirty="0"/>
          </a:p>
          <a:p>
            <a:r>
              <a:rPr lang="fr-FR" dirty="0"/>
              <a:t>L’important,</a:t>
            </a:r>
            <a:r>
              <a:rPr lang="fr-FR" baseline="0" dirty="0"/>
              <a:t> c’est d’être souple sur tous ces axes. </a:t>
            </a:r>
            <a:endParaRPr lang="fr-FR" dirty="0"/>
          </a:p>
        </p:txBody>
      </p:sp>
    </p:spTree>
    <p:extLst>
      <p:ext uri="{BB962C8B-B14F-4D97-AF65-F5344CB8AC3E}">
        <p14:creationId xmlns:p14="http://schemas.microsoft.com/office/powerpoint/2010/main" val="720886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Externes: ce à quoi on pense en 1er</a:t>
            </a:r>
          </a:p>
          <a:p>
            <a:r>
              <a:rPr lang="fr-FR" dirty="0"/>
              <a:t>Internes: on les sous-estime, mais ce sont aussi</a:t>
            </a:r>
            <a:r>
              <a:rPr lang="fr-FR" baseline="0" dirty="0"/>
              <a:t> nos qualités grâce auxquelles on a réussi: on a plus de mal à agir dessus. C’est un gisement important, efficace à court terme</a:t>
            </a:r>
          </a:p>
          <a:p>
            <a:r>
              <a:rPr lang="fr-FR" b="1" dirty="0"/>
              <a:t>Les contraintes </a:t>
            </a:r>
            <a:r>
              <a:rPr lang="fr-FR" b="1" i="1" dirty="0"/>
              <a:t>externes</a:t>
            </a:r>
            <a:r>
              <a:rPr lang="fr-FR" dirty="0"/>
              <a:t> </a:t>
            </a:r>
            <a:r>
              <a:rPr lang="fr-FR" b="1" dirty="0"/>
              <a:t>à l’individu</a:t>
            </a:r>
            <a:r>
              <a:rPr lang="fr-FR" dirty="0"/>
              <a:t> : lorsque c’est l’environnement qui met la pression sur l’individu</a:t>
            </a:r>
          </a:p>
          <a:p>
            <a:r>
              <a:rPr lang="fr-FR" dirty="0"/>
              <a:t>Exemples : les conditions météorologiques, Les événements soudains et imprévus, les exigences des autres</a:t>
            </a:r>
          </a:p>
          <a:p>
            <a:r>
              <a:rPr lang="fr-FR" b="1" dirty="0"/>
              <a:t>Les contraintes </a:t>
            </a:r>
            <a:r>
              <a:rPr lang="fr-FR" b="1" i="1" dirty="0"/>
              <a:t>internes</a:t>
            </a:r>
            <a:r>
              <a:rPr lang="fr-FR" dirty="0"/>
              <a:t> </a:t>
            </a:r>
            <a:r>
              <a:rPr lang="fr-FR" b="1" dirty="0"/>
              <a:t>à l’individu</a:t>
            </a:r>
            <a:r>
              <a:rPr lang="fr-FR" dirty="0"/>
              <a:t> : lorsque c’est l’individu qui se met ou se rajoute de la pression lui-même.</a:t>
            </a:r>
          </a:p>
          <a:p>
            <a:r>
              <a:rPr lang="fr-FR" dirty="0"/>
              <a:t>Exemples : le besoin de tout maîtriser, la peur de dire non, le souci du perfectionnisme</a:t>
            </a:r>
          </a:p>
          <a:p>
            <a:r>
              <a:rPr lang="fr-FR" dirty="0"/>
              <a:t>On n’identifie pas assez les contraintes internes qui sont pourtant celles sur le quel l’individu a le plus de marge de manœuvre. En ce qui concerne les contraintes externes, il faut bien sur les prendre en compte mais elle dépende du collectif (manager, organisation) et l’individu par conséquent à titre individuel à moins de marge de manœuvre</a:t>
            </a:r>
          </a:p>
          <a:p>
            <a:endParaRPr lang="fr-FR" dirty="0"/>
          </a:p>
          <a:p>
            <a:endParaRPr lang="fr-FR" dirty="0"/>
          </a:p>
          <a:p>
            <a:endParaRPr lang="en-US" dirty="0"/>
          </a:p>
        </p:txBody>
      </p:sp>
      <p:sp>
        <p:nvSpPr>
          <p:cNvPr id="4" name="Espace réservé du numéro de diapositive 3"/>
          <p:cNvSpPr>
            <a:spLocks noGrp="1"/>
          </p:cNvSpPr>
          <p:nvPr>
            <p:ph type="sldNum" sz="quarter" idx="10"/>
          </p:nvPr>
        </p:nvSpPr>
        <p:spPr/>
        <p:txBody>
          <a:bodyPr/>
          <a:lstStyle/>
          <a:p>
            <a:fld id="{04205B08-FC7E-4673-8467-BF3DE3B247DE}" type="slidenum">
              <a:rPr lang="en-US" smtClean="0"/>
              <a:t>32</a:t>
            </a:fld>
            <a:endParaRPr lang="en-US"/>
          </a:p>
        </p:txBody>
      </p:sp>
    </p:spTree>
    <p:extLst>
      <p:ext uri="{BB962C8B-B14F-4D97-AF65-F5344CB8AC3E}">
        <p14:creationId xmlns:p14="http://schemas.microsoft.com/office/powerpoint/2010/main" val="152678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sz="800" b="1" dirty="0">
              <a:latin typeface="Arial" pitchFamily="34" charset="0"/>
              <a:ea typeface="Apple LiGothic Medium"/>
              <a:cs typeface="Arial" pitchFamily="34" charset="0"/>
            </a:endParaRPr>
          </a:p>
        </p:txBody>
      </p:sp>
      <p:sp>
        <p:nvSpPr>
          <p:cNvPr id="4" name="Espace réservé du numéro de diapositive 3"/>
          <p:cNvSpPr>
            <a:spLocks noGrp="1"/>
          </p:cNvSpPr>
          <p:nvPr>
            <p:ph type="sldNum" sz="quarter" idx="10"/>
          </p:nvPr>
        </p:nvSpPr>
        <p:spPr/>
        <p:txBody>
          <a:bodyPr/>
          <a:lstStyle/>
          <a:p>
            <a:fld id="{04205B08-FC7E-4673-8467-BF3DE3B247DE}" type="slidenum">
              <a:rPr lang="en-US" smtClean="0"/>
              <a:t>4</a:t>
            </a:fld>
            <a:endParaRPr lang="en-US"/>
          </a:p>
        </p:txBody>
      </p:sp>
    </p:spTree>
    <p:extLst>
      <p:ext uri="{BB962C8B-B14F-4D97-AF65-F5344CB8AC3E}">
        <p14:creationId xmlns:p14="http://schemas.microsoft.com/office/powerpoint/2010/main" val="2004878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B57A34-8466-D449-8D0C-C7F03D1145F4}" type="slidenum">
              <a:rPr lang="fr-FR" smtClean="0"/>
              <a:pPr/>
              <a:t>33</a:t>
            </a:fld>
            <a:endParaRPr lang="fr-FR"/>
          </a:p>
        </p:txBody>
      </p:sp>
    </p:spTree>
    <p:extLst>
      <p:ext uri="{BB962C8B-B14F-4D97-AF65-F5344CB8AC3E}">
        <p14:creationId xmlns:p14="http://schemas.microsoft.com/office/powerpoint/2010/main" val="2973460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34</a:t>
            </a:fld>
            <a:endParaRPr lang="fr-FR"/>
          </a:p>
        </p:txBody>
      </p:sp>
    </p:spTree>
    <p:extLst>
      <p:ext uri="{BB962C8B-B14F-4D97-AF65-F5344CB8AC3E}">
        <p14:creationId xmlns:p14="http://schemas.microsoft.com/office/powerpoint/2010/main" val="2383686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35</a:t>
            </a:fld>
            <a:endParaRPr lang="fr-FR"/>
          </a:p>
        </p:txBody>
      </p:sp>
    </p:spTree>
    <p:extLst>
      <p:ext uri="{BB962C8B-B14F-4D97-AF65-F5344CB8AC3E}">
        <p14:creationId xmlns:p14="http://schemas.microsoft.com/office/powerpoint/2010/main" val="4293447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43</a:t>
            </a:fld>
            <a:endParaRPr lang="fr-FR"/>
          </a:p>
        </p:txBody>
      </p:sp>
    </p:spTree>
    <p:extLst>
      <p:ext uri="{BB962C8B-B14F-4D97-AF65-F5344CB8AC3E}">
        <p14:creationId xmlns:p14="http://schemas.microsoft.com/office/powerpoint/2010/main" val="3556252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44</a:t>
            </a:fld>
            <a:endParaRPr lang="fr-FR"/>
          </a:p>
        </p:txBody>
      </p:sp>
    </p:spTree>
    <p:extLst>
      <p:ext uri="{BB962C8B-B14F-4D97-AF65-F5344CB8AC3E}">
        <p14:creationId xmlns:p14="http://schemas.microsoft.com/office/powerpoint/2010/main" val="697376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45</a:t>
            </a:fld>
            <a:endParaRPr lang="fr-FR"/>
          </a:p>
        </p:txBody>
      </p:sp>
    </p:spTree>
    <p:extLst>
      <p:ext uri="{BB962C8B-B14F-4D97-AF65-F5344CB8AC3E}">
        <p14:creationId xmlns:p14="http://schemas.microsoft.com/office/powerpoint/2010/main" val="2695612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48</a:t>
            </a:fld>
            <a:endParaRPr lang="fr-FR"/>
          </a:p>
        </p:txBody>
      </p:sp>
    </p:spTree>
    <p:extLst>
      <p:ext uri="{BB962C8B-B14F-4D97-AF65-F5344CB8AC3E}">
        <p14:creationId xmlns:p14="http://schemas.microsoft.com/office/powerpoint/2010/main" val="3841396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49</a:t>
            </a:fld>
            <a:endParaRPr lang="fr-FR"/>
          </a:p>
        </p:txBody>
      </p:sp>
    </p:spTree>
    <p:extLst>
      <p:ext uri="{BB962C8B-B14F-4D97-AF65-F5344CB8AC3E}">
        <p14:creationId xmlns:p14="http://schemas.microsoft.com/office/powerpoint/2010/main" val="369088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normAutofit/>
          </a:bodyPr>
          <a:lstStyle/>
          <a:p>
            <a:endParaRPr lang="fr-BE" altLang="fr-FR" dirty="0"/>
          </a:p>
        </p:txBody>
      </p:sp>
    </p:spTree>
    <p:extLst>
      <p:ext uri="{BB962C8B-B14F-4D97-AF65-F5344CB8AC3E}">
        <p14:creationId xmlns:p14="http://schemas.microsoft.com/office/powerpoint/2010/main" val="169996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45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dirty="0">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cs typeface="ＭＳ Ｐゴシック" charset="0"/>
              </a:defRPr>
            </a:lvl1pPr>
            <a:lvl2pPr marL="775640" indent="-298323" eaLnBrk="0" hangingPunct="0">
              <a:defRPr sz="2500">
                <a:solidFill>
                  <a:schemeClr val="tx1"/>
                </a:solidFill>
                <a:latin typeface="Times New Roman" charset="0"/>
                <a:ea typeface="ＭＳ Ｐゴシック" charset="0"/>
              </a:defRPr>
            </a:lvl2pPr>
            <a:lvl3pPr marL="1193292" indent="-238658" eaLnBrk="0" hangingPunct="0">
              <a:defRPr sz="2500">
                <a:solidFill>
                  <a:schemeClr val="tx1"/>
                </a:solidFill>
                <a:latin typeface="Times New Roman" charset="0"/>
                <a:ea typeface="ＭＳ Ｐゴシック" charset="0"/>
              </a:defRPr>
            </a:lvl3pPr>
            <a:lvl4pPr marL="1670609" indent="-238658" eaLnBrk="0" hangingPunct="0">
              <a:defRPr sz="2500">
                <a:solidFill>
                  <a:schemeClr val="tx1"/>
                </a:solidFill>
                <a:latin typeface="Times New Roman" charset="0"/>
                <a:ea typeface="ＭＳ Ｐゴシック" charset="0"/>
              </a:defRPr>
            </a:lvl4pPr>
            <a:lvl5pPr marL="2147926" indent="-238658" eaLnBrk="0" hangingPunct="0">
              <a:defRPr sz="2500">
                <a:solidFill>
                  <a:schemeClr val="tx1"/>
                </a:solidFill>
                <a:latin typeface="Times New Roman" charset="0"/>
                <a:ea typeface="ＭＳ Ｐゴシック" charset="0"/>
              </a:defRPr>
            </a:lvl5pPr>
            <a:lvl6pPr marL="2625242" indent="-238658" algn="ctr" eaLnBrk="0" fontAlgn="base" hangingPunct="0">
              <a:spcBef>
                <a:spcPct val="20000"/>
              </a:spcBef>
              <a:spcAft>
                <a:spcPct val="0"/>
              </a:spcAft>
              <a:defRPr sz="2500">
                <a:solidFill>
                  <a:schemeClr val="tx1"/>
                </a:solidFill>
                <a:latin typeface="Times New Roman" charset="0"/>
                <a:ea typeface="ＭＳ Ｐゴシック" charset="0"/>
              </a:defRPr>
            </a:lvl6pPr>
            <a:lvl7pPr marL="3102559" indent="-238658" algn="ctr" eaLnBrk="0" fontAlgn="base" hangingPunct="0">
              <a:spcBef>
                <a:spcPct val="20000"/>
              </a:spcBef>
              <a:spcAft>
                <a:spcPct val="0"/>
              </a:spcAft>
              <a:defRPr sz="2500">
                <a:solidFill>
                  <a:schemeClr val="tx1"/>
                </a:solidFill>
                <a:latin typeface="Times New Roman" charset="0"/>
                <a:ea typeface="ＭＳ Ｐゴシック" charset="0"/>
              </a:defRPr>
            </a:lvl7pPr>
            <a:lvl8pPr marL="3579876" indent="-238658" algn="ctr" eaLnBrk="0" fontAlgn="base" hangingPunct="0">
              <a:spcBef>
                <a:spcPct val="20000"/>
              </a:spcBef>
              <a:spcAft>
                <a:spcPct val="0"/>
              </a:spcAft>
              <a:defRPr sz="2500">
                <a:solidFill>
                  <a:schemeClr val="tx1"/>
                </a:solidFill>
                <a:latin typeface="Times New Roman" charset="0"/>
                <a:ea typeface="ＭＳ Ｐゴシック" charset="0"/>
              </a:defRPr>
            </a:lvl8pPr>
            <a:lvl9pPr marL="4057193" indent="-238658" algn="ctr" eaLnBrk="0" fontAlgn="base" hangingPunct="0">
              <a:spcBef>
                <a:spcPct val="20000"/>
              </a:spcBef>
              <a:spcAft>
                <a:spcPct val="0"/>
              </a:spcAft>
              <a:defRPr sz="2500">
                <a:solidFill>
                  <a:schemeClr val="tx1"/>
                </a:solidFill>
                <a:latin typeface="Times New Roman" charset="0"/>
                <a:ea typeface="ＭＳ Ｐゴシック" charset="0"/>
              </a:defRPr>
            </a:lvl9pPr>
          </a:lstStyle>
          <a:p>
            <a:pPr eaLnBrk="1" hangingPunct="1"/>
            <a:fld id="{69FCA7DE-4EED-F044-9FC5-BB4E690F8C5D}" type="slidenum">
              <a:rPr lang="fr-FR" sz="1300"/>
              <a:pPr eaLnBrk="1" hangingPunct="1"/>
              <a:t>6</a:t>
            </a:fld>
            <a:endParaRPr lang="fr-FR" sz="1300" dirty="0"/>
          </a:p>
        </p:txBody>
      </p:sp>
    </p:spTree>
    <p:extLst>
      <p:ext uri="{BB962C8B-B14F-4D97-AF65-F5344CB8AC3E}">
        <p14:creationId xmlns:p14="http://schemas.microsoft.com/office/powerpoint/2010/main" val="355887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7</a:t>
            </a:fld>
            <a:endParaRPr lang="fr-FR"/>
          </a:p>
        </p:txBody>
      </p:sp>
    </p:spTree>
    <p:extLst>
      <p:ext uri="{BB962C8B-B14F-4D97-AF65-F5344CB8AC3E}">
        <p14:creationId xmlns:p14="http://schemas.microsoft.com/office/powerpoint/2010/main" val="2909081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560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BE" sz="1300" dirty="0">
                <a:latin typeface="+mn-lt"/>
                <a:cs typeface="+mn-cs"/>
              </a:rPr>
              <a:t>Imaginez ce que ferait qu'une grenouille si on la lançait dans un bain d'eau bouillante. Un réflexe de survie lui permettra de sentir avec ses pattes que c’est bouillant et de sauter instantanément de l'eau pour se sauver. Maintenant la même grenouille posée au fond de la baignoire vide. Le robinet est ouvert, l'eau coule, d’abord froid plus tiède puis chaude jusqu'à de devenir bouillante. Que se </a:t>
            </a:r>
            <a:r>
              <a:rPr lang="fr-BE" sz="1300" dirty="0" err="1">
                <a:latin typeface="+mn-lt"/>
                <a:cs typeface="+mn-cs"/>
              </a:rPr>
              <a:t>passera-t-il</a:t>
            </a:r>
            <a:r>
              <a:rPr lang="fr-BE" sz="1300" dirty="0">
                <a:latin typeface="+mn-lt"/>
                <a:cs typeface="+mn-cs"/>
              </a:rPr>
              <a:t> pour la pauvre grenouille ? Elle va cuire simplement parce qu'elle s'adapte toujours plus à la chaleur et qu'elle ne se rend pas compte que l'eau devient dangereuse. Dans le processus du </a:t>
            </a:r>
            <a:r>
              <a:rPr lang="fr-BE" sz="1300" dirty="0" err="1">
                <a:latin typeface="+mn-lt"/>
                <a:cs typeface="+mn-cs"/>
              </a:rPr>
              <a:t>burn</a:t>
            </a:r>
            <a:r>
              <a:rPr lang="fr-BE" sz="1300" dirty="0">
                <a:latin typeface="+mn-lt"/>
                <a:cs typeface="+mn-cs"/>
              </a:rPr>
              <a:t> out bien souvent le terrain favorable s'est installé à notre insu, car nous avons de fortes capacités à nous adapter sans cesse, repousser toujours plus loin les limites, sans en avoir vraiment conscience. Et comme la grenouille, nous brûlons à notre insu.</a:t>
            </a:r>
            <a:endParaRPr lang="fr-FR"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cs typeface="ＭＳ Ｐゴシック" charset="0"/>
              </a:defRPr>
            </a:lvl1pPr>
            <a:lvl2pPr marL="775640" indent="-298323" eaLnBrk="0" hangingPunct="0">
              <a:defRPr sz="2500">
                <a:solidFill>
                  <a:schemeClr val="tx1"/>
                </a:solidFill>
                <a:latin typeface="Times New Roman" charset="0"/>
                <a:ea typeface="ＭＳ Ｐゴシック" charset="0"/>
              </a:defRPr>
            </a:lvl2pPr>
            <a:lvl3pPr marL="1193292" indent="-238658" eaLnBrk="0" hangingPunct="0">
              <a:defRPr sz="2500">
                <a:solidFill>
                  <a:schemeClr val="tx1"/>
                </a:solidFill>
                <a:latin typeface="Times New Roman" charset="0"/>
                <a:ea typeface="ＭＳ Ｐゴシック" charset="0"/>
              </a:defRPr>
            </a:lvl3pPr>
            <a:lvl4pPr marL="1670609" indent="-238658" eaLnBrk="0" hangingPunct="0">
              <a:defRPr sz="2500">
                <a:solidFill>
                  <a:schemeClr val="tx1"/>
                </a:solidFill>
                <a:latin typeface="Times New Roman" charset="0"/>
                <a:ea typeface="ＭＳ Ｐゴシック" charset="0"/>
              </a:defRPr>
            </a:lvl4pPr>
            <a:lvl5pPr marL="2147926" indent="-238658" eaLnBrk="0" hangingPunct="0">
              <a:defRPr sz="2500">
                <a:solidFill>
                  <a:schemeClr val="tx1"/>
                </a:solidFill>
                <a:latin typeface="Times New Roman" charset="0"/>
                <a:ea typeface="ＭＳ Ｐゴシック" charset="0"/>
              </a:defRPr>
            </a:lvl5pPr>
            <a:lvl6pPr marL="2625242" indent="-238658" algn="ctr" eaLnBrk="0" fontAlgn="base" hangingPunct="0">
              <a:spcBef>
                <a:spcPct val="20000"/>
              </a:spcBef>
              <a:spcAft>
                <a:spcPct val="0"/>
              </a:spcAft>
              <a:defRPr sz="2500">
                <a:solidFill>
                  <a:schemeClr val="tx1"/>
                </a:solidFill>
                <a:latin typeface="Times New Roman" charset="0"/>
                <a:ea typeface="ＭＳ Ｐゴシック" charset="0"/>
              </a:defRPr>
            </a:lvl6pPr>
            <a:lvl7pPr marL="3102559" indent="-238658" algn="ctr" eaLnBrk="0" fontAlgn="base" hangingPunct="0">
              <a:spcBef>
                <a:spcPct val="20000"/>
              </a:spcBef>
              <a:spcAft>
                <a:spcPct val="0"/>
              </a:spcAft>
              <a:defRPr sz="2500">
                <a:solidFill>
                  <a:schemeClr val="tx1"/>
                </a:solidFill>
                <a:latin typeface="Times New Roman" charset="0"/>
                <a:ea typeface="ＭＳ Ｐゴシック" charset="0"/>
              </a:defRPr>
            </a:lvl7pPr>
            <a:lvl8pPr marL="3579876" indent="-238658" algn="ctr" eaLnBrk="0" fontAlgn="base" hangingPunct="0">
              <a:spcBef>
                <a:spcPct val="20000"/>
              </a:spcBef>
              <a:spcAft>
                <a:spcPct val="0"/>
              </a:spcAft>
              <a:defRPr sz="2500">
                <a:solidFill>
                  <a:schemeClr val="tx1"/>
                </a:solidFill>
                <a:latin typeface="Times New Roman" charset="0"/>
                <a:ea typeface="ＭＳ Ｐゴシック" charset="0"/>
              </a:defRPr>
            </a:lvl8pPr>
            <a:lvl9pPr marL="4057193" indent="-238658" algn="ctr" eaLnBrk="0" fontAlgn="base" hangingPunct="0">
              <a:spcBef>
                <a:spcPct val="20000"/>
              </a:spcBef>
              <a:spcAft>
                <a:spcPct val="0"/>
              </a:spcAft>
              <a:defRPr sz="2500">
                <a:solidFill>
                  <a:schemeClr val="tx1"/>
                </a:solidFill>
                <a:latin typeface="Times New Roman" charset="0"/>
                <a:ea typeface="ＭＳ Ｐゴシック" charset="0"/>
              </a:defRPr>
            </a:lvl9pPr>
          </a:lstStyle>
          <a:p>
            <a:pPr defTabSz="477317" eaLnBrk="1" fontAlgn="auto" hangingPunct="1">
              <a:spcBef>
                <a:spcPts val="0"/>
              </a:spcBef>
              <a:spcAft>
                <a:spcPts val="0"/>
              </a:spcAft>
              <a:defRPr/>
            </a:pPr>
            <a:fld id="{9E79B31D-B659-1348-B81F-B3FE11CC2D30}" type="slidenum">
              <a:rPr lang="fr-FR" sz="1300">
                <a:solidFill>
                  <a:prstClr val="black"/>
                </a:solidFill>
              </a:rPr>
              <a:pPr defTabSz="477317" eaLnBrk="1" fontAlgn="auto" hangingPunct="1">
                <a:spcBef>
                  <a:spcPts val="0"/>
                </a:spcBef>
                <a:spcAft>
                  <a:spcPts val="0"/>
                </a:spcAft>
                <a:defRPr/>
              </a:pPr>
              <a:t>8</a:t>
            </a:fld>
            <a:endParaRPr lang="fr-FR" sz="1300">
              <a:solidFill>
                <a:prstClr val="black"/>
              </a:solidFill>
            </a:endParaRPr>
          </a:p>
        </p:txBody>
      </p:sp>
    </p:spTree>
    <p:extLst>
      <p:ext uri="{BB962C8B-B14F-4D97-AF65-F5344CB8AC3E}">
        <p14:creationId xmlns:p14="http://schemas.microsoft.com/office/powerpoint/2010/main" val="2000454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150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BE" sz="1300" dirty="0">
              <a:latin typeface="+mn-lt"/>
              <a:cs typeface="+mn-cs"/>
            </a:endParaRPr>
          </a:p>
          <a:p>
            <a:pPr eaLnBrk="1" hangingPunct="1">
              <a:spcBef>
                <a:spcPct val="0"/>
              </a:spcBef>
            </a:pPr>
            <a:endParaRPr lang="fr-FR"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cs typeface="ＭＳ Ｐゴシック" charset="0"/>
              </a:defRPr>
            </a:lvl1pPr>
            <a:lvl2pPr marL="775640" indent="-298323" eaLnBrk="0" hangingPunct="0">
              <a:defRPr sz="2500">
                <a:solidFill>
                  <a:schemeClr val="tx1"/>
                </a:solidFill>
                <a:latin typeface="Times New Roman" charset="0"/>
                <a:ea typeface="ＭＳ Ｐゴシック" charset="0"/>
              </a:defRPr>
            </a:lvl2pPr>
            <a:lvl3pPr marL="1193292" indent="-238658" eaLnBrk="0" hangingPunct="0">
              <a:defRPr sz="2500">
                <a:solidFill>
                  <a:schemeClr val="tx1"/>
                </a:solidFill>
                <a:latin typeface="Times New Roman" charset="0"/>
                <a:ea typeface="ＭＳ Ｐゴシック" charset="0"/>
              </a:defRPr>
            </a:lvl3pPr>
            <a:lvl4pPr marL="1670609" indent="-238658" eaLnBrk="0" hangingPunct="0">
              <a:defRPr sz="2500">
                <a:solidFill>
                  <a:schemeClr val="tx1"/>
                </a:solidFill>
                <a:latin typeface="Times New Roman" charset="0"/>
                <a:ea typeface="ＭＳ Ｐゴシック" charset="0"/>
              </a:defRPr>
            </a:lvl4pPr>
            <a:lvl5pPr marL="2147926" indent="-238658" eaLnBrk="0" hangingPunct="0">
              <a:defRPr sz="2500">
                <a:solidFill>
                  <a:schemeClr val="tx1"/>
                </a:solidFill>
                <a:latin typeface="Times New Roman" charset="0"/>
                <a:ea typeface="ＭＳ Ｐゴシック" charset="0"/>
              </a:defRPr>
            </a:lvl5pPr>
            <a:lvl6pPr marL="2625242" indent="-238658" algn="ctr" eaLnBrk="0" fontAlgn="base" hangingPunct="0">
              <a:spcBef>
                <a:spcPct val="20000"/>
              </a:spcBef>
              <a:spcAft>
                <a:spcPct val="0"/>
              </a:spcAft>
              <a:defRPr sz="2500">
                <a:solidFill>
                  <a:schemeClr val="tx1"/>
                </a:solidFill>
                <a:latin typeface="Times New Roman" charset="0"/>
                <a:ea typeface="ＭＳ Ｐゴシック" charset="0"/>
              </a:defRPr>
            </a:lvl6pPr>
            <a:lvl7pPr marL="3102559" indent="-238658" algn="ctr" eaLnBrk="0" fontAlgn="base" hangingPunct="0">
              <a:spcBef>
                <a:spcPct val="20000"/>
              </a:spcBef>
              <a:spcAft>
                <a:spcPct val="0"/>
              </a:spcAft>
              <a:defRPr sz="2500">
                <a:solidFill>
                  <a:schemeClr val="tx1"/>
                </a:solidFill>
                <a:latin typeface="Times New Roman" charset="0"/>
                <a:ea typeface="ＭＳ Ｐゴシック" charset="0"/>
              </a:defRPr>
            </a:lvl7pPr>
            <a:lvl8pPr marL="3579876" indent="-238658" algn="ctr" eaLnBrk="0" fontAlgn="base" hangingPunct="0">
              <a:spcBef>
                <a:spcPct val="20000"/>
              </a:spcBef>
              <a:spcAft>
                <a:spcPct val="0"/>
              </a:spcAft>
              <a:defRPr sz="2500">
                <a:solidFill>
                  <a:schemeClr val="tx1"/>
                </a:solidFill>
                <a:latin typeface="Times New Roman" charset="0"/>
                <a:ea typeface="ＭＳ Ｐゴシック" charset="0"/>
              </a:defRPr>
            </a:lvl8pPr>
            <a:lvl9pPr marL="4057193" indent="-238658" algn="ctr" eaLnBrk="0" fontAlgn="base" hangingPunct="0">
              <a:spcBef>
                <a:spcPct val="20000"/>
              </a:spcBef>
              <a:spcAft>
                <a:spcPct val="0"/>
              </a:spcAft>
              <a:defRPr sz="2500">
                <a:solidFill>
                  <a:schemeClr val="tx1"/>
                </a:solidFill>
                <a:latin typeface="Times New Roman" charset="0"/>
                <a:ea typeface="ＭＳ Ｐゴシック" charset="0"/>
              </a:defRPr>
            </a:lvl9pPr>
          </a:lstStyle>
          <a:p>
            <a:pPr eaLnBrk="1" hangingPunct="1"/>
            <a:fld id="{D182D751-FE65-544F-A857-C1B2213DB6D2}" type="slidenum">
              <a:rPr lang="fr-FR" sz="1300"/>
              <a:pPr eaLnBrk="1" hangingPunct="1"/>
              <a:t>9</a:t>
            </a:fld>
            <a:endParaRPr lang="fr-FR" sz="1300"/>
          </a:p>
        </p:txBody>
      </p:sp>
    </p:spTree>
    <p:extLst>
      <p:ext uri="{BB962C8B-B14F-4D97-AF65-F5344CB8AC3E}">
        <p14:creationId xmlns:p14="http://schemas.microsoft.com/office/powerpoint/2010/main" val="418021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355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dirty="0">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cs typeface="ＭＳ Ｐゴシック" charset="0"/>
              </a:defRPr>
            </a:lvl1pPr>
            <a:lvl2pPr marL="775640" indent="-298323" eaLnBrk="0" hangingPunct="0">
              <a:defRPr sz="2500">
                <a:solidFill>
                  <a:schemeClr val="tx1"/>
                </a:solidFill>
                <a:latin typeface="Times New Roman" charset="0"/>
                <a:ea typeface="ＭＳ Ｐゴシック" charset="0"/>
              </a:defRPr>
            </a:lvl2pPr>
            <a:lvl3pPr marL="1193292" indent="-238658" eaLnBrk="0" hangingPunct="0">
              <a:defRPr sz="2500">
                <a:solidFill>
                  <a:schemeClr val="tx1"/>
                </a:solidFill>
                <a:latin typeface="Times New Roman" charset="0"/>
                <a:ea typeface="ＭＳ Ｐゴシック" charset="0"/>
              </a:defRPr>
            </a:lvl3pPr>
            <a:lvl4pPr marL="1670609" indent="-238658" eaLnBrk="0" hangingPunct="0">
              <a:defRPr sz="2500">
                <a:solidFill>
                  <a:schemeClr val="tx1"/>
                </a:solidFill>
                <a:latin typeface="Times New Roman" charset="0"/>
                <a:ea typeface="ＭＳ Ｐゴシック" charset="0"/>
              </a:defRPr>
            </a:lvl4pPr>
            <a:lvl5pPr marL="2147926" indent="-238658" eaLnBrk="0" hangingPunct="0">
              <a:defRPr sz="2500">
                <a:solidFill>
                  <a:schemeClr val="tx1"/>
                </a:solidFill>
                <a:latin typeface="Times New Roman" charset="0"/>
                <a:ea typeface="ＭＳ Ｐゴシック" charset="0"/>
              </a:defRPr>
            </a:lvl5pPr>
            <a:lvl6pPr marL="2625242" indent="-238658" algn="ctr" eaLnBrk="0" fontAlgn="base" hangingPunct="0">
              <a:spcBef>
                <a:spcPct val="20000"/>
              </a:spcBef>
              <a:spcAft>
                <a:spcPct val="0"/>
              </a:spcAft>
              <a:defRPr sz="2500">
                <a:solidFill>
                  <a:schemeClr val="tx1"/>
                </a:solidFill>
                <a:latin typeface="Times New Roman" charset="0"/>
                <a:ea typeface="ＭＳ Ｐゴシック" charset="0"/>
              </a:defRPr>
            </a:lvl6pPr>
            <a:lvl7pPr marL="3102559" indent="-238658" algn="ctr" eaLnBrk="0" fontAlgn="base" hangingPunct="0">
              <a:spcBef>
                <a:spcPct val="20000"/>
              </a:spcBef>
              <a:spcAft>
                <a:spcPct val="0"/>
              </a:spcAft>
              <a:defRPr sz="2500">
                <a:solidFill>
                  <a:schemeClr val="tx1"/>
                </a:solidFill>
                <a:latin typeface="Times New Roman" charset="0"/>
                <a:ea typeface="ＭＳ Ｐゴシック" charset="0"/>
              </a:defRPr>
            </a:lvl7pPr>
            <a:lvl8pPr marL="3579876" indent="-238658" algn="ctr" eaLnBrk="0" fontAlgn="base" hangingPunct="0">
              <a:spcBef>
                <a:spcPct val="20000"/>
              </a:spcBef>
              <a:spcAft>
                <a:spcPct val="0"/>
              </a:spcAft>
              <a:defRPr sz="2500">
                <a:solidFill>
                  <a:schemeClr val="tx1"/>
                </a:solidFill>
                <a:latin typeface="Times New Roman" charset="0"/>
                <a:ea typeface="ＭＳ Ｐゴシック" charset="0"/>
              </a:defRPr>
            </a:lvl8pPr>
            <a:lvl9pPr marL="4057193" indent="-238658" algn="ctr" eaLnBrk="0" fontAlgn="base" hangingPunct="0">
              <a:spcBef>
                <a:spcPct val="20000"/>
              </a:spcBef>
              <a:spcAft>
                <a:spcPct val="0"/>
              </a:spcAft>
              <a:defRPr sz="2500">
                <a:solidFill>
                  <a:schemeClr val="tx1"/>
                </a:solidFill>
                <a:latin typeface="Times New Roman" charset="0"/>
                <a:ea typeface="ＭＳ Ｐゴシック" charset="0"/>
              </a:defRPr>
            </a:lvl9pPr>
          </a:lstStyle>
          <a:p>
            <a:pPr eaLnBrk="1" hangingPunct="1"/>
            <a:fld id="{715E3659-4034-D649-8C7D-AC196DE99D7D}" type="slidenum">
              <a:rPr lang="fr-FR" sz="1300"/>
              <a:pPr eaLnBrk="1" hangingPunct="1"/>
              <a:t>10</a:t>
            </a:fld>
            <a:endParaRPr lang="fr-FR" sz="1300"/>
          </a:p>
        </p:txBody>
      </p:sp>
    </p:spTree>
    <p:extLst>
      <p:ext uri="{BB962C8B-B14F-4D97-AF65-F5344CB8AC3E}">
        <p14:creationId xmlns:p14="http://schemas.microsoft.com/office/powerpoint/2010/main" val="409977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685800" y="2687638"/>
            <a:ext cx="7772400" cy="1470025"/>
          </a:xfrm>
        </p:spPr>
        <p:txBody>
          <a:bodyPr/>
          <a:lstStyle>
            <a:lvl1pPr algn="r">
              <a:defRPr/>
            </a:lvl1pPr>
          </a:lstStyle>
          <a:p>
            <a:r>
              <a:rPr lang="fr-FR"/>
              <a:t>Cliquez pour modifier le style du titre</a:t>
            </a:r>
          </a:p>
        </p:txBody>
      </p:sp>
      <p:sp>
        <p:nvSpPr>
          <p:cNvPr id="205830" name="Rectangle 6"/>
          <p:cNvSpPr>
            <a:spLocks noGrp="1" noChangeArrowheads="1"/>
          </p:cNvSpPr>
          <p:nvPr>
            <p:ph type="subTitle" idx="1"/>
          </p:nvPr>
        </p:nvSpPr>
        <p:spPr>
          <a:xfrm>
            <a:off x="685800" y="4443413"/>
            <a:ext cx="7772400" cy="490537"/>
          </a:xfrm>
        </p:spPr>
        <p:txBody>
          <a:bodyPr/>
          <a:lstStyle>
            <a:lvl1pPr marL="0" indent="0" algn="r">
              <a:buFont typeface="Wingdings" pitchFamily="2" charset="2"/>
              <a:buNone/>
              <a:defRPr>
                <a:solidFill>
                  <a:schemeClr val="hlink"/>
                </a:solidFill>
              </a:defRPr>
            </a:lvl1pPr>
          </a:lstStyle>
          <a:p>
            <a:r>
              <a:rPr lang="fr-FR"/>
              <a:t>Cliquez pour modifier le style des sous-titres du masque</a:t>
            </a:r>
          </a:p>
        </p:txBody>
      </p:sp>
      <p:pic>
        <p:nvPicPr>
          <p:cNvPr id="5" name="Image 4"/>
          <p:cNvPicPr>
            <a:picLocks noChangeAspect="1"/>
          </p:cNvPicPr>
          <p:nvPr userDrawn="1"/>
        </p:nvPicPr>
        <p:blipFill>
          <a:blip r:embed="rId2"/>
          <a:stretch>
            <a:fillRect/>
          </a:stretch>
        </p:blipFill>
        <p:spPr>
          <a:xfrm>
            <a:off x="116886" y="97936"/>
            <a:ext cx="2359841" cy="7816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2913" y="327025"/>
            <a:ext cx="2170112" cy="5767388"/>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282575" y="327025"/>
            <a:ext cx="6357938" cy="57673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33399" y="327025"/>
            <a:ext cx="8248651" cy="701675"/>
          </a:xfrm>
        </p:spPr>
        <p:txBody>
          <a:bodyPr/>
          <a:lstStyle/>
          <a:p>
            <a:r>
              <a:rPr lang="fr-FR"/>
              <a:t>Cliquez pour modifier le style du titre</a:t>
            </a:r>
          </a:p>
        </p:txBody>
      </p:sp>
      <p:sp>
        <p:nvSpPr>
          <p:cNvPr id="3" name="Espace réservé du tableau 2"/>
          <p:cNvSpPr>
            <a:spLocks noGrp="1"/>
          </p:cNvSpPr>
          <p:nvPr>
            <p:ph type="tbl" idx="1"/>
          </p:nvPr>
        </p:nvSpPr>
        <p:spPr>
          <a:xfrm>
            <a:off x="533399" y="1314450"/>
            <a:ext cx="8248651" cy="4779963"/>
          </a:xfrm>
        </p:spPr>
        <p:txBody>
          <a:bodyPr/>
          <a:lstStyle/>
          <a:p>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22264" y="1531552"/>
            <a:ext cx="4103963" cy="4378918"/>
          </a:xfrm>
        </p:spPr>
        <p:txBody>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p:txBody>
      </p:sp>
      <p:sp>
        <p:nvSpPr>
          <p:cNvPr id="5" name="Text Placeholder 4"/>
          <p:cNvSpPr>
            <a:spLocks noGrp="1"/>
          </p:cNvSpPr>
          <p:nvPr>
            <p:ph type="body" sz="quarter" idx="10"/>
          </p:nvPr>
        </p:nvSpPr>
        <p:spPr>
          <a:xfrm>
            <a:off x="322264" y="1009257"/>
            <a:ext cx="8497887" cy="339969"/>
          </a:xfrm>
          <a:prstGeom prst="rect">
            <a:avLst/>
          </a:prstGeom>
        </p:spPr>
        <p:txBody>
          <a:bodyPr rIns="0" anchor="t" anchorCtr="0">
            <a:noAutofit/>
          </a:bodyPr>
          <a:lstStyle>
            <a:lvl1pPr marL="0" indent="0">
              <a:spcBef>
                <a:spcPts val="0"/>
              </a:spcBef>
              <a:buClr>
                <a:schemeClr val="bg1"/>
              </a:buClr>
              <a:buSzPct val="25000"/>
              <a:buFont typeface="Arial" pitchFamily="34" charset="0"/>
              <a:buNone/>
              <a:defRPr sz="2000" b="1">
                <a:solidFill>
                  <a:schemeClr val="bg2"/>
                </a:solidFill>
              </a:defRPr>
            </a:lvl1pPr>
            <a:lvl2pPr marL="0" indent="0">
              <a:spcBef>
                <a:spcPts val="0"/>
              </a:spcBef>
              <a:buClr>
                <a:schemeClr val="bg1"/>
              </a:buClr>
              <a:buSzPct val="25000"/>
              <a:buFont typeface="Arial" pitchFamily="34" charset="0"/>
              <a:buNone/>
              <a:defRPr sz="1800" b="0">
                <a:solidFill>
                  <a:srgbClr val="4D4F53"/>
                </a:solidFill>
              </a:defRPr>
            </a:lvl2pPr>
            <a:lvl3pPr>
              <a:buFont typeface="Arial" pitchFamily="34" charset="0"/>
              <a:buChar char="•"/>
              <a:defRPr sz="1800"/>
            </a:lvl3pPr>
            <a:lvl4pPr>
              <a:buFont typeface="Arial" pitchFamily="34" charset="0"/>
              <a:buChar char="•"/>
              <a:defRPr sz="1800"/>
            </a:lvl4pPr>
            <a:lvl5pPr>
              <a:buFont typeface="Arial" pitchFamily="34" charset="0"/>
              <a:buChar char="•"/>
              <a:defRPr sz="1800"/>
            </a:lvl5pPr>
          </a:lstStyle>
          <a:p>
            <a:pPr lvl="0"/>
            <a:r>
              <a:rPr lang="fr-FR" noProof="0" dirty="0"/>
              <a:t>Modifiez les styles du texte du masque</a:t>
            </a:r>
          </a:p>
        </p:txBody>
      </p:sp>
      <p:sp>
        <p:nvSpPr>
          <p:cNvPr id="7" name="Title 1"/>
          <p:cNvSpPr>
            <a:spLocks noGrp="1"/>
          </p:cNvSpPr>
          <p:nvPr>
            <p:ph type="title"/>
          </p:nvPr>
        </p:nvSpPr>
        <p:spPr>
          <a:xfrm>
            <a:off x="322264" y="188079"/>
            <a:ext cx="8497887" cy="650121"/>
          </a:xfrm>
        </p:spPr>
        <p:txBody>
          <a:bodyPr>
            <a:noAutofit/>
          </a:bodyPr>
          <a:lstStyle>
            <a:lvl1pPr>
              <a:spcAft>
                <a:spcPts val="0"/>
              </a:spcAft>
              <a:defRPr sz="2400"/>
            </a:lvl1pPr>
          </a:lstStyle>
          <a:p>
            <a:r>
              <a:rPr lang="fr-FR" dirty="0"/>
              <a:t>Modifiez le style du titre</a:t>
            </a:r>
            <a:endParaRPr lang="en-US" dirty="0"/>
          </a:p>
        </p:txBody>
      </p:sp>
      <p:sp>
        <p:nvSpPr>
          <p:cNvPr id="8" name="Text Placeholder 2"/>
          <p:cNvSpPr>
            <a:spLocks noGrp="1"/>
          </p:cNvSpPr>
          <p:nvPr>
            <p:ph type="body" sz="quarter" idx="13" hasCustomPrompt="1"/>
          </p:nvPr>
        </p:nvSpPr>
        <p:spPr>
          <a:xfrm>
            <a:off x="322264" y="6029740"/>
            <a:ext cx="8497887" cy="418641"/>
          </a:xfrm>
        </p:spPr>
        <p:txBody>
          <a:bodyPr anchor="b"/>
          <a:lstStyle>
            <a:lvl1pPr>
              <a:spcBef>
                <a:spcPts val="0"/>
              </a:spcBef>
              <a:spcAft>
                <a:spcPts val="0"/>
              </a:spcAft>
              <a:defRPr sz="900" baseline="0">
                <a:solidFill>
                  <a:srgbClr val="4D4F53"/>
                </a:solidFill>
              </a:defRPr>
            </a:lvl1pPr>
          </a:lstStyle>
          <a:p>
            <a:pPr lvl="0"/>
            <a:r>
              <a:rPr lang="en-US" dirty="0"/>
              <a:t>(1)</a:t>
            </a:r>
          </a:p>
          <a:p>
            <a:pPr lvl="0"/>
            <a:r>
              <a:rPr lang="en-US" dirty="0"/>
              <a:t>(2)</a:t>
            </a:r>
          </a:p>
          <a:p>
            <a:pPr lvl="0"/>
            <a:r>
              <a:rPr lang="en-US" dirty="0"/>
              <a:t>Source / Note : Calibri 9pt</a:t>
            </a:r>
          </a:p>
        </p:txBody>
      </p:sp>
      <p:sp>
        <p:nvSpPr>
          <p:cNvPr id="10" name="Text Placeholder 5"/>
          <p:cNvSpPr>
            <a:spLocks noGrp="1"/>
          </p:cNvSpPr>
          <p:nvPr>
            <p:ph type="body" sz="quarter" idx="14"/>
          </p:nvPr>
        </p:nvSpPr>
        <p:spPr>
          <a:xfrm>
            <a:off x="4716187" y="1534077"/>
            <a:ext cx="4103963" cy="4378918"/>
          </a:xfrm>
        </p:spPr>
        <p:txBody>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p:txBody>
      </p:sp>
    </p:spTree>
    <p:extLst>
      <p:ext uri="{BB962C8B-B14F-4D97-AF65-F5344CB8AC3E}">
        <p14:creationId xmlns:p14="http://schemas.microsoft.com/office/powerpoint/2010/main" val="889830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322264" y="1009256"/>
            <a:ext cx="8497887" cy="339969"/>
          </a:xfrm>
          <a:prstGeom prst="rect">
            <a:avLst/>
          </a:prstGeom>
        </p:spPr>
        <p:txBody>
          <a:bodyPr rIns="0" anchor="t" anchorCtr="0">
            <a:noAutofit/>
          </a:bodyPr>
          <a:lstStyle>
            <a:lvl1pPr marL="0" indent="0">
              <a:spcBef>
                <a:spcPts val="0"/>
              </a:spcBef>
              <a:buClr>
                <a:schemeClr val="bg1"/>
              </a:buClr>
              <a:buSzPct val="25000"/>
              <a:buFont typeface="Arial" pitchFamily="34" charset="0"/>
              <a:buNone/>
              <a:defRPr sz="1800" b="1">
                <a:solidFill>
                  <a:schemeClr val="bg2"/>
                </a:solidFill>
              </a:defRPr>
            </a:lvl1pPr>
            <a:lvl2pPr marL="0" indent="0">
              <a:spcBef>
                <a:spcPts val="0"/>
              </a:spcBef>
              <a:buClr>
                <a:schemeClr val="bg1"/>
              </a:buClr>
              <a:buSzPct val="25000"/>
              <a:buFont typeface="Arial" pitchFamily="34" charset="0"/>
              <a:buNone/>
              <a:defRPr sz="1800" b="0">
                <a:solidFill>
                  <a:srgbClr val="4D4F53"/>
                </a:solidFill>
              </a:defRPr>
            </a:lvl2pPr>
            <a:lvl3pPr>
              <a:buFont typeface="Arial" pitchFamily="34" charset="0"/>
              <a:buChar char="•"/>
              <a:defRPr sz="1800"/>
            </a:lvl3pPr>
            <a:lvl4pPr>
              <a:buFont typeface="Arial" pitchFamily="34" charset="0"/>
              <a:buChar char="•"/>
              <a:defRPr sz="1800"/>
            </a:lvl4pPr>
            <a:lvl5pPr>
              <a:buFont typeface="Arial" pitchFamily="34" charset="0"/>
              <a:buChar char="•"/>
              <a:defRPr sz="1800"/>
            </a:lvl5pPr>
          </a:lstStyle>
          <a:p>
            <a:pPr lvl="0"/>
            <a:r>
              <a:rPr lang="en-US" noProof="0"/>
              <a:t>Click to edit Master text styles</a:t>
            </a:r>
          </a:p>
        </p:txBody>
      </p:sp>
      <p:sp>
        <p:nvSpPr>
          <p:cNvPr id="4" name="Title 1"/>
          <p:cNvSpPr>
            <a:spLocks noGrp="1"/>
          </p:cNvSpPr>
          <p:nvPr>
            <p:ph type="title"/>
          </p:nvPr>
        </p:nvSpPr>
        <p:spPr>
          <a:xfrm>
            <a:off x="322264" y="188079"/>
            <a:ext cx="8497887" cy="650264"/>
          </a:xfrm>
        </p:spPr>
        <p:txBody>
          <a:bodyPr>
            <a:noAutofit/>
          </a:bodyPr>
          <a:lstStyle>
            <a:lvl1pPr>
              <a:spcAft>
                <a:spcPts val="0"/>
              </a:spcAft>
              <a:defRPr sz="2200"/>
            </a:lvl1pPr>
          </a:lstStyle>
          <a:p>
            <a:r>
              <a:rPr lang="en-US"/>
              <a:t>Click to edit Master title style</a:t>
            </a:r>
            <a:endParaRPr lang="en-US" dirty="0"/>
          </a:p>
        </p:txBody>
      </p:sp>
    </p:spTree>
    <p:extLst>
      <p:ext uri="{BB962C8B-B14F-4D97-AF65-F5344CB8AC3E}">
        <p14:creationId xmlns:p14="http://schemas.microsoft.com/office/powerpoint/2010/main" val="8802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7" name="Text Placeholder 4"/>
          <p:cNvSpPr>
            <a:spLocks noGrp="1"/>
          </p:cNvSpPr>
          <p:nvPr>
            <p:ph type="body" sz="quarter" idx="10"/>
          </p:nvPr>
        </p:nvSpPr>
        <p:spPr>
          <a:xfrm>
            <a:off x="322265" y="1009261"/>
            <a:ext cx="8497887" cy="339969"/>
          </a:xfrm>
          <a:prstGeom prst="rect">
            <a:avLst/>
          </a:prstGeom>
        </p:spPr>
        <p:txBody>
          <a:bodyPr rIns="36000" anchor="t" anchorCtr="0">
            <a:noAutofit/>
          </a:bodyPr>
          <a:lstStyle>
            <a:lvl1pPr marL="0" indent="0">
              <a:spcBef>
                <a:spcPts val="0"/>
              </a:spcBef>
              <a:buClr>
                <a:schemeClr val="bg1"/>
              </a:buClr>
              <a:buSzPct val="25000"/>
              <a:buFont typeface="Arial" pitchFamily="34" charset="0"/>
              <a:buNone/>
              <a:defRPr sz="2000" b="1">
                <a:solidFill>
                  <a:schemeClr val="bg2"/>
                </a:solidFill>
              </a:defRPr>
            </a:lvl1pPr>
            <a:lvl2pPr marL="0" indent="0">
              <a:spcBef>
                <a:spcPts val="0"/>
              </a:spcBef>
              <a:buClr>
                <a:schemeClr val="bg1"/>
              </a:buClr>
              <a:buSzPct val="25000"/>
              <a:buFont typeface="Arial" pitchFamily="34" charset="0"/>
              <a:buNone/>
              <a:defRPr sz="1800" b="0">
                <a:solidFill>
                  <a:srgbClr val="4D4F53"/>
                </a:solidFill>
              </a:defRPr>
            </a:lvl2pPr>
            <a:lvl3pPr>
              <a:buFont typeface="Arial" pitchFamily="34" charset="0"/>
              <a:buChar char="•"/>
              <a:defRPr sz="1800"/>
            </a:lvl3pPr>
            <a:lvl4pPr>
              <a:buFont typeface="Arial" pitchFamily="34" charset="0"/>
              <a:buChar char="•"/>
              <a:defRPr sz="1800"/>
            </a:lvl4pPr>
            <a:lvl5pPr>
              <a:buFont typeface="Arial" pitchFamily="34" charset="0"/>
              <a:buChar char="•"/>
              <a:defRPr sz="1800"/>
            </a:lvl5pPr>
          </a:lstStyle>
          <a:p>
            <a:pPr lvl="0"/>
            <a:r>
              <a:rPr lang="fr-FR" noProof="0" dirty="0"/>
              <a:t>Modifiez les styles du texte du masque</a:t>
            </a:r>
          </a:p>
        </p:txBody>
      </p:sp>
      <p:sp>
        <p:nvSpPr>
          <p:cNvPr id="18" name="Text Placeholder 7"/>
          <p:cNvSpPr>
            <a:spLocks noGrp="1"/>
          </p:cNvSpPr>
          <p:nvPr>
            <p:ph idx="1"/>
          </p:nvPr>
        </p:nvSpPr>
        <p:spPr>
          <a:xfrm>
            <a:off x="322265" y="1518364"/>
            <a:ext cx="8497887" cy="4934824"/>
          </a:xfrm>
          <a:prstGeom prst="rect">
            <a:avLst/>
          </a:prstGeom>
        </p:spPr>
        <p:txBody>
          <a:bodyPr vert="horz" lIns="0" tIns="0" rIns="0" bIns="0" rtlCol="0">
            <a:noAutofit/>
          </a:bodyPr>
          <a:lstStyle>
            <a:lvl1pPr marL="0" indent="0">
              <a:defRPr/>
            </a:lvl1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p:txBody>
      </p:sp>
      <p:sp>
        <p:nvSpPr>
          <p:cNvPr id="2" name="Title 1"/>
          <p:cNvSpPr>
            <a:spLocks noGrp="1"/>
          </p:cNvSpPr>
          <p:nvPr>
            <p:ph type="title"/>
          </p:nvPr>
        </p:nvSpPr>
        <p:spPr>
          <a:xfrm>
            <a:off x="322265" y="188079"/>
            <a:ext cx="8497887" cy="650121"/>
          </a:xfrm>
        </p:spPr>
        <p:txBody>
          <a:bodyPr>
            <a:noAutofit/>
          </a:bodyPr>
          <a:lstStyle>
            <a:lvl1pPr>
              <a:spcAft>
                <a:spcPts val="0"/>
              </a:spcAft>
              <a:defRPr sz="2400"/>
            </a:lvl1pPr>
          </a:lstStyle>
          <a:p>
            <a:r>
              <a:rPr lang="fr-FR" noProof="0" dirty="0"/>
              <a:t>Modifiez le style du titre</a:t>
            </a:r>
          </a:p>
        </p:txBody>
      </p:sp>
      <p:sp>
        <p:nvSpPr>
          <p:cNvPr id="7" name="Text Placeholder 2"/>
          <p:cNvSpPr>
            <a:spLocks noGrp="1"/>
          </p:cNvSpPr>
          <p:nvPr>
            <p:ph type="body" sz="quarter" idx="11" hasCustomPrompt="1"/>
          </p:nvPr>
        </p:nvSpPr>
        <p:spPr>
          <a:xfrm>
            <a:off x="322265" y="6029744"/>
            <a:ext cx="8497887" cy="418641"/>
          </a:xfrm>
        </p:spPr>
        <p:txBody>
          <a:bodyPr anchor="b"/>
          <a:lstStyle>
            <a:lvl1pPr>
              <a:spcBef>
                <a:spcPts val="0"/>
              </a:spcBef>
              <a:spcAft>
                <a:spcPts val="0"/>
              </a:spcAft>
              <a:defRPr sz="900" baseline="0">
                <a:solidFill>
                  <a:srgbClr val="4D4F53"/>
                </a:solidFill>
              </a:defRPr>
            </a:lvl1pPr>
          </a:lstStyle>
          <a:p>
            <a:pPr lvl="0"/>
            <a:r>
              <a:rPr lang="fr-FR" noProof="0" dirty="0"/>
              <a:t>(1)</a:t>
            </a:r>
          </a:p>
          <a:p>
            <a:pPr lvl="0"/>
            <a:r>
              <a:rPr lang="fr-FR" noProof="0" dirty="0"/>
              <a:t>(2)</a:t>
            </a:r>
          </a:p>
          <a:p>
            <a:pPr lvl="0"/>
            <a:r>
              <a:rPr lang="fr-FR" noProof="0" dirty="0"/>
              <a:t>Source / Note : Calibri 9pt</a:t>
            </a:r>
          </a:p>
        </p:txBody>
      </p:sp>
    </p:spTree>
    <p:extLst>
      <p:ext uri="{BB962C8B-B14F-4D97-AF65-F5344CB8AC3E}">
        <p14:creationId xmlns:p14="http://schemas.microsoft.com/office/powerpoint/2010/main" val="1979880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55600" y="1773138"/>
            <a:ext cx="8463145" cy="4230166"/>
          </a:xfrm>
        </p:spPr>
        <p:txBody>
          <a:bodyPr anchor="b"/>
          <a:lstStyle>
            <a:lvl1pPr algn="ctr">
              <a:defRPr sz="4500"/>
            </a:lvl1pPr>
          </a:lstStyle>
          <a:p>
            <a:r>
              <a:rPr lang="fr-FR"/>
              <a:t>Cliquez et modifiez le titre</a:t>
            </a:r>
          </a:p>
        </p:txBody>
      </p:sp>
      <p:sp>
        <p:nvSpPr>
          <p:cNvPr id="5" name="Espace réservé du pied de page 4"/>
          <p:cNvSpPr>
            <a:spLocks noGrp="1"/>
          </p:cNvSpPr>
          <p:nvPr>
            <p:ph type="ftr" sz="quarter" idx="11"/>
          </p:nvPr>
        </p:nvSpPr>
        <p:spPr/>
        <p:txBody>
          <a:bodyPr/>
          <a:lstStyle/>
          <a:p>
            <a:endParaRPr lang="fr-FR"/>
          </a:p>
        </p:txBody>
      </p:sp>
      <p:cxnSp>
        <p:nvCxnSpPr>
          <p:cNvPr id="10" name="Connecteur droit 9"/>
          <p:cNvCxnSpPr/>
          <p:nvPr userDrawn="1"/>
        </p:nvCxnSpPr>
        <p:spPr>
          <a:xfrm>
            <a:off x="355600" y="1507066"/>
            <a:ext cx="8463145" cy="0"/>
          </a:xfrm>
          <a:prstGeom prst="line">
            <a:avLst/>
          </a:prstGeom>
          <a:ln w="95250">
            <a:gradFill flip="none" rotWithShape="1">
              <a:gsLst>
                <a:gs pos="0">
                  <a:schemeClr val="accent3">
                    <a:alpha val="70000"/>
                    <a:lumMod val="39000"/>
                  </a:schemeClr>
                </a:gs>
                <a:gs pos="64000">
                  <a:schemeClr val="accent1">
                    <a:alpha val="71000"/>
                  </a:schemeClr>
                </a:gs>
                <a:gs pos="100000">
                  <a:schemeClr val="accent3">
                    <a:lumMod val="60000"/>
                  </a:schemeClr>
                </a:gs>
              </a:gsLst>
              <a:path path="rect">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859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 pose">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pPr eaLnBrk="1" latinLnBrk="0" hangingPunct="1"/>
            <a:r>
              <a:rPr lang="fr-FR"/>
              <a:t>Cliquez pour modifier le style du titre</a:t>
            </a:r>
            <a:endParaRPr/>
          </a:p>
        </p:txBody>
      </p:sp>
      <p:sp>
        <p:nvSpPr>
          <p:cNvPr id="8" name="Rectangle 8"/>
          <p:cNvSpPr>
            <a:spLocks noGrp="1"/>
          </p:cNvSpPr>
          <p:nvPr>
            <p:ph type="body" sz="quarter" idx="13" hasCustomPrompt="1"/>
          </p:nvPr>
        </p:nvSpPr>
        <p:spPr>
          <a:xfrm>
            <a:off x="304800" y="381000"/>
            <a:ext cx="8077200" cy="599728"/>
          </a:xfrm>
          <a:solidFill>
            <a:schemeClr val="accent6">
              <a:shade val="75000"/>
            </a:schemeClr>
          </a:solidFill>
        </p:spPr>
        <p:txBody>
          <a:bodyPr>
            <a:noAutofit/>
          </a:bodyPr>
          <a:lstStyle>
            <a:lvl1pPr eaLnBrk="1" latinLnBrk="0" hangingPunct="1">
              <a:defRPr kumimoji="0" lang="fr-FR" sz="2400" b="1">
                <a:solidFill>
                  <a:schemeClr val="bg1"/>
                </a:solidFill>
              </a:defRPr>
            </a:lvl1pPr>
          </a:lstStyle>
          <a:p>
            <a:pPr lvl="0"/>
            <a:r>
              <a:rPr kumimoji="0" lang="fr-FR" dirty="0"/>
              <a:t>Cliquez pour ajouter un titre</a:t>
            </a:r>
          </a:p>
        </p:txBody>
      </p:sp>
      <p:sp>
        <p:nvSpPr>
          <p:cNvPr id="11" name="Rectangle 11"/>
          <p:cNvSpPr>
            <a:spLocks noGrp="1"/>
          </p:cNvSpPr>
          <p:nvPr>
            <p:ph sz="quarter" idx="15"/>
          </p:nvPr>
        </p:nvSpPr>
        <p:spPr>
          <a:xfrm>
            <a:off x="304800" y="980728"/>
            <a:ext cx="8077200" cy="5267672"/>
          </a:xfrm>
        </p:spPr>
        <p:txBody>
          <a:bodyPr>
            <a:normAutofit/>
          </a:bodyPr>
          <a:lstStyle>
            <a:lvl1pPr>
              <a:defRPr sz="2400"/>
            </a:lvl1pPr>
            <a:lvl2pPr>
              <a:defRPr sz="2400"/>
            </a:lvl2pPr>
            <a:lvl3pPr>
              <a:defRPr sz="2400"/>
            </a:lvl3pPr>
            <a:lvl4pPr>
              <a:defRPr sz="2400"/>
            </a:lvl4pPr>
            <a:lvl5pPr>
              <a:defRPr sz="2400"/>
            </a:lvl5pPr>
          </a:lstStyle>
          <a:p>
            <a:pPr lvl="0" eaLnBrk="1" latinLnBrk="0" hangingPunct="1"/>
            <a:r>
              <a:rPr lang="fr-FR" dirty="0"/>
              <a:t>Cliquez pour modifier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dirty="0"/>
          </a:p>
        </p:txBody>
      </p:sp>
      <p:sp>
        <p:nvSpPr>
          <p:cNvPr id="9" name="Rectangle 9"/>
          <p:cNvSpPr>
            <a:spLocks noGrp="1"/>
          </p:cNvSpPr>
          <p:nvPr>
            <p:ph type="dt" sz="half" idx="16"/>
          </p:nvPr>
        </p:nvSpPr>
        <p:spPr/>
        <p:txBody>
          <a:bodyPr/>
          <a:lstStyle/>
          <a:p>
            <a:pPr algn="r"/>
            <a:fld id="{828FD173-2CB3-4214-8741-970D8D476901}" type="datetime1">
              <a:rPr lang="fr-FR"/>
              <a:pPr algn="r"/>
              <a:t>10/03/2019</a:t>
            </a:fld>
            <a:endParaRPr kumimoji="0" lang="fr-FR"/>
          </a:p>
        </p:txBody>
      </p:sp>
      <p:sp>
        <p:nvSpPr>
          <p:cNvPr id="10" name="Rectangle 10"/>
          <p:cNvSpPr>
            <a:spLocks noGrp="1"/>
          </p:cNvSpPr>
          <p:nvPr>
            <p:ph type="sldNum" sz="quarter" idx="17"/>
          </p:nvPr>
        </p:nvSpPr>
        <p:spPr/>
        <p:txBody>
          <a:bodyPr/>
          <a:lstStyle/>
          <a:p>
            <a:pPr algn="r"/>
            <a:fld id="{256D3EEF-DE4E-429D-8EC4-DDC531AFF587}" type="slidenum">
              <a:rPr kumimoji="0" lang="fr-FR" sz="1000"/>
              <a:pPr algn="r"/>
              <a:t>‹N°›</a:t>
            </a:fld>
            <a:endParaRPr kumimoji="0" lang="fr-FR"/>
          </a:p>
        </p:txBody>
      </p:sp>
      <p:sp>
        <p:nvSpPr>
          <p:cNvPr id="12" name="Rectangle 12"/>
          <p:cNvSpPr>
            <a:spLocks noGrp="1"/>
          </p:cNvSpPr>
          <p:nvPr>
            <p:ph type="ftr" sz="quarter" idx="18"/>
          </p:nvPr>
        </p:nvSpPr>
        <p:spPr/>
        <p:txBody>
          <a:bodyPr/>
          <a:lstStyle/>
          <a:p>
            <a:endParaRPr kumimoji="0" lang="fr-FR"/>
          </a:p>
        </p:txBody>
      </p:sp>
    </p:spTree>
    <p:extLst>
      <p:ext uri="{BB962C8B-B14F-4D97-AF65-F5344CB8AC3E}">
        <p14:creationId xmlns:p14="http://schemas.microsoft.com/office/powerpoint/2010/main" val="389544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lvl1pPr>
              <a:spcBef>
                <a:spcPts val="200"/>
              </a:spcBef>
              <a:defRPr/>
            </a:lvl1pPr>
            <a:lvl2pPr>
              <a:spcBef>
                <a:spcPts val="200"/>
              </a:spcBef>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lvl1pPr>
              <a:spcBef>
                <a:spcPts val="200"/>
              </a:spcBef>
              <a:defRPr/>
            </a:lvl1pPr>
            <a:lvl2pPr>
              <a:spcBef>
                <a:spcPts val="200"/>
              </a:spcBef>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614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23875" y="1314450"/>
            <a:ext cx="4022725" cy="4779963"/>
          </a:xfrm>
        </p:spPr>
        <p:txBody>
          <a:bodyPr/>
          <a:lstStyle>
            <a:lvl1pPr>
              <a:defRPr sz="14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778375" y="1314450"/>
            <a:ext cx="4022725" cy="4779963"/>
          </a:xfrm>
        </p:spPr>
        <p:txBody>
          <a:bodyPr/>
          <a:lstStyle>
            <a:lvl1pPr>
              <a:defRPr sz="14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401" name="Rectangle 9"/>
          <p:cNvSpPr>
            <a:spLocks noGrp="1" noChangeArrowheads="1"/>
          </p:cNvSpPr>
          <p:nvPr>
            <p:ph type="title"/>
          </p:nvPr>
        </p:nvSpPr>
        <p:spPr bwMode="auto">
          <a:xfrm>
            <a:off x="523875" y="327025"/>
            <a:ext cx="828675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dirty="0" err="1"/>
              <a:t>Cliquez</a:t>
            </a:r>
            <a:r>
              <a:rPr lang="de-DE" dirty="0"/>
              <a:t> </a:t>
            </a:r>
            <a:r>
              <a:rPr lang="de-DE" dirty="0" err="1"/>
              <a:t>pour</a:t>
            </a:r>
            <a:r>
              <a:rPr lang="de-DE" dirty="0"/>
              <a:t> </a:t>
            </a:r>
            <a:r>
              <a:rPr lang="de-DE" dirty="0" err="1"/>
              <a:t>modifier</a:t>
            </a:r>
            <a:r>
              <a:rPr lang="de-DE" dirty="0"/>
              <a:t> le style du </a:t>
            </a:r>
            <a:r>
              <a:rPr lang="de-DE" dirty="0" err="1"/>
              <a:t>titre</a:t>
            </a:r>
            <a:endParaRPr lang="de-DE" dirty="0"/>
          </a:p>
        </p:txBody>
      </p:sp>
      <p:sp>
        <p:nvSpPr>
          <p:cNvPr id="59407" name="Text Box 15"/>
          <p:cNvSpPr txBox="1">
            <a:spLocks noChangeArrowheads="1"/>
          </p:cNvSpPr>
          <p:nvPr userDrawn="1"/>
        </p:nvSpPr>
        <p:spPr bwMode="auto">
          <a:xfrm>
            <a:off x="4333875" y="6643688"/>
            <a:ext cx="593725" cy="214312"/>
          </a:xfrm>
          <a:prstGeom prst="rect">
            <a:avLst/>
          </a:prstGeom>
          <a:noFill/>
          <a:ln w="9525" algn="ctr">
            <a:noFill/>
            <a:miter lim="800000"/>
            <a:headEnd/>
            <a:tailEnd/>
          </a:ln>
          <a:effectLst/>
        </p:spPr>
        <p:txBody>
          <a:bodyPr>
            <a:spAutoFit/>
          </a:bodyPr>
          <a:lstStyle/>
          <a:p>
            <a:r>
              <a:rPr lang="fr-FR" sz="800"/>
              <a:t>- </a:t>
            </a:r>
            <a:fld id="{2A8CF0D3-1BDC-40C4-A7B0-E6E09EE38AC4}" type="slidenum">
              <a:rPr lang="fr-FR" sz="800"/>
              <a:pPr/>
              <a:t>‹N°›</a:t>
            </a:fld>
            <a:r>
              <a:rPr lang="fr-FR" sz="800"/>
              <a:t> -</a:t>
            </a:r>
          </a:p>
        </p:txBody>
      </p:sp>
      <p:sp>
        <p:nvSpPr>
          <p:cNvPr id="59413" name="Rectangle 21"/>
          <p:cNvSpPr>
            <a:spLocks noGrp="1" noChangeArrowheads="1"/>
          </p:cNvSpPr>
          <p:nvPr>
            <p:ph type="body" idx="1"/>
          </p:nvPr>
        </p:nvSpPr>
        <p:spPr bwMode="auto">
          <a:xfrm>
            <a:off x="523875" y="1314450"/>
            <a:ext cx="8286750" cy="47799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59420" name="Line 28"/>
          <p:cNvSpPr>
            <a:spLocks noChangeShapeType="1"/>
          </p:cNvSpPr>
          <p:nvPr userDrawn="1"/>
        </p:nvSpPr>
        <p:spPr bwMode="auto">
          <a:xfrm>
            <a:off x="523424" y="6396038"/>
            <a:ext cx="8287201" cy="0"/>
          </a:xfrm>
          <a:prstGeom prst="line">
            <a:avLst/>
          </a:prstGeom>
          <a:noFill/>
          <a:ln w="9525">
            <a:solidFill>
              <a:srgbClr val="04763A"/>
            </a:solidFill>
            <a:round/>
            <a:headEnd/>
            <a:tailEnd/>
          </a:ln>
          <a:effectLst/>
        </p:spPr>
        <p:txBody>
          <a:bodyPr/>
          <a:lstStyle/>
          <a:p>
            <a:endParaRPr lang="fr-FR"/>
          </a:p>
        </p:txBody>
      </p:sp>
      <p:sp>
        <p:nvSpPr>
          <p:cNvPr id="10" name="Rectangle 30"/>
          <p:cNvSpPr>
            <a:spLocks noChangeArrowheads="1"/>
          </p:cNvSpPr>
          <p:nvPr userDrawn="1"/>
        </p:nvSpPr>
        <p:spPr bwMode="auto">
          <a:xfrm>
            <a:off x="523425" y="1096963"/>
            <a:ext cx="8287200" cy="17462"/>
          </a:xfrm>
          <a:prstGeom prst="rect">
            <a:avLst/>
          </a:prstGeom>
          <a:gradFill rotWithShape="1">
            <a:gsLst>
              <a:gs pos="0">
                <a:srgbClr val="00501F"/>
              </a:gs>
              <a:gs pos="100000">
                <a:srgbClr val="7AB51D"/>
              </a:gs>
            </a:gsLst>
            <a:lin ang="0" scaled="1"/>
          </a:gradFill>
          <a:ln w="9525"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88"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2" r:id="rId14"/>
    <p:sldLayoutId id="2147483673" r:id="rId15"/>
    <p:sldLayoutId id="2147483675" r:id="rId16"/>
    <p:sldLayoutId id="2147483676" r:id="rId17"/>
    <p:sldLayoutId id="2147483689" r:id="rId18"/>
  </p:sldLayoutIdLst>
  <p:txStyles>
    <p:title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p:titleStyle>
    <p:bodyStyle>
      <a:lvl1pPr marL="246063" indent="-246063" algn="l" rtl="0" fontAlgn="base">
        <a:spcBef>
          <a:spcPts val="200"/>
        </a:spcBef>
        <a:spcAft>
          <a:spcPct val="0"/>
        </a:spcAft>
        <a:buClr>
          <a:schemeClr val="accent2"/>
        </a:buClr>
        <a:buFont typeface="Wingdings" pitchFamily="2" charset="2"/>
        <a:buChar char="§"/>
        <a:defRPr sz="1600">
          <a:solidFill>
            <a:schemeClr val="tx1"/>
          </a:solidFill>
          <a:latin typeface="+mn-lt"/>
          <a:ea typeface="+mn-ea"/>
          <a:cs typeface="+mn-cs"/>
        </a:defRPr>
      </a:lvl1pPr>
      <a:lvl2pPr marL="474663" indent="-227013" algn="l" rtl="0" fontAlgn="base">
        <a:spcBef>
          <a:spcPts val="200"/>
        </a:spcBef>
        <a:spcAft>
          <a:spcPct val="0"/>
        </a:spcAft>
        <a:buClr>
          <a:schemeClr val="accent2"/>
        </a:buClr>
        <a:buSzPct val="60000"/>
        <a:buChar char="•"/>
        <a:defRPr sz="1400">
          <a:solidFill>
            <a:schemeClr val="tx1"/>
          </a:solidFill>
          <a:latin typeface="+mn-lt"/>
          <a:cs typeface="+mn-cs"/>
        </a:defRPr>
      </a:lvl2pPr>
      <a:lvl3pPr marL="792163" indent="-201613" algn="l" rtl="0" fontAlgn="base">
        <a:spcBef>
          <a:spcPct val="20000"/>
        </a:spcBef>
        <a:spcAft>
          <a:spcPct val="0"/>
        </a:spcAft>
        <a:buClr>
          <a:srgbClr val="5F5F5F"/>
        </a:buClr>
        <a:buFont typeface="Arial Narrow" pitchFamily="34" charset="0"/>
        <a:buChar char="–"/>
        <a:defRPr sz="1200">
          <a:solidFill>
            <a:schemeClr val="tx1"/>
          </a:solidFill>
          <a:latin typeface="+mn-lt"/>
          <a:cs typeface="+mn-cs"/>
        </a:defRPr>
      </a:lvl3pPr>
      <a:lvl4pPr marL="985838" indent="-192088" algn="l" rtl="0" fontAlgn="base">
        <a:spcBef>
          <a:spcPct val="20000"/>
        </a:spcBef>
        <a:spcAft>
          <a:spcPct val="0"/>
        </a:spcAft>
        <a:buClr>
          <a:srgbClr val="5F5F5F"/>
        </a:buClr>
        <a:buFont typeface="Arial" charset="0"/>
        <a:buChar char="–"/>
        <a:defRPr sz="1000">
          <a:solidFill>
            <a:schemeClr val="tx1"/>
          </a:solidFill>
          <a:latin typeface="+mn-lt"/>
          <a:cs typeface="+mn-cs"/>
        </a:defRPr>
      </a:lvl4pPr>
      <a:lvl5pPr marL="11636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5pPr>
      <a:lvl6pPr marL="16208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6pPr>
      <a:lvl7pPr marL="20780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7pPr>
      <a:lvl8pPr marL="25352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8pPr>
      <a:lvl9pPr marL="29924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asef.com/scores/burnoutsyndromeechellembi.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96466" y="118538"/>
            <a:ext cx="6118934" cy="760352"/>
          </a:xfrm>
        </p:spPr>
        <p:txBody>
          <a:bodyPr/>
          <a:lstStyle/>
          <a:p>
            <a:pPr algn="l"/>
            <a:r>
              <a:rPr lang="fr-FR" dirty="0">
                <a:solidFill>
                  <a:srgbClr val="0070C0"/>
                </a:solidFill>
              </a:rPr>
              <a:t>UPBO</a:t>
            </a:r>
            <a:br>
              <a:rPr lang="fr-FR" dirty="0">
                <a:solidFill>
                  <a:srgbClr val="0070C0"/>
                </a:solidFill>
              </a:rPr>
            </a:br>
            <a:r>
              <a:rPr lang="fr-FR" dirty="0">
                <a:solidFill>
                  <a:srgbClr val="0070C0"/>
                </a:solidFill>
              </a:rPr>
              <a:t>Unité Pluridisciplinaire </a:t>
            </a:r>
            <a:r>
              <a:rPr lang="fr-FR" dirty="0" err="1">
                <a:solidFill>
                  <a:srgbClr val="0070C0"/>
                </a:solidFill>
              </a:rPr>
              <a:t>Burn</a:t>
            </a:r>
            <a:r>
              <a:rPr lang="fr-FR" dirty="0">
                <a:solidFill>
                  <a:srgbClr val="0070C0"/>
                </a:solidFill>
              </a:rPr>
              <a:t> Out</a:t>
            </a:r>
          </a:p>
        </p:txBody>
      </p:sp>
      <p:cxnSp>
        <p:nvCxnSpPr>
          <p:cNvPr id="8" name="Connecteur droit 7"/>
          <p:cNvCxnSpPr>
            <a:cxnSpLocks/>
          </p:cNvCxnSpPr>
          <p:nvPr/>
        </p:nvCxnSpPr>
        <p:spPr>
          <a:xfrm>
            <a:off x="241300" y="1126066"/>
            <a:ext cx="8674100" cy="0"/>
          </a:xfrm>
          <a:prstGeom prst="line">
            <a:avLst/>
          </a:prstGeom>
          <a:noFill/>
          <a:ln w="95250" cap="flat" cmpd="sng" algn="ctr">
            <a:gradFill flip="none" rotWithShape="1">
              <a:gsLst>
                <a:gs pos="0">
                  <a:srgbClr val="A5A5A5">
                    <a:alpha val="70000"/>
                    <a:lumMod val="39000"/>
                  </a:srgbClr>
                </a:gs>
                <a:gs pos="64000">
                  <a:srgbClr val="5B9BD5">
                    <a:alpha val="71000"/>
                  </a:srgbClr>
                </a:gs>
                <a:gs pos="100000">
                  <a:srgbClr val="A5A5A5">
                    <a:lumMod val="60000"/>
                  </a:srgbClr>
                </a:gs>
              </a:gsLst>
              <a:path path="rect">
                <a:fillToRect l="50000" t="50000" r="50000" b="50000"/>
              </a:path>
              <a:tileRect/>
            </a:gradFill>
            <a:prstDash val="solid"/>
            <a:miter lim="800000"/>
          </a:ln>
          <a:effectLst/>
        </p:spPr>
      </p:cxnSp>
      <p:pic>
        <p:nvPicPr>
          <p:cNvPr id="18" name="Imag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8350" y="3935444"/>
            <a:ext cx="3133342" cy="2191939"/>
          </a:xfrm>
          <a:prstGeom prst="rect">
            <a:avLst/>
          </a:prstGeom>
          <a:solidFill>
            <a:schemeClr val="bg1"/>
          </a:solidFill>
        </p:spPr>
      </p:pic>
      <p:sp>
        <p:nvSpPr>
          <p:cNvPr id="10" name="Titre 1"/>
          <p:cNvSpPr txBox="1">
            <a:spLocks/>
          </p:cNvSpPr>
          <p:nvPr/>
        </p:nvSpPr>
        <p:spPr bwMode="auto">
          <a:xfrm>
            <a:off x="241300" y="2688628"/>
            <a:ext cx="8674099" cy="7603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pPr algn="ctr"/>
            <a:r>
              <a:rPr lang="fr-FR" kern="0" dirty="0" smtClean="0">
                <a:solidFill>
                  <a:srgbClr val="0070C0"/>
                </a:solidFill>
              </a:rPr>
              <a:t>Découvrir le </a:t>
            </a:r>
            <a:r>
              <a:rPr lang="fr-FR" kern="0" dirty="0" err="1" smtClean="0">
                <a:solidFill>
                  <a:srgbClr val="0070C0"/>
                </a:solidFill>
              </a:rPr>
              <a:t>Burn</a:t>
            </a:r>
            <a:r>
              <a:rPr lang="fr-FR" kern="0" dirty="0" smtClean="0">
                <a:solidFill>
                  <a:srgbClr val="0070C0"/>
                </a:solidFill>
              </a:rPr>
              <a:t> Out</a:t>
            </a:r>
            <a:endParaRPr lang="fr-FR" kern="0" dirty="0">
              <a:solidFill>
                <a:srgbClr val="0070C0"/>
              </a:solidFill>
            </a:endParaRPr>
          </a:p>
        </p:txBody>
      </p:sp>
    </p:spTree>
    <p:extLst>
      <p:ext uri="{BB962C8B-B14F-4D97-AF65-F5344CB8AC3E}">
        <p14:creationId xmlns:p14="http://schemas.microsoft.com/office/powerpoint/2010/main" val="204212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4651375" y="1600200"/>
            <a:ext cx="4035425" cy="4530725"/>
          </a:xfrm>
          <a:prstGeom prst="rect">
            <a:avLst/>
          </a:prstGeom>
          <a:noFill/>
          <a:ln w="9525">
            <a:noFill/>
            <a:miter lim="800000"/>
            <a:headEnd/>
            <a:tailEnd/>
          </a:ln>
          <a:effectLst/>
        </p:spPr>
        <p:txBody>
          <a:bodyPr/>
          <a:lstStyle/>
          <a:p>
            <a:pPr marL="342900" indent="-342900">
              <a:lnSpc>
                <a:spcPct val="90000"/>
              </a:lnSpc>
              <a:buClr>
                <a:schemeClr val="hlink"/>
              </a:buClr>
              <a:buSzPct val="80000"/>
              <a:buFont typeface="Arial" charset="0"/>
              <a:buChar char="►"/>
              <a:defRPr/>
            </a:pPr>
            <a:endParaRPr lang="fr-FR" dirty="0">
              <a:effectLst>
                <a:outerShdw blurRad="38100" dist="38100" dir="2700000" algn="tl">
                  <a:srgbClr val="DDDDDD"/>
                </a:outerShdw>
              </a:effectLst>
            </a:endParaRPr>
          </a:p>
        </p:txBody>
      </p:sp>
      <p:grpSp>
        <p:nvGrpSpPr>
          <p:cNvPr id="3" name="Groupe 2"/>
          <p:cNvGrpSpPr/>
          <p:nvPr/>
        </p:nvGrpSpPr>
        <p:grpSpPr>
          <a:xfrm>
            <a:off x="1030558" y="3265488"/>
            <a:ext cx="3811317" cy="2645214"/>
            <a:chOff x="1030558" y="3265488"/>
            <a:chExt cx="3811317" cy="2645214"/>
          </a:xfrm>
        </p:grpSpPr>
        <p:sp>
          <p:nvSpPr>
            <p:cNvPr id="22532" name="Line 5"/>
            <p:cNvSpPr>
              <a:spLocks noChangeShapeType="1"/>
            </p:cNvSpPr>
            <p:nvPr/>
          </p:nvSpPr>
          <p:spPr bwMode="auto">
            <a:xfrm>
              <a:off x="1374775" y="3508375"/>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2533" name="Line 6"/>
            <p:cNvSpPr>
              <a:spLocks noChangeShapeType="1"/>
            </p:cNvSpPr>
            <p:nvPr/>
          </p:nvSpPr>
          <p:spPr bwMode="auto">
            <a:xfrm>
              <a:off x="1374775" y="5489575"/>
              <a:ext cx="34671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2534" name="Arc 7"/>
            <p:cNvSpPr>
              <a:spLocks/>
            </p:cNvSpPr>
            <p:nvPr/>
          </p:nvSpPr>
          <p:spPr bwMode="auto">
            <a:xfrm rot="10800000">
              <a:off x="1622425" y="3584575"/>
              <a:ext cx="1485900" cy="1828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22535" name="Arc 8"/>
            <p:cNvSpPr>
              <a:spLocks/>
            </p:cNvSpPr>
            <p:nvPr/>
          </p:nvSpPr>
          <p:spPr bwMode="auto">
            <a:xfrm rot="-5460000">
              <a:off x="2877344" y="3828256"/>
              <a:ext cx="1830388" cy="1336675"/>
            </a:xfrm>
            <a:custGeom>
              <a:avLst/>
              <a:gdLst>
                <a:gd name="T0" fmla="*/ 2147483647 w 21618"/>
                <a:gd name="T1" fmla="*/ 0 h 21625"/>
                <a:gd name="T2" fmla="*/ 0 w 21618"/>
                <a:gd name="T3" fmla="*/ 2147483647 h 21625"/>
                <a:gd name="T4" fmla="*/ 925059282 w 21618"/>
                <a:gd name="T5" fmla="*/ 364870058 h 21625"/>
                <a:gd name="T6" fmla="*/ 0 60000 65536"/>
                <a:gd name="T7" fmla="*/ 0 60000 65536"/>
                <a:gd name="T8" fmla="*/ 0 60000 65536"/>
                <a:gd name="T9" fmla="*/ 0 w 21618"/>
                <a:gd name="T10" fmla="*/ 0 h 21625"/>
                <a:gd name="T11" fmla="*/ 21618 w 21618"/>
                <a:gd name="T12" fmla="*/ 21625 h 21625"/>
              </a:gdLst>
              <a:ahLst/>
              <a:cxnLst>
                <a:cxn ang="T6">
                  <a:pos x="T0" y="T1"/>
                </a:cxn>
                <a:cxn ang="T7">
                  <a:pos x="T2" y="T3"/>
                </a:cxn>
                <a:cxn ang="T8">
                  <a:pos x="T4" y="T5"/>
                </a:cxn>
              </a:cxnLst>
              <a:rect l="T9" t="T10" r="T11" b="T12"/>
              <a:pathLst>
                <a:path w="21618" h="21625" fill="none" extrusionOk="0">
                  <a:moveTo>
                    <a:pt x="21617" y="-1"/>
                  </a:moveTo>
                  <a:cubicBezTo>
                    <a:pt x="21617" y="8"/>
                    <a:pt x="21618" y="16"/>
                    <a:pt x="21618" y="25"/>
                  </a:cubicBezTo>
                  <a:cubicBezTo>
                    <a:pt x="21618" y="11954"/>
                    <a:pt x="11947" y="21625"/>
                    <a:pt x="18" y="21625"/>
                  </a:cubicBezTo>
                  <a:cubicBezTo>
                    <a:pt x="11" y="21625"/>
                    <a:pt x="5" y="21624"/>
                    <a:pt x="-1" y="21624"/>
                  </a:cubicBezTo>
                </a:path>
                <a:path w="21618" h="21625" stroke="0" extrusionOk="0">
                  <a:moveTo>
                    <a:pt x="21617" y="-1"/>
                  </a:moveTo>
                  <a:cubicBezTo>
                    <a:pt x="21617" y="8"/>
                    <a:pt x="21618" y="16"/>
                    <a:pt x="21618" y="25"/>
                  </a:cubicBezTo>
                  <a:cubicBezTo>
                    <a:pt x="21618" y="11954"/>
                    <a:pt x="11947" y="21625"/>
                    <a:pt x="18" y="21625"/>
                  </a:cubicBezTo>
                  <a:cubicBezTo>
                    <a:pt x="11" y="21625"/>
                    <a:pt x="5" y="21624"/>
                    <a:pt x="-1" y="21624"/>
                  </a:cubicBezTo>
                  <a:lnTo>
                    <a:pt x="18" y="25"/>
                  </a:lnTo>
                  <a:lnTo>
                    <a:pt x="21617" y="-1"/>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22536" name="Rectangle 9"/>
            <p:cNvSpPr>
              <a:spLocks noChangeArrowheads="1"/>
            </p:cNvSpPr>
            <p:nvPr/>
          </p:nvSpPr>
          <p:spPr bwMode="auto">
            <a:xfrm>
              <a:off x="1030558" y="5574713"/>
              <a:ext cx="76463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fr-FR" sz="1600" b="1" dirty="0">
                  <a:solidFill>
                    <a:srgbClr val="FF0000"/>
                  </a:solidFill>
                </a:rPr>
                <a:t>Alerte</a:t>
              </a:r>
            </a:p>
          </p:txBody>
        </p:sp>
        <p:sp>
          <p:nvSpPr>
            <p:cNvPr id="22537" name="Rectangle 10"/>
            <p:cNvSpPr>
              <a:spLocks noChangeArrowheads="1"/>
            </p:cNvSpPr>
            <p:nvPr/>
          </p:nvSpPr>
          <p:spPr bwMode="auto">
            <a:xfrm>
              <a:off x="1959572" y="4713288"/>
              <a:ext cx="69730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fr-FR" sz="1600" dirty="0"/>
                <a:t>Ortho</a:t>
              </a:r>
            </a:p>
          </p:txBody>
        </p:sp>
        <p:sp>
          <p:nvSpPr>
            <p:cNvPr id="22538" name="Rectangle 11"/>
            <p:cNvSpPr>
              <a:spLocks noChangeArrowheads="1"/>
            </p:cNvSpPr>
            <p:nvPr/>
          </p:nvSpPr>
          <p:spPr bwMode="auto">
            <a:xfrm>
              <a:off x="3362568" y="3265488"/>
              <a:ext cx="934552"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fr-FR" sz="1600" b="1" dirty="0">
                  <a:solidFill>
                    <a:schemeClr val="accent5">
                      <a:lumMod val="75000"/>
                      <a:lumOff val="25000"/>
                    </a:schemeClr>
                  </a:solidFill>
                </a:rPr>
                <a:t>Détente</a:t>
              </a:r>
            </a:p>
          </p:txBody>
        </p:sp>
        <p:sp>
          <p:nvSpPr>
            <p:cNvPr id="22539" name="Rectangle 12"/>
            <p:cNvSpPr>
              <a:spLocks noChangeArrowheads="1"/>
            </p:cNvSpPr>
            <p:nvPr/>
          </p:nvSpPr>
          <p:spPr bwMode="auto">
            <a:xfrm>
              <a:off x="3643456" y="4713288"/>
              <a:ext cx="62677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fr-FR" sz="1600" b="1"/>
                <a:t>Para</a:t>
              </a:r>
            </a:p>
          </p:txBody>
        </p:sp>
      </p:grpSp>
      <p:sp>
        <p:nvSpPr>
          <p:cNvPr id="15" name="Espace réservé du contenu 14"/>
          <p:cNvSpPr>
            <a:spLocks noGrp="1"/>
          </p:cNvSpPr>
          <p:nvPr>
            <p:ph sz="half" idx="1"/>
          </p:nvPr>
        </p:nvSpPr>
        <p:spPr>
          <a:xfrm>
            <a:off x="541338" y="1320006"/>
            <a:ext cx="4300537" cy="4590695"/>
          </a:xfrm>
          <a:ln w="57150">
            <a:solidFill>
              <a:srgbClr val="0070C0"/>
            </a:solidFill>
          </a:ln>
        </p:spPr>
        <p:txBody>
          <a:bodyPr/>
          <a:lstStyle/>
          <a:p>
            <a:r>
              <a:rPr lang="fr-FR" sz="2000" dirty="0"/>
              <a:t>Réaction du système nerveux autonome dit parasympathique</a:t>
            </a:r>
          </a:p>
        </p:txBody>
      </p:sp>
      <p:sp>
        <p:nvSpPr>
          <p:cNvPr id="16" name="Espace réservé du contenu 15"/>
          <p:cNvSpPr>
            <a:spLocks noGrp="1"/>
          </p:cNvSpPr>
          <p:nvPr>
            <p:ph sz="half" idx="2"/>
          </p:nvPr>
        </p:nvSpPr>
        <p:spPr>
          <a:xfrm>
            <a:off x="4964106" y="1350962"/>
            <a:ext cx="3721102" cy="4779963"/>
          </a:xfrm>
        </p:spPr>
        <p:txBody>
          <a:bodyPr/>
          <a:lstStyle/>
          <a:p>
            <a:pPr marL="0" indent="0">
              <a:buNone/>
            </a:pPr>
            <a:r>
              <a:rPr lang="fr-FR" sz="1800" dirty="0">
                <a:solidFill>
                  <a:schemeClr val="accent5"/>
                </a:solidFill>
              </a:rPr>
              <a:t>Rôle du Parasympathique :</a:t>
            </a:r>
          </a:p>
          <a:p>
            <a:pPr marL="0" indent="0">
              <a:buNone/>
            </a:pPr>
            <a:endParaRPr lang="fr-FR" sz="1800" dirty="0"/>
          </a:p>
          <a:p>
            <a:r>
              <a:rPr lang="fr-FR" sz="1800" dirty="0"/>
              <a:t>Préparer la détente et la récupération</a:t>
            </a:r>
          </a:p>
          <a:p>
            <a:r>
              <a:rPr lang="fr-FR" sz="1800" dirty="0"/>
              <a:t>relâcher les muscles</a:t>
            </a:r>
          </a:p>
          <a:p>
            <a:r>
              <a:rPr lang="fr-FR" sz="1800" dirty="0"/>
              <a:t>relâcher les sphincters,</a:t>
            </a:r>
          </a:p>
          <a:p>
            <a:r>
              <a:rPr lang="fr-FR" sz="1800" dirty="0"/>
              <a:t>éliminer les toxines, </a:t>
            </a:r>
          </a:p>
          <a:p>
            <a:r>
              <a:rPr lang="fr-FR" sz="1800" dirty="0"/>
              <a:t>ralentir cœur et respiration,</a:t>
            </a:r>
          </a:p>
          <a:p>
            <a:r>
              <a:rPr lang="fr-FR" sz="1800" dirty="0"/>
              <a:t>Myosis (</a:t>
            </a:r>
            <a:r>
              <a:rPr lang="fr-BE" sz="1800" kern="1200" dirty="0"/>
              <a:t>contraction de pupille)</a:t>
            </a:r>
            <a:r>
              <a:rPr lang="fr-FR" sz="1800" dirty="0"/>
              <a:t>, </a:t>
            </a:r>
          </a:p>
          <a:p>
            <a:r>
              <a:rPr lang="fr-FR" sz="1800" dirty="0"/>
              <a:t>...</a:t>
            </a:r>
          </a:p>
          <a:p>
            <a:endParaRPr lang="fr-FR" dirty="0"/>
          </a:p>
        </p:txBody>
      </p:sp>
      <p:sp>
        <p:nvSpPr>
          <p:cNvPr id="17"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a:t>
            </a:r>
            <a:r>
              <a:rPr lang="fr-FR" dirty="0">
                <a:solidFill>
                  <a:srgbClr val="0070C0"/>
                </a:solidFill>
              </a:rPr>
              <a:t>lorsque la situation est régularisée</a:t>
            </a:r>
            <a:endParaRPr lang="en-US" kern="0" dirty="0">
              <a:solidFill>
                <a:srgbClr val="0070C0"/>
              </a:solidFill>
            </a:endParaRPr>
          </a:p>
        </p:txBody>
      </p:sp>
    </p:spTree>
    <p:extLst>
      <p:ext uri="{BB962C8B-B14F-4D97-AF65-F5344CB8AC3E}">
        <p14:creationId xmlns:p14="http://schemas.microsoft.com/office/powerpoint/2010/main" val="12681730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BE" sz="2000" dirty="0"/>
              <a:t>Stress positif ou stress aigu : eustress</a:t>
            </a:r>
          </a:p>
          <a:p>
            <a:pPr lvl="1"/>
            <a:r>
              <a:rPr lang="fr-BE" sz="2000" dirty="0"/>
              <a:t>Contribue à la survie</a:t>
            </a:r>
          </a:p>
          <a:p>
            <a:pPr lvl="1"/>
            <a:r>
              <a:rPr lang="fr-BE" sz="2000" dirty="0"/>
              <a:t>Augmente la concentration</a:t>
            </a:r>
          </a:p>
          <a:p>
            <a:pPr lvl="1"/>
            <a:r>
              <a:rPr lang="fr-BE" sz="2000" dirty="0"/>
              <a:t>Tension retourne à la normale après la tension</a:t>
            </a:r>
          </a:p>
          <a:p>
            <a:pPr lvl="1"/>
            <a:endParaRPr lang="fr-BE" sz="2000" dirty="0"/>
          </a:p>
          <a:p>
            <a:r>
              <a:rPr lang="fr-BE" sz="2000" dirty="0"/>
              <a:t>Stress négatif ou stress chronique</a:t>
            </a:r>
          </a:p>
          <a:p>
            <a:pPr lvl="1"/>
            <a:r>
              <a:rPr lang="fr-BE" sz="2000" dirty="0"/>
              <a:t>L’organisme maintient une tension permanente</a:t>
            </a:r>
          </a:p>
          <a:p>
            <a:pPr lvl="1"/>
            <a:r>
              <a:rPr lang="fr-BE" sz="2000" dirty="0"/>
              <a:t>Dégâts psychosomatiques et émotionnels.</a:t>
            </a:r>
          </a:p>
        </p:txBody>
      </p:sp>
      <p:sp>
        <p:nvSpPr>
          <p:cNvPr id="4"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du stress aigu au stress chronique (1)</a:t>
            </a:r>
            <a:endParaRPr lang="en-US" kern="0" dirty="0">
              <a:solidFill>
                <a:srgbClr val="0070C0"/>
              </a:solidFill>
            </a:endParaRPr>
          </a:p>
        </p:txBody>
      </p:sp>
    </p:spTree>
    <p:extLst>
      <p:ext uri="{BB962C8B-B14F-4D97-AF65-F5344CB8AC3E}">
        <p14:creationId xmlns:p14="http://schemas.microsoft.com/office/powerpoint/2010/main" val="27836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nvPr>
        </p:nvGraphicFramePr>
        <p:xfrm>
          <a:off x="123569" y="1198605"/>
          <a:ext cx="8909220" cy="5128054"/>
        </p:xfrm>
        <a:graphic>
          <a:graphicData uri="http://schemas.openxmlformats.org/drawingml/2006/table">
            <a:tbl>
              <a:tblPr firstRow="1" bandRow="1">
                <a:tableStyleId>{5C22544A-7EE6-4342-B048-85BDC9FD1C3A}</a:tableStyleId>
              </a:tblPr>
              <a:tblGrid>
                <a:gridCol w="3262839">
                  <a:extLst>
                    <a:ext uri="{9D8B030D-6E8A-4147-A177-3AD203B41FA5}">
                      <a16:colId xmlns="" xmlns:a16="http://schemas.microsoft.com/office/drawing/2014/main" val="686038962"/>
                    </a:ext>
                  </a:extLst>
                </a:gridCol>
                <a:gridCol w="3137635">
                  <a:extLst>
                    <a:ext uri="{9D8B030D-6E8A-4147-A177-3AD203B41FA5}">
                      <a16:colId xmlns="" xmlns:a16="http://schemas.microsoft.com/office/drawing/2014/main" val="74892593"/>
                    </a:ext>
                  </a:extLst>
                </a:gridCol>
                <a:gridCol w="2508746">
                  <a:extLst>
                    <a:ext uri="{9D8B030D-6E8A-4147-A177-3AD203B41FA5}">
                      <a16:colId xmlns="" xmlns:a16="http://schemas.microsoft.com/office/drawing/2014/main" val="1298134847"/>
                    </a:ext>
                  </a:extLst>
                </a:gridCol>
              </a:tblGrid>
              <a:tr h="763753">
                <a:tc>
                  <a:txBody>
                    <a:bodyPr/>
                    <a:lstStyle/>
                    <a:p>
                      <a:r>
                        <a:rPr lang="fr-BE" dirty="0">
                          <a:solidFill>
                            <a:schemeClr val="tx1"/>
                          </a:solidFill>
                        </a:rPr>
                        <a:t>Signaux</a:t>
                      </a:r>
                    </a:p>
                    <a:p>
                      <a:r>
                        <a:rPr lang="fr-BE" dirty="0">
                          <a:solidFill>
                            <a:schemeClr val="tx1"/>
                          </a:solidFill>
                        </a:rPr>
                        <a:t>physiques </a:t>
                      </a:r>
                      <a:endParaRPr lang="fr-FR" dirty="0">
                        <a:solidFill>
                          <a:schemeClr val="tx1"/>
                        </a:solidFill>
                      </a:endParaRPr>
                    </a:p>
                  </a:txBody>
                  <a:tcPr>
                    <a:solidFill>
                      <a:schemeClr val="bg1"/>
                    </a:solidFill>
                  </a:tcPr>
                </a:tc>
                <a:tc>
                  <a:txBody>
                    <a:bodyPr/>
                    <a:lstStyle/>
                    <a:p>
                      <a:r>
                        <a:rPr lang="fr-BE" dirty="0">
                          <a:solidFill>
                            <a:schemeClr val="tx1"/>
                          </a:solidFill>
                        </a:rPr>
                        <a:t>Signaux</a:t>
                      </a:r>
                    </a:p>
                    <a:p>
                      <a:r>
                        <a:rPr lang="fr-BE" dirty="0">
                          <a:solidFill>
                            <a:schemeClr val="tx1"/>
                          </a:solidFill>
                        </a:rPr>
                        <a:t>comportementaux </a:t>
                      </a:r>
                      <a:endParaRPr lang="fr-FR" dirty="0">
                        <a:solidFill>
                          <a:schemeClr val="tx1"/>
                        </a:solidFill>
                      </a:endParaRPr>
                    </a:p>
                  </a:txBody>
                  <a:tcPr>
                    <a:solidFill>
                      <a:schemeClr val="bg1"/>
                    </a:solidFill>
                  </a:tcPr>
                </a:tc>
                <a:tc>
                  <a:txBody>
                    <a:bodyPr/>
                    <a:lstStyle/>
                    <a:p>
                      <a:r>
                        <a:rPr lang="fr-FR" dirty="0">
                          <a:solidFill>
                            <a:schemeClr val="tx1"/>
                          </a:solidFill>
                        </a:rPr>
                        <a:t>Signaux psychologique</a:t>
                      </a:r>
                    </a:p>
                  </a:txBody>
                  <a:tcPr>
                    <a:solidFill>
                      <a:schemeClr val="bg1"/>
                    </a:solidFill>
                  </a:tcPr>
                </a:tc>
                <a:extLst>
                  <a:ext uri="{0D108BD9-81ED-4DB2-BD59-A6C34878D82A}">
                    <a16:rowId xmlns="" xmlns:a16="http://schemas.microsoft.com/office/drawing/2014/main" val="3544750639"/>
                  </a:ext>
                </a:extLst>
              </a:tr>
              <a:tr h="4364301">
                <a:tc>
                  <a:txBody>
                    <a:bodyPr/>
                    <a:lstStyle/>
                    <a:p>
                      <a:pPr marL="285750" indent="-285750">
                        <a:buFont typeface="Arial" panose="020B0604020202020204" pitchFamily="34" charset="0"/>
                        <a:buChar char="•"/>
                      </a:pPr>
                      <a:r>
                        <a:rPr lang="fr-BE" dirty="0">
                          <a:solidFill>
                            <a:schemeClr val="bg1"/>
                          </a:solidFill>
                        </a:rPr>
                        <a:t>Augmentation du rythme cardiaque</a:t>
                      </a:r>
                    </a:p>
                    <a:p>
                      <a:pPr marL="285750" indent="-285750">
                        <a:buFont typeface="Arial" panose="020B0604020202020204" pitchFamily="34" charset="0"/>
                        <a:buChar char="•"/>
                      </a:pPr>
                      <a:r>
                        <a:rPr lang="fr-BE" dirty="0">
                          <a:solidFill>
                            <a:schemeClr val="bg1"/>
                          </a:solidFill>
                        </a:rPr>
                        <a:t>Douleurs dans la poitrine</a:t>
                      </a:r>
                    </a:p>
                    <a:p>
                      <a:pPr marL="285750" indent="-285750">
                        <a:buFont typeface="Arial" panose="020B0604020202020204" pitchFamily="34" charset="0"/>
                        <a:buChar char="•"/>
                      </a:pPr>
                      <a:r>
                        <a:rPr lang="fr-BE" dirty="0">
                          <a:solidFill>
                            <a:schemeClr val="bg1"/>
                          </a:solidFill>
                        </a:rPr>
                        <a:t>Respiration plus rapide et plus profonde</a:t>
                      </a:r>
                    </a:p>
                    <a:p>
                      <a:pPr marL="285750" indent="-285750">
                        <a:buFont typeface="Arial" panose="020B0604020202020204" pitchFamily="34" charset="0"/>
                        <a:buChar char="•"/>
                      </a:pPr>
                      <a:r>
                        <a:rPr lang="fr-BE" dirty="0">
                          <a:solidFill>
                            <a:schemeClr val="bg1"/>
                          </a:solidFill>
                        </a:rPr>
                        <a:t>Etourdissements</a:t>
                      </a:r>
                    </a:p>
                    <a:p>
                      <a:pPr marL="285750" indent="-285750">
                        <a:buFont typeface="Arial" panose="020B0604020202020204" pitchFamily="34" charset="0"/>
                        <a:buChar char="•"/>
                      </a:pPr>
                      <a:r>
                        <a:rPr lang="fr-BE" dirty="0">
                          <a:solidFill>
                            <a:schemeClr val="bg1"/>
                          </a:solidFill>
                        </a:rPr>
                        <a:t>Maux de ventre</a:t>
                      </a:r>
                    </a:p>
                    <a:p>
                      <a:pPr marL="285750" indent="-285750">
                        <a:buFont typeface="Arial" panose="020B0604020202020204" pitchFamily="34" charset="0"/>
                        <a:buChar char="•"/>
                      </a:pPr>
                      <a:r>
                        <a:rPr lang="fr-BE" dirty="0">
                          <a:solidFill>
                            <a:schemeClr val="bg1"/>
                          </a:solidFill>
                        </a:rPr>
                        <a:t>Douleurs dans le cou et les épaules</a:t>
                      </a:r>
                    </a:p>
                    <a:p>
                      <a:pPr marL="285750" indent="-285750">
                        <a:buFont typeface="Arial" panose="020B0604020202020204" pitchFamily="34" charset="0"/>
                        <a:buChar char="•"/>
                      </a:pPr>
                      <a:r>
                        <a:rPr lang="fr-BE" dirty="0">
                          <a:solidFill>
                            <a:schemeClr val="bg1"/>
                          </a:solidFill>
                        </a:rPr>
                        <a:t>Crampes</a:t>
                      </a:r>
                    </a:p>
                    <a:p>
                      <a:pPr marL="285750" indent="-285750">
                        <a:buFont typeface="Arial" panose="020B0604020202020204" pitchFamily="34" charset="0"/>
                        <a:buChar char="•"/>
                      </a:pPr>
                      <a:r>
                        <a:rPr lang="fr-BE" dirty="0">
                          <a:solidFill>
                            <a:schemeClr val="bg1"/>
                          </a:solidFill>
                        </a:rPr>
                        <a:t>Maux de têtes</a:t>
                      </a:r>
                      <a:endParaRPr lang="fr-FR" dirty="0">
                        <a:solidFill>
                          <a:schemeClr val="bg1"/>
                        </a:solidFill>
                      </a:endParaRPr>
                    </a:p>
                  </a:txBody>
                  <a:tcPr>
                    <a:solidFill>
                      <a:srgbClr val="0070C0"/>
                    </a:solidFill>
                  </a:tcPr>
                </a:tc>
                <a:tc>
                  <a:txBody>
                    <a:bodyPr/>
                    <a:lstStyle/>
                    <a:p>
                      <a:pPr marL="285750" indent="-285750">
                        <a:buFont typeface="Arial" panose="020B0604020202020204" pitchFamily="34" charset="0"/>
                        <a:buChar char="•"/>
                      </a:pPr>
                      <a:r>
                        <a:rPr lang="fr-BE" dirty="0">
                          <a:solidFill>
                            <a:schemeClr val="bg1"/>
                          </a:solidFill>
                        </a:rPr>
                        <a:t>Crier davantage</a:t>
                      </a:r>
                    </a:p>
                    <a:p>
                      <a:pPr marL="285750" indent="-285750">
                        <a:buFont typeface="Arial" panose="020B0604020202020204" pitchFamily="34" charset="0"/>
                        <a:buChar char="•"/>
                      </a:pPr>
                      <a:r>
                        <a:rPr lang="fr-BE" dirty="0">
                          <a:solidFill>
                            <a:schemeClr val="bg1"/>
                          </a:solidFill>
                        </a:rPr>
                        <a:t>Être agressif</a:t>
                      </a:r>
                    </a:p>
                    <a:p>
                      <a:pPr marL="285750" indent="-285750">
                        <a:buFont typeface="Arial" panose="020B0604020202020204" pitchFamily="34" charset="0"/>
                        <a:buChar char="•"/>
                      </a:pPr>
                      <a:r>
                        <a:rPr lang="fr-BE" dirty="0">
                          <a:solidFill>
                            <a:schemeClr val="bg1"/>
                          </a:solidFill>
                        </a:rPr>
                        <a:t>Parler plus vite</a:t>
                      </a:r>
                    </a:p>
                    <a:p>
                      <a:pPr marL="285750" indent="-285750">
                        <a:buFont typeface="Arial" panose="020B0604020202020204" pitchFamily="34" charset="0"/>
                        <a:buChar char="•"/>
                      </a:pPr>
                      <a:r>
                        <a:rPr lang="fr-BE" dirty="0">
                          <a:solidFill>
                            <a:schemeClr val="bg1"/>
                          </a:solidFill>
                        </a:rPr>
                        <a:t>Tics</a:t>
                      </a:r>
                    </a:p>
                    <a:p>
                      <a:pPr marL="285750" indent="-285750">
                        <a:buFont typeface="Arial" panose="020B0604020202020204" pitchFamily="34" charset="0"/>
                        <a:buChar char="•"/>
                      </a:pPr>
                      <a:r>
                        <a:rPr lang="fr-BE" dirty="0">
                          <a:solidFill>
                            <a:schemeClr val="bg1"/>
                          </a:solidFill>
                        </a:rPr>
                        <a:t>Faire des erreurs</a:t>
                      </a:r>
                    </a:p>
                    <a:p>
                      <a:pPr marL="285750" indent="-285750">
                        <a:buFont typeface="Arial" panose="020B0604020202020204" pitchFamily="34" charset="0"/>
                        <a:buChar char="•"/>
                      </a:pPr>
                      <a:r>
                        <a:rPr lang="fr-BE" dirty="0">
                          <a:solidFill>
                            <a:schemeClr val="bg1"/>
                          </a:solidFill>
                        </a:rPr>
                        <a:t>Réactions impulsives</a:t>
                      </a:r>
                    </a:p>
                    <a:p>
                      <a:pPr marL="285750" indent="-285750">
                        <a:buFont typeface="Arial" panose="020B0604020202020204" pitchFamily="34" charset="0"/>
                        <a:buChar char="•"/>
                      </a:pPr>
                      <a:r>
                        <a:rPr lang="fr-BE" dirty="0">
                          <a:solidFill>
                            <a:schemeClr val="bg1"/>
                          </a:solidFill>
                        </a:rPr>
                        <a:t>Etre moins sociable</a:t>
                      </a:r>
                    </a:p>
                    <a:p>
                      <a:pPr marL="285750" indent="-285750">
                        <a:buFont typeface="Arial" panose="020B0604020202020204" pitchFamily="34" charset="0"/>
                        <a:buChar char="•"/>
                      </a:pPr>
                      <a:r>
                        <a:rPr lang="fr-BE" dirty="0">
                          <a:solidFill>
                            <a:schemeClr val="bg1"/>
                          </a:solidFill>
                        </a:rPr>
                        <a:t>Perte des loisirs, de la vie sociale</a:t>
                      </a:r>
                    </a:p>
                    <a:p>
                      <a:pPr marL="285750" indent="-285750">
                        <a:buFont typeface="Arial" panose="020B0604020202020204" pitchFamily="34" charset="0"/>
                        <a:buChar char="•"/>
                      </a:pPr>
                      <a:r>
                        <a:rPr lang="fr-BE" dirty="0">
                          <a:solidFill>
                            <a:schemeClr val="bg1"/>
                          </a:solidFill>
                        </a:rPr>
                        <a:t>Être incapable de sortir du lit le matin</a:t>
                      </a:r>
                    </a:p>
                    <a:p>
                      <a:pPr marL="285750" indent="-285750">
                        <a:buFont typeface="Arial" panose="020B0604020202020204" pitchFamily="34" charset="0"/>
                        <a:buChar char="•"/>
                      </a:pPr>
                      <a:r>
                        <a:rPr lang="fr-BE" dirty="0">
                          <a:solidFill>
                            <a:schemeClr val="bg1"/>
                          </a:solidFill>
                        </a:rPr>
                        <a:t>Absentéisme</a:t>
                      </a:r>
                    </a:p>
                    <a:p>
                      <a:endParaRPr lang="fr-FR" dirty="0">
                        <a:solidFill>
                          <a:schemeClr val="bg1"/>
                        </a:solidFill>
                      </a:endParaRPr>
                    </a:p>
                  </a:txBody>
                  <a:tcPr>
                    <a:solidFill>
                      <a:srgbClr val="0070C0"/>
                    </a:solidFill>
                  </a:tcPr>
                </a:tc>
                <a:tc>
                  <a:txBody>
                    <a:bodyPr/>
                    <a:lstStyle/>
                    <a:p>
                      <a:pPr marL="285750" indent="-285750">
                        <a:buFont typeface="Arial" panose="020B0604020202020204" pitchFamily="34" charset="0"/>
                        <a:buChar char="•"/>
                      </a:pPr>
                      <a:r>
                        <a:rPr lang="fr-BE" dirty="0">
                          <a:solidFill>
                            <a:schemeClr val="bg1"/>
                          </a:solidFill>
                        </a:rPr>
                        <a:t>Sensibilité</a:t>
                      </a:r>
                    </a:p>
                    <a:p>
                      <a:pPr marL="285750" indent="-285750">
                        <a:buFont typeface="Arial" panose="020B0604020202020204" pitchFamily="34" charset="0"/>
                        <a:buChar char="•"/>
                      </a:pPr>
                      <a:r>
                        <a:rPr lang="fr-BE" dirty="0">
                          <a:solidFill>
                            <a:schemeClr val="bg1"/>
                          </a:solidFill>
                        </a:rPr>
                        <a:t>Mauvaise humeur</a:t>
                      </a:r>
                    </a:p>
                    <a:p>
                      <a:pPr marL="285750" indent="-285750">
                        <a:buFont typeface="Arial" panose="020B0604020202020204" pitchFamily="34" charset="0"/>
                        <a:buChar char="•"/>
                      </a:pPr>
                      <a:r>
                        <a:rPr lang="fr-BE" dirty="0">
                          <a:solidFill>
                            <a:schemeClr val="bg1"/>
                          </a:solidFill>
                        </a:rPr>
                        <a:t>Pleurer vite</a:t>
                      </a:r>
                    </a:p>
                    <a:p>
                      <a:pPr marL="285750" indent="-285750">
                        <a:buFont typeface="Arial" panose="020B0604020202020204" pitchFamily="34" charset="0"/>
                        <a:buChar char="•"/>
                      </a:pPr>
                      <a:r>
                        <a:rPr lang="fr-BE" dirty="0">
                          <a:solidFill>
                            <a:schemeClr val="bg1"/>
                          </a:solidFill>
                        </a:rPr>
                        <a:t>Inquiétude</a:t>
                      </a:r>
                    </a:p>
                    <a:p>
                      <a:pPr marL="285750" indent="-285750">
                        <a:buFont typeface="Arial" panose="020B0604020202020204" pitchFamily="34" charset="0"/>
                        <a:buChar char="•"/>
                      </a:pPr>
                      <a:r>
                        <a:rPr lang="fr-BE" dirty="0">
                          <a:solidFill>
                            <a:schemeClr val="bg1"/>
                          </a:solidFill>
                        </a:rPr>
                        <a:t>Anxiété</a:t>
                      </a:r>
                    </a:p>
                    <a:p>
                      <a:pPr marL="285750" indent="-285750">
                        <a:buFont typeface="Arial" panose="020B0604020202020204" pitchFamily="34" charset="0"/>
                        <a:buChar char="•"/>
                      </a:pPr>
                      <a:r>
                        <a:rPr lang="fr-BE" dirty="0">
                          <a:solidFill>
                            <a:schemeClr val="bg1"/>
                          </a:solidFill>
                        </a:rPr>
                        <a:t>Difficultés de concentration</a:t>
                      </a:r>
                    </a:p>
                    <a:p>
                      <a:pPr marL="285750" indent="-285750">
                        <a:buFont typeface="Arial" panose="020B0604020202020204" pitchFamily="34" charset="0"/>
                        <a:buChar char="•"/>
                      </a:pPr>
                      <a:r>
                        <a:rPr lang="fr-BE" dirty="0">
                          <a:solidFill>
                            <a:schemeClr val="bg1"/>
                          </a:solidFill>
                        </a:rPr>
                        <a:t>Attaques de panique</a:t>
                      </a:r>
                    </a:p>
                    <a:p>
                      <a:pPr marL="285750" indent="-285750">
                        <a:buFont typeface="Arial" panose="020B0604020202020204" pitchFamily="34" charset="0"/>
                        <a:buChar char="•"/>
                      </a:pPr>
                      <a:r>
                        <a:rPr lang="fr-BE" dirty="0">
                          <a:solidFill>
                            <a:schemeClr val="bg1"/>
                          </a:solidFill>
                        </a:rPr>
                        <a:t>Incapacité à prendre des décisions</a:t>
                      </a:r>
                    </a:p>
                    <a:p>
                      <a:pPr marL="285750" indent="-285750">
                        <a:buFont typeface="Arial" panose="020B0604020202020204" pitchFamily="34" charset="0"/>
                        <a:buChar char="•"/>
                      </a:pPr>
                      <a:r>
                        <a:rPr lang="fr-BE" dirty="0">
                          <a:solidFill>
                            <a:schemeClr val="bg1"/>
                          </a:solidFill>
                        </a:rPr>
                        <a:t>…</a:t>
                      </a:r>
                      <a:endParaRPr lang="fr-FR" dirty="0">
                        <a:solidFill>
                          <a:schemeClr val="bg1"/>
                        </a:solidFill>
                      </a:endParaRPr>
                    </a:p>
                  </a:txBody>
                  <a:tcPr>
                    <a:solidFill>
                      <a:srgbClr val="0070C0"/>
                    </a:solidFill>
                  </a:tcPr>
                </a:tc>
                <a:extLst>
                  <a:ext uri="{0D108BD9-81ED-4DB2-BD59-A6C34878D82A}">
                    <a16:rowId xmlns="" xmlns:a16="http://schemas.microsoft.com/office/drawing/2014/main" val="1478717651"/>
                  </a:ext>
                </a:extLst>
              </a:tr>
            </a:tbl>
          </a:graphicData>
        </a:graphic>
      </p:graphicFrame>
      <p:sp>
        <p:nvSpPr>
          <p:cNvPr id="6"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du stress aigu au stress chronique (2)</a:t>
            </a:r>
            <a:endParaRPr lang="en-US" kern="0" dirty="0">
              <a:solidFill>
                <a:srgbClr val="0070C0"/>
              </a:solidFill>
            </a:endParaRPr>
          </a:p>
        </p:txBody>
      </p:sp>
    </p:spTree>
    <p:extLst>
      <p:ext uri="{BB962C8B-B14F-4D97-AF65-F5344CB8AC3E}">
        <p14:creationId xmlns:p14="http://schemas.microsoft.com/office/powerpoint/2010/main" val="1722384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4407" y="1123951"/>
            <a:ext cx="6219276" cy="5305424"/>
          </a:xfrm>
        </p:spPr>
      </p:pic>
      <p:sp>
        <p:nvSpPr>
          <p:cNvPr id="6"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effets physiologiques du stress chronique </a:t>
            </a:r>
            <a:endParaRPr lang="en-US" kern="0" dirty="0">
              <a:solidFill>
                <a:srgbClr val="0070C0"/>
              </a:solidFill>
            </a:endParaRPr>
          </a:p>
        </p:txBody>
      </p:sp>
    </p:spTree>
    <p:extLst>
      <p:ext uri="{BB962C8B-B14F-4D97-AF65-F5344CB8AC3E}">
        <p14:creationId xmlns:p14="http://schemas.microsoft.com/office/powerpoint/2010/main" val="187567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BE" altLang="fr-FR" dirty="0">
                <a:solidFill>
                  <a:srgbClr val="0070C0"/>
                </a:solidFill>
              </a:rPr>
              <a:t>Le stress au travail</a:t>
            </a:r>
            <a:endParaRPr lang="fr-BE" dirty="0">
              <a:solidFill>
                <a:srgbClr val="0070C0"/>
              </a:solidFill>
            </a:endParaRPr>
          </a:p>
        </p:txBody>
      </p:sp>
      <p:sp>
        <p:nvSpPr>
          <p:cNvPr id="3" name="Content Placeholder 2"/>
          <p:cNvSpPr>
            <a:spLocks noGrp="1"/>
          </p:cNvSpPr>
          <p:nvPr>
            <p:ph idx="1"/>
          </p:nvPr>
        </p:nvSpPr>
        <p:spPr>
          <a:xfrm>
            <a:off x="523875" y="1314450"/>
            <a:ext cx="4086225" cy="4779963"/>
          </a:xfrm>
          <a:ln w="57150">
            <a:solidFill>
              <a:srgbClr val="0070C0"/>
            </a:solidFill>
          </a:ln>
        </p:spPr>
        <p:txBody>
          <a:bodyPr/>
          <a:lstStyle/>
          <a:p>
            <a:endParaRPr lang="fr-BE" altLang="fr-FR" dirty="0"/>
          </a:p>
          <a:p>
            <a:r>
              <a:rPr lang="fr-BE" altLang="fr-FR" dirty="0"/>
              <a:t>" Un état de stress survient lorsqu'il y a </a:t>
            </a:r>
            <a:r>
              <a:rPr lang="fr-BE" altLang="fr-FR" b="1" dirty="0"/>
              <a:t>déséquilibre entre la perception qu’une personne a des contraintes que lui impose son environnement et la perception qu’elle a de ses propres ressources pour y faire face. </a:t>
            </a:r>
          </a:p>
          <a:p>
            <a:endParaRPr lang="fr-BE" altLang="fr-FR" dirty="0"/>
          </a:p>
          <a:p>
            <a:r>
              <a:rPr lang="fr-BE" altLang="fr-FR" dirty="0"/>
              <a:t>Bien que le processus d'évaluation des contraintes et des ressources soit d'ordre psychologique, il affecte également la santé physique, le bien-être et la productivité de la personne qui y est soumise.”</a:t>
            </a:r>
          </a:p>
          <a:p>
            <a:endParaRPr lang="fr-BE" altLang="fr-FR" dirty="0"/>
          </a:p>
          <a:p>
            <a:pPr marL="0" indent="0" algn="r">
              <a:buNone/>
            </a:pPr>
            <a:r>
              <a:rPr lang="fr-BE" altLang="fr-FR" i="1" dirty="0"/>
              <a:t>(définition de l’Agence européenne pour la sécurité et la santé au travail)</a:t>
            </a:r>
          </a:p>
        </p:txBody>
      </p:sp>
      <p:sp>
        <p:nvSpPr>
          <p:cNvPr id="7" name="Text Box 10"/>
          <p:cNvSpPr txBox="1">
            <a:spLocks noChangeArrowheads="1"/>
          </p:cNvSpPr>
          <p:nvPr/>
        </p:nvSpPr>
        <p:spPr bwMode="auto">
          <a:xfrm>
            <a:off x="5603061" y="2515524"/>
            <a:ext cx="2057400" cy="369332"/>
          </a:xfrm>
          <a:prstGeom prst="rect">
            <a:avLst/>
          </a:prstGeom>
          <a:noFill/>
          <a:ln>
            <a:noFill/>
          </a:ln>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fr-FR" sz="1800" b="1" dirty="0">
                <a:solidFill>
                  <a:schemeClr val="bg1">
                    <a:lumMod val="50000"/>
                  </a:schemeClr>
                </a:solidFill>
                <a:latin typeface="+mn-lt"/>
              </a:rPr>
              <a:t>Perception</a:t>
            </a:r>
          </a:p>
        </p:txBody>
      </p:sp>
      <p:sp>
        <p:nvSpPr>
          <p:cNvPr id="8" name="Text Box 11"/>
          <p:cNvSpPr txBox="1">
            <a:spLocks noChangeArrowheads="1"/>
          </p:cNvSpPr>
          <p:nvPr/>
        </p:nvSpPr>
        <p:spPr bwMode="auto">
          <a:xfrm>
            <a:off x="7296098" y="2688965"/>
            <a:ext cx="1674812" cy="369332"/>
          </a:xfrm>
          <a:prstGeom prst="rect">
            <a:avLst/>
          </a:prstGeom>
          <a:noFill/>
          <a:ln w="38100">
            <a:solidFill>
              <a:srgbClr val="FFFFFF"/>
            </a:solidFill>
            <a:miter lim="800000"/>
            <a:headEnd/>
            <a:tailEnd/>
          </a:ln>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fr-FR" sz="1800" b="1" dirty="0">
                <a:solidFill>
                  <a:srgbClr val="C00000"/>
                </a:solidFill>
                <a:latin typeface="+mn-lt"/>
              </a:rPr>
              <a:t>Ressources</a:t>
            </a:r>
          </a:p>
        </p:txBody>
      </p:sp>
      <p:sp>
        <p:nvSpPr>
          <p:cNvPr id="9" name="AutoShape 4"/>
          <p:cNvSpPr>
            <a:spLocks noChangeArrowheads="1"/>
          </p:cNvSpPr>
          <p:nvPr/>
        </p:nvSpPr>
        <p:spPr bwMode="auto">
          <a:xfrm>
            <a:off x="6487298" y="3638017"/>
            <a:ext cx="288925" cy="733663"/>
          </a:xfrm>
          <a:prstGeom prst="triangle">
            <a:avLst>
              <a:gd name="adj" fmla="val 50000"/>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defRPr/>
            </a:pPr>
            <a:endParaRPr lang="fr-FR" sz="1800" dirty="0">
              <a:latin typeface="Times New Roman" charset="0"/>
              <a:ea typeface="ＭＳ Ｐゴシック" charset="0"/>
              <a:cs typeface="ＭＳ Ｐゴシック" charset="0"/>
            </a:endParaRPr>
          </a:p>
        </p:txBody>
      </p:sp>
      <p:sp>
        <p:nvSpPr>
          <p:cNvPr id="10" name="Line 5"/>
          <p:cNvSpPr>
            <a:spLocks noChangeShapeType="1"/>
          </p:cNvSpPr>
          <p:nvPr/>
        </p:nvSpPr>
        <p:spPr bwMode="auto">
          <a:xfrm flipV="1">
            <a:off x="5424616" y="3208595"/>
            <a:ext cx="2610496" cy="597285"/>
          </a:xfrm>
          <a:prstGeom prst="line">
            <a:avLst/>
          </a:prstGeom>
          <a:noFill/>
          <a:ln w="38100">
            <a:solidFill>
              <a:srgbClr val="7F7F7F"/>
            </a:solidFill>
            <a:round/>
            <a:headEnd/>
            <a:tailEnd/>
          </a:ln>
        </p:spPr>
        <p:txBody>
          <a:bodyPr wrap="square">
            <a:spAutoFit/>
          </a:bodyPr>
          <a:lstStyle/>
          <a:p>
            <a:endParaRPr lang="fr-FR" sz="1800"/>
          </a:p>
        </p:txBody>
      </p:sp>
      <p:sp>
        <p:nvSpPr>
          <p:cNvPr id="12" name="Text Box 6"/>
          <p:cNvSpPr txBox="1">
            <a:spLocks noChangeArrowheads="1"/>
          </p:cNvSpPr>
          <p:nvPr/>
        </p:nvSpPr>
        <p:spPr bwMode="auto">
          <a:xfrm>
            <a:off x="4678013" y="3107127"/>
            <a:ext cx="1603849" cy="400110"/>
          </a:xfrm>
          <a:prstGeom prst="rect">
            <a:avLst/>
          </a:prstGeom>
          <a:noFill/>
          <a:ln w="38100">
            <a:solidFill>
              <a:srgbClr val="FFFFFF"/>
            </a:solidFill>
            <a:miter lim="800000"/>
            <a:headEnd/>
            <a:tailEnd/>
          </a:ln>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fr-FR" sz="2000" b="1" dirty="0">
                <a:solidFill>
                  <a:srgbClr val="C00000"/>
                </a:solidFill>
                <a:latin typeface="+mn-lt"/>
              </a:rPr>
              <a:t>Contraintes</a:t>
            </a:r>
          </a:p>
        </p:txBody>
      </p:sp>
    </p:spTree>
    <p:extLst>
      <p:ext uri="{BB962C8B-B14F-4D97-AF65-F5344CB8AC3E}">
        <p14:creationId xmlns:p14="http://schemas.microsoft.com/office/powerpoint/2010/main" val="683019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Le </a:t>
            </a:r>
            <a:r>
              <a:rPr lang="fr-FR" b="1" dirty="0" err="1">
                <a:solidFill>
                  <a:srgbClr val="0070C0"/>
                </a:solidFill>
              </a:rPr>
              <a:t>burn</a:t>
            </a:r>
            <a:r>
              <a:rPr lang="fr-FR" b="1" dirty="0">
                <a:solidFill>
                  <a:srgbClr val="0070C0"/>
                </a:solidFill>
              </a:rPr>
              <a:t> out – un concept mal défini</a:t>
            </a:r>
          </a:p>
        </p:txBody>
      </p:sp>
      <p:sp>
        <p:nvSpPr>
          <p:cNvPr id="3" name="Espace réservé du contenu 2"/>
          <p:cNvSpPr>
            <a:spLocks noGrp="1"/>
          </p:cNvSpPr>
          <p:nvPr>
            <p:ph idx="1"/>
          </p:nvPr>
        </p:nvSpPr>
        <p:spPr>
          <a:xfrm>
            <a:off x="523874" y="1314450"/>
            <a:ext cx="8455025" cy="4779963"/>
          </a:xfrm>
        </p:spPr>
        <p:txBody>
          <a:bodyPr>
            <a:normAutofit/>
          </a:bodyPr>
          <a:lstStyle/>
          <a:p>
            <a:r>
              <a:rPr lang="fr-FR" sz="2000" dirty="0"/>
              <a:t>Le </a:t>
            </a:r>
            <a:r>
              <a:rPr lang="fr-FR" sz="2000" dirty="0" err="1"/>
              <a:t>burn</a:t>
            </a:r>
            <a:r>
              <a:rPr lang="fr-FR" sz="2000" dirty="0"/>
              <a:t> out : mot anglais largement utilisé aujourd’hui </a:t>
            </a:r>
          </a:p>
          <a:p>
            <a:r>
              <a:rPr lang="fr-FR" sz="2000" dirty="0"/>
              <a:t>En français : syndrome d'épuisement professionnel ou SEP (un tableau de symptômes)</a:t>
            </a:r>
          </a:p>
          <a:p>
            <a:r>
              <a:rPr lang="fr-FR" sz="2000" dirty="0"/>
              <a:t>Un concept difficile à définir (+ de 50 définitions)</a:t>
            </a:r>
          </a:p>
          <a:p>
            <a:r>
              <a:rPr lang="fr-FR" sz="2000" dirty="0"/>
              <a:t>C’est un </a:t>
            </a:r>
            <a:r>
              <a:rPr lang="fr-FR" sz="2000" dirty="0">
                <a:solidFill>
                  <a:srgbClr val="FF0000"/>
                </a:solidFill>
              </a:rPr>
              <a:t>épuisement physique et émotionnel</a:t>
            </a:r>
            <a:r>
              <a:rPr lang="fr-FR" sz="2000" dirty="0"/>
              <a:t> lié à un </a:t>
            </a:r>
            <a:r>
              <a:rPr lang="fr-FR" sz="2000" dirty="0">
                <a:solidFill>
                  <a:srgbClr val="FF0000"/>
                </a:solidFill>
              </a:rPr>
              <a:t>stress permanent et prolongé </a:t>
            </a:r>
            <a:r>
              <a:rPr lang="fr-FR" sz="2000" dirty="0"/>
              <a:t>(mini 6 mois)</a:t>
            </a:r>
            <a:r>
              <a:rPr lang="fr-FR" sz="2000" dirty="0">
                <a:solidFill>
                  <a:srgbClr val="FF0000"/>
                </a:solidFill>
              </a:rPr>
              <a:t> </a:t>
            </a:r>
            <a:r>
              <a:rPr lang="fr-FR" sz="2000" dirty="0"/>
              <a:t>dans le travail. </a:t>
            </a:r>
          </a:p>
          <a:p>
            <a:r>
              <a:rPr lang="fr-FR" sz="2000" dirty="0"/>
              <a:t>C’est un </a:t>
            </a:r>
            <a:r>
              <a:rPr lang="fr-FR" sz="2000" dirty="0">
                <a:solidFill>
                  <a:srgbClr val="FF0000"/>
                </a:solidFill>
              </a:rPr>
              <a:t>processus</a:t>
            </a:r>
            <a:r>
              <a:rPr lang="fr-FR" sz="2000" i="1" dirty="0">
                <a:solidFill>
                  <a:srgbClr val="800000"/>
                </a:solidFill>
              </a:rPr>
              <a:t> </a:t>
            </a:r>
            <a:r>
              <a:rPr lang="fr-FR" sz="2000" dirty="0">
                <a:solidFill>
                  <a:srgbClr val="FF0000"/>
                </a:solidFill>
              </a:rPr>
              <a:t>qui évolue lentement </a:t>
            </a:r>
            <a:r>
              <a:rPr lang="fr-FR" sz="2000" dirty="0">
                <a:latin typeface="Calibri" charset="0"/>
                <a:ea typeface="ＭＳ Ｐゴシック" charset="0"/>
              </a:rPr>
              <a:t>d’apparition insidieuse </a:t>
            </a:r>
            <a:r>
              <a:rPr lang="fr-FR" sz="2000" dirty="0"/>
              <a:t>(signaux faibles au départ)</a:t>
            </a:r>
          </a:p>
          <a:p>
            <a:r>
              <a:rPr lang="fr-FR" sz="2000" dirty="0"/>
              <a:t>Il survient rarement avec une décompensation brutale mais «</a:t>
            </a:r>
            <a:r>
              <a:rPr lang="fr-FR" sz="2000" dirty="0">
                <a:solidFill>
                  <a:srgbClr val="FF0000"/>
                </a:solidFill>
              </a:rPr>
              <a:t> last drop</a:t>
            </a:r>
            <a:r>
              <a:rPr lang="fr-FR" sz="2000" dirty="0"/>
              <a:t> »</a:t>
            </a:r>
          </a:p>
          <a:p>
            <a:r>
              <a:rPr lang="fr-FR" sz="2000" dirty="0"/>
              <a:t>Il ne disparaissant pas par simple écartement de la situation stressante</a:t>
            </a:r>
          </a:p>
          <a:p>
            <a:r>
              <a:rPr lang="fr-FR" sz="2000" dirty="0"/>
              <a:t>Il pourrait concerner 3,2 millions de personnes en France. Pas encore reconnu comme maladie professionnelle. </a:t>
            </a:r>
          </a:p>
          <a:p>
            <a:endParaRPr lang="fr-FR" dirty="0"/>
          </a:p>
          <a:p>
            <a:endParaRPr lang="fr-FR" dirty="0"/>
          </a:p>
        </p:txBody>
      </p:sp>
    </p:spTree>
    <p:extLst>
      <p:ext uri="{BB962C8B-B14F-4D97-AF65-F5344CB8AC3E}">
        <p14:creationId xmlns:p14="http://schemas.microsoft.com/office/powerpoint/2010/main" val="174075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3874" y="327025"/>
            <a:ext cx="8620125" cy="701675"/>
          </a:xfrm>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des signes faibles et discrets puis des signes visibles physiques &amp; psycho-comportementaux </a:t>
            </a:r>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1019174" y="1143001"/>
            <a:ext cx="7235825" cy="5181600"/>
          </a:xfrm>
          <a:prstGeom prst="rect">
            <a:avLst/>
          </a:prstGeom>
        </p:spPr>
      </p:pic>
    </p:spTree>
    <p:extLst>
      <p:ext uri="{BB962C8B-B14F-4D97-AF65-F5344CB8AC3E}">
        <p14:creationId xmlns:p14="http://schemas.microsoft.com/office/powerpoint/2010/main" val="1863249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fr-FR" altLang="fr-FR" dirty="0">
                <a:solidFill>
                  <a:srgbClr val="0070C0"/>
                </a:solidFill>
              </a:rPr>
              <a:t>Le </a:t>
            </a:r>
            <a:r>
              <a:rPr lang="fr-FR" altLang="fr-FR" dirty="0" err="1">
                <a:solidFill>
                  <a:srgbClr val="0070C0"/>
                </a:solidFill>
              </a:rPr>
              <a:t>burn</a:t>
            </a:r>
            <a:r>
              <a:rPr lang="fr-FR" altLang="fr-FR" dirty="0">
                <a:solidFill>
                  <a:srgbClr val="0070C0"/>
                </a:solidFill>
              </a:rPr>
              <a:t> out – émergence du concept (1)</a:t>
            </a:r>
          </a:p>
        </p:txBody>
      </p:sp>
      <p:sp>
        <p:nvSpPr>
          <p:cNvPr id="1027" name="Rectangle 3"/>
          <p:cNvSpPr>
            <a:spLocks noGrp="1" noChangeArrowheads="1"/>
          </p:cNvSpPr>
          <p:nvPr>
            <p:ph idx="1"/>
          </p:nvPr>
        </p:nvSpPr>
        <p:spPr>
          <a:xfrm>
            <a:off x="523875" y="1314450"/>
            <a:ext cx="8286750" cy="5123420"/>
          </a:xfrm>
        </p:spPr>
        <p:txBody>
          <a:bodyPr/>
          <a:lstStyle/>
          <a:p>
            <a:pPr algn="just">
              <a:lnSpc>
                <a:spcPct val="90000"/>
              </a:lnSpc>
            </a:pPr>
            <a:r>
              <a:rPr lang="fr-FR" altLang="fr-FR" sz="2000" b="1" dirty="0"/>
              <a:t>Historique</a:t>
            </a:r>
          </a:p>
          <a:p>
            <a:pPr lvl="1" algn="just">
              <a:lnSpc>
                <a:spcPct val="90000"/>
              </a:lnSpc>
              <a:buFont typeface="Wingdings" charset="2"/>
              <a:buChar char="ü"/>
            </a:pPr>
            <a:r>
              <a:rPr lang="fr-FR" sz="2000" dirty="0"/>
              <a:t>Années 70 aux USA, désinstitutionalisation des soins :</a:t>
            </a:r>
            <a:r>
              <a:rPr lang="fr-FR" altLang="fr-FR" sz="2000" dirty="0"/>
              <a:t>  </a:t>
            </a:r>
          </a:p>
          <a:p>
            <a:pPr marL="247650" lvl="1" indent="0" algn="just">
              <a:lnSpc>
                <a:spcPct val="90000"/>
              </a:lnSpc>
              <a:buNone/>
            </a:pPr>
            <a:r>
              <a:rPr lang="fr-FR" altLang="fr-FR" sz="2000" dirty="0"/>
              <a:t>Un certain nombre de soignants quittent les hôpitaux pour s’investir dans cette pratique (c’est leur choix) or très rapidement on constate que ceux-ci consomment plus de café, fument plus, prennent des tas de médicaments.</a:t>
            </a:r>
          </a:p>
          <a:p>
            <a:pPr lvl="1" algn="just">
              <a:lnSpc>
                <a:spcPct val="90000"/>
              </a:lnSpc>
              <a:buFont typeface="Wingdings" charset="2"/>
              <a:buChar char="ü"/>
            </a:pPr>
            <a:r>
              <a:rPr lang="fr-FR" altLang="fr-FR" sz="2000" dirty="0"/>
              <a:t>En argot américain quand on a ce genre de comportement on dit qu’on BURN OUT, comme en français on pourrait dire qu’on brûle la mèche par les deux bouts.</a:t>
            </a:r>
          </a:p>
          <a:p>
            <a:pPr algn="just">
              <a:lnSpc>
                <a:spcPct val="90000"/>
              </a:lnSpc>
              <a:buFont typeface="Wingdings" charset="2"/>
              <a:buChar char="§"/>
            </a:pPr>
            <a:r>
              <a:rPr lang="fr-FR" altLang="fr-FR" sz="2000" b="1" dirty="0"/>
              <a:t>Evolution récente </a:t>
            </a:r>
          </a:p>
          <a:p>
            <a:pPr lvl="1" algn="just">
              <a:lnSpc>
                <a:spcPct val="90000"/>
              </a:lnSpc>
              <a:buFont typeface="Wingdings" charset="2"/>
              <a:buChar char="ü"/>
            </a:pPr>
            <a:r>
              <a:rPr lang="fr-FR" altLang="fr-FR" sz="2000" dirty="0"/>
              <a:t>Au départ, conçu comme un syndrome psychologique spécifique aux professions « aidantes » (soignants, secouristes, pompiers, bénévoles associations, assistants sociaux, éducateurs, enseignants…) </a:t>
            </a:r>
          </a:p>
          <a:p>
            <a:pPr lvl="1" algn="just">
              <a:lnSpc>
                <a:spcPct val="90000"/>
              </a:lnSpc>
              <a:buFont typeface="Wingdings" charset="2"/>
              <a:buChar char="ü"/>
            </a:pPr>
            <a:r>
              <a:rPr lang="fr-FR" altLang="fr-FR" sz="2000" dirty="0"/>
              <a:t>Extension des risques de </a:t>
            </a:r>
            <a:r>
              <a:rPr lang="fr-FR" altLang="fr-FR" sz="2000" dirty="0" err="1"/>
              <a:t>burn</a:t>
            </a:r>
            <a:r>
              <a:rPr lang="fr-FR" altLang="fr-FR" sz="2000" dirty="0"/>
              <a:t> out à l'ensemble des individus au travail, quelle que soit leur activité, voire même hors activité professionnelle (aidants familiaux, </a:t>
            </a:r>
            <a:r>
              <a:rPr lang="fr-FR" altLang="fr-FR" sz="2000" dirty="0" err="1"/>
              <a:t>bo</a:t>
            </a:r>
            <a:r>
              <a:rPr lang="fr-FR" altLang="fr-FR" sz="2000" dirty="0"/>
              <a:t> parental, …). On parle du BO du chercheur d’emploi</a:t>
            </a:r>
          </a:p>
          <a:p>
            <a:pPr>
              <a:lnSpc>
                <a:spcPct val="90000"/>
              </a:lnSpc>
              <a:buFont typeface="Wingdings" charset="2"/>
              <a:buChar char="§"/>
            </a:pPr>
            <a:endParaRPr lang="fr-FR" altLang="fr-FR" sz="2000" b="1" dirty="0"/>
          </a:p>
        </p:txBody>
      </p:sp>
    </p:spTree>
    <p:extLst>
      <p:ext uri="{BB962C8B-B14F-4D97-AF65-F5344CB8AC3E}">
        <p14:creationId xmlns:p14="http://schemas.microsoft.com/office/powerpoint/2010/main" val="1991140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9100" y="1243738"/>
            <a:ext cx="8428798" cy="522683"/>
          </a:xfrm>
        </p:spPr>
        <p:txBody>
          <a:bodyPr vert="horz" lIns="91440" tIns="45720" rIns="91440" bIns="45720" rtlCol="0" anchor="ctr">
            <a:noAutofit/>
          </a:bodyPr>
          <a:lstStyle/>
          <a:p>
            <a:r>
              <a:rPr lang="fr-BE" altLang="fr-FR" sz="2000" dirty="0"/>
              <a:t>Herbert </a:t>
            </a:r>
            <a:r>
              <a:rPr lang="fr-BE" altLang="fr-FR" sz="2000" dirty="0" err="1"/>
              <a:t>Freudenberger</a:t>
            </a:r>
            <a:r>
              <a:rPr lang="fr-BE" altLang="fr-FR" sz="2000" dirty="0"/>
              <a:t> – on lui doit la paternité du mot </a:t>
            </a:r>
            <a:r>
              <a:rPr lang="fr-BE" altLang="fr-FR" sz="2000" dirty="0" err="1"/>
              <a:t>burn</a:t>
            </a:r>
            <a:r>
              <a:rPr lang="fr-BE" altLang="fr-FR" sz="2000" dirty="0"/>
              <a:t> out </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5C45797A-053C-4961-BABB-471DA4E13C25}" type="slidenum">
              <a:rPr lang="fr-BE" altLang="en-US" smtClean="0"/>
              <a:pPr>
                <a:defRPr/>
              </a:pPr>
              <a:t>18</a:t>
            </a:fld>
            <a:endParaRPr lang="fr-BE" altLang="en-US"/>
          </a:p>
        </p:txBody>
      </p:sp>
      <p:sp>
        <p:nvSpPr>
          <p:cNvPr id="10" name="TextBox 9"/>
          <p:cNvSpPr txBox="1"/>
          <p:nvPr/>
        </p:nvSpPr>
        <p:spPr>
          <a:xfrm>
            <a:off x="228607" y="1766421"/>
            <a:ext cx="6719477" cy="5386090"/>
          </a:xfrm>
          <a:prstGeom prst="rect">
            <a:avLst/>
          </a:prstGeom>
          <a:noFill/>
        </p:spPr>
        <p:txBody>
          <a:bodyPr>
            <a:spAutoFit/>
          </a:bodyPr>
          <a:lstStyle/>
          <a:p>
            <a:pPr>
              <a:defRPr/>
            </a:pPr>
            <a:endParaRPr lang="fr-BE" sz="2000" dirty="0">
              <a:latin typeface="+mj-lt"/>
            </a:endParaRPr>
          </a:p>
          <a:p>
            <a:pPr>
              <a:defRPr/>
            </a:pPr>
            <a:r>
              <a:rPr lang="fr-BE" sz="2000" dirty="0">
                <a:latin typeface="+mj-lt"/>
              </a:rPr>
              <a:t>« En tant que psychanalyste et praticien je me suis rendu compte que les gens sont parfois victimes d’un incendie comme les immeubles.</a:t>
            </a:r>
          </a:p>
          <a:p>
            <a:pPr>
              <a:defRPr/>
            </a:pPr>
            <a:r>
              <a:rPr lang="fr-BE" sz="2000" dirty="0">
                <a:latin typeface="+mj-lt"/>
              </a:rPr>
              <a:t>Sous la tension produite par la vie dans notre monde complexe, leurs ressources internes en viennent à se consumer comme sous l’action des flammes, ne laissant qu’un vide immense à l’intérieur, </a:t>
            </a:r>
            <a:r>
              <a:rPr lang="fr-BE" sz="2000" u="sng" dirty="0">
                <a:latin typeface="+mj-lt"/>
              </a:rPr>
              <a:t>même si l’enveloppe externe est plus ou moins intacte </a:t>
            </a:r>
            <a:r>
              <a:rPr lang="fr-BE" sz="2000" dirty="0">
                <a:latin typeface="+mj-lt"/>
              </a:rPr>
              <a:t>»</a:t>
            </a:r>
          </a:p>
          <a:p>
            <a:pPr>
              <a:defRPr/>
            </a:pPr>
            <a:endParaRPr lang="fr-BE" sz="2400" dirty="0">
              <a:latin typeface="+mj-lt"/>
            </a:endParaRPr>
          </a:p>
          <a:p>
            <a:pPr>
              <a:defRPr/>
            </a:pPr>
            <a:endParaRPr lang="fr-BE" sz="2400" dirty="0">
              <a:latin typeface="+mj-lt"/>
            </a:endParaRPr>
          </a:p>
          <a:p>
            <a:pPr>
              <a:defRPr/>
            </a:pPr>
            <a:endParaRPr lang="fr-BE" sz="2400" dirty="0">
              <a:latin typeface="+mj-lt"/>
            </a:endParaRPr>
          </a:p>
          <a:p>
            <a:pPr>
              <a:defRPr/>
            </a:pPr>
            <a:endParaRPr lang="fr-BE" sz="2400" dirty="0">
              <a:latin typeface="+mj-lt"/>
            </a:endParaRPr>
          </a:p>
        </p:txBody>
      </p:sp>
      <p:pic>
        <p:nvPicPr>
          <p:cNvPr id="17413" name="image3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890" y="1738871"/>
            <a:ext cx="1910008" cy="208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97755" y="5566915"/>
            <a:ext cx="7779290" cy="723275"/>
          </a:xfrm>
          <a:prstGeom prst="rect">
            <a:avLst/>
          </a:prstGeom>
          <a:noFill/>
        </p:spPr>
        <p:txBody>
          <a:bodyPr>
            <a:spAutoFit/>
          </a:bodyPr>
          <a:lstStyle/>
          <a:p>
            <a:pPr algn="ctr">
              <a:defRPr/>
            </a:pPr>
            <a:r>
              <a:rPr lang="fr-BE" sz="2000" b="1" i="1" dirty="0">
                <a:solidFill>
                  <a:schemeClr val="accent5"/>
                </a:solidFill>
                <a:latin typeface="+mj-lt"/>
              </a:rPr>
              <a:t>Le Burn-Out est la conséquence d’un stress prolongé</a:t>
            </a:r>
          </a:p>
          <a:p>
            <a:pPr algn="ctr">
              <a:defRPr/>
            </a:pPr>
            <a:endParaRPr lang="fr-BE" sz="1400" dirty="0"/>
          </a:p>
        </p:txBody>
      </p:sp>
      <p:sp>
        <p:nvSpPr>
          <p:cNvPr id="7" name="Rectangle 2"/>
          <p:cNvSpPr txBox="1">
            <a:spLocks noChangeArrowheads="1"/>
          </p:cNvSpPr>
          <p:nvPr/>
        </p:nvSpPr>
        <p:spPr bwMode="auto">
          <a:xfrm>
            <a:off x="523875" y="327025"/>
            <a:ext cx="828675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FR" altLang="fr-FR" kern="0" dirty="0">
                <a:solidFill>
                  <a:srgbClr val="0070C0"/>
                </a:solidFill>
              </a:rPr>
              <a:t>Le </a:t>
            </a:r>
            <a:r>
              <a:rPr lang="fr-FR" altLang="fr-FR" kern="0" dirty="0" err="1">
                <a:solidFill>
                  <a:srgbClr val="0070C0"/>
                </a:solidFill>
              </a:rPr>
              <a:t>burn</a:t>
            </a:r>
            <a:r>
              <a:rPr lang="fr-FR" altLang="fr-FR" kern="0" dirty="0">
                <a:solidFill>
                  <a:srgbClr val="0070C0"/>
                </a:solidFill>
              </a:rPr>
              <a:t> out – émergence du concept (2)</a:t>
            </a:r>
          </a:p>
        </p:txBody>
      </p:sp>
    </p:spTree>
    <p:extLst>
      <p:ext uri="{BB962C8B-B14F-4D97-AF65-F5344CB8AC3E}">
        <p14:creationId xmlns:p14="http://schemas.microsoft.com/office/powerpoint/2010/main" val="1592933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1872342"/>
            <a:ext cx="2579914"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white"/>
                </a:solidFill>
                <a:effectLst/>
                <a:uLnTx/>
                <a:uFillTx/>
                <a:latin typeface="Calibri"/>
                <a:ea typeface="+mn-ea"/>
                <a:cs typeface="+mn-cs"/>
              </a:rPr>
              <a:t>Epuisement physique, intellectuel, mental</a:t>
            </a:r>
          </a:p>
        </p:txBody>
      </p:sp>
      <p:sp>
        <p:nvSpPr>
          <p:cNvPr id="6" name="Rectangle 5"/>
          <p:cNvSpPr/>
          <p:nvPr/>
        </p:nvSpPr>
        <p:spPr>
          <a:xfrm>
            <a:off x="3563726" y="1872342"/>
            <a:ext cx="2579914"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white"/>
                </a:solidFill>
                <a:effectLst/>
                <a:uLnTx/>
                <a:uFillTx/>
                <a:latin typeface="Calibri"/>
                <a:ea typeface="+mn-ea"/>
                <a:cs typeface="+mn-cs"/>
              </a:rPr>
              <a:t>Perte de l’empathie</a:t>
            </a:r>
          </a:p>
        </p:txBody>
      </p:sp>
      <p:sp>
        <p:nvSpPr>
          <p:cNvPr id="7" name="Rectangle 6"/>
          <p:cNvSpPr/>
          <p:nvPr/>
        </p:nvSpPr>
        <p:spPr>
          <a:xfrm>
            <a:off x="6365452" y="1872342"/>
            <a:ext cx="2579914"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white"/>
                </a:solidFill>
                <a:effectLst/>
                <a:uLnTx/>
                <a:uFillTx/>
                <a:latin typeface="Calibri"/>
                <a:ea typeface="+mn-ea"/>
                <a:cs typeface="+mn-cs"/>
              </a:rPr>
              <a:t>Disparition de la satisfaction professionnelle</a:t>
            </a:r>
          </a:p>
        </p:txBody>
      </p:sp>
      <p:pic>
        <p:nvPicPr>
          <p:cNvPr id="8" name="Image 7"/>
          <p:cNvPicPr>
            <a:picLocks noChangeAspect="1"/>
          </p:cNvPicPr>
          <p:nvPr/>
        </p:nvPicPr>
        <p:blipFill>
          <a:blip r:embed="rId3"/>
          <a:stretch>
            <a:fillRect/>
          </a:stretch>
        </p:blipFill>
        <p:spPr>
          <a:xfrm>
            <a:off x="876005" y="3229340"/>
            <a:ext cx="2351903" cy="1565085"/>
          </a:xfrm>
          <a:prstGeom prst="rect">
            <a:avLst/>
          </a:prstGeom>
        </p:spPr>
      </p:pic>
      <p:pic>
        <p:nvPicPr>
          <p:cNvPr id="9" name="Image 8"/>
          <p:cNvPicPr>
            <a:picLocks noChangeAspect="1"/>
          </p:cNvPicPr>
          <p:nvPr/>
        </p:nvPicPr>
        <p:blipFill>
          <a:blip r:embed="rId4"/>
          <a:stretch>
            <a:fillRect/>
          </a:stretch>
        </p:blipFill>
        <p:spPr>
          <a:xfrm>
            <a:off x="3826906" y="3171651"/>
            <a:ext cx="2053554" cy="1770106"/>
          </a:xfrm>
          <a:prstGeom prst="rect">
            <a:avLst/>
          </a:prstGeom>
        </p:spPr>
      </p:pic>
      <p:pic>
        <p:nvPicPr>
          <p:cNvPr id="11" name="Image 10"/>
          <p:cNvPicPr>
            <a:picLocks noChangeAspect="1"/>
          </p:cNvPicPr>
          <p:nvPr/>
        </p:nvPicPr>
        <p:blipFill>
          <a:blip r:embed="rId5"/>
          <a:stretch>
            <a:fillRect/>
          </a:stretch>
        </p:blipFill>
        <p:spPr>
          <a:xfrm rot="10800000" flipV="1">
            <a:off x="6734431" y="3164114"/>
            <a:ext cx="1974139" cy="1480604"/>
          </a:xfrm>
          <a:prstGeom prst="rect">
            <a:avLst/>
          </a:prstGeom>
        </p:spPr>
      </p:pic>
      <p:sp>
        <p:nvSpPr>
          <p:cNvPr id="10" name="Rectangle 2"/>
          <p:cNvSpPr txBox="1">
            <a:spLocks noChangeArrowheads="1"/>
          </p:cNvSpPr>
          <p:nvPr/>
        </p:nvSpPr>
        <p:spPr bwMode="auto">
          <a:xfrm>
            <a:off x="523875" y="327025"/>
            <a:ext cx="828675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FR" altLang="fr-FR" kern="0" dirty="0">
                <a:solidFill>
                  <a:srgbClr val="0070C0"/>
                </a:solidFill>
              </a:rPr>
              <a:t>Le </a:t>
            </a:r>
            <a:r>
              <a:rPr lang="fr-FR" altLang="fr-FR" kern="0" dirty="0" err="1">
                <a:solidFill>
                  <a:srgbClr val="0070C0"/>
                </a:solidFill>
              </a:rPr>
              <a:t>burn</a:t>
            </a:r>
            <a:r>
              <a:rPr lang="fr-FR" altLang="fr-FR" kern="0" dirty="0">
                <a:solidFill>
                  <a:srgbClr val="0070C0"/>
                </a:solidFill>
              </a:rPr>
              <a:t> out – émergence du concept (3)</a:t>
            </a:r>
          </a:p>
        </p:txBody>
      </p:sp>
      <p:sp>
        <p:nvSpPr>
          <p:cNvPr id="12" name="Title 1"/>
          <p:cNvSpPr>
            <a:spLocks noGrp="1"/>
          </p:cNvSpPr>
          <p:nvPr>
            <p:ph type="title"/>
          </p:nvPr>
        </p:nvSpPr>
        <p:spPr>
          <a:xfrm>
            <a:off x="419100" y="1243738"/>
            <a:ext cx="8428798" cy="522683"/>
          </a:xfrm>
        </p:spPr>
        <p:txBody>
          <a:bodyPr vert="horz" lIns="91440" tIns="45720" rIns="91440" bIns="45720" rtlCol="0" anchor="ctr">
            <a:noAutofit/>
          </a:bodyPr>
          <a:lstStyle/>
          <a:p>
            <a:r>
              <a:rPr lang="fr-BE" altLang="fr-FR" sz="2000" dirty="0" err="1"/>
              <a:t>Chrsitina</a:t>
            </a:r>
            <a:r>
              <a:rPr lang="fr-BE" altLang="fr-FR" sz="2000" dirty="0"/>
              <a:t> </a:t>
            </a:r>
            <a:r>
              <a:rPr lang="fr-BE" altLang="fr-FR" sz="2000" dirty="0" err="1"/>
              <a:t>Maslasch</a:t>
            </a:r>
            <a:r>
              <a:rPr lang="fr-BE" altLang="fr-FR" sz="2000" dirty="0"/>
              <a:t> – connue pour son test le MBI (1981) </a:t>
            </a:r>
          </a:p>
        </p:txBody>
      </p:sp>
      <p:sp>
        <p:nvSpPr>
          <p:cNvPr id="13" name="ZoneTexte 12"/>
          <p:cNvSpPr txBox="1"/>
          <p:nvPr/>
        </p:nvSpPr>
        <p:spPr>
          <a:xfrm>
            <a:off x="667265" y="4794425"/>
            <a:ext cx="8041306" cy="1769715"/>
          </a:xfrm>
          <a:prstGeom prst="rect">
            <a:avLst/>
          </a:prstGeom>
          <a:noFill/>
        </p:spPr>
        <p:txBody>
          <a:bodyPr wrap="square" rtlCol="0">
            <a:spAutoFit/>
          </a:bodyPr>
          <a:lstStyle/>
          <a:p>
            <a:pPr algn="l"/>
            <a:r>
              <a:rPr lang="fr-FR" sz="1400" dirty="0"/>
              <a:t>Le </a:t>
            </a:r>
            <a:r>
              <a:rPr lang="fr-FR" sz="1400" dirty="0" err="1"/>
              <a:t>burn</a:t>
            </a:r>
            <a:r>
              <a:rPr lang="fr-FR" sz="1400" dirty="0"/>
              <a:t> out ou syndrome d’épuisement professionnel est une pathologie associée au stress et dont la symptomatologie regroupe plusieurs dimensions : </a:t>
            </a:r>
          </a:p>
          <a:p>
            <a:pPr marL="285750" lvl="0" indent="-285750" algn="l">
              <a:buFont typeface="Wingdings" panose="05000000000000000000" pitchFamily="2" charset="2"/>
              <a:buChar char="§"/>
            </a:pPr>
            <a:r>
              <a:rPr lang="fr-FR" sz="1400" dirty="0"/>
              <a:t>Epuisement émotionnel, </a:t>
            </a:r>
          </a:p>
          <a:p>
            <a:pPr marL="285750" lvl="0" indent="-285750" algn="l">
              <a:buFont typeface="Wingdings" panose="05000000000000000000" pitchFamily="2" charset="2"/>
              <a:buChar char="§"/>
            </a:pPr>
            <a:r>
              <a:rPr lang="fr-FR" sz="1400" dirty="0"/>
              <a:t>Dépersonnalisation ou deshumanisation, </a:t>
            </a:r>
          </a:p>
          <a:p>
            <a:pPr marL="285750" lvl="0" indent="-285750" algn="l">
              <a:buFont typeface="Wingdings" panose="05000000000000000000" pitchFamily="2" charset="2"/>
              <a:buChar char="§"/>
            </a:pPr>
            <a:r>
              <a:rPr lang="fr-FR" sz="1400" dirty="0"/>
              <a:t>Réduction de l’accomplissement personnel. </a:t>
            </a:r>
          </a:p>
          <a:p>
            <a:endParaRPr lang="fr-FR" dirty="0"/>
          </a:p>
        </p:txBody>
      </p:sp>
    </p:spTree>
    <p:extLst>
      <p:ext uri="{BB962C8B-B14F-4D97-AF65-F5344CB8AC3E}">
        <p14:creationId xmlns:p14="http://schemas.microsoft.com/office/powerpoint/2010/main" val="189294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96466" y="118538"/>
            <a:ext cx="6118934" cy="760352"/>
          </a:xfrm>
        </p:spPr>
        <p:txBody>
          <a:bodyPr/>
          <a:lstStyle/>
          <a:p>
            <a:pPr algn="l"/>
            <a:r>
              <a:rPr lang="fr-FR" dirty="0">
                <a:solidFill>
                  <a:srgbClr val="0070C0"/>
                </a:solidFill>
              </a:rPr>
              <a:t>UPBO</a:t>
            </a:r>
            <a:br>
              <a:rPr lang="fr-FR" dirty="0">
                <a:solidFill>
                  <a:srgbClr val="0070C0"/>
                </a:solidFill>
              </a:rPr>
            </a:br>
            <a:r>
              <a:rPr lang="fr-FR" dirty="0">
                <a:solidFill>
                  <a:srgbClr val="0070C0"/>
                </a:solidFill>
              </a:rPr>
              <a:t>Unité Pluridisciplinaire </a:t>
            </a:r>
            <a:r>
              <a:rPr lang="fr-FR" dirty="0" err="1">
                <a:solidFill>
                  <a:srgbClr val="0070C0"/>
                </a:solidFill>
              </a:rPr>
              <a:t>Burn</a:t>
            </a:r>
            <a:r>
              <a:rPr lang="fr-FR" dirty="0">
                <a:solidFill>
                  <a:srgbClr val="0070C0"/>
                </a:solidFill>
              </a:rPr>
              <a:t> Out</a:t>
            </a:r>
          </a:p>
        </p:txBody>
      </p:sp>
      <p:cxnSp>
        <p:nvCxnSpPr>
          <p:cNvPr id="8" name="Connecteur droit 7"/>
          <p:cNvCxnSpPr>
            <a:cxnSpLocks/>
          </p:cNvCxnSpPr>
          <p:nvPr/>
        </p:nvCxnSpPr>
        <p:spPr>
          <a:xfrm>
            <a:off x="241300" y="1126066"/>
            <a:ext cx="8674100" cy="0"/>
          </a:xfrm>
          <a:prstGeom prst="line">
            <a:avLst/>
          </a:prstGeom>
          <a:noFill/>
          <a:ln w="95250" cap="flat" cmpd="sng" algn="ctr">
            <a:gradFill flip="none" rotWithShape="1">
              <a:gsLst>
                <a:gs pos="0">
                  <a:srgbClr val="A5A5A5">
                    <a:alpha val="70000"/>
                    <a:lumMod val="39000"/>
                  </a:srgbClr>
                </a:gs>
                <a:gs pos="64000">
                  <a:srgbClr val="5B9BD5">
                    <a:alpha val="71000"/>
                  </a:srgbClr>
                </a:gs>
                <a:gs pos="100000">
                  <a:srgbClr val="A5A5A5">
                    <a:lumMod val="60000"/>
                  </a:srgbClr>
                </a:gs>
              </a:gsLst>
              <a:path path="rect">
                <a:fillToRect l="50000" t="50000" r="50000" b="50000"/>
              </a:path>
              <a:tileRect/>
            </a:gradFill>
            <a:prstDash val="solid"/>
            <a:miter lim="800000"/>
          </a:ln>
          <a:effectLst/>
        </p:spPr>
      </p:cxnSp>
      <p:sp>
        <p:nvSpPr>
          <p:cNvPr id="10" name="Espace réservé du contenu 2"/>
          <p:cNvSpPr txBox="1">
            <a:spLocks/>
          </p:cNvSpPr>
          <p:nvPr/>
        </p:nvSpPr>
        <p:spPr bwMode="auto">
          <a:xfrm>
            <a:off x="434975" y="1466850"/>
            <a:ext cx="8286750" cy="47799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ts val="200"/>
              </a:spcBef>
              <a:spcAft>
                <a:spcPct val="0"/>
              </a:spcAft>
              <a:buClr>
                <a:schemeClr val="accent2"/>
              </a:buClr>
              <a:buFont typeface="Wingdings" pitchFamily="2" charset="2"/>
              <a:buNone/>
              <a:defRPr sz="1600">
                <a:solidFill>
                  <a:schemeClr val="hlink"/>
                </a:solidFill>
                <a:latin typeface="+mn-lt"/>
                <a:ea typeface="+mn-ea"/>
                <a:cs typeface="+mn-cs"/>
              </a:defRPr>
            </a:lvl1pPr>
            <a:lvl2pPr marL="474663" indent="-227013" algn="l" rtl="0" fontAlgn="base">
              <a:spcBef>
                <a:spcPts val="200"/>
              </a:spcBef>
              <a:spcAft>
                <a:spcPct val="0"/>
              </a:spcAft>
              <a:buClr>
                <a:schemeClr val="accent2"/>
              </a:buClr>
              <a:buSzPct val="60000"/>
              <a:buChar char="•"/>
              <a:defRPr sz="1400">
                <a:solidFill>
                  <a:schemeClr val="tx1"/>
                </a:solidFill>
                <a:latin typeface="+mn-lt"/>
                <a:cs typeface="+mn-cs"/>
              </a:defRPr>
            </a:lvl2pPr>
            <a:lvl3pPr marL="792163" indent="-201613" algn="l" rtl="0" fontAlgn="base">
              <a:spcBef>
                <a:spcPct val="20000"/>
              </a:spcBef>
              <a:spcAft>
                <a:spcPct val="0"/>
              </a:spcAft>
              <a:buClr>
                <a:srgbClr val="5F5F5F"/>
              </a:buClr>
              <a:buFont typeface="Arial Narrow" pitchFamily="34" charset="0"/>
              <a:buChar char="–"/>
              <a:defRPr sz="1200">
                <a:solidFill>
                  <a:schemeClr val="tx1"/>
                </a:solidFill>
                <a:latin typeface="+mn-lt"/>
                <a:cs typeface="+mn-cs"/>
              </a:defRPr>
            </a:lvl3pPr>
            <a:lvl4pPr marL="985838" indent="-192088" algn="l" rtl="0" fontAlgn="base">
              <a:spcBef>
                <a:spcPct val="20000"/>
              </a:spcBef>
              <a:spcAft>
                <a:spcPct val="0"/>
              </a:spcAft>
              <a:buClr>
                <a:srgbClr val="5F5F5F"/>
              </a:buClr>
              <a:buFont typeface="Arial" charset="0"/>
              <a:buChar char="–"/>
              <a:defRPr sz="1000">
                <a:solidFill>
                  <a:schemeClr val="tx1"/>
                </a:solidFill>
                <a:latin typeface="+mn-lt"/>
                <a:cs typeface="+mn-cs"/>
              </a:defRPr>
            </a:lvl4pPr>
            <a:lvl5pPr marL="11636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5pPr>
            <a:lvl6pPr marL="16208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6pPr>
            <a:lvl7pPr marL="20780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7pPr>
            <a:lvl8pPr marL="25352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8pPr>
            <a:lvl9pPr marL="29924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9pPr>
          </a:lstStyle>
          <a:p>
            <a:pPr algn="l">
              <a:buClr>
                <a:srgbClr val="0070C0"/>
              </a:buClr>
            </a:pPr>
            <a:endParaRPr lang="fr-FR" sz="2400" b="1" dirty="0">
              <a:solidFill>
                <a:schemeClr val="tx1"/>
              </a:solidFill>
            </a:endParaRPr>
          </a:p>
          <a:p>
            <a:pPr algn="l">
              <a:buClr>
                <a:srgbClr val="0070C0"/>
              </a:buClr>
            </a:pPr>
            <a:endParaRPr lang="fr-FR" sz="2400" b="1" dirty="0">
              <a:solidFill>
                <a:schemeClr val="tx1"/>
              </a:solidFill>
            </a:endParaRPr>
          </a:p>
          <a:p>
            <a:pPr algn="l">
              <a:buClr>
                <a:srgbClr val="0070C0"/>
              </a:buClr>
            </a:pPr>
            <a:endParaRPr lang="fr-FR" sz="2400" b="1" dirty="0">
              <a:solidFill>
                <a:schemeClr val="tx1"/>
              </a:solidFill>
            </a:endParaRPr>
          </a:p>
          <a:p>
            <a:pPr algn="l">
              <a:buClr>
                <a:srgbClr val="0070C0"/>
              </a:buClr>
            </a:pPr>
            <a:r>
              <a:rPr lang="fr-FR" sz="2400" b="1" dirty="0">
                <a:solidFill>
                  <a:schemeClr val="tx1"/>
                </a:solidFill>
              </a:rPr>
              <a:t>1 - Introduction au </a:t>
            </a:r>
            <a:r>
              <a:rPr lang="fr-FR" sz="2400" b="1" dirty="0" err="1">
                <a:solidFill>
                  <a:schemeClr val="tx1"/>
                </a:solidFill>
              </a:rPr>
              <a:t>Burn</a:t>
            </a:r>
            <a:r>
              <a:rPr lang="fr-FR" sz="2400" b="1" dirty="0">
                <a:solidFill>
                  <a:schemeClr val="tx1"/>
                </a:solidFill>
              </a:rPr>
              <a:t> out et à la reconstruction</a:t>
            </a:r>
          </a:p>
          <a:p>
            <a:pPr marL="603250" lvl="2" indent="-285750">
              <a:buClr>
                <a:srgbClr val="000000"/>
              </a:buClr>
              <a:buSzPct val="100000"/>
              <a:buFont typeface="Wingdings" panose="05000000000000000000" pitchFamily="2" charset="2"/>
              <a:buChar char="ü"/>
            </a:pPr>
            <a:r>
              <a:rPr lang="fr-FR" sz="2400" dirty="0"/>
              <a:t>Partager quelques repères pour situer le </a:t>
            </a:r>
            <a:r>
              <a:rPr lang="fr-FR" sz="2400" dirty="0" err="1"/>
              <a:t>burn</a:t>
            </a:r>
            <a:r>
              <a:rPr lang="fr-FR" sz="2400" dirty="0"/>
              <a:t> out entre RPS, stress et dépression</a:t>
            </a:r>
          </a:p>
          <a:p>
            <a:pPr marL="603250" lvl="2" indent="-285750">
              <a:buClr>
                <a:srgbClr val="000000"/>
              </a:buClr>
              <a:buSzPct val="100000"/>
              <a:buFont typeface="Wingdings" panose="05000000000000000000" pitchFamily="2" charset="2"/>
              <a:buChar char="ü"/>
            </a:pPr>
            <a:r>
              <a:rPr lang="fr-FR" sz="2400" dirty="0"/>
              <a:t>Comprendre les spécificités de l’accompagnement BO</a:t>
            </a:r>
          </a:p>
          <a:p>
            <a:pPr marL="603250" lvl="2" indent="-285750">
              <a:buClr>
                <a:srgbClr val="0070C0"/>
              </a:buClr>
              <a:buFont typeface="Wingdings" panose="05000000000000000000" pitchFamily="2" charset="2"/>
              <a:buChar char="ü"/>
            </a:pPr>
            <a:endParaRPr lang="fr-FR" sz="1800" kern="0" dirty="0"/>
          </a:p>
        </p:txBody>
      </p:sp>
    </p:spTree>
    <p:extLst>
      <p:ext uri="{BB962C8B-B14F-4D97-AF65-F5344CB8AC3E}">
        <p14:creationId xmlns:p14="http://schemas.microsoft.com/office/powerpoint/2010/main" val="554161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5331"/>
            <a:ext cx="8710593" cy="1143000"/>
          </a:xfrm>
        </p:spPr>
        <p:txBody>
          <a:bodyPr/>
          <a:lstStyle/>
          <a:p>
            <a:r>
              <a:rPr lang="fr-BE" dirty="0">
                <a:solidFill>
                  <a:srgbClr val="0070C0"/>
                </a:solidFill>
              </a:rPr>
              <a:t>Test d’Inventaire de Burn-Out de </a:t>
            </a:r>
            <a:r>
              <a:rPr lang="fr-BE" dirty="0" err="1">
                <a:solidFill>
                  <a:srgbClr val="0070C0"/>
                </a:solidFill>
              </a:rPr>
              <a:t>Maslach</a:t>
            </a:r>
            <a:r>
              <a:rPr lang="fr-BE" dirty="0">
                <a:solidFill>
                  <a:srgbClr val="0070C0"/>
                </a:solidFill>
              </a:rPr>
              <a:t> – MBI (1)</a:t>
            </a:r>
          </a:p>
        </p:txBody>
      </p:sp>
      <p:sp>
        <p:nvSpPr>
          <p:cNvPr id="7" name="Rectangle 6"/>
          <p:cNvSpPr/>
          <p:nvPr/>
        </p:nvSpPr>
        <p:spPr>
          <a:xfrm>
            <a:off x="616552" y="1542467"/>
            <a:ext cx="8135561" cy="4662815"/>
          </a:xfrm>
          <a:prstGeom prst="rect">
            <a:avLst/>
          </a:prstGeom>
        </p:spPr>
        <p:txBody>
          <a:bodyPr wrap="square">
            <a:spAutoFit/>
          </a:bodyPr>
          <a:lstStyle/>
          <a:p>
            <a:pPr algn="l"/>
            <a:r>
              <a:rPr lang="fr-BE" sz="1800" b="1" dirty="0"/>
              <a:t>SEP  </a:t>
            </a:r>
            <a:r>
              <a:rPr lang="fr-BE" sz="1800" dirty="0"/>
              <a:t>L’épuisement professionnel (Burn-Out) est typiquement lié au rapport avec un travail vécu comme difficile, fatiguant, stressant…</a:t>
            </a:r>
          </a:p>
          <a:p>
            <a:pPr algn="l"/>
            <a:r>
              <a:rPr lang="fr-BE" sz="1800" dirty="0"/>
              <a:t>Pour </a:t>
            </a:r>
            <a:r>
              <a:rPr lang="fr-BE" sz="1800" dirty="0" err="1"/>
              <a:t>Maslach</a:t>
            </a:r>
            <a:r>
              <a:rPr lang="fr-BE" sz="1800" dirty="0"/>
              <a:t>, il est différent d’une dépression car il disparaitrait pendant les vacances.</a:t>
            </a:r>
          </a:p>
          <a:p>
            <a:pPr algn="l"/>
            <a:endParaRPr lang="fr-BE" sz="1800" dirty="0"/>
          </a:p>
          <a:p>
            <a:pPr algn="l"/>
            <a:r>
              <a:rPr lang="fr-BE" sz="1800" b="1" dirty="0"/>
              <a:t>SD</a:t>
            </a:r>
            <a:r>
              <a:rPr lang="fr-BE" sz="1800" dirty="0"/>
              <a:t>	La dépersonnalisation, ou perte d’empathie, se caractérise par une baisse de considération positive à l’égard des autres (clients, collègues…), c’est une attitude où la distance émotionnelle est importante, observables par des discours cyniques, dépréciatifs, voire même par de l’indifférence.</a:t>
            </a:r>
          </a:p>
          <a:p>
            <a:pPr algn="l"/>
            <a:endParaRPr lang="fr-BE" sz="1800" dirty="0"/>
          </a:p>
          <a:p>
            <a:pPr algn="l"/>
            <a:r>
              <a:rPr lang="fr-BE" sz="1800" b="1" dirty="0"/>
              <a:t>SAP </a:t>
            </a:r>
            <a:r>
              <a:rPr lang="fr-BE" sz="1800" dirty="0"/>
              <a:t>L’accomplissement personnel est un sentiment « </a:t>
            </a:r>
            <a:r>
              <a:rPr lang="fr-BE" sz="1800" i="1" dirty="0"/>
              <a:t>soupape de sécurité </a:t>
            </a:r>
            <a:r>
              <a:rPr lang="fr-BE" sz="1800" dirty="0"/>
              <a:t>» qui assurerait un équilibre en cas d’épuisement professionnel et de dépersonnalisation. Il assure un épanouissement au travail, un regard positif sur les réalisations professionnelles.</a:t>
            </a:r>
          </a:p>
        </p:txBody>
      </p:sp>
    </p:spTree>
    <p:extLst>
      <p:ext uri="{BB962C8B-B14F-4D97-AF65-F5344CB8AC3E}">
        <p14:creationId xmlns:p14="http://schemas.microsoft.com/office/powerpoint/2010/main" val="712290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199" y="1688671"/>
            <a:ext cx="8603673" cy="4251930"/>
          </a:xfrm>
          <a:prstGeom prst="rect">
            <a:avLst/>
          </a:prstGeom>
          <a:noFill/>
        </p:spPr>
        <p:txBody>
          <a:bodyPr wrap="square" rtlCol="0">
            <a:noAutofit/>
          </a:bodyPr>
          <a:lstStyle/>
          <a:p>
            <a:pPr marL="285750" indent="-285750" algn="l">
              <a:lnSpc>
                <a:spcPct val="85000"/>
              </a:lnSpc>
              <a:spcAft>
                <a:spcPts val="800"/>
              </a:spcAft>
              <a:buClr>
                <a:srgbClr val="AA0000"/>
              </a:buClr>
              <a:buFont typeface="Wingdings" charset="2"/>
              <a:buChar char="§"/>
            </a:pPr>
            <a:r>
              <a:rPr lang="fr-FR" sz="1800" dirty="0">
                <a:latin typeface="Arial"/>
                <a:cs typeface="Arial"/>
              </a:rPr>
              <a:t>Échelle d’auto-évaluation largement validée et la plus employée – disponible en ligne </a:t>
            </a:r>
            <a:r>
              <a:rPr lang="fr-FR" sz="1800" i="1" dirty="0">
                <a:solidFill>
                  <a:srgbClr val="0070C0"/>
                </a:solidFill>
                <a:latin typeface="Arial"/>
                <a:cs typeface="Arial"/>
                <a:hlinkClick r:id="rId3"/>
              </a:rPr>
              <a:t>www.masef.com/scores/burnoutsyndromeechellembi.htm</a:t>
            </a:r>
            <a:endParaRPr lang="fr-FR" sz="1800" i="1" dirty="0">
              <a:solidFill>
                <a:srgbClr val="0070C0"/>
              </a:solidFill>
              <a:latin typeface="Arial"/>
              <a:cs typeface="Arial"/>
            </a:endParaRPr>
          </a:p>
          <a:p>
            <a:pPr marL="285750" indent="-285750" algn="l">
              <a:lnSpc>
                <a:spcPct val="85000"/>
              </a:lnSpc>
              <a:spcAft>
                <a:spcPts val="800"/>
              </a:spcAft>
              <a:buClr>
                <a:srgbClr val="AA0000"/>
              </a:buClr>
              <a:buFont typeface="Wingdings" charset="2"/>
              <a:buChar char="§"/>
            </a:pPr>
            <a:r>
              <a:rPr lang="fr-FR" sz="1800" dirty="0">
                <a:latin typeface="Arial"/>
                <a:cs typeface="Arial"/>
              </a:rPr>
              <a:t>Pour des personnes au travail et en contact avec du public</a:t>
            </a:r>
          </a:p>
          <a:p>
            <a:pPr marL="285750" indent="-285750" algn="l">
              <a:lnSpc>
                <a:spcPct val="85000"/>
              </a:lnSpc>
              <a:spcAft>
                <a:spcPts val="800"/>
              </a:spcAft>
              <a:buClr>
                <a:srgbClr val="AA0000"/>
              </a:buClr>
              <a:buFont typeface="Wingdings" charset="2"/>
              <a:buChar char="§"/>
            </a:pPr>
            <a:r>
              <a:rPr lang="fr-FR" sz="1800" dirty="0">
                <a:latin typeface="Arial"/>
                <a:cs typeface="Arial"/>
              </a:rPr>
              <a:t>Trois dimensions et vingt-deux items, explorés à partir de la fréquence (de « </a:t>
            </a:r>
            <a:r>
              <a:rPr lang="fr-FR" sz="1800" i="1" dirty="0">
                <a:latin typeface="Arial"/>
                <a:cs typeface="Arial"/>
              </a:rPr>
              <a:t>jamais</a:t>
            </a:r>
            <a:r>
              <a:rPr lang="fr-FR" sz="1800" dirty="0">
                <a:latin typeface="Arial"/>
                <a:cs typeface="Arial"/>
              </a:rPr>
              <a:t> » à « </a:t>
            </a:r>
            <a:r>
              <a:rPr lang="fr-FR" sz="1800" i="1" dirty="0">
                <a:latin typeface="Arial"/>
                <a:cs typeface="Arial"/>
              </a:rPr>
              <a:t>chaque jour</a:t>
            </a:r>
            <a:r>
              <a:rPr lang="fr-FR" sz="1800" dirty="0">
                <a:latin typeface="Arial"/>
                <a:cs typeface="Arial"/>
              </a:rPr>
              <a:t> ») et de l’intensité (de « </a:t>
            </a:r>
            <a:r>
              <a:rPr lang="fr-FR" sz="1800" i="1" dirty="0">
                <a:latin typeface="Arial"/>
                <a:cs typeface="Arial"/>
              </a:rPr>
              <a:t>très peu</a:t>
            </a:r>
            <a:r>
              <a:rPr lang="fr-FR" sz="1800" dirty="0">
                <a:latin typeface="Arial"/>
                <a:cs typeface="Arial"/>
              </a:rPr>
              <a:t> » à « </a:t>
            </a:r>
            <a:r>
              <a:rPr lang="fr-FR" sz="1800" i="1" dirty="0">
                <a:latin typeface="Arial"/>
                <a:cs typeface="Arial"/>
              </a:rPr>
              <a:t>énormément</a:t>
            </a:r>
            <a:r>
              <a:rPr lang="fr-FR" sz="1800" dirty="0">
                <a:latin typeface="Arial"/>
                <a:cs typeface="Arial"/>
              </a:rPr>
              <a:t> ») du ressenti : 6 scores significatifs </a:t>
            </a:r>
          </a:p>
          <a:p>
            <a:pPr marL="742950" lvl="1" indent="-285750" algn="l">
              <a:lnSpc>
                <a:spcPct val="85000"/>
              </a:lnSpc>
              <a:spcAft>
                <a:spcPts val="800"/>
              </a:spcAft>
              <a:buClr>
                <a:srgbClr val="AA0000"/>
              </a:buClr>
              <a:buFont typeface="Wingdings" charset="2"/>
              <a:buChar char="ü"/>
            </a:pPr>
            <a:r>
              <a:rPr lang="fr-FR" sz="1800" dirty="0">
                <a:latin typeface="Arial"/>
                <a:cs typeface="Arial"/>
              </a:rPr>
              <a:t>neuf items pour l'épuisement émotionnel </a:t>
            </a:r>
          </a:p>
          <a:p>
            <a:pPr marL="742950" lvl="1" indent="-285750" algn="l">
              <a:lnSpc>
                <a:spcPct val="85000"/>
              </a:lnSpc>
              <a:spcAft>
                <a:spcPts val="800"/>
              </a:spcAft>
              <a:buClr>
                <a:srgbClr val="AA0000"/>
              </a:buClr>
              <a:buFont typeface="Wingdings" charset="2"/>
              <a:buChar char="ü"/>
            </a:pPr>
            <a:r>
              <a:rPr lang="fr-FR" sz="1800" dirty="0">
                <a:latin typeface="Arial"/>
                <a:cs typeface="Arial"/>
              </a:rPr>
              <a:t>cinq items pour la dépersonnalisation de la relation </a:t>
            </a:r>
          </a:p>
          <a:p>
            <a:pPr marL="742950" lvl="1" indent="-285750" algn="l">
              <a:lnSpc>
                <a:spcPct val="85000"/>
              </a:lnSpc>
              <a:spcAft>
                <a:spcPts val="800"/>
              </a:spcAft>
              <a:buClr>
                <a:srgbClr val="AA0000"/>
              </a:buClr>
              <a:buFont typeface="Wingdings" charset="2"/>
              <a:buChar char="ü"/>
            </a:pPr>
            <a:r>
              <a:rPr lang="fr-FR" sz="1800" dirty="0">
                <a:latin typeface="Arial"/>
                <a:cs typeface="Arial"/>
              </a:rPr>
              <a:t>huit items pour l'accomplissement personnel </a:t>
            </a:r>
          </a:p>
          <a:p>
            <a:pPr marL="742950" lvl="1" indent="-285750" algn="l">
              <a:lnSpc>
                <a:spcPct val="85000"/>
              </a:lnSpc>
              <a:spcAft>
                <a:spcPts val="800"/>
              </a:spcAft>
              <a:buClr>
                <a:srgbClr val="AA0000"/>
              </a:buClr>
              <a:buFont typeface="Wingdings" charset="2"/>
              <a:buChar char="ü"/>
            </a:pPr>
            <a:r>
              <a:rPr lang="fr-FR" sz="1800" dirty="0">
                <a:latin typeface="Arial"/>
                <a:cs typeface="Arial"/>
              </a:rPr>
              <a:t>Les trois dimensions sont mesurées séparément </a:t>
            </a:r>
          </a:p>
        </p:txBody>
      </p:sp>
      <p:sp>
        <p:nvSpPr>
          <p:cNvPr id="8" name="Titre 4"/>
          <p:cNvSpPr>
            <a:spLocks noGrp="1"/>
          </p:cNvSpPr>
          <p:nvPr>
            <p:ph type="title"/>
          </p:nvPr>
        </p:nvSpPr>
        <p:spPr>
          <a:xfrm>
            <a:off x="523875" y="327025"/>
            <a:ext cx="8286750" cy="701675"/>
          </a:xfrm>
        </p:spPr>
        <p:txBody>
          <a:bodyPr/>
          <a:lstStyle/>
          <a:p>
            <a:r>
              <a:rPr lang="fr-BE" dirty="0">
                <a:solidFill>
                  <a:srgbClr val="0070C0"/>
                </a:solidFill>
              </a:rPr>
              <a:t>Test d’Inventaire de Burn-Out de </a:t>
            </a:r>
            <a:r>
              <a:rPr lang="fr-BE" dirty="0" err="1">
                <a:solidFill>
                  <a:srgbClr val="0070C0"/>
                </a:solidFill>
              </a:rPr>
              <a:t>Maslach</a:t>
            </a:r>
            <a:r>
              <a:rPr lang="fr-BE" dirty="0">
                <a:solidFill>
                  <a:srgbClr val="0070C0"/>
                </a:solidFill>
              </a:rPr>
              <a:t> – MBI (2)</a:t>
            </a:r>
            <a:br>
              <a:rPr lang="fr-BE" dirty="0">
                <a:solidFill>
                  <a:srgbClr val="0070C0"/>
                </a:solidFill>
              </a:rPr>
            </a:br>
            <a:endParaRPr lang="fr-FR" dirty="0"/>
          </a:p>
        </p:txBody>
      </p:sp>
    </p:spTree>
    <p:extLst>
      <p:ext uri="{BB962C8B-B14F-4D97-AF65-F5344CB8AC3E}">
        <p14:creationId xmlns:p14="http://schemas.microsoft.com/office/powerpoint/2010/main" val="1427173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BE" sz="1800" b="1" dirty="0"/>
              <a:t>Test d’Inventaire de Burnout de </a:t>
            </a:r>
            <a:r>
              <a:rPr lang="fr-BE" sz="1800" b="1" dirty="0" err="1"/>
              <a:t>Maslach</a:t>
            </a:r>
            <a:r>
              <a:rPr lang="fr-BE" sz="1800" b="1" dirty="0"/>
              <a:t> - MBI</a:t>
            </a:r>
            <a:endParaRPr lang="fr-BE" sz="1800" dirty="0"/>
          </a:p>
          <a:p>
            <a:endParaRPr lang="fr-BE" sz="1800" dirty="0"/>
          </a:p>
          <a:p>
            <a:r>
              <a:rPr lang="fr-BE" sz="1800" dirty="0"/>
              <a:t>Comment percevez-vous votre travail ? Etes-vous épuisé(e) ? Quelle est votre capacité à gérer votre relation aux autres ?</a:t>
            </a:r>
          </a:p>
          <a:p>
            <a:r>
              <a:rPr lang="fr-BE" sz="1800" dirty="0"/>
              <a:t>Où en êtes-vous sur votre degré d’accomplissement personnel ?</a:t>
            </a:r>
          </a:p>
          <a:p>
            <a:endParaRPr lang="fr-BE" sz="1800" dirty="0"/>
          </a:p>
          <a:p>
            <a:r>
              <a:rPr lang="fr-BE" sz="1800" dirty="0"/>
              <a:t>Précisez la fréquence à laquelle vous ressentez la description des propositions suivantes en entourant le chiffre correspondant avec :</a:t>
            </a:r>
          </a:p>
          <a:p>
            <a:pPr lvl="1">
              <a:buFont typeface="Wingdings" panose="05000000000000000000" pitchFamily="2" charset="2"/>
              <a:buChar char="Ø"/>
            </a:pPr>
            <a:r>
              <a:rPr lang="fr-BE" sz="1800" dirty="0"/>
              <a:t>0 = Jamais</a:t>
            </a:r>
          </a:p>
          <a:p>
            <a:pPr lvl="1">
              <a:buFont typeface="Wingdings" panose="05000000000000000000" pitchFamily="2" charset="2"/>
              <a:buChar char="Ø"/>
            </a:pPr>
            <a:r>
              <a:rPr lang="fr-BE" sz="1800" dirty="0"/>
              <a:t>1 = Quelques fois par an, au moins 2 = Une fois par mois au moins</a:t>
            </a:r>
          </a:p>
          <a:p>
            <a:pPr lvl="1">
              <a:buFont typeface="Wingdings" panose="05000000000000000000" pitchFamily="2" charset="2"/>
              <a:buChar char="Ø"/>
            </a:pPr>
            <a:r>
              <a:rPr lang="fr-BE" sz="1800" dirty="0"/>
              <a:t>3 = Quelques fois par mois 4 = Une fois par semaine</a:t>
            </a:r>
          </a:p>
          <a:p>
            <a:pPr lvl="1">
              <a:buFont typeface="Wingdings" panose="05000000000000000000" pitchFamily="2" charset="2"/>
              <a:buChar char="Ø"/>
            </a:pPr>
            <a:r>
              <a:rPr lang="fr-BE" sz="1800" dirty="0"/>
              <a:t>5 = Quelques fois par semaine 6 = Chaque jour</a:t>
            </a:r>
          </a:p>
          <a:p>
            <a:endParaRPr lang="fr-BE" dirty="0"/>
          </a:p>
        </p:txBody>
      </p:sp>
      <p:sp>
        <p:nvSpPr>
          <p:cNvPr id="5" name="Titre 4"/>
          <p:cNvSpPr>
            <a:spLocks noGrp="1"/>
          </p:cNvSpPr>
          <p:nvPr>
            <p:ph type="title"/>
          </p:nvPr>
        </p:nvSpPr>
        <p:spPr/>
        <p:txBody>
          <a:bodyPr/>
          <a:lstStyle/>
          <a:p>
            <a:r>
              <a:rPr lang="fr-BE" dirty="0">
                <a:solidFill>
                  <a:srgbClr val="0070C0"/>
                </a:solidFill>
              </a:rPr>
              <a:t>Test d’Inventaire de Burn-Out de </a:t>
            </a:r>
            <a:r>
              <a:rPr lang="fr-BE" dirty="0" err="1">
                <a:solidFill>
                  <a:srgbClr val="0070C0"/>
                </a:solidFill>
              </a:rPr>
              <a:t>Maslach</a:t>
            </a:r>
            <a:r>
              <a:rPr lang="fr-BE" dirty="0">
                <a:solidFill>
                  <a:srgbClr val="0070C0"/>
                </a:solidFill>
              </a:rPr>
              <a:t> – MBI (3)</a:t>
            </a:r>
            <a:br>
              <a:rPr lang="fr-BE" dirty="0">
                <a:solidFill>
                  <a:srgbClr val="0070C0"/>
                </a:solidFill>
              </a:rPr>
            </a:br>
            <a:endParaRPr lang="fr-FR" dirty="0"/>
          </a:p>
        </p:txBody>
      </p:sp>
    </p:spTree>
    <p:extLst>
      <p:ext uri="{BB962C8B-B14F-4D97-AF65-F5344CB8AC3E}">
        <p14:creationId xmlns:p14="http://schemas.microsoft.com/office/powerpoint/2010/main" val="200772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1013254" y="1158331"/>
            <a:ext cx="7412668" cy="5311254"/>
          </a:xfrm>
          <a:prstGeom prst="rect">
            <a:avLst/>
          </a:prstGeom>
        </p:spPr>
      </p:pic>
      <p:sp>
        <p:nvSpPr>
          <p:cNvPr id="6" name="Titre 4"/>
          <p:cNvSpPr>
            <a:spLocks noGrp="1"/>
          </p:cNvSpPr>
          <p:nvPr>
            <p:ph type="title"/>
          </p:nvPr>
        </p:nvSpPr>
        <p:spPr>
          <a:xfrm>
            <a:off x="523875" y="327025"/>
            <a:ext cx="8286750" cy="701675"/>
          </a:xfrm>
        </p:spPr>
        <p:txBody>
          <a:bodyPr/>
          <a:lstStyle/>
          <a:p>
            <a:r>
              <a:rPr lang="fr-BE" dirty="0">
                <a:solidFill>
                  <a:srgbClr val="0070C0"/>
                </a:solidFill>
              </a:rPr>
              <a:t>Test d’Inventaire de Burn-Out de </a:t>
            </a:r>
            <a:r>
              <a:rPr lang="fr-BE" dirty="0" err="1">
                <a:solidFill>
                  <a:srgbClr val="0070C0"/>
                </a:solidFill>
              </a:rPr>
              <a:t>Maslach</a:t>
            </a:r>
            <a:r>
              <a:rPr lang="fr-BE" dirty="0">
                <a:solidFill>
                  <a:srgbClr val="0070C0"/>
                </a:solidFill>
              </a:rPr>
              <a:t> – MBI (4)</a:t>
            </a:r>
            <a:br>
              <a:rPr lang="fr-BE" dirty="0">
                <a:solidFill>
                  <a:srgbClr val="0070C0"/>
                </a:solidFill>
              </a:rPr>
            </a:br>
            <a:endParaRPr lang="fr-FR" dirty="0"/>
          </a:p>
        </p:txBody>
      </p:sp>
    </p:spTree>
    <p:extLst>
      <p:ext uri="{BB962C8B-B14F-4D97-AF65-F5344CB8AC3E}">
        <p14:creationId xmlns:p14="http://schemas.microsoft.com/office/powerpoint/2010/main" val="532566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image4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23" y="1375863"/>
            <a:ext cx="1902679" cy="332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3"/>
          <p:cNvSpPr>
            <a:spLocks noGrp="1"/>
          </p:cNvSpPr>
          <p:nvPr>
            <p:ph type="title"/>
          </p:nvPr>
        </p:nvSpPr>
        <p:spPr/>
        <p:txBody>
          <a:bodyPr/>
          <a:lstStyle/>
          <a:p>
            <a:r>
              <a:rPr lang="fr-BE" altLang="fr-FR" dirty="0">
                <a:solidFill>
                  <a:schemeClr val="accent6"/>
                </a:solidFill>
              </a:rPr>
              <a:t>Exemple d’Aline</a:t>
            </a:r>
            <a:endParaRPr lang="fr-BE" dirty="0">
              <a:solidFill>
                <a:schemeClr val="accent6"/>
              </a:solidFill>
            </a:endParaRPr>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6F59EA-41A6-4637-B372-276EF4BE4838}" type="slidenum">
              <a:rPr kumimoji="0" lang="fr-BE"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r-BE"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Rectangle 3"/>
          <p:cNvSpPr>
            <a:spLocks noChangeArrowheads="1"/>
          </p:cNvSpPr>
          <p:nvPr/>
        </p:nvSpPr>
        <p:spPr bwMode="auto">
          <a:xfrm>
            <a:off x="3275856" y="1723708"/>
            <a:ext cx="555152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718050" algn="l"/>
              </a:tabLst>
              <a:defRPr>
                <a:solidFill>
                  <a:schemeClr val="tx1"/>
                </a:solidFill>
                <a:latin typeface="Arial" panose="020B0604020202020204" pitchFamily="34" charset="0"/>
              </a:defRPr>
            </a:lvl1pPr>
            <a:lvl2pPr>
              <a:tabLst>
                <a:tab pos="4718050" algn="l"/>
              </a:tabLst>
              <a:defRPr>
                <a:solidFill>
                  <a:schemeClr val="tx1"/>
                </a:solidFill>
                <a:latin typeface="Arial" panose="020B0604020202020204" pitchFamily="34" charset="0"/>
              </a:defRPr>
            </a:lvl2pPr>
            <a:lvl3pPr>
              <a:tabLst>
                <a:tab pos="4718050" algn="l"/>
              </a:tabLst>
              <a:defRPr>
                <a:solidFill>
                  <a:schemeClr val="tx1"/>
                </a:solidFill>
                <a:latin typeface="Arial" panose="020B0604020202020204" pitchFamily="34" charset="0"/>
              </a:defRPr>
            </a:lvl3pPr>
            <a:lvl4pPr>
              <a:tabLst>
                <a:tab pos="4718050" algn="l"/>
              </a:tabLst>
              <a:defRPr>
                <a:solidFill>
                  <a:schemeClr val="tx1"/>
                </a:solidFill>
                <a:latin typeface="Arial" panose="020B0604020202020204" pitchFamily="34" charset="0"/>
              </a:defRPr>
            </a:lvl4pPr>
            <a:lvl5pPr>
              <a:tabLst>
                <a:tab pos="4718050" algn="l"/>
              </a:tabLst>
              <a:defRPr>
                <a:solidFill>
                  <a:schemeClr val="tx1"/>
                </a:solidFill>
                <a:latin typeface="Arial" panose="020B0604020202020204" pitchFamily="34" charset="0"/>
              </a:defRPr>
            </a:lvl5pPr>
            <a:lvl6pPr eaLnBrk="0" fontAlgn="base" hangingPunct="0">
              <a:spcBef>
                <a:spcPct val="0"/>
              </a:spcBef>
              <a:spcAft>
                <a:spcPct val="0"/>
              </a:spcAft>
              <a:tabLst>
                <a:tab pos="4718050" algn="l"/>
              </a:tabLst>
              <a:defRPr>
                <a:solidFill>
                  <a:schemeClr val="tx1"/>
                </a:solidFill>
                <a:latin typeface="Arial" panose="020B0604020202020204" pitchFamily="34" charset="0"/>
              </a:defRPr>
            </a:lvl6pPr>
            <a:lvl7pPr eaLnBrk="0" fontAlgn="base" hangingPunct="0">
              <a:spcBef>
                <a:spcPct val="0"/>
              </a:spcBef>
              <a:spcAft>
                <a:spcPct val="0"/>
              </a:spcAft>
              <a:tabLst>
                <a:tab pos="4718050" algn="l"/>
              </a:tabLst>
              <a:defRPr>
                <a:solidFill>
                  <a:schemeClr val="tx1"/>
                </a:solidFill>
                <a:latin typeface="Arial" panose="020B0604020202020204" pitchFamily="34" charset="0"/>
              </a:defRPr>
            </a:lvl7pPr>
            <a:lvl8pPr eaLnBrk="0" fontAlgn="base" hangingPunct="0">
              <a:spcBef>
                <a:spcPct val="0"/>
              </a:spcBef>
              <a:spcAft>
                <a:spcPct val="0"/>
              </a:spcAft>
              <a:tabLst>
                <a:tab pos="4718050" algn="l"/>
              </a:tabLst>
              <a:defRPr>
                <a:solidFill>
                  <a:schemeClr val="tx1"/>
                </a:solidFill>
                <a:latin typeface="Arial" panose="020B0604020202020204" pitchFamily="34" charset="0"/>
              </a:defRPr>
            </a:lvl8pPr>
            <a:lvl9pPr eaLnBrk="0" fontAlgn="base" hangingPunct="0">
              <a:spcBef>
                <a:spcPct val="0"/>
              </a:spcBef>
              <a:spcAft>
                <a:spcPct val="0"/>
              </a:spcAft>
              <a:tabLst>
                <a:tab pos="4718050" algn="l"/>
              </a:tabLst>
              <a:defRPr>
                <a:solidFill>
                  <a:schemeClr val="tx1"/>
                </a:solidFill>
                <a:latin typeface="Arial" panose="020B0604020202020204" pitchFamily="34" charset="0"/>
              </a:defRPr>
            </a:lvl9pPr>
          </a:lstStyle>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Formatrice indépendante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Engagée sur plusieurs programmes</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Ne se souvient plus, se répète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Fait l’effort de sourire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Ne supporte plus la critique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Se braque et réagit fortement</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Rigidifie son cadre d’intervention</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p:txBody>
      </p:sp>
      <p:sp>
        <p:nvSpPr>
          <p:cNvPr id="6" name="Rectangle 5"/>
          <p:cNvSpPr/>
          <p:nvPr/>
        </p:nvSpPr>
        <p:spPr>
          <a:xfrm>
            <a:off x="573150" y="4950557"/>
            <a:ext cx="8254226" cy="88819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tab pos="4356647" algn="l"/>
              </a:tabLst>
              <a:defRPr/>
            </a:pPr>
            <a:r>
              <a:rPr kumimoji="0" lang="fr-BE" altLang="fr-FR" sz="2586" b="1" i="1" u="none" strike="noStrike" kern="1200" cap="none" spc="0" normalizeH="0" baseline="0" noProof="0" dirty="0">
                <a:ln>
                  <a:noFill/>
                </a:ln>
                <a:solidFill>
                  <a:srgbClr val="660066"/>
                </a:solidFill>
                <a:effectLst/>
                <a:uLnTx/>
                <a:uFillTx/>
                <a:latin typeface="Calibri"/>
                <a:ea typeface="Verdana" panose="020B0604030504040204" pitchFamily="34" charset="0"/>
                <a:cs typeface="Verdana" panose="020B0604030504040204" pitchFamily="34" charset="0"/>
              </a:rPr>
              <a:t>Aline est en épuisement émotionnel</a:t>
            </a:r>
          </a:p>
          <a:p>
            <a:pPr marL="0" marR="0" lvl="0" indent="0" algn="l" defTabSz="457200" rtl="0" eaLnBrk="1" fontAlgn="auto" latinLnBrk="0" hangingPunct="1">
              <a:lnSpc>
                <a:spcPct val="100000"/>
              </a:lnSpc>
              <a:spcBef>
                <a:spcPts val="0"/>
              </a:spcBef>
              <a:spcAft>
                <a:spcPts val="0"/>
              </a:spcAft>
              <a:buClrTx/>
              <a:buSzTx/>
              <a:buFontTx/>
              <a:buNone/>
              <a:tabLst>
                <a:tab pos="4356647" algn="l"/>
              </a:tabLst>
              <a:defRPr/>
            </a:pPr>
            <a:r>
              <a:rPr kumimoji="0" lang="fr-BE" altLang="fr-FR" sz="2586" b="1" i="1" u="none" strike="noStrike" kern="1200" cap="none" spc="0" normalizeH="0" baseline="0" noProof="0" dirty="0">
                <a:ln>
                  <a:noFill/>
                </a:ln>
                <a:solidFill>
                  <a:srgbClr val="660066"/>
                </a:solidFill>
                <a:effectLst/>
                <a:uLnTx/>
                <a:uFillTx/>
                <a:latin typeface="Calibri"/>
                <a:ea typeface="Verdana" panose="020B0604030504040204" pitchFamily="34" charset="0"/>
                <a:cs typeface="Verdana" panose="020B0604030504040204" pitchFamily="34" charset="0"/>
              </a:rPr>
              <a:t>Elle  doit prendre des vacances et aussi de vrais </a:t>
            </a:r>
            <a:r>
              <a:rPr kumimoji="0" lang="fr-BE" altLang="fr-FR" sz="2586" b="1" i="1" u="none" strike="noStrike" kern="1200" cap="none" spc="0" normalizeH="0" baseline="0" noProof="0" dirty="0" err="1">
                <a:ln>
                  <a:noFill/>
                </a:ln>
                <a:solidFill>
                  <a:srgbClr val="660066"/>
                </a:solidFill>
                <a:effectLst/>
                <a:uLnTx/>
                <a:uFillTx/>
                <a:latin typeface="Calibri"/>
                <a:ea typeface="Verdana" panose="020B0604030504040204" pitchFamily="34" charset="0"/>
                <a:cs typeface="Verdana" panose="020B0604030504040204" pitchFamily="34" charset="0"/>
              </a:rPr>
              <a:t>we</a:t>
            </a:r>
            <a:r>
              <a:rPr kumimoji="0" lang="fr-BE" altLang="fr-FR" sz="2586" b="1"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825928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altLang="fr-FR" dirty="0">
                <a:solidFill>
                  <a:schemeClr val="accent6"/>
                </a:solidFill>
              </a:rPr>
              <a:t>Exemple d’Arlette</a:t>
            </a:r>
            <a:endParaRPr lang="fr-BE" dirty="0">
              <a:solidFill>
                <a:schemeClr val="accent6"/>
              </a:solidFill>
            </a:endParaRPr>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204E81-E8D7-4EC3-94B2-E063FBC96DE9}" type="slidenum">
              <a:rPr kumimoji="0" lang="fr-BE"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BE"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7652" name="image4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40" y="1574223"/>
            <a:ext cx="3625058" cy="252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3906504" y="1574223"/>
            <a:ext cx="506745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762500" algn="l"/>
              </a:tabLst>
              <a:defRPr>
                <a:solidFill>
                  <a:schemeClr val="tx1"/>
                </a:solidFill>
                <a:latin typeface="Arial" panose="020B0604020202020204" pitchFamily="34" charset="0"/>
              </a:defRPr>
            </a:lvl1pPr>
            <a:lvl2pPr>
              <a:tabLst>
                <a:tab pos="4762500" algn="l"/>
              </a:tabLst>
              <a:defRPr>
                <a:solidFill>
                  <a:schemeClr val="tx1"/>
                </a:solidFill>
                <a:latin typeface="Arial" panose="020B0604020202020204" pitchFamily="34" charset="0"/>
              </a:defRPr>
            </a:lvl2pPr>
            <a:lvl3pPr>
              <a:tabLst>
                <a:tab pos="4762500" algn="l"/>
              </a:tabLst>
              <a:defRPr>
                <a:solidFill>
                  <a:schemeClr val="tx1"/>
                </a:solidFill>
                <a:latin typeface="Arial" panose="020B0604020202020204" pitchFamily="34" charset="0"/>
              </a:defRPr>
            </a:lvl3pPr>
            <a:lvl4pPr>
              <a:tabLst>
                <a:tab pos="4762500" algn="l"/>
              </a:tabLst>
              <a:defRPr>
                <a:solidFill>
                  <a:schemeClr val="tx1"/>
                </a:solidFill>
                <a:latin typeface="Arial" panose="020B0604020202020204" pitchFamily="34" charset="0"/>
              </a:defRPr>
            </a:lvl4pPr>
            <a:lvl5pPr>
              <a:tabLst>
                <a:tab pos="4762500" algn="l"/>
              </a:tabLst>
              <a:defRPr>
                <a:solidFill>
                  <a:schemeClr val="tx1"/>
                </a:solidFill>
                <a:latin typeface="Arial" panose="020B0604020202020204" pitchFamily="34" charset="0"/>
              </a:defRPr>
            </a:lvl5pPr>
            <a:lvl6pPr eaLnBrk="0" fontAlgn="base" hangingPunct="0">
              <a:spcBef>
                <a:spcPct val="0"/>
              </a:spcBef>
              <a:spcAft>
                <a:spcPct val="0"/>
              </a:spcAft>
              <a:tabLst>
                <a:tab pos="4762500" algn="l"/>
              </a:tabLst>
              <a:defRPr>
                <a:solidFill>
                  <a:schemeClr val="tx1"/>
                </a:solidFill>
                <a:latin typeface="Arial" panose="020B0604020202020204" pitchFamily="34" charset="0"/>
              </a:defRPr>
            </a:lvl6pPr>
            <a:lvl7pPr eaLnBrk="0" fontAlgn="base" hangingPunct="0">
              <a:spcBef>
                <a:spcPct val="0"/>
              </a:spcBef>
              <a:spcAft>
                <a:spcPct val="0"/>
              </a:spcAft>
              <a:tabLst>
                <a:tab pos="4762500" algn="l"/>
              </a:tabLst>
              <a:defRPr>
                <a:solidFill>
                  <a:schemeClr val="tx1"/>
                </a:solidFill>
                <a:latin typeface="Arial" panose="020B0604020202020204" pitchFamily="34" charset="0"/>
              </a:defRPr>
            </a:lvl7pPr>
            <a:lvl8pPr eaLnBrk="0" fontAlgn="base" hangingPunct="0">
              <a:spcBef>
                <a:spcPct val="0"/>
              </a:spcBef>
              <a:spcAft>
                <a:spcPct val="0"/>
              </a:spcAft>
              <a:tabLst>
                <a:tab pos="4762500" algn="l"/>
              </a:tabLst>
              <a:defRPr>
                <a:solidFill>
                  <a:schemeClr val="tx1"/>
                </a:solidFill>
                <a:latin typeface="Arial" panose="020B0604020202020204" pitchFamily="34" charset="0"/>
              </a:defRPr>
            </a:lvl8pPr>
            <a:lvl9pPr eaLnBrk="0" fontAlgn="base" hangingPunct="0">
              <a:spcBef>
                <a:spcPct val="0"/>
              </a:spcBef>
              <a:spcAft>
                <a:spcPct val="0"/>
              </a:spcAft>
              <a:tabLst>
                <a:tab pos="4762500" algn="l"/>
              </a:tabLst>
              <a:defRPr>
                <a:solidFill>
                  <a:schemeClr val="tx1"/>
                </a:solidFill>
                <a:latin typeface="Arial" panose="020B0604020202020204" pitchFamily="34" charset="0"/>
              </a:defRPr>
            </a:lvl9pPr>
          </a:lstStyle>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Médecin spécialiste</a:t>
            </a:r>
            <a:endParaRPr lang="fr-BE" altLang="fr-FR" sz="2400" dirty="0">
              <a:solidFill>
                <a:prstClr val="black"/>
              </a:solidFill>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Compétente, ouverte, structurée</a:t>
            </a: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Idéal de médecine sociale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Devenue cynique, humour noir et grinçant</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Rigide, froide, distante, détachée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Rapide, expéditive, cassante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Désordonnée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p:txBody>
      </p:sp>
      <p:sp>
        <p:nvSpPr>
          <p:cNvPr id="6" name="Rectangle 5"/>
          <p:cNvSpPr/>
          <p:nvPr/>
        </p:nvSpPr>
        <p:spPr>
          <a:xfrm>
            <a:off x="1418471" y="5185602"/>
            <a:ext cx="7268329" cy="4902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4397693" algn="l"/>
              </a:tabLst>
              <a:defRPr/>
            </a:pPr>
            <a:r>
              <a:rPr kumimoji="0" lang="fr-BE" altLang="fr-FR" sz="2586" b="1" i="1" u="none" strike="noStrike" kern="1200" cap="none" spc="0" normalizeH="0" baseline="0" noProof="0" dirty="0">
                <a:ln>
                  <a:noFill/>
                </a:ln>
                <a:solidFill>
                  <a:srgbClr val="660066"/>
                </a:solidFill>
                <a:effectLst/>
                <a:uLnTx/>
                <a:uFillTx/>
                <a:latin typeface="Calibri"/>
                <a:ea typeface="Verdana" panose="020B0604030504040204" pitchFamily="34" charset="0"/>
                <a:cs typeface="Verdana" panose="020B0604030504040204" pitchFamily="34" charset="0"/>
              </a:rPr>
              <a:t>Arlette s’est progressivement déshumanisée</a:t>
            </a:r>
            <a:r>
              <a:rPr kumimoji="0" lang="fr-BE" altLang="fr-FR" sz="2586" b="1"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623763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altLang="fr-FR" dirty="0">
                <a:solidFill>
                  <a:schemeClr val="accent6"/>
                </a:solidFill>
              </a:rPr>
              <a:t>Exemple de Marc</a:t>
            </a:r>
            <a:endParaRPr lang="fr-BE" dirty="0">
              <a:solidFill>
                <a:schemeClr val="accent6"/>
              </a:solidFill>
            </a:endParaRPr>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174C54-CBB0-4C1B-A62A-558AC39A7B71}" type="slidenum">
              <a:rPr kumimoji="0" lang="fr-BE"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r-BE"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1748" name="image4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40" y="1919170"/>
            <a:ext cx="3856663" cy="25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ChangeArrowheads="1"/>
          </p:cNvSpPr>
          <p:nvPr/>
        </p:nvSpPr>
        <p:spPr bwMode="auto">
          <a:xfrm>
            <a:off x="350341" y="1269207"/>
            <a:ext cx="184731" cy="69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63417"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50" name="Rectangle 6"/>
          <p:cNvSpPr>
            <a:spLocks noChangeArrowheads="1"/>
          </p:cNvSpPr>
          <p:nvPr/>
        </p:nvSpPr>
        <p:spPr bwMode="auto">
          <a:xfrm>
            <a:off x="350340" y="1745206"/>
            <a:ext cx="184731" cy="58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altLang="fr-FR" sz="739" b="0" i="0" u="none" strike="noStrike" kern="1200" cap="none" spc="0" normalizeH="0" baseline="0" noProof="0">
                <a:ln>
                  <a:noFill/>
                </a:ln>
                <a:solidFill>
                  <a:prstClr val="black"/>
                </a:solidFill>
                <a:effectLst/>
                <a:uLnTx/>
                <a:uFillTx/>
                <a:latin typeface="Arial" panose="020B0604020202020204" pitchFamily="34" charset="0"/>
                <a:ea typeface="Verdana" panose="020B0604030504040204" pitchFamily="34" charset="0"/>
                <a:cs typeface="Verdana" panose="020B0604030504040204" pitchFamily="34" charset="0"/>
              </a:rPr>
              <a:t/>
            </a:r>
            <a:br>
              <a:rPr kumimoji="0" lang="fr-BE" altLang="fr-FR" sz="739" b="0" i="0" u="none" strike="noStrike" kern="1200" cap="none" spc="0" normalizeH="0" baseline="0" noProof="0">
                <a:ln>
                  <a:noFill/>
                </a:ln>
                <a:solidFill>
                  <a:prstClr val="black"/>
                </a:solidFill>
                <a:effectLst/>
                <a:uLnTx/>
                <a:uFillTx/>
                <a:latin typeface="Arial" panose="020B0604020202020204" pitchFamily="34" charset="0"/>
                <a:ea typeface="Verdana" panose="020B0604030504040204" pitchFamily="34" charset="0"/>
                <a:cs typeface="Verdana" panose="020B0604030504040204" pitchFamily="34" charset="0"/>
              </a:rPr>
            </a:br>
            <a:endParaRPr kumimoji="0" lang="fr-BE" altLang="fr-FR" sz="646"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7"/>
          <p:cNvSpPr>
            <a:spLocks noChangeArrowheads="1"/>
          </p:cNvSpPr>
          <p:nvPr/>
        </p:nvSpPr>
        <p:spPr bwMode="auto">
          <a:xfrm>
            <a:off x="4207003" y="1295428"/>
            <a:ext cx="4772822"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860425" algn="l"/>
              </a:tabLst>
              <a:defRPr>
                <a:solidFill>
                  <a:schemeClr val="tx1"/>
                </a:solidFill>
                <a:latin typeface="Arial" panose="020B0604020202020204" pitchFamily="34" charset="0"/>
              </a:defRPr>
            </a:lvl1pPr>
            <a:lvl2pPr>
              <a:tabLst>
                <a:tab pos="860425" algn="l"/>
              </a:tabLst>
              <a:defRPr>
                <a:solidFill>
                  <a:schemeClr val="tx1"/>
                </a:solidFill>
                <a:latin typeface="Arial" panose="020B0604020202020204" pitchFamily="34" charset="0"/>
              </a:defRPr>
            </a:lvl2pPr>
            <a:lvl3pPr>
              <a:tabLst>
                <a:tab pos="860425" algn="l"/>
              </a:tabLst>
              <a:defRPr>
                <a:solidFill>
                  <a:schemeClr val="tx1"/>
                </a:solidFill>
                <a:latin typeface="Arial" panose="020B0604020202020204" pitchFamily="34" charset="0"/>
              </a:defRPr>
            </a:lvl3pPr>
            <a:lvl4pPr>
              <a:tabLst>
                <a:tab pos="860425" algn="l"/>
              </a:tabLst>
              <a:defRPr>
                <a:solidFill>
                  <a:schemeClr val="tx1"/>
                </a:solidFill>
                <a:latin typeface="Arial" panose="020B0604020202020204" pitchFamily="34" charset="0"/>
              </a:defRPr>
            </a:lvl4pPr>
            <a:lvl5pPr>
              <a:tabLst>
                <a:tab pos="860425" algn="l"/>
              </a:tabLst>
              <a:defRPr>
                <a:solidFill>
                  <a:schemeClr val="tx1"/>
                </a:solidFill>
                <a:latin typeface="Arial" panose="020B0604020202020204" pitchFamily="34" charset="0"/>
              </a:defRPr>
            </a:lvl5pPr>
            <a:lvl6pPr eaLnBrk="0" fontAlgn="base" hangingPunct="0">
              <a:spcBef>
                <a:spcPct val="0"/>
              </a:spcBef>
              <a:spcAft>
                <a:spcPct val="0"/>
              </a:spcAft>
              <a:tabLst>
                <a:tab pos="860425" algn="l"/>
              </a:tabLst>
              <a:defRPr>
                <a:solidFill>
                  <a:schemeClr val="tx1"/>
                </a:solidFill>
                <a:latin typeface="Arial" panose="020B0604020202020204" pitchFamily="34" charset="0"/>
              </a:defRPr>
            </a:lvl6pPr>
            <a:lvl7pPr eaLnBrk="0" fontAlgn="base" hangingPunct="0">
              <a:spcBef>
                <a:spcPct val="0"/>
              </a:spcBef>
              <a:spcAft>
                <a:spcPct val="0"/>
              </a:spcAft>
              <a:tabLst>
                <a:tab pos="860425" algn="l"/>
              </a:tabLst>
              <a:defRPr>
                <a:solidFill>
                  <a:schemeClr val="tx1"/>
                </a:solidFill>
                <a:latin typeface="Arial" panose="020B0604020202020204" pitchFamily="34" charset="0"/>
              </a:defRPr>
            </a:lvl7pPr>
            <a:lvl8pPr eaLnBrk="0" fontAlgn="base" hangingPunct="0">
              <a:spcBef>
                <a:spcPct val="0"/>
              </a:spcBef>
              <a:spcAft>
                <a:spcPct val="0"/>
              </a:spcAft>
              <a:tabLst>
                <a:tab pos="860425" algn="l"/>
              </a:tabLst>
              <a:defRPr>
                <a:solidFill>
                  <a:schemeClr val="tx1"/>
                </a:solidFill>
                <a:latin typeface="Arial" panose="020B0604020202020204" pitchFamily="34" charset="0"/>
              </a:defRPr>
            </a:lvl8pPr>
            <a:lvl9pPr eaLnBrk="0" fontAlgn="base" hangingPunct="0">
              <a:spcBef>
                <a:spcPct val="0"/>
              </a:spcBef>
              <a:spcAft>
                <a:spcPct val="0"/>
              </a:spcAft>
              <a:tabLst>
                <a:tab pos="860425" algn="l"/>
              </a:tabLs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tab pos="860425" algn="l"/>
              </a:tabLst>
              <a:defRPr/>
            </a:pPr>
            <a:r>
              <a:rPr kumimoji="0" lang="fr-BE" altLang="fr-FR"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Verdana" panose="020B0604030504040204" pitchFamily="34" charset="0"/>
              </a:rPr>
              <a:t/>
            </a:r>
            <a:br>
              <a:rPr kumimoji="0" lang="fr-BE" altLang="fr-FR"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Verdana" panose="020B0604030504040204" pitchFamily="34" charset="0"/>
              </a:rPr>
            </a:br>
            <a:endParaRPr kumimoji="0" lang="fr-BE" altLang="fr-FR" sz="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Directeur du Service Clients</a:t>
            </a: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Brillant, performant</a:t>
            </a:r>
            <a:endParaRPr lang="fr-BE" altLang="fr-FR" sz="2400" dirty="0">
              <a:solidFill>
                <a:schemeClr val="accent6"/>
              </a:solidFill>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Apprécié, ouvert</a:t>
            </a:r>
            <a:endParaRPr kumimoji="0" lang="fr-BE" altLang="fr-FR" sz="2400" b="0" i="0" u="none" strike="noStrike" kern="1200" cap="none" spc="0" normalizeH="0" baseline="0" noProof="0" dirty="0">
              <a:ln>
                <a:noFill/>
              </a:ln>
              <a:solidFill>
                <a:schemeClr val="accent6"/>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Pression et tensions entraînent des comportements inadéquats</a:t>
            </a:r>
            <a:endParaRPr kumimoji="0" lang="fr-BE" altLang="fr-FR" sz="2400" b="0" i="0" u="none" strike="noStrike" kern="1200" cap="none" spc="0" normalizeH="0" baseline="0" noProof="0" dirty="0">
              <a:ln>
                <a:noFill/>
              </a:ln>
              <a:solidFill>
                <a:schemeClr val="accent6"/>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Il paraît déstructuré</a:t>
            </a:r>
            <a:endParaRPr kumimoji="0" lang="fr-BE" altLang="fr-FR" sz="2400" b="0" i="0" u="none" strike="noStrike" kern="1200" cap="none" spc="0" normalizeH="0" baseline="0" noProof="0" dirty="0">
              <a:ln>
                <a:noFill/>
              </a:ln>
              <a:solidFill>
                <a:schemeClr val="accent6"/>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Il se dévalorise, se vit en échec</a:t>
            </a:r>
            <a:endParaRPr kumimoji="0" lang="fr-BE" altLang="fr-FR" sz="2400" b="0" i="0" u="none" strike="noStrike" kern="1200" cap="none" spc="0" normalizeH="0" baseline="0" noProof="0" dirty="0">
              <a:ln>
                <a:noFill/>
              </a:ln>
              <a:solidFill>
                <a:schemeClr val="accent6"/>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Il vomit le matin</a:t>
            </a:r>
            <a:endParaRPr kumimoji="0" lang="fr-BE" altLang="fr-FR" sz="2400" b="0" i="0" u="none" strike="noStrike" kern="1200" cap="none" spc="0" normalizeH="0" baseline="0" noProof="0" dirty="0">
              <a:ln>
                <a:noFill/>
              </a:ln>
              <a:solidFill>
                <a:schemeClr val="accent6"/>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Il est complètement démotivé</a:t>
            </a:r>
            <a:endParaRPr kumimoji="0" lang="en-US"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Arrêts de travail très prolongés</a:t>
            </a:r>
            <a:r>
              <a:rPr kumimoji="0" lang="fr-BE" altLang="fr-FR" sz="2400" b="0" i="0" u="none" strike="noStrike" kern="1200" cap="none" spc="0" normalizeH="0" baseline="0" noProof="0" dirty="0">
                <a:ln>
                  <a:noFill/>
                </a:ln>
                <a:solidFill>
                  <a:schemeClr val="accent6"/>
                </a:solidFill>
                <a:effectLst/>
                <a:uLnTx/>
                <a:uFillTx/>
                <a:latin typeface="Calibri"/>
                <a:ea typeface="+mn-ea"/>
                <a:cs typeface="+mn-cs"/>
              </a:rPr>
              <a:t> </a:t>
            </a:r>
          </a:p>
        </p:txBody>
      </p:sp>
      <p:sp>
        <p:nvSpPr>
          <p:cNvPr id="10" name="Rectangle 9"/>
          <p:cNvSpPr/>
          <p:nvPr/>
        </p:nvSpPr>
        <p:spPr>
          <a:xfrm>
            <a:off x="2197214" y="5492148"/>
            <a:ext cx="4838184" cy="49026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tab pos="794516" algn="l"/>
              </a:tabLst>
              <a:defRPr/>
            </a:pPr>
            <a:r>
              <a:rPr kumimoji="0" lang="fr-BE" altLang="fr-FR" sz="2586" b="1" i="1" u="none" strike="noStrike" kern="1200" cap="none" spc="0" normalizeH="0" baseline="0" noProof="0" dirty="0">
                <a:ln>
                  <a:noFill/>
                </a:ln>
                <a:solidFill>
                  <a:srgbClr val="660066"/>
                </a:solidFill>
                <a:effectLst/>
                <a:uLnTx/>
                <a:uFillTx/>
                <a:latin typeface="Calibri"/>
                <a:ea typeface="Verdana" panose="020B0604030504040204" pitchFamily="34" charset="0"/>
                <a:cs typeface="Verdana" panose="020B0604030504040204" pitchFamily="34" charset="0"/>
              </a:rPr>
              <a:t>Marc est en Burn out complet</a:t>
            </a:r>
            <a:endParaRPr kumimoji="0" lang="fr-BE" altLang="fr-FR" sz="2586"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273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profils à risques</a:t>
            </a:r>
          </a:p>
        </p:txBody>
      </p:sp>
      <p:sp>
        <p:nvSpPr>
          <p:cNvPr id="3" name="Espace réservé du contenu 2"/>
          <p:cNvSpPr>
            <a:spLocks noGrp="1"/>
          </p:cNvSpPr>
          <p:nvPr>
            <p:ph idx="1"/>
          </p:nvPr>
        </p:nvSpPr>
        <p:spPr>
          <a:xfrm>
            <a:off x="457200" y="1121687"/>
            <a:ext cx="4744995" cy="2078713"/>
          </a:xfrm>
        </p:spPr>
        <p:txBody>
          <a:bodyPr>
            <a:noAutofit/>
          </a:bodyPr>
          <a:lstStyle/>
          <a:p>
            <a:r>
              <a:rPr lang="fr-FR" sz="2000" b="1" dirty="0"/>
              <a:t>"Une maladie du frottement »</a:t>
            </a:r>
            <a:r>
              <a:rPr lang="fr-FR" sz="2000" dirty="0"/>
              <a:t>… </a:t>
            </a:r>
          </a:p>
          <a:p>
            <a:pPr>
              <a:buNone/>
            </a:pPr>
            <a:r>
              <a:rPr lang="fr-FR" sz="2000" dirty="0"/>
              <a:t>	On s'use au contact des autres et de leurs demandes de plus en plus soutenues.</a:t>
            </a:r>
            <a:r>
              <a:rPr lang="fr-FR" sz="2000" b="1" dirty="0"/>
              <a:t> </a:t>
            </a:r>
            <a:r>
              <a:rPr lang="fr-FR" sz="2000" dirty="0"/>
              <a:t>	</a:t>
            </a:r>
          </a:p>
        </p:txBody>
      </p:sp>
      <p:pic>
        <p:nvPicPr>
          <p:cNvPr id="4" name="Image 3"/>
          <p:cNvPicPr>
            <a:picLocks noChangeAspect="1"/>
          </p:cNvPicPr>
          <p:nvPr/>
        </p:nvPicPr>
        <p:blipFill>
          <a:blip r:embed="rId3"/>
          <a:stretch>
            <a:fillRect/>
          </a:stretch>
        </p:blipFill>
        <p:spPr>
          <a:xfrm>
            <a:off x="5202195" y="1155024"/>
            <a:ext cx="3714750" cy="2219325"/>
          </a:xfrm>
          <a:prstGeom prst="rect">
            <a:avLst/>
          </a:prstGeom>
        </p:spPr>
      </p:pic>
      <p:sp>
        <p:nvSpPr>
          <p:cNvPr id="5" name="Espace réservé du contenu 2"/>
          <p:cNvSpPr txBox="1">
            <a:spLocks/>
          </p:cNvSpPr>
          <p:nvPr/>
        </p:nvSpPr>
        <p:spPr bwMode="auto">
          <a:xfrm>
            <a:off x="455655" y="3267980"/>
            <a:ext cx="8688345" cy="306840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noAutofit/>
          </a:bodyPr>
          <a:lstStyle>
            <a:lvl1pPr marL="246063" indent="-246063" algn="l" rtl="0" fontAlgn="base">
              <a:spcBef>
                <a:spcPts val="200"/>
              </a:spcBef>
              <a:spcAft>
                <a:spcPct val="0"/>
              </a:spcAft>
              <a:buClr>
                <a:schemeClr val="accent2"/>
              </a:buClr>
              <a:buFont typeface="Wingdings" pitchFamily="2" charset="2"/>
              <a:buChar char="§"/>
              <a:defRPr sz="1600">
                <a:solidFill>
                  <a:schemeClr val="tx1"/>
                </a:solidFill>
                <a:latin typeface="+mn-lt"/>
                <a:ea typeface="+mn-ea"/>
                <a:cs typeface="+mn-cs"/>
              </a:defRPr>
            </a:lvl1pPr>
            <a:lvl2pPr marL="474663" indent="-227013" algn="l" rtl="0" fontAlgn="base">
              <a:spcBef>
                <a:spcPts val="200"/>
              </a:spcBef>
              <a:spcAft>
                <a:spcPct val="0"/>
              </a:spcAft>
              <a:buClr>
                <a:schemeClr val="accent2"/>
              </a:buClr>
              <a:buSzPct val="60000"/>
              <a:buChar char="•"/>
              <a:defRPr sz="1400">
                <a:solidFill>
                  <a:schemeClr val="tx1"/>
                </a:solidFill>
                <a:latin typeface="+mn-lt"/>
                <a:cs typeface="+mn-cs"/>
              </a:defRPr>
            </a:lvl2pPr>
            <a:lvl3pPr marL="792163" indent="-201613" algn="l" rtl="0" fontAlgn="base">
              <a:spcBef>
                <a:spcPct val="20000"/>
              </a:spcBef>
              <a:spcAft>
                <a:spcPct val="0"/>
              </a:spcAft>
              <a:buClr>
                <a:srgbClr val="5F5F5F"/>
              </a:buClr>
              <a:buFont typeface="Arial Narrow" pitchFamily="34" charset="0"/>
              <a:buChar char="–"/>
              <a:defRPr sz="1200">
                <a:solidFill>
                  <a:schemeClr val="tx1"/>
                </a:solidFill>
                <a:latin typeface="+mn-lt"/>
                <a:cs typeface="+mn-cs"/>
              </a:defRPr>
            </a:lvl3pPr>
            <a:lvl4pPr marL="985838" indent="-192088" algn="l" rtl="0" fontAlgn="base">
              <a:spcBef>
                <a:spcPct val="20000"/>
              </a:spcBef>
              <a:spcAft>
                <a:spcPct val="0"/>
              </a:spcAft>
              <a:buClr>
                <a:srgbClr val="5F5F5F"/>
              </a:buClr>
              <a:buFont typeface="Arial" charset="0"/>
              <a:buChar char="–"/>
              <a:defRPr sz="1000">
                <a:solidFill>
                  <a:schemeClr val="tx1"/>
                </a:solidFill>
                <a:latin typeface="+mn-lt"/>
                <a:cs typeface="+mn-cs"/>
              </a:defRPr>
            </a:lvl4pPr>
            <a:lvl5pPr marL="11636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5pPr>
            <a:lvl6pPr marL="16208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6pPr>
            <a:lvl7pPr marL="20780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7pPr>
            <a:lvl8pPr marL="25352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8pPr>
            <a:lvl9pPr marL="29924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9pPr>
          </a:lstStyle>
          <a:p>
            <a:r>
              <a:rPr lang="fr-FR" sz="2000" b="1" kern="0" dirty="0"/>
              <a:t>... qui touche des actifs perfectionnistes</a:t>
            </a:r>
          </a:p>
          <a:p>
            <a:pPr lvl="1"/>
            <a:r>
              <a:rPr lang="fr-FR" sz="2000" kern="0" dirty="0"/>
              <a:t>Très engagés, motivés, jamais absents au travail</a:t>
            </a:r>
          </a:p>
          <a:p>
            <a:pPr lvl="1"/>
            <a:r>
              <a:rPr lang="fr-FR" sz="2000" kern="0" dirty="0"/>
              <a:t>Les meilleurs éléments, les piliers d'une société</a:t>
            </a:r>
          </a:p>
          <a:p>
            <a:pPr lvl="1"/>
            <a:r>
              <a:rPr lang="fr-FR" sz="2000" kern="0" dirty="0"/>
              <a:t>Demandent peu d’aide</a:t>
            </a:r>
          </a:p>
          <a:p>
            <a:pPr lvl="1"/>
            <a:r>
              <a:rPr lang="fr-FR" sz="2000" kern="0" dirty="0"/>
              <a:t>Fiables voire perfectionnistes</a:t>
            </a:r>
          </a:p>
          <a:p>
            <a:pPr lvl="1"/>
            <a:r>
              <a:rPr lang="fr-FR" sz="2000" kern="0" dirty="0"/>
              <a:t>Plus à l’écoute des besoins des autres que des leurs</a:t>
            </a:r>
          </a:p>
          <a:p>
            <a:pPr lvl="1"/>
            <a:r>
              <a:rPr lang="fr-FR" sz="2000" kern="0" dirty="0"/>
              <a:t>Il s'agit d'individus "motivés, consciencieux, enthousiastes, créatifs, ambitieux ».</a:t>
            </a:r>
          </a:p>
        </p:txBody>
      </p:sp>
    </p:spTree>
    <p:extLst>
      <p:ext uri="{BB962C8B-B14F-4D97-AF65-F5344CB8AC3E}">
        <p14:creationId xmlns:p14="http://schemas.microsoft.com/office/powerpoint/2010/main" val="2446253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profils préservés</a:t>
            </a:r>
          </a:p>
        </p:txBody>
      </p:sp>
      <p:sp>
        <p:nvSpPr>
          <p:cNvPr id="3" name="Espace réservé du contenu 2"/>
          <p:cNvSpPr>
            <a:spLocks noGrp="1"/>
          </p:cNvSpPr>
          <p:nvPr>
            <p:ph idx="1"/>
          </p:nvPr>
        </p:nvSpPr>
        <p:spPr>
          <a:xfrm>
            <a:off x="457200" y="1121687"/>
            <a:ext cx="8353168" cy="5180259"/>
          </a:xfrm>
        </p:spPr>
        <p:txBody>
          <a:bodyPr>
            <a:noAutofit/>
          </a:bodyPr>
          <a:lstStyle/>
          <a:p>
            <a:pPr>
              <a:buClr>
                <a:srgbClr val="0070C0"/>
              </a:buClr>
            </a:pPr>
            <a:r>
              <a:rPr lang="fr-FR" sz="2000" kern="1200" dirty="0"/>
              <a:t>Ont une i</a:t>
            </a:r>
            <a:r>
              <a:rPr lang="fr-FR" sz="2000" u="sng" kern="1200" dirty="0"/>
              <a:t>mplication limitée</a:t>
            </a:r>
            <a:endParaRPr lang="fr-FR" sz="2000" kern="1200" dirty="0"/>
          </a:p>
          <a:p>
            <a:pPr>
              <a:buClr>
                <a:srgbClr val="0070C0"/>
              </a:buClr>
            </a:pPr>
            <a:r>
              <a:rPr lang="fr-FR" sz="2000" kern="1200" dirty="0"/>
              <a:t>Peuvent </a:t>
            </a:r>
            <a:r>
              <a:rPr lang="fr-FR" sz="2000" u="sng" kern="1200" dirty="0"/>
              <a:t>dire NON</a:t>
            </a:r>
            <a:endParaRPr lang="fr-FR" sz="2000" kern="1200" dirty="0"/>
          </a:p>
          <a:p>
            <a:pPr>
              <a:buClr>
                <a:srgbClr val="0070C0"/>
              </a:buClr>
            </a:pPr>
            <a:r>
              <a:rPr lang="fr-FR" sz="2000" kern="1200" dirty="0"/>
              <a:t>Connaissent leurs </a:t>
            </a:r>
            <a:r>
              <a:rPr lang="fr-FR" sz="2000" u="sng" kern="1200" dirty="0"/>
              <a:t>limites</a:t>
            </a:r>
            <a:endParaRPr lang="fr-FR" sz="2000" kern="1200" dirty="0"/>
          </a:p>
          <a:p>
            <a:pPr>
              <a:buClr>
                <a:srgbClr val="0070C0"/>
              </a:buClr>
            </a:pPr>
            <a:r>
              <a:rPr lang="fr-FR" sz="2000" kern="1200" dirty="0"/>
              <a:t>Se savent </a:t>
            </a:r>
            <a:r>
              <a:rPr lang="fr-FR" sz="2000" u="sng" kern="1200" dirty="0"/>
              <a:t>imparfaites</a:t>
            </a:r>
            <a:endParaRPr lang="fr-FR" sz="2000" kern="1200" dirty="0"/>
          </a:p>
          <a:p>
            <a:pPr>
              <a:buClr>
                <a:srgbClr val="0070C0"/>
              </a:buClr>
            </a:pPr>
            <a:r>
              <a:rPr lang="fr-FR" sz="2000" kern="1200" dirty="0"/>
              <a:t>Acceptent des défis “passionnant et raisonnables”</a:t>
            </a:r>
          </a:p>
          <a:p>
            <a:pPr>
              <a:buClr>
                <a:srgbClr val="0070C0"/>
              </a:buClr>
            </a:pPr>
            <a:r>
              <a:rPr lang="fr-FR" sz="2000" kern="1200" dirty="0"/>
              <a:t>Prennent le temps de </a:t>
            </a:r>
            <a:r>
              <a:rPr lang="fr-FR" sz="2000" u="sng" kern="1200" dirty="0"/>
              <a:t>récupérer</a:t>
            </a:r>
            <a:r>
              <a:rPr lang="fr-FR" sz="2000" kern="1200" dirty="0"/>
              <a:t>, de se reposer</a:t>
            </a:r>
          </a:p>
          <a:p>
            <a:pPr>
              <a:buClr>
                <a:srgbClr val="0070C0"/>
              </a:buClr>
            </a:pPr>
            <a:r>
              <a:rPr lang="fr-FR" sz="2000" kern="1200" dirty="0"/>
              <a:t>Disposent de lieux de ressourcements</a:t>
            </a:r>
          </a:p>
          <a:p>
            <a:pPr>
              <a:buClr>
                <a:srgbClr val="0070C0"/>
              </a:buClr>
            </a:pPr>
            <a:r>
              <a:rPr lang="fr-FR" sz="2000" kern="1200" dirty="0"/>
              <a:t> Acceptent des contraintes extérieures “normales”</a:t>
            </a:r>
            <a:endParaRPr lang="fr-FR" sz="2400" kern="1200" dirty="0"/>
          </a:p>
        </p:txBody>
      </p:sp>
    </p:spTree>
    <p:extLst>
      <p:ext uri="{BB962C8B-B14F-4D97-AF65-F5344CB8AC3E}">
        <p14:creationId xmlns:p14="http://schemas.microsoft.com/office/powerpoint/2010/main" val="2951570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469556" y="1149178"/>
            <a:ext cx="4891439" cy="5225436"/>
          </a:xfrm>
          <a:prstGeom prst="rect">
            <a:avLst/>
          </a:prstGeom>
        </p:spPr>
      </p:pic>
      <p:sp>
        <p:nvSpPr>
          <p:cNvPr id="2" name="ZoneTexte 1"/>
          <p:cNvSpPr txBox="1"/>
          <p:nvPr/>
        </p:nvSpPr>
        <p:spPr>
          <a:xfrm>
            <a:off x="5498757" y="1235676"/>
            <a:ext cx="3472248" cy="1938992"/>
          </a:xfrm>
          <a:prstGeom prst="rect">
            <a:avLst/>
          </a:prstGeom>
          <a:noFill/>
        </p:spPr>
        <p:txBody>
          <a:bodyPr wrap="square" rtlCol="0">
            <a:spAutoFit/>
          </a:bodyPr>
          <a:lstStyle/>
          <a:p>
            <a:pPr algn="just"/>
            <a:r>
              <a:rPr lang="fr-FR" sz="2000" dirty="0"/>
              <a:t>NB : disparités dans les résultats des études dues à la complexité à définir et décrire une pathologie dont les causes sont </a:t>
            </a:r>
            <a:r>
              <a:rPr lang="fr-FR" sz="2000" dirty="0" err="1"/>
              <a:t>multi-factorielles</a:t>
            </a:r>
            <a:r>
              <a:rPr lang="fr-FR" sz="2000" dirty="0"/>
              <a:t>. </a:t>
            </a:r>
          </a:p>
        </p:txBody>
      </p:sp>
      <p:sp>
        <p:nvSpPr>
          <p:cNvPr id="5"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chiffres</a:t>
            </a:r>
          </a:p>
        </p:txBody>
      </p:sp>
    </p:spTree>
    <p:extLst>
      <p:ext uri="{BB962C8B-B14F-4D97-AF65-F5344CB8AC3E}">
        <p14:creationId xmlns:p14="http://schemas.microsoft.com/office/powerpoint/2010/main" val="179949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Partager quelques repères pour situer le </a:t>
            </a:r>
            <a:r>
              <a:rPr lang="fr-FR" dirty="0" err="1">
                <a:solidFill>
                  <a:srgbClr val="0070C0"/>
                </a:solidFill>
              </a:rPr>
              <a:t>burn</a:t>
            </a:r>
            <a:r>
              <a:rPr lang="fr-FR" dirty="0">
                <a:solidFill>
                  <a:srgbClr val="0070C0"/>
                </a:solidFill>
              </a:rPr>
              <a:t> out </a:t>
            </a:r>
            <a:br>
              <a:rPr lang="fr-FR" dirty="0">
                <a:solidFill>
                  <a:srgbClr val="0070C0"/>
                </a:solidFill>
              </a:rPr>
            </a:br>
            <a:r>
              <a:rPr lang="fr-FR" dirty="0">
                <a:solidFill>
                  <a:srgbClr val="0070C0"/>
                </a:solidFill>
              </a:rPr>
              <a:t>entre RPS, stress et dépression</a:t>
            </a:r>
          </a:p>
        </p:txBody>
      </p:sp>
      <p:sp>
        <p:nvSpPr>
          <p:cNvPr id="3" name="Espace réservé du contenu 2"/>
          <p:cNvSpPr>
            <a:spLocks noGrp="1"/>
          </p:cNvSpPr>
          <p:nvPr>
            <p:ph idx="1"/>
          </p:nvPr>
        </p:nvSpPr>
        <p:spPr/>
        <p:txBody>
          <a:bodyPr/>
          <a:lstStyle/>
          <a:p>
            <a:r>
              <a:rPr lang="fr-FR" sz="2000" dirty="0"/>
              <a:t>Les RPS</a:t>
            </a:r>
          </a:p>
          <a:p>
            <a:r>
              <a:rPr lang="fr-FR" sz="2000" dirty="0"/>
              <a:t>Le stress</a:t>
            </a:r>
          </a:p>
          <a:p>
            <a:r>
              <a:rPr lang="fr-FR" sz="2000" dirty="0"/>
              <a:t>Le </a:t>
            </a:r>
            <a:r>
              <a:rPr lang="fr-FR" sz="2000" dirty="0" err="1"/>
              <a:t>burn</a:t>
            </a:r>
            <a:r>
              <a:rPr lang="fr-FR" sz="2000" dirty="0"/>
              <a:t> out</a:t>
            </a:r>
          </a:p>
          <a:p>
            <a:r>
              <a:rPr lang="fr-FR" sz="2000" dirty="0"/>
              <a:t>La dépression</a:t>
            </a:r>
          </a:p>
        </p:txBody>
      </p:sp>
      <p:pic>
        <p:nvPicPr>
          <p:cNvPr id="5" name="Image 4"/>
          <p:cNvPicPr>
            <a:picLocks noChangeAspect="1"/>
          </p:cNvPicPr>
          <p:nvPr/>
        </p:nvPicPr>
        <p:blipFill>
          <a:blip r:embed="rId2"/>
          <a:stretch>
            <a:fillRect/>
          </a:stretch>
        </p:blipFill>
        <p:spPr>
          <a:xfrm>
            <a:off x="2553813" y="2235199"/>
            <a:ext cx="4685313" cy="3286712"/>
          </a:xfrm>
          <a:prstGeom prst="rect">
            <a:avLst/>
          </a:prstGeom>
        </p:spPr>
      </p:pic>
    </p:spTree>
    <p:extLst>
      <p:ext uri="{BB962C8B-B14F-4D97-AF65-F5344CB8AC3E}">
        <p14:creationId xmlns:p14="http://schemas.microsoft.com/office/powerpoint/2010/main" val="655441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quarter" idx="15"/>
            <p:extLst>
              <p:ext uri="{D42A27DB-BD31-4B8C-83A1-F6EECF244321}">
                <p14:modId xmlns:p14="http://schemas.microsoft.com/office/powerpoint/2010/main" val="3651592151"/>
              </p:ext>
            </p:extLst>
          </p:nvPr>
        </p:nvGraphicFramePr>
        <p:xfrm>
          <a:off x="304800" y="1114003"/>
          <a:ext cx="8077200" cy="5267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p:cNvPicPr>
            <a:picLocks noChangeAspect="1"/>
          </p:cNvPicPr>
          <p:nvPr/>
        </p:nvPicPr>
        <p:blipFill>
          <a:blip r:embed="rId8" cstate="screen"/>
          <a:stretch>
            <a:fillRect/>
          </a:stretch>
        </p:blipFill>
        <p:spPr>
          <a:xfrm>
            <a:off x="0" y="4077072"/>
            <a:ext cx="1656000" cy="1833210"/>
          </a:xfrm>
          <a:prstGeom prst="rect">
            <a:avLst/>
          </a:prstGeom>
        </p:spPr>
      </p:pic>
      <p:sp>
        <p:nvSpPr>
          <p:cNvPr id="7"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causes exogènes</a:t>
            </a:r>
          </a:p>
        </p:txBody>
      </p:sp>
    </p:spTree>
    <p:extLst>
      <p:ext uri="{BB962C8B-B14F-4D97-AF65-F5344CB8AC3E}">
        <p14:creationId xmlns:p14="http://schemas.microsoft.com/office/powerpoint/2010/main" val="2357497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sz="quarter" idx="15"/>
            <p:extLst>
              <p:ext uri="{D42A27DB-BD31-4B8C-83A1-F6EECF244321}">
                <p14:modId xmlns:p14="http://schemas.microsoft.com/office/powerpoint/2010/main" val="1309251601"/>
              </p:ext>
            </p:extLst>
          </p:nvPr>
        </p:nvGraphicFramePr>
        <p:xfrm>
          <a:off x="304800" y="981075"/>
          <a:ext cx="8077200" cy="4032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21" name="Picture 1"/>
          <p:cNvPicPr>
            <a:picLocks noChangeAspect="1" noChangeArrowheads="1"/>
          </p:cNvPicPr>
          <p:nvPr/>
        </p:nvPicPr>
        <p:blipFill>
          <a:blip r:embed="rId8" cstate="screen"/>
          <a:srcRect/>
          <a:stretch>
            <a:fillRect/>
          </a:stretch>
        </p:blipFill>
        <p:spPr bwMode="auto">
          <a:xfrm>
            <a:off x="2195736" y="4581128"/>
            <a:ext cx="4309454" cy="1800200"/>
          </a:xfrm>
          <a:prstGeom prst="rect">
            <a:avLst/>
          </a:prstGeom>
          <a:noFill/>
          <a:ln w="9525">
            <a:noFill/>
            <a:miter lim="800000"/>
            <a:headEnd/>
            <a:tailEnd/>
          </a:ln>
          <a:effectLst/>
        </p:spPr>
      </p:pic>
      <p:sp>
        <p:nvSpPr>
          <p:cNvPr id="7"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causes endogènes</a:t>
            </a:r>
          </a:p>
        </p:txBody>
      </p:sp>
    </p:spTree>
    <p:extLst>
      <p:ext uri="{BB962C8B-B14F-4D97-AF65-F5344CB8AC3E}">
        <p14:creationId xmlns:p14="http://schemas.microsoft.com/office/powerpoint/2010/main" val="25351015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r>
              <a:rPr lang="fr-FR" dirty="0"/>
              <a:t/>
            </a:r>
            <a:br>
              <a:rPr lang="fr-FR" dirty="0"/>
            </a:br>
            <a:r>
              <a:rPr lang="fr-FR" dirty="0">
                <a:solidFill>
                  <a:srgbClr val="0070C0"/>
                </a:solidFill>
              </a:rPr>
              <a:t>Le </a:t>
            </a:r>
            <a:r>
              <a:rPr lang="fr-FR" dirty="0" err="1">
                <a:solidFill>
                  <a:srgbClr val="0070C0"/>
                </a:solidFill>
              </a:rPr>
              <a:t>burn</a:t>
            </a:r>
            <a:r>
              <a:rPr lang="fr-FR" dirty="0">
                <a:solidFill>
                  <a:srgbClr val="0070C0"/>
                </a:solidFill>
              </a:rPr>
              <a:t> out – explorer ce qui appartient à l’environnement (perso et pro) et ce qui appartient à l’individu</a:t>
            </a:r>
            <a:endParaRPr lang="en-US" dirty="0">
              <a:solidFill>
                <a:srgbClr val="0070C0"/>
              </a:solidFill>
            </a:endParaRPr>
          </a:p>
        </p:txBody>
      </p:sp>
      <p:graphicFrame>
        <p:nvGraphicFramePr>
          <p:cNvPr id="19" name="Tableau 18"/>
          <p:cNvGraphicFramePr>
            <a:graphicFrameLocks noGrp="1"/>
          </p:cNvGraphicFramePr>
          <p:nvPr>
            <p:extLst>
              <p:ext uri="{D42A27DB-BD31-4B8C-83A1-F6EECF244321}">
                <p14:modId xmlns:p14="http://schemas.microsoft.com/office/powerpoint/2010/main" val="2059790915"/>
              </p:ext>
            </p:extLst>
          </p:nvPr>
        </p:nvGraphicFramePr>
        <p:xfrm>
          <a:off x="420129" y="1198605"/>
          <a:ext cx="8400021" cy="4957611"/>
        </p:xfrm>
        <a:graphic>
          <a:graphicData uri="http://schemas.openxmlformats.org/drawingml/2006/table">
            <a:tbl>
              <a:tblPr firstRow="1" bandRow="1">
                <a:tableStyleId>{F5AB1C69-6EDB-4FF4-983F-18BD219EF322}</a:tableStyleId>
              </a:tblPr>
              <a:tblGrid>
                <a:gridCol w="4238542">
                  <a:extLst>
                    <a:ext uri="{9D8B030D-6E8A-4147-A177-3AD203B41FA5}">
                      <a16:colId xmlns="" xmlns:a16="http://schemas.microsoft.com/office/drawing/2014/main" val="20000"/>
                    </a:ext>
                  </a:extLst>
                </a:gridCol>
                <a:gridCol w="4161479">
                  <a:extLst>
                    <a:ext uri="{9D8B030D-6E8A-4147-A177-3AD203B41FA5}">
                      <a16:colId xmlns="" xmlns:a16="http://schemas.microsoft.com/office/drawing/2014/main" val="20001"/>
                    </a:ext>
                  </a:extLst>
                </a:gridCol>
              </a:tblGrid>
              <a:tr h="551977">
                <a:tc gridSpan="2">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fr-FR" sz="1800" dirty="0">
                          <a:solidFill>
                            <a:schemeClr val="bg1"/>
                          </a:solidFill>
                        </a:rPr>
                        <a:t>Facteurs externes                                   Facteurs</a:t>
                      </a:r>
                      <a:r>
                        <a:rPr lang="fr-FR" sz="1800" baseline="0" dirty="0">
                          <a:solidFill>
                            <a:schemeClr val="bg1"/>
                          </a:solidFill>
                        </a:rPr>
                        <a:t> internes</a:t>
                      </a:r>
                      <a:endParaRPr lang="fr-FR" sz="1800" b="0" i="1" dirty="0">
                        <a:solidFill>
                          <a:schemeClr val="bg1"/>
                        </a:solidFill>
                      </a:endParaRPr>
                    </a:p>
                  </a:txBody>
                  <a:tcPr>
                    <a:solidFill>
                      <a:srgbClr val="0070C0"/>
                    </a:solidFill>
                  </a:tcPr>
                </a:tc>
                <a:tc hMerge="1">
                  <a:txBody>
                    <a:bodyPr/>
                    <a:lstStyle/>
                    <a:p>
                      <a:endParaRPr lang="en-US" dirty="0"/>
                    </a:p>
                  </a:txBody>
                  <a:tcPr/>
                </a:tc>
                <a:extLst>
                  <a:ext uri="{0D108BD9-81ED-4DB2-BD59-A6C34878D82A}">
                    <a16:rowId xmlns="" xmlns:a16="http://schemas.microsoft.com/office/drawing/2014/main" val="10000"/>
                  </a:ext>
                </a:extLst>
              </a:tr>
              <a:tr h="1001280">
                <a:tc>
                  <a:txBody>
                    <a:bodyPr/>
                    <a:lstStyle/>
                    <a:p>
                      <a:pPr algn="ctr"/>
                      <a:r>
                        <a:rPr lang="fr-FR" sz="1800" b="1" dirty="0">
                          <a:solidFill>
                            <a:schemeClr val="bg1"/>
                          </a:solidFill>
                          <a:latin typeface="Calibri" pitchFamily="34" charset="0"/>
                          <a:cs typeface="Calibri" pitchFamily="34" charset="0"/>
                        </a:rPr>
                        <a:t>« Lorsque l’environnement me met la pression »</a:t>
                      </a:r>
                    </a:p>
                  </a:txBody>
                  <a:tcPr>
                    <a:solidFill>
                      <a:srgbClr val="0070C0"/>
                    </a:solidFill>
                  </a:tcPr>
                </a:tc>
                <a:tc>
                  <a:txBody>
                    <a:bodyPr/>
                    <a:lstStyle/>
                    <a:p>
                      <a:pPr marL="0" indent="0" algn="ctr" eaLnBrk="1" fontAlgn="auto" hangingPunct="1">
                        <a:spcAft>
                          <a:spcPts val="0"/>
                        </a:spcAft>
                        <a:buFont typeface="Arial" pitchFamily="34" charset="0"/>
                        <a:buNone/>
                        <a:defRPr/>
                      </a:pPr>
                      <a:r>
                        <a:rPr lang="fr-FR" sz="1800" b="1" i="1" dirty="0">
                          <a:solidFill>
                            <a:schemeClr val="bg1"/>
                          </a:solidFill>
                        </a:rPr>
                        <a:t>« Lorsque je me mets, ou me rajoute de la pression moi-même »</a:t>
                      </a:r>
                    </a:p>
                  </a:txBody>
                  <a:tcPr>
                    <a:solidFill>
                      <a:srgbClr val="0070C0"/>
                    </a:solidFill>
                  </a:tcPr>
                </a:tc>
                <a:extLst>
                  <a:ext uri="{0D108BD9-81ED-4DB2-BD59-A6C34878D82A}">
                    <a16:rowId xmlns="" xmlns:a16="http://schemas.microsoft.com/office/drawing/2014/main" val="10001"/>
                  </a:ext>
                </a:extLst>
              </a:tr>
              <a:tr h="3404354">
                <a:tc>
                  <a:txBody>
                    <a:bodyPr/>
                    <a:lstStyle/>
                    <a:p>
                      <a:pPr marL="285750" indent="-285750">
                        <a:buFont typeface="Wingdings" charset="2"/>
                        <a:buChar char="§"/>
                      </a:pPr>
                      <a:r>
                        <a:rPr lang="fr-FR" sz="1800" dirty="0">
                          <a:solidFill>
                            <a:schemeClr val="bg1"/>
                          </a:solidFill>
                          <a:latin typeface="Calibri" pitchFamily="34" charset="0"/>
                          <a:cs typeface="Calibri" pitchFamily="34" charset="0"/>
                        </a:rPr>
                        <a:t>Charge de travail </a:t>
                      </a:r>
                    </a:p>
                    <a:p>
                      <a:pPr marL="285750" indent="-285750">
                        <a:buFont typeface="Wingdings" charset="2"/>
                        <a:buChar char="§"/>
                      </a:pPr>
                      <a:r>
                        <a:rPr lang="fr-FR" sz="1800" dirty="0">
                          <a:solidFill>
                            <a:schemeClr val="bg1"/>
                          </a:solidFill>
                          <a:latin typeface="Calibri" pitchFamily="34" charset="0"/>
                          <a:cs typeface="Calibri" pitchFamily="34" charset="0"/>
                        </a:rPr>
                        <a:t>Délais et urgence</a:t>
                      </a:r>
                    </a:p>
                    <a:p>
                      <a:pPr marL="285750" indent="-285750">
                        <a:buFont typeface="Wingdings" charset="2"/>
                        <a:buChar char="§"/>
                      </a:pPr>
                      <a:r>
                        <a:rPr lang="fr-FR" sz="1800" dirty="0">
                          <a:solidFill>
                            <a:schemeClr val="bg1"/>
                          </a:solidFill>
                          <a:latin typeface="Calibri" pitchFamily="34" charset="0"/>
                          <a:cs typeface="Calibri" pitchFamily="34" charset="0"/>
                        </a:rPr>
                        <a:t>Imprévu et incertitude</a:t>
                      </a:r>
                    </a:p>
                    <a:p>
                      <a:pPr marL="285750" indent="-285750">
                        <a:buFont typeface="Wingdings" charset="2"/>
                        <a:buChar char="§"/>
                      </a:pPr>
                      <a:r>
                        <a:rPr lang="fr-FR" sz="1800" dirty="0">
                          <a:solidFill>
                            <a:schemeClr val="bg1"/>
                          </a:solidFill>
                          <a:latin typeface="Calibri" pitchFamily="34" charset="0"/>
                          <a:cs typeface="Calibri" pitchFamily="34" charset="0"/>
                        </a:rPr>
                        <a:t>Management</a:t>
                      </a:r>
                    </a:p>
                    <a:p>
                      <a:pPr marL="285750" indent="-285750">
                        <a:buFont typeface="Wingdings" charset="2"/>
                        <a:buChar char="§"/>
                      </a:pPr>
                      <a:r>
                        <a:rPr lang="fr-FR" sz="1800" dirty="0">
                          <a:solidFill>
                            <a:schemeClr val="bg1"/>
                          </a:solidFill>
                          <a:latin typeface="Calibri" pitchFamily="34" charset="0"/>
                          <a:cs typeface="Calibri" pitchFamily="34" charset="0"/>
                        </a:rPr>
                        <a:t>Flou des priorités</a:t>
                      </a:r>
                    </a:p>
                    <a:p>
                      <a:pPr marL="285750" indent="-285750">
                        <a:buFont typeface="Wingdings" charset="2"/>
                        <a:buChar char="§"/>
                      </a:pPr>
                      <a:r>
                        <a:rPr lang="fr-FR" sz="1800" dirty="0">
                          <a:solidFill>
                            <a:schemeClr val="bg1"/>
                          </a:solidFill>
                          <a:latin typeface="Calibri" pitchFamily="34" charset="0"/>
                          <a:cs typeface="Calibri" pitchFamily="34" charset="0"/>
                        </a:rPr>
                        <a:t>Manque d’infos ou trop d’infos</a:t>
                      </a:r>
                    </a:p>
                    <a:p>
                      <a:pPr marL="285750" indent="-285750">
                        <a:buFont typeface="Wingdings" charset="2"/>
                        <a:buChar char="§"/>
                      </a:pPr>
                      <a:r>
                        <a:rPr lang="fr-FR" sz="1800" dirty="0">
                          <a:solidFill>
                            <a:schemeClr val="bg1"/>
                          </a:solidFill>
                          <a:latin typeface="Calibri" pitchFamily="34" charset="0"/>
                          <a:cs typeface="Calibri" pitchFamily="34" charset="0"/>
                        </a:rPr>
                        <a:t>Manque d’autonomie</a:t>
                      </a:r>
                    </a:p>
                    <a:p>
                      <a:pPr marL="285750" indent="-285750">
                        <a:buFont typeface="Wingdings" charset="2"/>
                        <a:buChar char="§"/>
                      </a:pPr>
                      <a:r>
                        <a:rPr lang="fr-FR" sz="1800" dirty="0">
                          <a:solidFill>
                            <a:schemeClr val="bg1"/>
                          </a:solidFill>
                          <a:latin typeface="Calibri" pitchFamily="34" charset="0"/>
                          <a:cs typeface="Calibri" pitchFamily="34" charset="0"/>
                        </a:rPr>
                        <a:t>Manque de moyens</a:t>
                      </a:r>
                    </a:p>
                    <a:p>
                      <a:pPr marL="285750" indent="-285750">
                        <a:buFont typeface="Wingdings" charset="2"/>
                        <a:buChar char="§"/>
                      </a:pPr>
                      <a:r>
                        <a:rPr lang="fr-FR" sz="1800" dirty="0">
                          <a:solidFill>
                            <a:schemeClr val="bg1"/>
                          </a:solidFill>
                          <a:latin typeface="Calibri" pitchFamily="34" charset="0"/>
                          <a:cs typeface="Calibri" pitchFamily="34" charset="0"/>
                        </a:rPr>
                        <a:t>Les emails</a:t>
                      </a:r>
                    </a:p>
                    <a:p>
                      <a:pPr marL="285750" indent="-285750">
                        <a:buFont typeface="Wingdings" charset="2"/>
                        <a:buChar char="§"/>
                      </a:pPr>
                      <a:r>
                        <a:rPr lang="fr-FR" sz="1800" dirty="0">
                          <a:solidFill>
                            <a:schemeClr val="bg1"/>
                          </a:solidFill>
                          <a:latin typeface="Calibri" pitchFamily="34" charset="0"/>
                          <a:cs typeface="Calibri" pitchFamily="34" charset="0"/>
                        </a:rPr>
                        <a:t>Les autres</a:t>
                      </a:r>
                    </a:p>
                    <a:p>
                      <a:pPr marL="285750" indent="-285750">
                        <a:buFont typeface="Wingdings" charset="2"/>
                        <a:buChar char="§"/>
                      </a:pPr>
                      <a:r>
                        <a:rPr lang="fr-FR" sz="1800" dirty="0">
                          <a:solidFill>
                            <a:schemeClr val="bg1"/>
                          </a:solidFill>
                          <a:latin typeface="Calibri" pitchFamily="34" charset="0"/>
                          <a:cs typeface="Calibri" pitchFamily="34" charset="0"/>
                        </a:rPr>
                        <a:t>Etc.</a:t>
                      </a:r>
                    </a:p>
                  </a:txBody>
                  <a:tcPr>
                    <a:solidFill>
                      <a:srgbClr val="0070C0"/>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Besoin de tout maîtriser</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Besoin d’aller dans le détail </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Souci d’autonomie</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Peur de dire non</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Peur de ne pas être à la hauteur</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Crainte du jugement des autres</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Urgence du temps</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Manque de recul</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Etc.</a:t>
                      </a:r>
                    </a:p>
                  </a:txBody>
                  <a:tcPr>
                    <a:solidFill>
                      <a:srgbClr val="0070C0"/>
                    </a:solidFill>
                  </a:tcPr>
                </a:tc>
                <a:extLst>
                  <a:ext uri="{0D108BD9-81ED-4DB2-BD59-A6C34878D82A}">
                    <a16:rowId xmlns="" xmlns:a16="http://schemas.microsoft.com/office/drawing/2014/main" val="10002"/>
                  </a:ext>
                </a:extLst>
              </a:tr>
            </a:tbl>
          </a:graphicData>
        </a:graphic>
      </p:graphicFrame>
      <p:sp>
        <p:nvSpPr>
          <p:cNvPr id="7" name="Espace réservé du contenu 2"/>
          <p:cNvSpPr txBox="1">
            <a:spLocks/>
          </p:cNvSpPr>
          <p:nvPr/>
        </p:nvSpPr>
        <p:spPr>
          <a:xfrm>
            <a:off x="4792290" y="5535827"/>
            <a:ext cx="3888432" cy="494798"/>
          </a:xfrm>
          <a:prstGeom prst="rect">
            <a:avLst/>
          </a:prstGeom>
          <a:ln>
            <a:solidFill>
              <a:srgbClr val="D52B1E"/>
            </a:solidFill>
          </a:ln>
        </p:spPr>
        <p:txBody>
          <a:bodyPr anchor="b"/>
          <a:lstStyle>
            <a:lvl1pPr marL="0" indent="0" algn="l" defTabSz="457200" rtl="0" eaLnBrk="1" latinLnBrk="0" hangingPunct="1">
              <a:spcBef>
                <a:spcPts val="1200"/>
              </a:spcBef>
              <a:spcAft>
                <a:spcPts val="300"/>
              </a:spcAft>
              <a:buClr>
                <a:schemeClr val="bg1"/>
              </a:buClr>
              <a:buSzPct val="25000"/>
              <a:buFont typeface="Verdana" pitchFamily="34" charset="0"/>
              <a:buNone/>
              <a:defRPr lang="en-GB" sz="1400" b="0" kern="1200" noProof="0" smtClean="0">
                <a:solidFill>
                  <a:srgbClr val="4D4F53"/>
                </a:solidFill>
                <a:latin typeface="+mn-lt"/>
                <a:ea typeface="+mn-ea"/>
                <a:cs typeface="+mn-cs"/>
              </a:defRPr>
            </a:lvl1pPr>
            <a:lvl2pPr marL="177800" indent="-177800" algn="l" defTabSz="457200" rtl="0" eaLnBrk="1" latinLnBrk="0" hangingPunct="1">
              <a:spcBef>
                <a:spcPts val="300"/>
              </a:spcBef>
              <a:spcAft>
                <a:spcPts val="300"/>
              </a:spcAft>
              <a:buClr>
                <a:schemeClr val="bg2"/>
              </a:buClr>
              <a:buFont typeface="Arial" pitchFamily="34" charset="0"/>
              <a:buChar char="•"/>
              <a:defRPr lang="en-GB" sz="1400" kern="1200" noProof="0" smtClean="0">
                <a:solidFill>
                  <a:srgbClr val="4D4F53"/>
                </a:solidFill>
                <a:latin typeface="+mn-lt"/>
                <a:ea typeface="+mn-ea"/>
                <a:cs typeface="+mn-cs"/>
              </a:defRPr>
            </a:lvl2pPr>
            <a:lvl3pPr marL="361950" indent="-180975" algn="l" defTabSz="514350" rtl="0" eaLnBrk="1" latinLnBrk="0" hangingPunct="1">
              <a:spcBef>
                <a:spcPts val="300"/>
              </a:spcBef>
              <a:spcAft>
                <a:spcPts val="300"/>
              </a:spcAft>
              <a:buClr>
                <a:schemeClr val="bg2"/>
              </a:buClr>
              <a:buFont typeface="Calibri" pitchFamily="34" charset="0"/>
              <a:buChar char="−"/>
              <a:defRPr lang="en-GB" sz="1400" kern="1200" noProof="0" smtClean="0">
                <a:solidFill>
                  <a:srgbClr val="4D4F53"/>
                </a:solidFill>
                <a:latin typeface="+mn-lt"/>
                <a:ea typeface="+mn-ea"/>
                <a:cs typeface="+mn-cs"/>
              </a:defRPr>
            </a:lvl3pPr>
            <a:lvl4pPr marL="536575" indent="-161925" algn="l" defTabSz="457200" rtl="0" eaLnBrk="1" latinLnBrk="0" hangingPunct="1">
              <a:spcBef>
                <a:spcPts val="300"/>
              </a:spcBef>
              <a:spcAft>
                <a:spcPts val="300"/>
              </a:spcAft>
              <a:buClr>
                <a:schemeClr val="bg2"/>
              </a:buClr>
              <a:buFont typeface="Courier New" pitchFamily="49" charset="0"/>
              <a:buChar char="o"/>
              <a:tabLst/>
              <a:defRPr lang="en-GB" sz="1400" kern="1200" noProof="0" smtClean="0">
                <a:solidFill>
                  <a:srgbClr val="4D4F53"/>
                </a:solidFill>
                <a:latin typeface="+mn-lt"/>
                <a:ea typeface="+mn-ea"/>
                <a:cs typeface="+mn-cs"/>
              </a:defRPr>
            </a:lvl4pPr>
            <a:lvl5pPr marL="812800" indent="-165100" algn="l" defTabSz="457200" rtl="0" eaLnBrk="1" latinLnBrk="0" hangingPunct="1">
              <a:spcBef>
                <a:spcPts val="0"/>
              </a:spcBef>
              <a:buClr>
                <a:srgbClr val="D52B1E"/>
              </a:buClr>
              <a:buFont typeface="Calibri" pitchFamily="34" charset="0"/>
              <a:buChar char="-"/>
              <a:tabLst/>
              <a:defRPr lang="en-GB" sz="1100" kern="1200" noProof="0">
                <a:solidFill>
                  <a:srgbClr val="4D4F5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SzPct val="100000"/>
              <a:buFont typeface="Arial" pitchFamily="34" charset="0"/>
              <a:buNone/>
            </a:pPr>
            <a:r>
              <a:rPr lang="fr-FR" i="1" dirty="0">
                <a:solidFill>
                  <a:srgbClr val="D52B1E"/>
                </a:solidFill>
              </a:rPr>
              <a:t>Identification des marges de manœuvre personnelles</a:t>
            </a:r>
          </a:p>
        </p:txBody>
      </p:sp>
    </p:spTree>
    <p:extLst>
      <p:ext uri="{BB962C8B-B14F-4D97-AF65-F5344CB8AC3E}">
        <p14:creationId xmlns:p14="http://schemas.microsoft.com/office/powerpoint/2010/main" val="2561425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évolutions du travail</a:t>
            </a:r>
          </a:p>
        </p:txBody>
      </p:sp>
      <p:sp>
        <p:nvSpPr>
          <p:cNvPr id="3" name="Espace réservé du contenu 2"/>
          <p:cNvSpPr>
            <a:spLocks noGrp="1"/>
          </p:cNvSpPr>
          <p:nvPr>
            <p:ph idx="1"/>
          </p:nvPr>
        </p:nvSpPr>
        <p:spPr>
          <a:xfrm>
            <a:off x="457200" y="1121687"/>
            <a:ext cx="8353168" cy="5180259"/>
          </a:xfrm>
        </p:spPr>
        <p:txBody>
          <a:bodyPr>
            <a:noAutofit/>
          </a:bodyPr>
          <a:lstStyle/>
          <a:p>
            <a:pPr>
              <a:spcAft>
                <a:spcPts val="800"/>
              </a:spcAft>
              <a:buClr>
                <a:srgbClr val="0070C0"/>
              </a:buClr>
            </a:pPr>
            <a:r>
              <a:rPr lang="fr-FR" sz="2400" b="1" dirty="0"/>
              <a:t>« </a:t>
            </a:r>
            <a:r>
              <a:rPr lang="fr-FR" sz="2000" b="1" dirty="0"/>
              <a:t>La transformation des organisations depuis 1980 s’est accompagnée de la diffusion des diverses formes de l’intensité du travail »</a:t>
            </a:r>
            <a:endParaRPr lang="fr-FR" sz="2000" dirty="0"/>
          </a:p>
          <a:p>
            <a:pPr marL="17463" lvl="1" indent="0">
              <a:spcAft>
                <a:spcPts val="800"/>
              </a:spcAft>
              <a:buClr>
                <a:srgbClr val="AA0000"/>
              </a:buClr>
              <a:buNone/>
            </a:pPr>
            <a:r>
              <a:rPr lang="fr-FR" sz="2000" b="1" dirty="0"/>
              <a:t>	</a:t>
            </a:r>
            <a:r>
              <a:rPr lang="fr-FR" sz="2800" b="1" dirty="0">
                <a:solidFill>
                  <a:srgbClr val="FF0000"/>
                </a:solidFill>
              </a:rPr>
              <a:t>→ INTENSIFICATION DU TRAVAIL</a:t>
            </a:r>
            <a:endParaRPr lang="fr-FR" sz="2000" b="1" dirty="0">
              <a:solidFill>
                <a:srgbClr val="FF0000"/>
              </a:solidFill>
            </a:endParaRPr>
          </a:p>
          <a:p>
            <a:pPr marL="457200" indent="-457200">
              <a:spcAft>
                <a:spcPts val="800"/>
              </a:spcAft>
              <a:buClr>
                <a:srgbClr val="AA0000"/>
              </a:buClr>
              <a:buFont typeface="Wingdings" charset="2"/>
              <a:buChar char="ü"/>
            </a:pPr>
            <a:endParaRPr lang="fr-FR" sz="2000" b="1" dirty="0"/>
          </a:p>
          <a:p>
            <a:pPr>
              <a:spcAft>
                <a:spcPts val="800"/>
              </a:spcAft>
              <a:buClr>
                <a:srgbClr val="0070C0"/>
              </a:buClr>
            </a:pPr>
            <a:r>
              <a:rPr lang="fr-FR" sz="2000" b="1" dirty="0"/>
              <a:t>Avec un accroissement statistiquement significatif des pénibilités physiques (TMS) et psychiques </a:t>
            </a:r>
            <a:r>
              <a:rPr lang="fr-FR" sz="2000" b="1" dirty="0">
                <a:solidFill>
                  <a:srgbClr val="FF0000"/>
                </a:solidFill>
              </a:rPr>
              <a:t>(</a:t>
            </a:r>
            <a:r>
              <a:rPr lang="fr-FR" sz="2000" b="1" dirty="0" err="1">
                <a:solidFill>
                  <a:srgbClr val="FF0000"/>
                </a:solidFill>
              </a:rPr>
              <a:t>burn</a:t>
            </a:r>
            <a:r>
              <a:rPr lang="fr-FR" sz="2000" b="1" dirty="0">
                <a:solidFill>
                  <a:srgbClr val="FF0000"/>
                </a:solidFill>
              </a:rPr>
              <a:t> out)</a:t>
            </a:r>
            <a:r>
              <a:rPr lang="fr-FR" sz="2000" b="1" dirty="0"/>
              <a:t>:  </a:t>
            </a:r>
          </a:p>
          <a:p>
            <a:pPr marL="17463" lvl="1" indent="0">
              <a:spcAft>
                <a:spcPts val="800"/>
              </a:spcAft>
              <a:buClr>
                <a:srgbClr val="AA0000"/>
              </a:buClr>
              <a:buNone/>
            </a:pPr>
            <a:r>
              <a:rPr lang="fr-FR" sz="2000" b="1" dirty="0"/>
              <a:t>	</a:t>
            </a:r>
            <a:r>
              <a:rPr lang="fr-FR" sz="2800" b="1" dirty="0">
                <a:solidFill>
                  <a:srgbClr val="FF0000"/>
                </a:solidFill>
              </a:rPr>
              <a:t>→ PATHOLOGIES DE SURCHARGE</a:t>
            </a:r>
          </a:p>
          <a:p>
            <a:endParaRPr lang="fr-FR" sz="2400" kern="1200" dirty="0"/>
          </a:p>
        </p:txBody>
      </p:sp>
    </p:spTree>
    <p:extLst>
      <p:ext uri="{BB962C8B-B14F-4D97-AF65-F5344CB8AC3E}">
        <p14:creationId xmlns:p14="http://schemas.microsoft.com/office/powerpoint/2010/main" val="2936771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maladie professionnelle?</a:t>
            </a:r>
          </a:p>
        </p:txBody>
      </p:sp>
      <p:sp>
        <p:nvSpPr>
          <p:cNvPr id="3" name="Espace réservé du contenu 2"/>
          <p:cNvSpPr>
            <a:spLocks noGrp="1"/>
          </p:cNvSpPr>
          <p:nvPr>
            <p:ph idx="1"/>
          </p:nvPr>
        </p:nvSpPr>
        <p:spPr/>
        <p:txBody>
          <a:bodyPr/>
          <a:lstStyle/>
          <a:p>
            <a:r>
              <a:rPr lang="en-US" dirty="0"/>
              <a:t>Le BO </a:t>
            </a:r>
            <a:r>
              <a:rPr lang="en-US" dirty="0" err="1"/>
              <a:t>est</a:t>
            </a:r>
            <a:r>
              <a:rPr lang="en-US" dirty="0"/>
              <a:t> absent des </a:t>
            </a:r>
            <a:r>
              <a:rPr lang="en-US" dirty="0" err="1"/>
              <a:t>deux</a:t>
            </a:r>
            <a:r>
              <a:rPr lang="en-US" dirty="0"/>
              <a:t> </a:t>
            </a:r>
            <a:r>
              <a:rPr lang="en-US" dirty="0" err="1"/>
              <a:t>grandes</a:t>
            </a:r>
            <a:r>
              <a:rPr lang="en-US" dirty="0"/>
              <a:t> nomenclatures </a:t>
            </a:r>
            <a:r>
              <a:rPr lang="en-US" dirty="0" err="1"/>
              <a:t>internationales</a:t>
            </a:r>
            <a:r>
              <a:rPr lang="en-US" dirty="0"/>
              <a:t> de </a:t>
            </a:r>
            <a:r>
              <a:rPr lang="en-US" dirty="0" err="1"/>
              <a:t>référence</a:t>
            </a:r>
            <a:endParaRPr lang="fr-FR" dirty="0"/>
          </a:p>
          <a:p>
            <a:pPr lvl="1"/>
            <a:r>
              <a:rPr lang="en-US" sz="1600" dirty="0"/>
              <a:t>DSM-V (5ème </a:t>
            </a:r>
            <a:r>
              <a:rPr lang="en-US" sz="1600" dirty="0" err="1"/>
              <a:t>édition</a:t>
            </a:r>
            <a:r>
              <a:rPr lang="en-US" sz="1600" dirty="0"/>
              <a:t> du Manuel </a:t>
            </a:r>
            <a:r>
              <a:rPr lang="en-US" sz="1600" dirty="0" err="1"/>
              <a:t>diagnostique</a:t>
            </a:r>
            <a:r>
              <a:rPr lang="en-US" sz="1600" dirty="0"/>
              <a:t> et </a:t>
            </a:r>
            <a:r>
              <a:rPr lang="en-US" sz="1600" dirty="0" err="1"/>
              <a:t>statistique</a:t>
            </a:r>
            <a:r>
              <a:rPr lang="en-US" sz="1600" dirty="0"/>
              <a:t> des troubles </a:t>
            </a:r>
            <a:r>
              <a:rPr lang="en-US" sz="1600" dirty="0" err="1"/>
              <a:t>mentaux</a:t>
            </a:r>
            <a:r>
              <a:rPr lang="en-US" sz="1600" dirty="0"/>
              <a:t>) de </a:t>
            </a:r>
            <a:r>
              <a:rPr lang="en-US" sz="1600" dirty="0" err="1"/>
              <a:t>l’American</a:t>
            </a:r>
            <a:r>
              <a:rPr lang="en-US" sz="1600" dirty="0"/>
              <a:t> Psychiatric Association </a:t>
            </a:r>
            <a:endParaRPr lang="fr-FR" sz="1600" dirty="0"/>
          </a:p>
          <a:p>
            <a:pPr lvl="1"/>
            <a:r>
              <a:rPr lang="en-US" sz="1600" dirty="0"/>
              <a:t>CIM-10 (10ème </a:t>
            </a:r>
            <a:r>
              <a:rPr lang="en-US" sz="1600" dirty="0" err="1"/>
              <a:t>révision</a:t>
            </a:r>
            <a:r>
              <a:rPr lang="en-US" sz="1600" dirty="0"/>
              <a:t> de la Classification </a:t>
            </a:r>
            <a:r>
              <a:rPr lang="en-US" sz="1600" dirty="0" err="1"/>
              <a:t>internationale</a:t>
            </a:r>
            <a:r>
              <a:rPr lang="en-US" sz="1600" dirty="0"/>
              <a:t> des maladies) de </a:t>
            </a:r>
            <a:r>
              <a:rPr lang="en-US" sz="1600" dirty="0" err="1"/>
              <a:t>l’Organisation</a:t>
            </a:r>
            <a:r>
              <a:rPr lang="en-US" sz="1600" dirty="0"/>
              <a:t> </a:t>
            </a:r>
            <a:r>
              <a:rPr lang="en-US" sz="1600" dirty="0" err="1"/>
              <a:t>Mondiale</a:t>
            </a:r>
            <a:r>
              <a:rPr lang="en-US" sz="1600" dirty="0"/>
              <a:t> de la Santé. </a:t>
            </a:r>
          </a:p>
          <a:p>
            <a:pPr lvl="1"/>
            <a:endParaRPr lang="fr-FR" sz="1600" dirty="0"/>
          </a:p>
          <a:p>
            <a:r>
              <a:rPr lang="en-US" dirty="0" err="1"/>
              <a:t>Aucun</a:t>
            </a:r>
            <a:r>
              <a:rPr lang="en-US" dirty="0"/>
              <a:t> </a:t>
            </a:r>
            <a:r>
              <a:rPr lang="en-US" dirty="0" err="1"/>
              <a:t>groupe</a:t>
            </a:r>
            <a:r>
              <a:rPr lang="en-US" dirty="0"/>
              <a:t> de recherche </a:t>
            </a:r>
            <a:r>
              <a:rPr lang="en-US" dirty="0" err="1"/>
              <a:t>actuellement</a:t>
            </a:r>
            <a:r>
              <a:rPr lang="en-US" dirty="0"/>
              <a:t>: </a:t>
            </a:r>
            <a:r>
              <a:rPr lang="en-US" dirty="0" err="1"/>
              <a:t>dans</a:t>
            </a:r>
            <a:r>
              <a:rPr lang="en-US" dirty="0"/>
              <a:t> le DSM-V, le burn out ne figure </a:t>
            </a:r>
            <a:r>
              <a:rPr lang="en-US" dirty="0" err="1"/>
              <a:t>même</a:t>
            </a:r>
            <a:r>
              <a:rPr lang="en-US" dirty="0"/>
              <a:t> pas </a:t>
            </a:r>
            <a:r>
              <a:rPr lang="en-US" dirty="0" err="1"/>
              <a:t>parmi</a:t>
            </a:r>
            <a:r>
              <a:rPr lang="en-US" dirty="0"/>
              <a:t> les pathologies </a:t>
            </a:r>
            <a:r>
              <a:rPr lang="en-US" dirty="0" err="1"/>
              <a:t>pouvant</a:t>
            </a:r>
            <a:r>
              <a:rPr lang="en-US" dirty="0"/>
              <a:t> </a:t>
            </a:r>
            <a:r>
              <a:rPr lang="en-US" dirty="0" err="1"/>
              <a:t>entrer</a:t>
            </a:r>
            <a:r>
              <a:rPr lang="en-US" dirty="0"/>
              <a:t> </a:t>
            </a:r>
            <a:r>
              <a:rPr lang="en-US" dirty="0" err="1"/>
              <a:t>dans</a:t>
            </a:r>
            <a:r>
              <a:rPr lang="en-US" dirty="0"/>
              <a:t> </a:t>
            </a:r>
            <a:r>
              <a:rPr lang="en-US" dirty="0" err="1"/>
              <a:t>une</a:t>
            </a:r>
            <a:r>
              <a:rPr lang="en-US" dirty="0"/>
              <a:t> </a:t>
            </a:r>
            <a:r>
              <a:rPr lang="en-US" dirty="0" err="1"/>
              <a:t>prochaine</a:t>
            </a:r>
            <a:r>
              <a:rPr lang="en-US" dirty="0"/>
              <a:t> </a:t>
            </a:r>
            <a:r>
              <a:rPr lang="en-US" dirty="0" err="1"/>
              <a:t>édition</a:t>
            </a:r>
            <a:r>
              <a:rPr lang="en-US" dirty="0"/>
              <a:t> du DSM. Il </a:t>
            </a:r>
            <a:r>
              <a:rPr lang="en-US" dirty="0" err="1"/>
              <a:t>en</a:t>
            </a:r>
            <a:r>
              <a:rPr lang="en-US" dirty="0"/>
              <a:t> </a:t>
            </a:r>
            <a:r>
              <a:rPr lang="en-US" dirty="0" err="1"/>
              <a:t>est</a:t>
            </a:r>
            <a:r>
              <a:rPr lang="en-US" dirty="0"/>
              <a:t> de </a:t>
            </a:r>
            <a:r>
              <a:rPr lang="en-US" dirty="0" err="1"/>
              <a:t>même</a:t>
            </a:r>
            <a:r>
              <a:rPr lang="en-US" dirty="0"/>
              <a:t> pour la 11ème version de la CIM à </a:t>
            </a:r>
            <a:r>
              <a:rPr lang="en-US" dirty="0" err="1"/>
              <a:t>paraître</a:t>
            </a:r>
            <a:r>
              <a:rPr lang="en-US" dirty="0"/>
              <a:t> </a:t>
            </a:r>
            <a:r>
              <a:rPr lang="en-US" dirty="0" err="1"/>
              <a:t>prochainement</a:t>
            </a:r>
            <a:r>
              <a:rPr lang="en-US" dirty="0"/>
              <a:t>.</a:t>
            </a:r>
          </a:p>
          <a:p>
            <a:endParaRPr lang="fr-FR" dirty="0"/>
          </a:p>
          <a:p>
            <a:r>
              <a:rPr lang="fr-FR" dirty="0"/>
              <a:t>Du fait de l’absence d’une définition médicale claire et d’une description précise d’une pathologie clinique permettant un diagnostic non contestable, le </a:t>
            </a:r>
            <a:r>
              <a:rPr lang="fr-FR" dirty="0" err="1"/>
              <a:t>burn</a:t>
            </a:r>
            <a:r>
              <a:rPr lang="fr-FR" dirty="0"/>
              <a:t> out n’est toujours pas reconnu comme une maladie professionnelle.</a:t>
            </a:r>
          </a:p>
          <a:p>
            <a:endParaRPr lang="fr-FR" dirty="0"/>
          </a:p>
          <a:p>
            <a:r>
              <a:rPr lang="fr-FR" dirty="0"/>
              <a:t>Cependant, on peut noter une volonté politique nouvelle de faire des avancées dans cette voie </a:t>
            </a:r>
            <a:r>
              <a:rPr lang="fr-FR" dirty="0" err="1"/>
              <a:t>cf</a:t>
            </a:r>
            <a:r>
              <a:rPr lang="fr-FR" dirty="0"/>
              <a:t> rapport de la mission parlementaire sur le syndrome d’épuisement professionnel.</a:t>
            </a:r>
          </a:p>
          <a:p>
            <a:endParaRPr lang="fr-FR" dirty="0"/>
          </a:p>
        </p:txBody>
      </p:sp>
    </p:spTree>
    <p:extLst>
      <p:ext uri="{BB962C8B-B14F-4D97-AF65-F5344CB8AC3E}">
        <p14:creationId xmlns:p14="http://schemas.microsoft.com/office/powerpoint/2010/main" val="3447546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fr-FR" altLang="fr-FR" dirty="0">
                <a:solidFill>
                  <a:srgbClr val="0070C0"/>
                </a:solidFill>
              </a:rPr>
              <a:t>Le </a:t>
            </a:r>
            <a:r>
              <a:rPr lang="fr-FR" altLang="fr-FR" dirty="0" err="1">
                <a:solidFill>
                  <a:srgbClr val="0070C0"/>
                </a:solidFill>
              </a:rPr>
              <a:t>burn</a:t>
            </a:r>
            <a:r>
              <a:rPr lang="fr-FR" altLang="fr-FR" dirty="0">
                <a:solidFill>
                  <a:srgbClr val="0070C0"/>
                </a:solidFill>
              </a:rPr>
              <a:t> out – contagieux?</a:t>
            </a:r>
          </a:p>
        </p:txBody>
      </p:sp>
      <p:sp>
        <p:nvSpPr>
          <p:cNvPr id="52227" name="Rectangle 3"/>
          <p:cNvSpPr>
            <a:spLocks noGrp="1" noChangeArrowheads="1"/>
          </p:cNvSpPr>
          <p:nvPr>
            <p:ph type="body" idx="1"/>
          </p:nvPr>
        </p:nvSpPr>
        <p:spPr/>
        <p:txBody>
          <a:bodyPr/>
          <a:lstStyle/>
          <a:p>
            <a:r>
              <a:rPr lang="fr-FR" altLang="fr-FR" sz="2000" dirty="0"/>
              <a:t>Même si l’on ne parle toujours pas de maladie professionnelle, le </a:t>
            </a:r>
            <a:r>
              <a:rPr lang="fr-FR" altLang="fr-FR" sz="2000" dirty="0" err="1"/>
              <a:t>burn</a:t>
            </a:r>
            <a:r>
              <a:rPr lang="fr-FR" altLang="fr-FR" sz="2000" dirty="0"/>
              <a:t> out peut se propager dans une équipe</a:t>
            </a:r>
          </a:p>
          <a:p>
            <a:pPr lvl="1"/>
            <a:r>
              <a:rPr lang="fr-FR" altLang="fr-FR" sz="2000" dirty="0"/>
              <a:t>L’un est atteint, il s’absente, il augmente la charge de tout le monde, un second s’écroule, etc…</a:t>
            </a:r>
          </a:p>
          <a:p>
            <a:endParaRPr lang="fr-FR" altLang="fr-FR" sz="2000" dirty="0"/>
          </a:p>
          <a:p>
            <a:r>
              <a:rPr lang="fr-FR" altLang="fr-FR" sz="2000" dirty="0"/>
              <a:t>Le syndrome de </a:t>
            </a:r>
            <a:r>
              <a:rPr lang="fr-FR" altLang="fr-FR" sz="2000" dirty="0" err="1"/>
              <a:t>burn</a:t>
            </a:r>
            <a:r>
              <a:rPr lang="fr-FR" altLang="fr-FR" sz="2000" dirty="0"/>
              <a:t> out est une mérule non seulement pour l’individu mais pour l’organisation</a:t>
            </a:r>
          </a:p>
        </p:txBody>
      </p:sp>
    </p:spTree>
    <p:extLst>
      <p:ext uri="{BB962C8B-B14F-4D97-AF65-F5344CB8AC3E}">
        <p14:creationId xmlns:p14="http://schemas.microsoft.com/office/powerpoint/2010/main" val="1419846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a:solidFill>
                  <a:srgbClr val="0070C0"/>
                </a:solidFill>
              </a:rPr>
              <a:t>Burn</a:t>
            </a:r>
            <a:r>
              <a:rPr lang="fr-FR" dirty="0">
                <a:solidFill>
                  <a:srgbClr val="0070C0"/>
                </a:solidFill>
              </a:rPr>
              <a:t> out et/ou dépression?</a:t>
            </a:r>
          </a:p>
        </p:txBody>
      </p:sp>
      <p:sp>
        <p:nvSpPr>
          <p:cNvPr id="13" name="Espace réservé du contenu 12"/>
          <p:cNvSpPr>
            <a:spLocks noGrp="1"/>
          </p:cNvSpPr>
          <p:nvPr>
            <p:ph sz="half" idx="2"/>
          </p:nvPr>
        </p:nvSpPr>
        <p:spPr>
          <a:xfrm>
            <a:off x="523875" y="1314450"/>
            <a:ext cx="8277225" cy="5148134"/>
          </a:xfrm>
        </p:spPr>
        <p:txBody>
          <a:bodyPr/>
          <a:lstStyle/>
          <a:p>
            <a:pPr algn="just"/>
            <a:r>
              <a:rPr lang="fr-FR" sz="2000" dirty="0"/>
              <a:t>Lors de l’épuisement professionnel, il existe une véritable symptomatologie dépressive et la</a:t>
            </a:r>
            <a:r>
              <a:rPr lang="fr-FR" sz="2000" b="1" dirty="0"/>
              <a:t> </a:t>
            </a:r>
            <a:r>
              <a:rPr lang="fr-FR" sz="2000" dirty="0">
                <a:solidFill>
                  <a:srgbClr val="FF0000"/>
                </a:solidFill>
              </a:rPr>
              <a:t>dépression peut être une complication du </a:t>
            </a:r>
            <a:r>
              <a:rPr lang="fr-FR" sz="2000" dirty="0" err="1">
                <a:solidFill>
                  <a:srgbClr val="FF0000"/>
                </a:solidFill>
              </a:rPr>
              <a:t>burn</a:t>
            </a:r>
            <a:r>
              <a:rPr lang="fr-FR" sz="2000" dirty="0">
                <a:solidFill>
                  <a:srgbClr val="FF0000"/>
                </a:solidFill>
              </a:rPr>
              <a:t> out.</a:t>
            </a:r>
          </a:p>
          <a:p>
            <a:pPr algn="just"/>
            <a:r>
              <a:rPr lang="fr-FR" sz="2000" dirty="0"/>
              <a:t>Les </a:t>
            </a:r>
            <a:r>
              <a:rPr lang="fr-FR" sz="2000" dirty="0">
                <a:solidFill>
                  <a:srgbClr val="FF0000"/>
                </a:solidFill>
              </a:rPr>
              <a:t>sentiments de découragement et les ressentis négatifs ou pessimistes font partie des 2 syndromes</a:t>
            </a:r>
            <a:r>
              <a:rPr lang="fr-FR" sz="2000" dirty="0"/>
              <a:t>. Cependant, l’étude des </a:t>
            </a:r>
            <a:r>
              <a:rPr lang="fr-FR" sz="2000" dirty="0">
                <a:solidFill>
                  <a:srgbClr val="FF0000"/>
                </a:solidFill>
              </a:rPr>
              <a:t>causes </a:t>
            </a:r>
            <a:r>
              <a:rPr lang="fr-FR" sz="2000" dirty="0"/>
              <a:t>et des </a:t>
            </a:r>
            <a:r>
              <a:rPr lang="fr-FR" sz="2000" dirty="0">
                <a:solidFill>
                  <a:srgbClr val="FF0000"/>
                </a:solidFill>
              </a:rPr>
              <a:t>facteurs </a:t>
            </a:r>
            <a:r>
              <a:rPr lang="fr-FR" sz="2000" dirty="0"/>
              <a:t>et </a:t>
            </a:r>
            <a:r>
              <a:rPr lang="fr-FR" sz="2000" dirty="0">
                <a:solidFill>
                  <a:srgbClr val="FF0000"/>
                </a:solidFill>
              </a:rPr>
              <a:t>l’évolution </a:t>
            </a:r>
            <a:r>
              <a:rPr lang="fr-FR" sz="2000" dirty="0"/>
              <a:t>dans le temps </a:t>
            </a:r>
            <a:r>
              <a:rPr lang="fr-FR" sz="2000" dirty="0">
                <a:solidFill>
                  <a:srgbClr val="FF0000"/>
                </a:solidFill>
              </a:rPr>
              <a:t>sont différents</a:t>
            </a:r>
            <a:r>
              <a:rPr lang="fr-FR" sz="2000" dirty="0"/>
              <a:t>. </a:t>
            </a:r>
          </a:p>
          <a:p>
            <a:pPr algn="just"/>
            <a:r>
              <a:rPr lang="fr-FR" sz="2000" dirty="0"/>
              <a:t>La dépression, contrairement au </a:t>
            </a:r>
            <a:r>
              <a:rPr lang="fr-FR" sz="2000" dirty="0" err="1"/>
              <a:t>Burn</a:t>
            </a:r>
            <a:r>
              <a:rPr lang="fr-FR" sz="2000" dirty="0"/>
              <a:t> out, est une maladie présente dans le DSM-5 et fait l’objet d’arbre décisionnel bien identifié, indiquant que :</a:t>
            </a:r>
          </a:p>
          <a:p>
            <a:pPr algn="just"/>
            <a:r>
              <a:rPr lang="fr-FR" sz="2000" dirty="0"/>
              <a:t>Les </a:t>
            </a:r>
            <a:r>
              <a:rPr lang="fr-FR" sz="2000" dirty="0">
                <a:solidFill>
                  <a:srgbClr val="FF0000"/>
                </a:solidFill>
              </a:rPr>
              <a:t>symptômes de la dépression ne s’arrêtent pas avec la fin / un changement d’activité professionnelle.</a:t>
            </a:r>
          </a:p>
          <a:p>
            <a:r>
              <a:rPr lang="fr-FR" sz="2000" dirty="0"/>
              <a:t>La dépression est un phénomène long et progressif qui trouve son origine en dehors de la sphère professionnelle.</a:t>
            </a:r>
          </a:p>
          <a:p>
            <a:r>
              <a:rPr lang="fr-FR" sz="2000" dirty="0"/>
              <a:t>La </a:t>
            </a:r>
            <a:r>
              <a:rPr lang="fr-FR" sz="2000" dirty="0">
                <a:solidFill>
                  <a:srgbClr val="FF0000"/>
                </a:solidFill>
              </a:rPr>
              <a:t>perte de désir et de volonté</a:t>
            </a:r>
            <a:r>
              <a:rPr lang="fr-FR" sz="2000" dirty="0"/>
              <a:t> est l’un des signes de l’état dépressif.</a:t>
            </a:r>
          </a:p>
          <a:p>
            <a:pPr algn="just"/>
            <a:r>
              <a:rPr lang="fr-FR" sz="2000" dirty="0"/>
              <a:t>NB: en 2020, la dépression sera la 1ere cause d’incapacité de travail (Commission Européenne).</a:t>
            </a:r>
          </a:p>
          <a:p>
            <a:endParaRPr lang="fr-FR" dirty="0"/>
          </a:p>
        </p:txBody>
      </p:sp>
    </p:spTree>
    <p:extLst>
      <p:ext uri="{BB962C8B-B14F-4D97-AF65-F5344CB8AC3E}">
        <p14:creationId xmlns:p14="http://schemas.microsoft.com/office/powerpoint/2010/main" val="310095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enrayer le processus (1)</a:t>
            </a:r>
          </a:p>
        </p:txBody>
      </p:sp>
      <p:sp>
        <p:nvSpPr>
          <p:cNvPr id="13" name="Espace réservé du contenu 12"/>
          <p:cNvSpPr>
            <a:spLocks noGrp="1"/>
          </p:cNvSpPr>
          <p:nvPr>
            <p:ph sz="half" idx="2"/>
          </p:nvPr>
        </p:nvSpPr>
        <p:spPr>
          <a:xfrm>
            <a:off x="523875" y="1314450"/>
            <a:ext cx="8277225" cy="5148134"/>
          </a:xfrm>
        </p:spPr>
        <p:txBody>
          <a:bodyPr/>
          <a:lstStyle/>
          <a:p>
            <a:r>
              <a:rPr lang="fr-FR" sz="2000" b="1" dirty="0"/>
              <a:t>Réduire la charge mentale :</a:t>
            </a:r>
          </a:p>
          <a:p>
            <a:pPr lvl="1">
              <a:buSzPct val="100000"/>
              <a:buFont typeface="Arial" panose="020B0604020202020204" pitchFamily="34" charset="0"/>
              <a:buChar char="‒"/>
            </a:pPr>
            <a:r>
              <a:rPr lang="fr-FR" sz="2000" dirty="0"/>
              <a:t>Interrompre les journées continues</a:t>
            </a:r>
          </a:p>
          <a:p>
            <a:pPr lvl="1">
              <a:buSzPct val="100000"/>
              <a:buFont typeface="Arial" panose="020B0604020202020204" pitchFamily="34" charset="0"/>
              <a:buChar char="‒"/>
            </a:pPr>
            <a:r>
              <a:rPr lang="fr-FR" sz="2000" dirty="0"/>
              <a:t>Prévoir des « répits » : médiation, promenades, sport</a:t>
            </a:r>
          </a:p>
          <a:p>
            <a:pPr lvl="1">
              <a:spcBef>
                <a:spcPts val="0"/>
              </a:spcBef>
              <a:buSzPct val="100000"/>
              <a:buFont typeface="Arial" panose="020B0604020202020204" pitchFamily="34" charset="0"/>
              <a:buChar char="‒"/>
            </a:pPr>
            <a:endParaRPr lang="fr-FR" sz="2000" dirty="0"/>
          </a:p>
          <a:p>
            <a:r>
              <a:rPr lang="fr-FR" sz="2000" b="1" dirty="0"/>
              <a:t>Préserver ses capacités intellectuelles :</a:t>
            </a:r>
          </a:p>
          <a:p>
            <a:pPr lvl="1">
              <a:buSzPct val="100000"/>
              <a:buFont typeface="Arial" panose="020B0604020202020204" pitchFamily="34" charset="0"/>
              <a:buChar char="‒"/>
            </a:pPr>
            <a:r>
              <a:rPr lang="fr-FR" sz="2000" dirty="0"/>
              <a:t>Déconnecter pour pouvoir se concentrer</a:t>
            </a:r>
          </a:p>
          <a:p>
            <a:pPr lvl="1">
              <a:buSzPct val="100000"/>
              <a:buFont typeface="Arial" panose="020B0604020202020204" pitchFamily="34" charset="0"/>
              <a:buChar char="‒"/>
            </a:pPr>
            <a:r>
              <a:rPr lang="fr-FR" sz="2000" dirty="0"/>
              <a:t>Récupérer, or récupérer c’est faire des efforts</a:t>
            </a:r>
          </a:p>
          <a:p>
            <a:pPr lvl="1">
              <a:buSzPct val="100000"/>
              <a:buFont typeface="Arial" panose="020B0604020202020204" pitchFamily="34" charset="0"/>
              <a:buChar char="‒"/>
            </a:pPr>
            <a:endParaRPr lang="fr-FR" sz="2000" dirty="0"/>
          </a:p>
          <a:p>
            <a:r>
              <a:rPr lang="fr-FR" sz="2000" b="1" dirty="0"/>
              <a:t>Enjeu, trouver de l’énergie pour :</a:t>
            </a:r>
          </a:p>
          <a:p>
            <a:pPr lvl="1">
              <a:buSzPct val="100000"/>
              <a:buFont typeface="Arial" panose="020B0604020202020204" pitchFamily="34" charset="0"/>
              <a:buChar char="‒"/>
            </a:pPr>
            <a:r>
              <a:rPr lang="fr-FR" sz="2000" dirty="0"/>
              <a:t>Se détendre</a:t>
            </a:r>
          </a:p>
          <a:p>
            <a:pPr lvl="1">
              <a:buSzPct val="100000"/>
              <a:buFont typeface="Arial" panose="020B0604020202020204" pitchFamily="34" charset="0"/>
              <a:buChar char="‒"/>
            </a:pPr>
            <a:r>
              <a:rPr lang="fr-FR" sz="2000" dirty="0"/>
              <a:t>Manger équilibré</a:t>
            </a:r>
          </a:p>
          <a:p>
            <a:pPr lvl="1">
              <a:buSzPct val="100000"/>
              <a:buFont typeface="Arial" panose="020B0604020202020204" pitchFamily="34" charset="0"/>
              <a:buChar char="‒"/>
            </a:pPr>
            <a:r>
              <a:rPr lang="fr-FR" sz="2000" dirty="0"/>
              <a:t>Se faire plaisir</a:t>
            </a:r>
          </a:p>
          <a:p>
            <a:endParaRPr lang="fr-FR" dirty="0"/>
          </a:p>
        </p:txBody>
      </p:sp>
    </p:spTree>
    <p:extLst>
      <p:ext uri="{BB962C8B-B14F-4D97-AF65-F5344CB8AC3E}">
        <p14:creationId xmlns:p14="http://schemas.microsoft.com/office/powerpoint/2010/main" val="1343411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enrayer le processus (2)</a:t>
            </a:r>
          </a:p>
        </p:txBody>
      </p:sp>
      <p:sp>
        <p:nvSpPr>
          <p:cNvPr id="6" name="Espace réservé du contenu 2"/>
          <p:cNvSpPr>
            <a:spLocks noGrp="1"/>
          </p:cNvSpPr>
          <p:nvPr>
            <p:ph sz="half" idx="1"/>
          </p:nvPr>
        </p:nvSpPr>
        <p:spPr>
          <a:xfrm>
            <a:off x="523875" y="1314450"/>
            <a:ext cx="4022725" cy="4779963"/>
          </a:xfrm>
        </p:spPr>
        <p:txBody>
          <a:bodyPr/>
          <a:lstStyle/>
          <a:p>
            <a:pPr marL="285750" indent="-285750">
              <a:buFont typeface="Wingdings" panose="05000000000000000000" pitchFamily="2" charset="2"/>
              <a:buChar char="ü"/>
            </a:pPr>
            <a:r>
              <a:rPr lang="fr-BE" sz="1800" dirty="0"/>
              <a:t>Se coucher à la même heure</a:t>
            </a:r>
          </a:p>
          <a:p>
            <a:pPr marL="285750" indent="-285750">
              <a:buFont typeface="Wingdings" panose="05000000000000000000" pitchFamily="2" charset="2"/>
              <a:buChar char="ü"/>
            </a:pPr>
            <a:r>
              <a:rPr lang="fr-BE" sz="1800" dirty="0"/>
              <a:t>7 à 8 heures de sommeil</a:t>
            </a:r>
          </a:p>
          <a:p>
            <a:pPr marL="285750" indent="-285750">
              <a:buFont typeface="Wingdings" panose="05000000000000000000" pitchFamily="2" charset="2"/>
              <a:buChar char="ü"/>
            </a:pPr>
            <a:r>
              <a:rPr lang="fr-BE" sz="1800" dirty="0"/>
              <a:t>Bien déjeuner, souper léger</a:t>
            </a:r>
          </a:p>
          <a:p>
            <a:pPr marL="285750" indent="-285750">
              <a:buFont typeface="Wingdings" panose="05000000000000000000" pitchFamily="2" charset="2"/>
              <a:buChar char="ü"/>
            </a:pPr>
            <a:r>
              <a:rPr lang="fr-BE" sz="1800" dirty="0"/>
              <a:t>Diminuer les excitants</a:t>
            </a:r>
          </a:p>
          <a:p>
            <a:pPr marL="285750" indent="-285750">
              <a:buFont typeface="Wingdings" panose="05000000000000000000" pitchFamily="2" charset="2"/>
              <a:buChar char="ü"/>
            </a:pPr>
            <a:r>
              <a:rPr lang="fr-FR" sz="1800" dirty="0"/>
              <a:t>Pratiquer un type de décharge corporelle : </a:t>
            </a:r>
            <a:r>
              <a:rPr lang="fr-FR" sz="1600" dirty="0"/>
              <a:t>Respiration abdominale, relaxation, yoga</a:t>
            </a:r>
            <a:r>
              <a:rPr lang="is-IS" sz="1600" dirty="0"/>
              <a:t>, sports, mindfulness, </a:t>
            </a:r>
            <a:endParaRPr lang="fr-FR" dirty="0"/>
          </a:p>
        </p:txBody>
      </p:sp>
      <p:sp>
        <p:nvSpPr>
          <p:cNvPr id="8" name="Espace réservé du contenu 5"/>
          <p:cNvSpPr>
            <a:spLocks noGrp="1"/>
          </p:cNvSpPr>
          <p:nvPr>
            <p:ph sz="half" idx="2"/>
          </p:nvPr>
        </p:nvSpPr>
        <p:spPr>
          <a:xfrm>
            <a:off x="4778375" y="1314450"/>
            <a:ext cx="4022725" cy="4779963"/>
          </a:xfrm>
        </p:spPr>
        <p:txBody>
          <a:bodyPr/>
          <a:lstStyle/>
          <a:p>
            <a:pPr marL="285750" indent="-285750">
              <a:buFont typeface="Wingdings" panose="05000000000000000000" pitchFamily="2" charset="2"/>
              <a:buChar char="ü"/>
            </a:pPr>
            <a:r>
              <a:rPr lang="fr-BE" sz="1800" dirty="0"/>
              <a:t>S'accorder chaque jour un petit plaisir</a:t>
            </a:r>
          </a:p>
          <a:p>
            <a:pPr marL="285750" indent="-285750">
              <a:buFont typeface="Wingdings" panose="05000000000000000000" pitchFamily="2" charset="2"/>
              <a:buChar char="ü"/>
            </a:pPr>
            <a:r>
              <a:rPr lang="fr-BE" sz="1800" dirty="0"/>
              <a:t>Voir ses amis</a:t>
            </a:r>
          </a:p>
          <a:p>
            <a:pPr marL="285750" indent="-285750">
              <a:buFont typeface="Wingdings" panose="05000000000000000000" pitchFamily="2" charset="2"/>
              <a:buChar char="ü"/>
            </a:pPr>
            <a:r>
              <a:rPr lang="fr-BE" sz="1800" dirty="0"/>
              <a:t>Évacuer les tensions et les contrariétés en les exprimant</a:t>
            </a:r>
          </a:p>
          <a:p>
            <a:pPr marL="285750" indent="-285750">
              <a:buFont typeface="Wingdings" panose="05000000000000000000" pitchFamily="2" charset="2"/>
              <a:buChar char="ü"/>
            </a:pPr>
            <a:r>
              <a:rPr lang="fr-BE" sz="1800" dirty="0"/>
              <a:t>Hiérarchiser les priorités.</a:t>
            </a:r>
          </a:p>
          <a:p>
            <a:pPr marL="285750" indent="-285750">
              <a:buFont typeface="Wingdings" panose="05000000000000000000" pitchFamily="2" charset="2"/>
              <a:buChar char="ü"/>
            </a:pPr>
            <a:r>
              <a:rPr lang="fr-BE" sz="1800" dirty="0"/>
              <a:t>Fragmenter des tâches en sous tâches</a:t>
            </a:r>
          </a:p>
          <a:p>
            <a:endParaRPr lang="fr-FR" sz="1800" dirty="0"/>
          </a:p>
        </p:txBody>
      </p:sp>
      <p:sp>
        <p:nvSpPr>
          <p:cNvPr id="9" name="Rectangle 8"/>
          <p:cNvSpPr/>
          <p:nvPr/>
        </p:nvSpPr>
        <p:spPr>
          <a:xfrm>
            <a:off x="1488280" y="3607263"/>
            <a:ext cx="5420453" cy="2800767"/>
          </a:xfrm>
          <a:prstGeom prst="rect">
            <a:avLst/>
          </a:prstGeom>
        </p:spPr>
        <p:txBody>
          <a:bodyPr wrap="square">
            <a:spAutoFit/>
          </a:bodyPr>
          <a:lstStyle/>
          <a:p>
            <a:pPr lvl="1" algn="l">
              <a:lnSpc>
                <a:spcPct val="80000"/>
              </a:lnSpc>
            </a:pPr>
            <a:r>
              <a:rPr lang="fr-BE" sz="1600" b="1" i="1" u="sng" dirty="0">
                <a:latin typeface="+mn-lt"/>
                <a:ea typeface="ＭＳ Ｐゴシック" charset="0"/>
              </a:rPr>
              <a:t>Mini bulles</a:t>
            </a:r>
            <a:r>
              <a:rPr lang="fr-BE" sz="1600" b="1" dirty="0">
                <a:latin typeface="+mn-lt"/>
                <a:ea typeface="ＭＳ Ｐゴシック" charset="0"/>
              </a:rPr>
              <a:t>: </a:t>
            </a:r>
          </a:p>
          <a:p>
            <a:pPr lvl="1" algn="l">
              <a:lnSpc>
                <a:spcPct val="80000"/>
              </a:lnSpc>
            </a:pPr>
            <a:r>
              <a:rPr lang="fr-BE" sz="1600" b="1" dirty="0">
                <a:latin typeface="+mn-lt"/>
                <a:ea typeface="ＭＳ Ｐゴシック" charset="0"/>
              </a:rPr>
              <a:t>5’ toutes les 1h30 (pause café, cigarette, papote…)</a:t>
            </a:r>
          </a:p>
          <a:p>
            <a:pPr lvl="1" algn="l">
              <a:lnSpc>
                <a:spcPct val="80000"/>
              </a:lnSpc>
            </a:pPr>
            <a:endParaRPr lang="fr-BE" sz="1600" b="1" dirty="0">
              <a:latin typeface="+mn-lt"/>
              <a:ea typeface="ＭＳ Ｐゴシック" charset="0"/>
            </a:endParaRPr>
          </a:p>
          <a:p>
            <a:pPr lvl="1" algn="l">
              <a:lnSpc>
                <a:spcPct val="80000"/>
              </a:lnSpc>
            </a:pPr>
            <a:endParaRPr lang="fr-BE" sz="1600" b="1" dirty="0">
              <a:latin typeface="+mn-lt"/>
              <a:ea typeface="ＭＳ Ｐゴシック" charset="0"/>
            </a:endParaRPr>
          </a:p>
          <a:p>
            <a:pPr lvl="1" algn="l">
              <a:lnSpc>
                <a:spcPct val="80000"/>
              </a:lnSpc>
            </a:pPr>
            <a:endParaRPr lang="fr-BE" sz="1600" b="1" i="1" u="sng" dirty="0">
              <a:latin typeface="+mn-lt"/>
              <a:ea typeface="ＭＳ Ｐゴシック" charset="0"/>
            </a:endParaRPr>
          </a:p>
          <a:p>
            <a:pPr lvl="1" algn="l">
              <a:lnSpc>
                <a:spcPct val="80000"/>
              </a:lnSpc>
            </a:pPr>
            <a:r>
              <a:rPr lang="fr-BE" sz="1600" b="1" i="1" u="sng" dirty="0">
                <a:latin typeface="+mn-lt"/>
                <a:ea typeface="ＭＳ Ｐゴシック" charset="0"/>
              </a:rPr>
              <a:t>Bulle journalière</a:t>
            </a:r>
            <a:r>
              <a:rPr lang="fr-BE" sz="1600" b="1" dirty="0">
                <a:latin typeface="+mn-lt"/>
                <a:ea typeface="ＭＳ Ｐゴシック" charset="0"/>
              </a:rPr>
              <a:t>: </a:t>
            </a:r>
          </a:p>
          <a:p>
            <a:pPr lvl="1" algn="l">
              <a:lnSpc>
                <a:spcPct val="80000"/>
              </a:lnSpc>
            </a:pPr>
            <a:r>
              <a:rPr lang="fr-BE" sz="1600" b="1" dirty="0">
                <a:latin typeface="+mn-lt"/>
                <a:ea typeface="ＭＳ Ｐゴシック" charset="0"/>
              </a:rPr>
              <a:t>15 à 20 minutes rien qu’à soi, sans objectif de performance (avant 23 heures et pas aux toilettes)</a:t>
            </a:r>
          </a:p>
        </p:txBody>
      </p:sp>
      <p:sp>
        <p:nvSpPr>
          <p:cNvPr id="10" name="Rectangle 9"/>
          <p:cNvSpPr/>
          <p:nvPr/>
        </p:nvSpPr>
        <p:spPr>
          <a:xfrm>
            <a:off x="3537891" y="4410117"/>
            <a:ext cx="3637214" cy="806375"/>
          </a:xfrm>
          <a:prstGeom prst="rect">
            <a:avLst/>
          </a:prstGeom>
        </p:spPr>
        <p:txBody>
          <a:bodyPr wrap="square">
            <a:spAutoFit/>
          </a:bodyPr>
          <a:lstStyle/>
          <a:p>
            <a:pPr lvl="1" algn="l">
              <a:lnSpc>
                <a:spcPct val="80000"/>
              </a:lnSpc>
            </a:pPr>
            <a:r>
              <a:rPr lang="fr-BE" sz="1600" b="1" i="1" u="sng" dirty="0">
                <a:latin typeface="+mn-lt"/>
                <a:ea typeface="ＭＳ Ｐゴシック" charset="0"/>
              </a:rPr>
              <a:t>Bulle hebdomadaire: </a:t>
            </a:r>
          </a:p>
          <a:p>
            <a:pPr lvl="1" algn="l">
              <a:lnSpc>
                <a:spcPct val="80000"/>
              </a:lnSpc>
            </a:pPr>
            <a:r>
              <a:rPr lang="fr-BE" sz="1600" b="1" i="1" dirty="0">
                <a:latin typeface="+mn-lt"/>
                <a:ea typeface="ＭＳ Ｐゴシック" charset="0"/>
              </a:rPr>
              <a:t>une activité à soi d’au moins une heure.</a:t>
            </a:r>
          </a:p>
        </p:txBody>
      </p:sp>
      <p:pic>
        <p:nvPicPr>
          <p:cNvPr id="11" name="Image 10"/>
          <p:cNvPicPr>
            <a:picLocks noChangeAspect="1"/>
          </p:cNvPicPr>
          <p:nvPr/>
        </p:nvPicPr>
        <p:blipFill>
          <a:blip r:embed="rId2"/>
          <a:stretch>
            <a:fillRect/>
          </a:stretch>
        </p:blipFill>
        <p:spPr>
          <a:xfrm>
            <a:off x="678383" y="3607263"/>
            <a:ext cx="879566" cy="879566"/>
          </a:xfrm>
          <a:prstGeom prst="rect">
            <a:avLst/>
          </a:prstGeom>
        </p:spPr>
      </p:pic>
      <p:pic>
        <p:nvPicPr>
          <p:cNvPr id="12" name="Picture 5" descr="runners-world-incontine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09" y="3745071"/>
            <a:ext cx="1282430" cy="177888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Image 13"/>
          <p:cNvPicPr>
            <a:picLocks noChangeAspect="1"/>
          </p:cNvPicPr>
          <p:nvPr/>
        </p:nvPicPr>
        <p:blipFill>
          <a:blip r:embed="rId4"/>
          <a:stretch>
            <a:fillRect/>
          </a:stretch>
        </p:blipFill>
        <p:spPr>
          <a:xfrm>
            <a:off x="332816" y="4768995"/>
            <a:ext cx="1369859" cy="900003"/>
          </a:xfrm>
          <a:prstGeom prst="rect">
            <a:avLst/>
          </a:prstGeom>
        </p:spPr>
      </p:pic>
    </p:spTree>
    <p:extLst>
      <p:ext uri="{BB962C8B-B14F-4D97-AF65-F5344CB8AC3E}">
        <p14:creationId xmlns:p14="http://schemas.microsoft.com/office/powerpoint/2010/main" val="2078026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quand tout s’effondre</a:t>
            </a:r>
          </a:p>
        </p:txBody>
      </p:sp>
      <p:sp>
        <p:nvSpPr>
          <p:cNvPr id="3" name="Espace réservé du contenu 2"/>
          <p:cNvSpPr>
            <a:spLocks noGrp="1"/>
          </p:cNvSpPr>
          <p:nvPr>
            <p:ph idx="1"/>
          </p:nvPr>
        </p:nvSpPr>
        <p:spPr/>
        <p:txBody>
          <a:bodyPr/>
          <a:lstStyle/>
          <a:p>
            <a:r>
              <a:rPr lang="fr-BE" sz="2000" dirty="0">
                <a:solidFill>
                  <a:srgbClr val="FF0000"/>
                </a:solidFill>
              </a:rPr>
              <a:t>Le chemin de la reconstruction </a:t>
            </a:r>
            <a:r>
              <a:rPr lang="fr-BE" sz="2000" dirty="0"/>
              <a:t>après un </a:t>
            </a:r>
            <a:r>
              <a:rPr lang="fr-BE" sz="2000" dirty="0" err="1"/>
              <a:t>burn</a:t>
            </a:r>
            <a:r>
              <a:rPr lang="fr-BE" sz="2000" dirty="0"/>
              <a:t> out </a:t>
            </a:r>
            <a:r>
              <a:rPr lang="fr-BE" sz="2000" dirty="0">
                <a:solidFill>
                  <a:srgbClr val="FF0000"/>
                </a:solidFill>
              </a:rPr>
              <a:t>est long, délicat surtout s’il y a une dépression</a:t>
            </a:r>
            <a:r>
              <a:rPr lang="fr-BE" sz="2000" dirty="0"/>
              <a:t> (4 à 10 ans voire plus).</a:t>
            </a:r>
          </a:p>
          <a:p>
            <a:endParaRPr lang="fr-BE" sz="2000" dirty="0"/>
          </a:p>
          <a:p>
            <a:r>
              <a:rPr lang="fr-BE" sz="2000" dirty="0"/>
              <a:t>La personne touchée va traverser différentes phases qui nécessitent un accompagnement pluridisciplinaire (corps – cœur et esprit). </a:t>
            </a:r>
          </a:p>
          <a:p>
            <a:endParaRPr lang="fr-BE" sz="2000" dirty="0"/>
          </a:p>
          <a:p>
            <a:r>
              <a:rPr lang="fr-BE" sz="2000" dirty="0"/>
              <a:t>Ce temps et ce chemin sont personnels à chacun et ils ne sont pas toujours linéaires d’où la nécessité de ne pas jouer les apprentis sorciers. On fait du sur-mesure.</a:t>
            </a:r>
          </a:p>
          <a:p>
            <a:endParaRPr lang="fr-BE" sz="2000" dirty="0"/>
          </a:p>
          <a:p>
            <a:r>
              <a:rPr lang="fr-BE" sz="2000" dirty="0"/>
              <a:t>L’accompagnement de ces personnes demandent de la patience et une concertation entre les différents acteurs de cet accompagnement pour ne pas ajouter à la confusion de la personne cf. discours contradictoires, …</a:t>
            </a:r>
            <a:endParaRPr lang="fr-FR" sz="2000" dirty="0"/>
          </a:p>
        </p:txBody>
      </p:sp>
    </p:spTree>
    <p:extLst>
      <p:ext uri="{BB962C8B-B14F-4D97-AF65-F5344CB8AC3E}">
        <p14:creationId xmlns:p14="http://schemas.microsoft.com/office/powerpoint/2010/main" val="39815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Espace réservé du contenu 4"/>
          <p:cNvSpPr>
            <a:spLocks noGrp="1"/>
          </p:cNvSpPr>
          <p:nvPr>
            <p:ph type="body" sz="quarter" idx="11"/>
          </p:nvPr>
        </p:nvSpPr>
        <p:spPr>
          <a:xfrm>
            <a:off x="322264" y="1531552"/>
            <a:ext cx="8288336" cy="3707198"/>
          </a:xfrm>
          <a:prstGeom prst="rect">
            <a:avLst/>
          </a:prstGeom>
        </p:spPr>
        <p:txBody>
          <a:bodyPr/>
          <a:lstStyle/>
          <a:p>
            <a:pPr algn="just"/>
            <a:r>
              <a:rPr lang="fr-FR" sz="1800" b="1" dirty="0"/>
              <a:t>Les RPS ont pour </a:t>
            </a:r>
            <a:r>
              <a:rPr lang="fr-FR" sz="1800" dirty="0"/>
              <a:t>origine des </a:t>
            </a:r>
            <a:r>
              <a:rPr lang="fr-FR" sz="1800" b="1" dirty="0"/>
              <a:t>facteurs variés </a:t>
            </a:r>
            <a:r>
              <a:rPr lang="fr-FR" sz="1800" dirty="0"/>
              <a:t>(</a:t>
            </a:r>
            <a:r>
              <a:rPr lang="fr-FR" sz="1800" b="1" dirty="0">
                <a:latin typeface="Arial" pitchFamily="34" charset="0"/>
                <a:cs typeface="Arial" pitchFamily="34" charset="0"/>
              </a:rPr>
              <a:t>individuels </a:t>
            </a:r>
            <a:r>
              <a:rPr lang="fr-FR" sz="1800" dirty="0">
                <a:latin typeface="Arial" pitchFamily="34" charset="0"/>
                <a:cs typeface="Arial" pitchFamily="34" charset="0"/>
              </a:rPr>
              <a:t>mais </a:t>
            </a:r>
            <a:r>
              <a:rPr lang="fr-FR" sz="1800" b="1" dirty="0">
                <a:latin typeface="Arial" pitchFamily="34" charset="0"/>
                <a:cs typeface="Arial" pitchFamily="34" charset="0"/>
              </a:rPr>
              <a:t>aussi organisationnels)</a:t>
            </a:r>
            <a:r>
              <a:rPr lang="fr-FR" sz="1800" dirty="0"/>
              <a:t>, qui mettent en jeu </a:t>
            </a:r>
            <a:r>
              <a:rPr lang="fr-FR" sz="1800" b="1" dirty="0"/>
              <a:t>l’intégrité physique et la santé mentale des salariés </a:t>
            </a:r>
            <a:r>
              <a:rPr lang="fr-FR" sz="1800" dirty="0"/>
              <a:t>(violences physiques, harcèlement moral, mal-être au travail) </a:t>
            </a:r>
          </a:p>
          <a:p>
            <a:r>
              <a:rPr lang="fr-FR" sz="1800" b="1" dirty="0"/>
              <a:t>Six catégories de risque sont identifiées  :</a:t>
            </a:r>
          </a:p>
          <a:p>
            <a:pPr marL="774700" lvl="2" indent="-228600">
              <a:buFont typeface="+mj-lt"/>
              <a:buAutoNum type="arabicPeriod"/>
            </a:pPr>
            <a:r>
              <a:rPr lang="fr-FR" sz="1600" dirty="0"/>
              <a:t>les exigences du travail,</a:t>
            </a:r>
          </a:p>
          <a:p>
            <a:pPr marL="774700" lvl="2" indent="-228600">
              <a:buFont typeface="+mj-lt"/>
              <a:buAutoNum type="arabicPeriod"/>
            </a:pPr>
            <a:r>
              <a:rPr lang="fr-FR" sz="1600" dirty="0"/>
              <a:t>les exigences émotionnelles,</a:t>
            </a:r>
          </a:p>
          <a:p>
            <a:pPr marL="774700" lvl="2" indent="-228600">
              <a:buFont typeface="+mj-lt"/>
              <a:buAutoNum type="arabicPeriod"/>
            </a:pPr>
            <a:r>
              <a:rPr lang="fr-FR" sz="1600" dirty="0"/>
              <a:t>le manque d’autonomie et de marges de manœuvre,</a:t>
            </a:r>
          </a:p>
          <a:p>
            <a:pPr marL="774700" lvl="2" indent="-228600">
              <a:buFont typeface="+mj-lt"/>
              <a:buAutoNum type="arabicPeriod"/>
            </a:pPr>
            <a:r>
              <a:rPr lang="fr-FR" sz="1600" dirty="0"/>
              <a:t>le manque de soutien social et de reconnaissance au travail,</a:t>
            </a:r>
          </a:p>
          <a:p>
            <a:pPr marL="774700" lvl="2" indent="-228600">
              <a:buFont typeface="+mj-lt"/>
              <a:buAutoNum type="arabicPeriod"/>
            </a:pPr>
            <a:r>
              <a:rPr lang="fr-FR" sz="1600" dirty="0"/>
              <a:t>les conflits de valeurs,</a:t>
            </a:r>
          </a:p>
          <a:p>
            <a:pPr marL="774700" lvl="2" indent="-228600">
              <a:buFont typeface="+mj-lt"/>
              <a:buAutoNum type="arabicPeriod"/>
            </a:pPr>
            <a:r>
              <a:rPr lang="fr-FR" sz="1600" dirty="0"/>
              <a:t>l’insécurité de l’emploi et du travail.</a:t>
            </a:r>
          </a:p>
          <a:p>
            <a:pPr marL="0" indent="0">
              <a:buNone/>
            </a:pPr>
            <a:endParaRPr lang="fr-FR" sz="1800" dirty="0"/>
          </a:p>
          <a:p>
            <a:endParaRPr lang="fr-FR" sz="1800" dirty="0"/>
          </a:p>
          <a:p>
            <a:endParaRPr lang="fr-FR" sz="1800" dirty="0"/>
          </a:p>
          <a:p>
            <a:endParaRPr lang="fr-FR" sz="1800" dirty="0"/>
          </a:p>
          <a:p>
            <a:endParaRPr lang="en-US" sz="2000" dirty="0"/>
          </a:p>
        </p:txBody>
      </p:sp>
      <p:sp>
        <p:nvSpPr>
          <p:cNvPr id="3" name="Titre 2"/>
          <p:cNvSpPr>
            <a:spLocks noGrp="1"/>
          </p:cNvSpPr>
          <p:nvPr>
            <p:ph type="title"/>
          </p:nvPr>
        </p:nvSpPr>
        <p:spPr/>
        <p:txBody>
          <a:bodyPr/>
          <a:lstStyle/>
          <a:p>
            <a:r>
              <a:rPr lang="fr-FR" dirty="0">
                <a:solidFill>
                  <a:srgbClr val="0070C0"/>
                </a:solidFill>
              </a:rPr>
              <a:t>Les risques psychosociaux ou RPS</a:t>
            </a:r>
            <a:endParaRPr lang="en-US" dirty="0">
              <a:solidFill>
                <a:srgbClr val="0070C0"/>
              </a:solidFill>
            </a:endParaRPr>
          </a:p>
        </p:txBody>
      </p:sp>
      <p:sp>
        <p:nvSpPr>
          <p:cNvPr id="6" name="Rectangle à coins arrondis 5"/>
          <p:cNvSpPr/>
          <p:nvPr/>
        </p:nvSpPr>
        <p:spPr bwMode="auto">
          <a:xfrm>
            <a:off x="210066" y="5078627"/>
            <a:ext cx="8610085" cy="1297459"/>
          </a:xfrm>
          <a:prstGeom prst="roundRect">
            <a:avLst/>
          </a:prstGeom>
          <a:solidFill>
            <a:srgbClr val="0070C0"/>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just"/>
            <a:r>
              <a:rPr lang="fr-FR" sz="1600" b="1" dirty="0">
                <a:solidFill>
                  <a:schemeClr val="bg1"/>
                </a:solidFill>
                <a:latin typeface="Arial" pitchFamily="34" charset="0"/>
                <a:cs typeface="Arial" pitchFamily="34" charset="0"/>
              </a:rPr>
              <a:t>Les RPS sont souvent résumés par simplicité sous le terme de « stress » or le stress n’en est qu’une manifestation.</a:t>
            </a:r>
          </a:p>
          <a:p>
            <a:pPr algn="just"/>
            <a:r>
              <a:rPr lang="fr-FR" sz="1600" b="1" dirty="0">
                <a:solidFill>
                  <a:schemeClr val="bg1"/>
                </a:solidFill>
              </a:rPr>
              <a:t>Le </a:t>
            </a:r>
            <a:r>
              <a:rPr lang="fr-FR" sz="1600" b="1" dirty="0" err="1">
                <a:solidFill>
                  <a:schemeClr val="bg1"/>
                </a:solidFill>
              </a:rPr>
              <a:t>burn</a:t>
            </a:r>
            <a:r>
              <a:rPr lang="fr-FR" sz="1600" b="1" dirty="0">
                <a:solidFill>
                  <a:schemeClr val="bg1"/>
                </a:solidFill>
              </a:rPr>
              <a:t> out résulterait de l’exposition à plusieurs facteurs de risques psychosociaux, créant une situation de déséquilibre pour l’individu et installant un stress chronique</a:t>
            </a:r>
          </a:p>
        </p:txBody>
      </p:sp>
    </p:spTree>
    <p:extLst>
      <p:ext uri="{BB962C8B-B14F-4D97-AF65-F5344CB8AC3E}">
        <p14:creationId xmlns:p14="http://schemas.microsoft.com/office/powerpoint/2010/main" val="311885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contenu 32"/>
          <p:cNvSpPr>
            <a:spLocks noGrp="1"/>
          </p:cNvSpPr>
          <p:nvPr>
            <p:ph idx="1"/>
          </p:nvPr>
        </p:nvSpPr>
        <p:spPr>
          <a:xfrm>
            <a:off x="322265" y="1325571"/>
            <a:ext cx="8497887" cy="5127617"/>
          </a:xfrm>
        </p:spPr>
        <p:txBody>
          <a:bodyPr/>
          <a:lstStyle/>
          <a:p>
            <a:endParaRPr lang="en-US" dirty="0"/>
          </a:p>
        </p:txBody>
      </p:sp>
      <p:sp>
        <p:nvSpPr>
          <p:cNvPr id="2" name="Titre 1"/>
          <p:cNvSpPr>
            <a:spLocks noGrp="1"/>
          </p:cNvSpPr>
          <p:nvPr>
            <p:ph type="title"/>
          </p:nvPr>
        </p:nvSpPr>
        <p:spPr>
          <a:xfrm>
            <a:off x="322265" y="398148"/>
            <a:ext cx="8497887" cy="650121"/>
          </a:xfrm>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quand tout s’effondre</a:t>
            </a:r>
            <a:r>
              <a:rPr lang="fr-FR" dirty="0"/>
              <a:t/>
            </a:r>
            <a:br>
              <a:rPr lang="fr-FR" dirty="0"/>
            </a:br>
            <a:endParaRPr lang="fr-FR" dirty="0"/>
          </a:p>
        </p:txBody>
      </p:sp>
      <p:grpSp>
        <p:nvGrpSpPr>
          <p:cNvPr id="9" name="Grouper 8"/>
          <p:cNvGrpSpPr/>
          <p:nvPr/>
        </p:nvGrpSpPr>
        <p:grpSpPr>
          <a:xfrm>
            <a:off x="143410" y="1426581"/>
            <a:ext cx="9009334" cy="3698154"/>
            <a:chOff x="-416174" y="1593269"/>
            <a:chExt cx="9760112" cy="3698154"/>
          </a:xfrm>
        </p:grpSpPr>
        <p:sp>
          <p:nvSpPr>
            <p:cNvPr id="4" name="Isosceles Triangle 24"/>
            <p:cNvSpPr>
              <a:spLocks/>
            </p:cNvSpPr>
            <p:nvPr/>
          </p:nvSpPr>
          <p:spPr bwMode="auto">
            <a:xfrm>
              <a:off x="3555005" y="1593269"/>
              <a:ext cx="1440000" cy="1016865"/>
            </a:xfrm>
            <a:prstGeom prst="triangle">
              <a:avLst/>
            </a:prstGeom>
            <a:solidFill>
              <a:schemeClr val="accent5"/>
            </a:solidFill>
            <a:ln w="19050" cap="flat" cmpd="sng" algn="ctr">
              <a:noFill/>
              <a:prstDash val="solid"/>
              <a:round/>
              <a:headEnd type="none" w="med" len="med"/>
              <a:tailEnd type="none" w="med" len="med"/>
            </a:ln>
            <a:effectLst/>
          </p:spPr>
          <p:txBody>
            <a:bodyPr lIns="36000" tIns="36000" rIns="36000" bIns="36000" anchor="ctr"/>
            <a:lstStyle/>
            <a:p>
              <a:pPr algn="ctr" defTabSz="457200">
                <a:defRPr/>
              </a:pPr>
              <a:r>
                <a:rPr lang="fr-FR" sz="1000" dirty="0">
                  <a:solidFill>
                    <a:schemeClr val="bg1"/>
                  </a:solidFill>
                </a:rPr>
                <a:t>Créativité, accomplissement</a:t>
              </a:r>
            </a:p>
          </p:txBody>
        </p:sp>
        <p:sp>
          <p:nvSpPr>
            <p:cNvPr id="5" name="Trapezoid 25"/>
            <p:cNvSpPr/>
            <p:nvPr/>
          </p:nvSpPr>
          <p:spPr bwMode="auto">
            <a:xfrm>
              <a:off x="2613561" y="3345148"/>
              <a:ext cx="3341079" cy="606425"/>
            </a:xfrm>
            <a:prstGeom prst="trapezoid">
              <a:avLst>
                <a:gd name="adj" fmla="val 77941"/>
              </a:avLst>
            </a:prstGeom>
            <a:solidFill>
              <a:schemeClr val="tx2"/>
            </a:solidFill>
            <a:ln w="19050" cap="flat" cmpd="sng" algn="ctr">
              <a:noFill/>
              <a:prstDash val="solid"/>
              <a:round/>
              <a:headEnd type="none" w="med" len="med"/>
              <a:tailEnd type="none" w="med" len="med"/>
            </a:ln>
            <a:effectLst/>
          </p:spPr>
          <p:txBody>
            <a:bodyPr lIns="90000" tIns="46800" rIns="90000" bIns="46800" anchor="ctr"/>
            <a:lstStyle/>
            <a:p>
              <a:pPr algn="ctr" defTabSz="457200" eaLnBrk="0" hangingPunct="0">
                <a:defRPr/>
              </a:pPr>
              <a:r>
                <a:rPr lang="fr-FR" sz="1200" dirty="0">
                  <a:solidFill>
                    <a:prstClr val="white"/>
                  </a:solidFill>
                  <a:ea typeface="Apple LiGothic Medium" pitchFamily="-107" charset="-120"/>
                  <a:cs typeface="Apple LiGothic Medium" pitchFamily="-107" charset="-120"/>
                </a:rPr>
                <a:t>Solidarité, convivialité, soutien, statut, compréhension, membre d’un groupe</a:t>
              </a:r>
            </a:p>
          </p:txBody>
        </p:sp>
        <p:sp>
          <p:nvSpPr>
            <p:cNvPr id="6" name="Trapezoid 26"/>
            <p:cNvSpPr/>
            <p:nvPr/>
          </p:nvSpPr>
          <p:spPr bwMode="auto">
            <a:xfrm>
              <a:off x="2151233" y="4015073"/>
              <a:ext cx="4272330" cy="606425"/>
            </a:xfrm>
            <a:prstGeom prst="trapezoid">
              <a:avLst>
                <a:gd name="adj" fmla="val 77941"/>
              </a:avLst>
            </a:prstGeom>
            <a:solidFill>
              <a:schemeClr val="bg2"/>
            </a:solidFill>
            <a:ln w="19050" cap="flat" cmpd="sng" algn="ctr">
              <a:noFill/>
              <a:prstDash val="solid"/>
              <a:round/>
              <a:headEnd type="none" w="med" len="med"/>
              <a:tailEnd type="none" w="med" len="med"/>
            </a:ln>
            <a:effectLst/>
          </p:spPr>
          <p:txBody>
            <a:bodyPr lIns="90000" tIns="46800" rIns="90000" bIns="46800" anchor="ctr"/>
            <a:lstStyle/>
            <a:p>
              <a:pPr algn="ctr" defTabSz="457200" eaLnBrk="0" hangingPunct="0">
                <a:defRPr/>
              </a:pPr>
              <a:r>
                <a:rPr lang="fr-FR" sz="1200">
                  <a:solidFill>
                    <a:prstClr val="white"/>
                  </a:solidFill>
                  <a:ea typeface="Apple LiGothic Medium" pitchFamily="-107" charset="-120"/>
                  <a:cs typeface="Apple LiGothic Medium" pitchFamily="-107" charset="-120"/>
                </a:rPr>
                <a:t>Confort, tranquilité, stabilité, protection, propreté</a:t>
              </a:r>
            </a:p>
          </p:txBody>
        </p:sp>
        <p:sp>
          <p:nvSpPr>
            <p:cNvPr id="7" name="Trapezoid 27"/>
            <p:cNvSpPr/>
            <p:nvPr/>
          </p:nvSpPr>
          <p:spPr bwMode="auto">
            <a:xfrm>
              <a:off x="1662527" y="4684998"/>
              <a:ext cx="5242402" cy="606425"/>
            </a:xfrm>
            <a:prstGeom prst="trapezoid">
              <a:avLst>
                <a:gd name="adj" fmla="val 77941"/>
              </a:avLst>
            </a:prstGeom>
            <a:solidFill>
              <a:srgbClr val="8D1B3D"/>
            </a:solidFill>
            <a:ln w="19050" cap="flat" cmpd="sng" algn="ctr">
              <a:noFill/>
              <a:prstDash val="solid"/>
              <a:round/>
              <a:headEnd type="none" w="med" len="med"/>
              <a:tailEnd type="none" w="med" len="med"/>
            </a:ln>
            <a:effectLst/>
          </p:spPr>
          <p:txBody>
            <a:bodyPr lIns="90000" tIns="46800" rIns="90000" bIns="46800" anchor="ctr"/>
            <a:lstStyle/>
            <a:p>
              <a:pPr algn="ctr" defTabSz="457200" eaLnBrk="0" hangingPunct="0">
                <a:defRPr/>
              </a:pPr>
              <a:r>
                <a:rPr lang="fr-FR" sz="1200">
                  <a:solidFill>
                    <a:prstClr val="white"/>
                  </a:solidFill>
                  <a:ea typeface="Apple LiGothic Medium" pitchFamily="-107" charset="-120"/>
                  <a:cs typeface="Apple LiGothic Medium" pitchFamily="-107" charset="-120"/>
                </a:rPr>
                <a:t>Sommeil, eau, nourriture</a:t>
              </a:r>
            </a:p>
          </p:txBody>
        </p:sp>
        <p:sp>
          <p:nvSpPr>
            <p:cNvPr id="8" name="Trapezoid 28"/>
            <p:cNvSpPr/>
            <p:nvPr/>
          </p:nvSpPr>
          <p:spPr bwMode="auto">
            <a:xfrm>
              <a:off x="3087547" y="2675223"/>
              <a:ext cx="2396705" cy="604837"/>
            </a:xfrm>
            <a:prstGeom prst="trapezoid">
              <a:avLst>
                <a:gd name="adj" fmla="val 77941"/>
              </a:avLst>
            </a:prstGeom>
            <a:solidFill>
              <a:schemeClr val="accent6"/>
            </a:solidFill>
            <a:ln w="19050" cap="flat" cmpd="sng" algn="ctr">
              <a:noFill/>
              <a:prstDash val="solid"/>
              <a:round/>
              <a:headEnd type="none" w="med" len="med"/>
              <a:tailEnd type="none" w="med" len="med"/>
            </a:ln>
            <a:effectLst/>
          </p:spPr>
          <p:txBody>
            <a:bodyPr lIns="90000" tIns="46800" rIns="90000" bIns="46800" anchor="ctr"/>
            <a:lstStyle/>
            <a:p>
              <a:pPr algn="ctr" defTabSz="457200" eaLnBrk="0" hangingPunct="0">
                <a:defRPr/>
              </a:pPr>
              <a:r>
                <a:rPr lang="fr-FR" sz="1200">
                  <a:solidFill>
                    <a:prstClr val="white"/>
                  </a:solidFill>
                  <a:ea typeface="Apple LiGothic Medium" pitchFamily="-107" charset="-120"/>
                  <a:cs typeface="Apple LiGothic Medium" pitchFamily="-107" charset="-120"/>
                </a:rPr>
                <a:t>Autonomie, identité, utilité, valeur</a:t>
              </a:r>
            </a:p>
          </p:txBody>
        </p:sp>
        <p:grpSp>
          <p:nvGrpSpPr>
            <p:cNvPr id="10" name="Group 12"/>
            <p:cNvGrpSpPr>
              <a:grpSpLocks/>
            </p:cNvGrpSpPr>
            <p:nvPr/>
          </p:nvGrpSpPr>
          <p:grpSpPr bwMode="auto">
            <a:xfrm>
              <a:off x="5163353" y="1831099"/>
              <a:ext cx="2057576" cy="609600"/>
              <a:chOff x="3848344" y="1780849"/>
              <a:chExt cx="1593193" cy="609600"/>
            </a:xfrm>
          </p:grpSpPr>
          <p:sp>
            <p:nvSpPr>
              <p:cNvPr id="11" name="Rectangle 9"/>
              <p:cNvSpPr>
                <a:spLocks noChangeArrowheads="1"/>
              </p:cNvSpPr>
              <p:nvPr/>
            </p:nvSpPr>
            <p:spPr bwMode="auto">
              <a:xfrm>
                <a:off x="4051651" y="1780849"/>
                <a:ext cx="1389886" cy="609600"/>
              </a:xfrm>
              <a:prstGeom prst="rect">
                <a:avLst/>
              </a:prstGeom>
              <a:noFill/>
              <a:ln w="28575">
                <a:noFill/>
                <a:miter lim="800000"/>
                <a:headEnd/>
                <a:tailEnd/>
              </a:ln>
            </p:spPr>
            <p:txBody>
              <a:bodyPr anchor="ctr"/>
              <a:lstStyle/>
              <a:p>
                <a:pPr defTabSz="457200"/>
                <a:r>
                  <a:rPr lang="fr-FR" sz="1400">
                    <a:solidFill>
                      <a:srgbClr val="8D817B"/>
                    </a:solidFill>
                  </a:rPr>
                  <a:t>Besoins liés à la réalisation de soi</a:t>
                </a:r>
                <a:endParaRPr lang="fr-FR" sz="1400" i="1">
                  <a:solidFill>
                    <a:srgbClr val="8D817B"/>
                  </a:solidFill>
                </a:endParaRPr>
              </a:p>
            </p:txBody>
          </p:sp>
          <p:sp>
            <p:nvSpPr>
              <p:cNvPr id="12" name="AutoShape 10"/>
              <p:cNvSpPr>
                <a:spLocks noChangeArrowheads="1"/>
              </p:cNvSpPr>
              <p:nvPr/>
            </p:nvSpPr>
            <p:spPr bwMode="auto">
              <a:xfrm rot="16200000" flipH="1">
                <a:off x="3763413" y="2010243"/>
                <a:ext cx="320675" cy="150813"/>
              </a:xfrm>
              <a:prstGeom prst="triangle">
                <a:avLst>
                  <a:gd name="adj" fmla="val 50000"/>
                </a:avLst>
              </a:prstGeom>
              <a:solidFill>
                <a:schemeClr val="accent5"/>
              </a:solidFill>
              <a:ln w="9525">
                <a:noFill/>
                <a:miter lim="800000"/>
                <a:headEnd/>
                <a:tailEnd/>
              </a:ln>
            </p:spPr>
            <p:txBody>
              <a:bodyPr wrap="none" lIns="0" tIns="0" rIns="0" bIns="0" anchor="ctr"/>
              <a:lstStyle/>
              <a:p>
                <a:pPr defTabSz="457200"/>
                <a:endParaRPr lang="fr-FR" sz="1400">
                  <a:solidFill>
                    <a:srgbClr val="8D817B"/>
                  </a:solidFill>
                </a:endParaRPr>
              </a:p>
            </p:txBody>
          </p:sp>
        </p:grpSp>
        <p:grpSp>
          <p:nvGrpSpPr>
            <p:cNvPr id="13" name="Group 15"/>
            <p:cNvGrpSpPr>
              <a:grpSpLocks/>
            </p:cNvGrpSpPr>
            <p:nvPr/>
          </p:nvGrpSpPr>
          <p:grpSpPr bwMode="auto">
            <a:xfrm>
              <a:off x="5624948" y="2593247"/>
              <a:ext cx="2569462" cy="609600"/>
              <a:chOff x="4340782" y="2416344"/>
              <a:chExt cx="1987568" cy="609600"/>
            </a:xfrm>
          </p:grpSpPr>
          <p:sp>
            <p:nvSpPr>
              <p:cNvPr id="14" name="Rectangle 11"/>
              <p:cNvSpPr>
                <a:spLocks noChangeArrowheads="1"/>
              </p:cNvSpPr>
              <p:nvPr/>
            </p:nvSpPr>
            <p:spPr bwMode="auto">
              <a:xfrm>
                <a:off x="4544089" y="2416344"/>
                <a:ext cx="1784261" cy="609600"/>
              </a:xfrm>
              <a:prstGeom prst="rect">
                <a:avLst/>
              </a:prstGeom>
              <a:noFill/>
              <a:ln w="28575">
                <a:noFill/>
                <a:miter lim="800000"/>
                <a:headEnd/>
                <a:tailEnd/>
              </a:ln>
            </p:spPr>
            <p:txBody>
              <a:bodyPr anchor="ctr"/>
              <a:lstStyle/>
              <a:p>
                <a:pPr defTabSz="457200"/>
                <a:r>
                  <a:rPr lang="fr-FR" sz="1400">
                    <a:solidFill>
                      <a:srgbClr val="8D817B"/>
                    </a:solidFill>
                  </a:rPr>
                  <a:t>Besoins liés à l’estime de soi et à la reconnaissance</a:t>
                </a:r>
              </a:p>
            </p:txBody>
          </p:sp>
          <p:sp>
            <p:nvSpPr>
              <p:cNvPr id="15" name="AutoShape 12"/>
              <p:cNvSpPr>
                <a:spLocks noChangeArrowheads="1"/>
              </p:cNvSpPr>
              <p:nvPr/>
            </p:nvSpPr>
            <p:spPr bwMode="auto">
              <a:xfrm rot="16200000" flipH="1">
                <a:off x="4255851" y="2645738"/>
                <a:ext cx="320675" cy="150813"/>
              </a:xfrm>
              <a:prstGeom prst="triangle">
                <a:avLst>
                  <a:gd name="adj" fmla="val 50000"/>
                </a:avLst>
              </a:prstGeom>
              <a:solidFill>
                <a:schemeClr val="accent6"/>
              </a:solidFill>
              <a:ln w="9525">
                <a:noFill/>
                <a:miter lim="800000"/>
                <a:headEnd/>
                <a:tailEnd/>
              </a:ln>
            </p:spPr>
            <p:txBody>
              <a:bodyPr wrap="none" lIns="0" tIns="0" rIns="0" bIns="0" anchor="ctr"/>
              <a:lstStyle/>
              <a:p>
                <a:pPr defTabSz="457200"/>
                <a:endParaRPr lang="fr-FR" sz="1400">
                  <a:solidFill>
                    <a:srgbClr val="8D817B"/>
                  </a:solidFill>
                </a:endParaRPr>
              </a:p>
            </p:txBody>
          </p:sp>
        </p:grpSp>
        <p:grpSp>
          <p:nvGrpSpPr>
            <p:cNvPr id="16" name="Group 18"/>
            <p:cNvGrpSpPr>
              <a:grpSpLocks/>
            </p:cNvGrpSpPr>
            <p:nvPr/>
          </p:nvGrpSpPr>
          <p:grpSpPr bwMode="auto">
            <a:xfrm>
              <a:off x="6093873" y="3329272"/>
              <a:ext cx="2578636" cy="609600"/>
              <a:chOff x="4848680" y="3085931"/>
              <a:chExt cx="1995530" cy="609600"/>
            </a:xfrm>
          </p:grpSpPr>
          <p:sp>
            <p:nvSpPr>
              <p:cNvPr id="17" name="Rectangle 13"/>
              <p:cNvSpPr>
                <a:spLocks noChangeArrowheads="1"/>
              </p:cNvSpPr>
              <p:nvPr/>
            </p:nvSpPr>
            <p:spPr bwMode="auto">
              <a:xfrm>
                <a:off x="5051988" y="3085931"/>
                <a:ext cx="1792222" cy="609600"/>
              </a:xfrm>
              <a:prstGeom prst="rect">
                <a:avLst/>
              </a:prstGeom>
              <a:noFill/>
              <a:ln w="28575">
                <a:noFill/>
                <a:miter lim="800000"/>
                <a:headEnd/>
                <a:tailEnd/>
              </a:ln>
            </p:spPr>
            <p:txBody>
              <a:bodyPr anchor="ctr"/>
              <a:lstStyle/>
              <a:p>
                <a:pPr defTabSz="457200"/>
                <a:r>
                  <a:rPr lang="fr-FR" sz="1400">
                    <a:solidFill>
                      <a:srgbClr val="8D817B"/>
                    </a:solidFill>
                  </a:rPr>
                  <a:t>Besoins liés à l’appartenance</a:t>
                </a:r>
              </a:p>
            </p:txBody>
          </p:sp>
          <p:sp>
            <p:nvSpPr>
              <p:cNvPr id="18" name="AutoShape 14"/>
              <p:cNvSpPr>
                <a:spLocks noChangeArrowheads="1"/>
              </p:cNvSpPr>
              <p:nvPr/>
            </p:nvSpPr>
            <p:spPr bwMode="auto">
              <a:xfrm rot="16200000" flipH="1">
                <a:off x="4763749" y="3315325"/>
                <a:ext cx="320675" cy="150813"/>
              </a:xfrm>
              <a:prstGeom prst="triangle">
                <a:avLst>
                  <a:gd name="adj" fmla="val 50000"/>
                </a:avLst>
              </a:prstGeom>
              <a:solidFill>
                <a:schemeClr val="tx2"/>
              </a:solidFill>
              <a:ln w="9525">
                <a:noFill/>
                <a:miter lim="800000"/>
                <a:headEnd/>
                <a:tailEnd/>
              </a:ln>
            </p:spPr>
            <p:txBody>
              <a:bodyPr wrap="none" lIns="0" tIns="0" rIns="0" bIns="0" anchor="ctr"/>
              <a:lstStyle/>
              <a:p>
                <a:pPr defTabSz="457200"/>
                <a:endParaRPr lang="fr-FR" sz="1400">
                  <a:solidFill>
                    <a:srgbClr val="8D817B"/>
                  </a:solidFill>
                </a:endParaRPr>
              </a:p>
            </p:txBody>
          </p:sp>
        </p:grpSp>
        <p:grpSp>
          <p:nvGrpSpPr>
            <p:cNvPr id="19" name="Group 21"/>
            <p:cNvGrpSpPr>
              <a:grpSpLocks/>
            </p:cNvGrpSpPr>
            <p:nvPr/>
          </p:nvGrpSpPr>
          <p:grpSpPr bwMode="auto">
            <a:xfrm>
              <a:off x="6564261" y="3994434"/>
              <a:ext cx="2779677" cy="609600"/>
              <a:chOff x="5366690" y="3781087"/>
              <a:chExt cx="2150979" cy="609600"/>
            </a:xfrm>
          </p:grpSpPr>
          <p:sp>
            <p:nvSpPr>
              <p:cNvPr id="20" name="Rectangle 15"/>
              <p:cNvSpPr>
                <a:spLocks noChangeArrowheads="1"/>
              </p:cNvSpPr>
              <p:nvPr/>
            </p:nvSpPr>
            <p:spPr bwMode="auto">
              <a:xfrm>
                <a:off x="5569998" y="3781087"/>
                <a:ext cx="1947671" cy="609600"/>
              </a:xfrm>
              <a:prstGeom prst="rect">
                <a:avLst/>
              </a:prstGeom>
              <a:noFill/>
              <a:ln w="28575">
                <a:noFill/>
                <a:miter lim="800000"/>
                <a:headEnd/>
                <a:tailEnd/>
              </a:ln>
            </p:spPr>
            <p:txBody>
              <a:bodyPr anchor="ctr"/>
              <a:lstStyle/>
              <a:p>
                <a:pPr defTabSz="457200"/>
                <a:r>
                  <a:rPr lang="fr-FR" sz="1400">
                    <a:solidFill>
                      <a:srgbClr val="8D817B"/>
                    </a:solidFill>
                  </a:rPr>
                  <a:t>Besoins liés à la sécurité</a:t>
                </a:r>
                <a:endParaRPr lang="fr-FR" sz="1400" i="1">
                  <a:solidFill>
                    <a:srgbClr val="8D817B"/>
                  </a:solidFill>
                </a:endParaRPr>
              </a:p>
            </p:txBody>
          </p:sp>
          <p:sp>
            <p:nvSpPr>
              <p:cNvPr id="21" name="AutoShape 16"/>
              <p:cNvSpPr>
                <a:spLocks noChangeArrowheads="1"/>
              </p:cNvSpPr>
              <p:nvPr/>
            </p:nvSpPr>
            <p:spPr bwMode="auto">
              <a:xfrm rot="16200000" flipH="1">
                <a:off x="5281759" y="4010481"/>
                <a:ext cx="320675" cy="150813"/>
              </a:xfrm>
              <a:prstGeom prst="triangle">
                <a:avLst>
                  <a:gd name="adj" fmla="val 50000"/>
                </a:avLst>
              </a:prstGeom>
              <a:solidFill>
                <a:schemeClr val="bg2"/>
              </a:solidFill>
              <a:ln w="9525">
                <a:noFill/>
                <a:miter lim="800000"/>
                <a:headEnd/>
                <a:tailEnd/>
              </a:ln>
            </p:spPr>
            <p:txBody>
              <a:bodyPr wrap="none" lIns="0" tIns="0" rIns="0" bIns="0" anchor="ctr"/>
              <a:lstStyle/>
              <a:p>
                <a:pPr defTabSz="457200"/>
                <a:endParaRPr lang="fr-FR" sz="1400">
                  <a:solidFill>
                    <a:srgbClr val="8D817B"/>
                  </a:solidFill>
                </a:endParaRPr>
              </a:p>
            </p:txBody>
          </p:sp>
        </p:grpSp>
        <p:grpSp>
          <p:nvGrpSpPr>
            <p:cNvPr id="22" name="Group 24"/>
            <p:cNvGrpSpPr>
              <a:grpSpLocks/>
            </p:cNvGrpSpPr>
            <p:nvPr/>
          </p:nvGrpSpPr>
          <p:grpSpPr bwMode="auto">
            <a:xfrm>
              <a:off x="7033183" y="4659597"/>
              <a:ext cx="2059627" cy="609600"/>
              <a:chOff x="5840493" y="4443739"/>
              <a:chExt cx="1593193" cy="609600"/>
            </a:xfrm>
          </p:grpSpPr>
          <p:sp>
            <p:nvSpPr>
              <p:cNvPr id="23" name="Rectangle 17"/>
              <p:cNvSpPr>
                <a:spLocks noChangeArrowheads="1"/>
              </p:cNvSpPr>
              <p:nvPr/>
            </p:nvSpPr>
            <p:spPr bwMode="auto">
              <a:xfrm>
                <a:off x="6043800" y="4443739"/>
                <a:ext cx="1389886" cy="609600"/>
              </a:xfrm>
              <a:prstGeom prst="rect">
                <a:avLst/>
              </a:prstGeom>
              <a:noFill/>
              <a:ln w="28575">
                <a:noFill/>
                <a:miter lim="800000"/>
                <a:headEnd/>
                <a:tailEnd/>
              </a:ln>
            </p:spPr>
            <p:txBody>
              <a:bodyPr anchor="ctr"/>
              <a:lstStyle/>
              <a:p>
                <a:pPr defTabSz="457200"/>
                <a:r>
                  <a:rPr lang="fr-FR" sz="1400">
                    <a:solidFill>
                      <a:srgbClr val="8D817B"/>
                    </a:solidFill>
                  </a:rPr>
                  <a:t>Besoins physiologiques</a:t>
                </a:r>
                <a:endParaRPr lang="fr-FR" sz="1400" i="1">
                  <a:solidFill>
                    <a:srgbClr val="8D817B"/>
                  </a:solidFill>
                </a:endParaRPr>
              </a:p>
            </p:txBody>
          </p:sp>
          <p:sp>
            <p:nvSpPr>
              <p:cNvPr id="24" name="AutoShape 18"/>
              <p:cNvSpPr>
                <a:spLocks noChangeArrowheads="1"/>
              </p:cNvSpPr>
              <p:nvPr/>
            </p:nvSpPr>
            <p:spPr bwMode="auto">
              <a:xfrm rot="16200000" flipH="1">
                <a:off x="5755562" y="4673133"/>
                <a:ext cx="320675" cy="150813"/>
              </a:xfrm>
              <a:prstGeom prst="triangle">
                <a:avLst>
                  <a:gd name="adj" fmla="val 50000"/>
                </a:avLst>
              </a:prstGeom>
              <a:solidFill>
                <a:srgbClr val="8D1B3D"/>
              </a:solidFill>
              <a:ln w="9525">
                <a:noFill/>
                <a:miter lim="800000"/>
                <a:headEnd/>
                <a:tailEnd/>
              </a:ln>
            </p:spPr>
            <p:txBody>
              <a:bodyPr wrap="none" lIns="0" tIns="0" rIns="0" bIns="0" anchor="ctr"/>
              <a:lstStyle/>
              <a:p>
                <a:pPr defTabSz="457200"/>
                <a:endParaRPr lang="fr-FR" sz="1400">
                  <a:solidFill>
                    <a:srgbClr val="8D817B"/>
                  </a:solidFill>
                </a:endParaRPr>
              </a:p>
            </p:txBody>
          </p:sp>
        </p:grpSp>
        <p:sp>
          <p:nvSpPr>
            <p:cNvPr id="28" name="Rectangle 15"/>
            <p:cNvSpPr>
              <a:spLocks noChangeArrowheads="1"/>
            </p:cNvSpPr>
            <p:nvPr/>
          </p:nvSpPr>
          <p:spPr bwMode="auto">
            <a:xfrm>
              <a:off x="-416174" y="4194459"/>
              <a:ext cx="1831783" cy="609600"/>
            </a:xfrm>
            <a:prstGeom prst="rect">
              <a:avLst/>
            </a:prstGeom>
            <a:noFill/>
            <a:ln w="28575">
              <a:noFill/>
              <a:miter lim="800000"/>
              <a:headEnd/>
              <a:tailEnd/>
            </a:ln>
          </p:spPr>
          <p:txBody>
            <a:bodyPr anchor="ctr"/>
            <a:lstStyle/>
            <a:p>
              <a:pPr defTabSz="457200"/>
              <a:r>
                <a:rPr lang="fr-FR" sz="1600" b="1" dirty="0">
                  <a:solidFill>
                    <a:srgbClr val="8D817B"/>
                  </a:solidFill>
                </a:rPr>
                <a:t>Besoins fondamentaux</a:t>
              </a:r>
              <a:endParaRPr lang="fr-FR" sz="1600" b="1" i="1" dirty="0">
                <a:solidFill>
                  <a:srgbClr val="8D817B"/>
                </a:solidFill>
              </a:endParaRPr>
            </a:p>
          </p:txBody>
        </p:sp>
        <p:sp>
          <p:nvSpPr>
            <p:cNvPr id="29" name="Rectangle 15"/>
            <p:cNvSpPr>
              <a:spLocks noChangeArrowheads="1"/>
            </p:cNvSpPr>
            <p:nvPr/>
          </p:nvSpPr>
          <p:spPr bwMode="auto">
            <a:xfrm>
              <a:off x="-52972" y="2421646"/>
              <a:ext cx="1468582" cy="609600"/>
            </a:xfrm>
            <a:prstGeom prst="rect">
              <a:avLst/>
            </a:prstGeom>
            <a:noFill/>
            <a:ln w="28575">
              <a:noFill/>
              <a:miter lim="800000"/>
              <a:headEnd/>
              <a:tailEnd/>
            </a:ln>
          </p:spPr>
          <p:txBody>
            <a:bodyPr anchor="ctr"/>
            <a:lstStyle/>
            <a:p>
              <a:pPr defTabSz="457200"/>
              <a:r>
                <a:rPr lang="fr-FR" sz="1600" b="1" dirty="0">
                  <a:solidFill>
                    <a:srgbClr val="8D817B"/>
                  </a:solidFill>
                </a:rPr>
                <a:t>Besoins de croissance personnelle</a:t>
              </a:r>
              <a:endParaRPr lang="fr-FR" sz="1600" b="1" i="1" dirty="0">
                <a:solidFill>
                  <a:srgbClr val="8D817B"/>
                </a:solidFill>
              </a:endParaRPr>
            </a:p>
          </p:txBody>
        </p:sp>
        <p:sp>
          <p:nvSpPr>
            <p:cNvPr id="30" name="Accolade ouvrante 29"/>
            <p:cNvSpPr/>
            <p:nvPr/>
          </p:nvSpPr>
          <p:spPr>
            <a:xfrm>
              <a:off x="1299658" y="4015073"/>
              <a:ext cx="304782" cy="1254124"/>
            </a:xfrm>
            <a:prstGeom prst="leftBrace">
              <a:avLst>
                <a:gd name="adj1" fmla="val 89107"/>
                <a:gd name="adj2" fmla="val 50000"/>
              </a:avLst>
            </a:prstGeom>
            <a:ln w="12700">
              <a:solidFill>
                <a:srgbClr val="B7B1A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fr-FR">
                <a:solidFill>
                  <a:srgbClr val="4D4F53"/>
                </a:solidFill>
              </a:endParaRPr>
            </a:p>
          </p:txBody>
        </p:sp>
        <p:sp>
          <p:nvSpPr>
            <p:cNvPr id="31" name="Accolade ouvrante 30"/>
            <p:cNvSpPr/>
            <p:nvPr/>
          </p:nvSpPr>
          <p:spPr>
            <a:xfrm>
              <a:off x="1346558" y="1593270"/>
              <a:ext cx="304782" cy="2345602"/>
            </a:xfrm>
            <a:prstGeom prst="leftBrace">
              <a:avLst>
                <a:gd name="adj1" fmla="val 69874"/>
                <a:gd name="adj2" fmla="val 50000"/>
              </a:avLst>
            </a:prstGeom>
            <a:ln w="12700">
              <a:solidFill>
                <a:srgbClr val="B7B1A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fr-FR">
                <a:solidFill>
                  <a:srgbClr val="4D4F53"/>
                </a:solidFill>
              </a:endParaRPr>
            </a:p>
          </p:txBody>
        </p:sp>
      </p:grpSp>
      <p:sp>
        <p:nvSpPr>
          <p:cNvPr id="32" name="Rectangle 15"/>
          <p:cNvSpPr>
            <a:spLocks noChangeArrowheads="1"/>
          </p:cNvSpPr>
          <p:nvPr/>
        </p:nvSpPr>
        <p:spPr bwMode="auto">
          <a:xfrm>
            <a:off x="1720588" y="5445418"/>
            <a:ext cx="5734745" cy="580287"/>
          </a:xfrm>
          <a:prstGeom prst="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800" dirty="0">
                <a:solidFill>
                  <a:schemeClr val="lt1"/>
                </a:solidFill>
                <a:latin typeface="+mn-lt"/>
                <a:cs typeface="+mn-cs"/>
              </a:rPr>
              <a:t>La reconstruction après un </a:t>
            </a:r>
            <a:r>
              <a:rPr lang="fr-FR" sz="1800" dirty="0" err="1">
                <a:solidFill>
                  <a:schemeClr val="lt1"/>
                </a:solidFill>
                <a:latin typeface="+mn-lt"/>
                <a:cs typeface="+mn-cs"/>
              </a:rPr>
              <a:t>burn</a:t>
            </a:r>
            <a:r>
              <a:rPr lang="fr-FR" sz="1800" dirty="0">
                <a:solidFill>
                  <a:schemeClr val="lt1"/>
                </a:solidFill>
                <a:latin typeface="+mn-lt"/>
                <a:cs typeface="+mn-cs"/>
              </a:rPr>
              <a:t> out doit privilégier le bas de la pyramide </a:t>
            </a:r>
          </a:p>
        </p:txBody>
      </p:sp>
    </p:spTree>
    <p:extLst>
      <p:ext uri="{BB962C8B-B14F-4D97-AF65-F5344CB8AC3E}">
        <p14:creationId xmlns:p14="http://schemas.microsoft.com/office/powerpoint/2010/main" val="588503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Le temps de la </a:t>
            </a:r>
            <a:r>
              <a:rPr lang="fr-FR" dirty="0" err="1">
                <a:solidFill>
                  <a:srgbClr val="0070C0"/>
                </a:solidFill>
              </a:rPr>
              <a:t>recontruction</a:t>
            </a:r>
            <a:r>
              <a:rPr lang="fr-FR" dirty="0">
                <a:solidFill>
                  <a:srgbClr val="0070C0"/>
                </a:solidFill>
              </a:rPr>
              <a:t/>
            </a:r>
            <a:br>
              <a:rPr lang="fr-FR" dirty="0">
                <a:solidFill>
                  <a:srgbClr val="0070C0"/>
                </a:solidFill>
              </a:rPr>
            </a:br>
            <a:endParaRPr lang="fr-FR" dirty="0">
              <a:solidFill>
                <a:srgbClr val="0070C0"/>
              </a:solidFill>
            </a:endParaRPr>
          </a:p>
        </p:txBody>
      </p:sp>
      <p:sp>
        <p:nvSpPr>
          <p:cNvPr id="3" name="Espace réservé du contenu 2"/>
          <p:cNvSpPr>
            <a:spLocks noGrp="1"/>
          </p:cNvSpPr>
          <p:nvPr>
            <p:ph idx="1"/>
          </p:nvPr>
        </p:nvSpPr>
        <p:spPr>
          <a:xfrm>
            <a:off x="523874" y="1314450"/>
            <a:ext cx="8435031" cy="4779963"/>
          </a:xfrm>
        </p:spPr>
        <p:txBody>
          <a:bodyPr/>
          <a:lstStyle/>
          <a:p>
            <a:pPr marL="0" indent="0">
              <a:buNone/>
            </a:pPr>
            <a:r>
              <a:rPr lang="fr-BE" sz="2000" dirty="0"/>
              <a:t>Sabine Bataille identifie 9 </a:t>
            </a:r>
            <a:r>
              <a:rPr lang="fr-BE" sz="2000" dirty="0" err="1"/>
              <a:t>espaces-temps</a:t>
            </a:r>
            <a:r>
              <a:rPr lang="fr-BE" sz="2000" dirty="0"/>
              <a:t> qui se découpent en 3 phases</a:t>
            </a:r>
          </a:p>
          <a:p>
            <a:pPr marL="0" indent="0">
              <a:buNone/>
            </a:pPr>
            <a:endParaRPr lang="fr-BE" sz="2000" dirty="0"/>
          </a:p>
          <a:p>
            <a:endParaRPr lang="fr-BE" sz="2000" dirty="0"/>
          </a:p>
          <a:p>
            <a:pPr marL="457200" indent="-457200">
              <a:buFont typeface="+mj-lt"/>
              <a:buAutoNum type="arabicPeriod"/>
            </a:pPr>
            <a:r>
              <a:rPr lang="fr-BE" sz="2000" dirty="0"/>
              <a:t>la phase qui prend en compte l’urgence santé </a:t>
            </a:r>
          </a:p>
          <a:p>
            <a:pPr marL="457200" indent="-457200">
              <a:buFont typeface="+mj-lt"/>
              <a:buAutoNum type="arabicPeriod"/>
            </a:pPr>
            <a:endParaRPr lang="fr-BE" sz="2000" dirty="0"/>
          </a:p>
          <a:p>
            <a:pPr marL="457200" indent="-457200">
              <a:buFont typeface="+mj-lt"/>
              <a:buAutoNum type="arabicPeriod"/>
            </a:pPr>
            <a:r>
              <a:rPr lang="fr-BE" sz="2000" dirty="0"/>
              <a:t>la phase qui ensuite ouvre l’espace de la réflexion sans l’action</a:t>
            </a:r>
          </a:p>
          <a:p>
            <a:pPr marL="457200" indent="-457200">
              <a:buFont typeface="+mj-lt"/>
              <a:buAutoNum type="arabicPeriod"/>
            </a:pPr>
            <a:endParaRPr lang="fr-BE" sz="2000" dirty="0"/>
          </a:p>
          <a:p>
            <a:pPr marL="457200" indent="-457200">
              <a:buFont typeface="+mj-lt"/>
              <a:buAutoNum type="arabicPeriod"/>
            </a:pPr>
            <a:r>
              <a:rPr lang="fr-BE" sz="2000" dirty="0"/>
              <a:t>la phase qui signe le retour progressif de l’action, de la création jusque vers une affirmation de soi dans un nouveau projet </a:t>
            </a:r>
            <a:r>
              <a:rPr lang="fr-BE" sz="2000" i="1" dirty="0"/>
              <a:t>profess</a:t>
            </a:r>
            <a:r>
              <a:rPr lang="fr-BE" sz="2000" dirty="0"/>
              <a:t>ionnel.</a:t>
            </a:r>
            <a:endParaRPr lang="fr-FR" sz="2000" dirty="0"/>
          </a:p>
        </p:txBody>
      </p:sp>
      <p:sp>
        <p:nvSpPr>
          <p:cNvPr id="4" name="ZoneTexte 3"/>
          <p:cNvSpPr txBox="1"/>
          <p:nvPr/>
        </p:nvSpPr>
        <p:spPr>
          <a:xfrm>
            <a:off x="5874351" y="1989437"/>
            <a:ext cx="1149178" cy="369332"/>
          </a:xfrm>
          <a:prstGeom prst="rect">
            <a:avLst/>
          </a:prstGeom>
          <a:solidFill>
            <a:srgbClr val="FF0000"/>
          </a:solidFill>
        </p:spPr>
        <p:txBody>
          <a:bodyPr wrap="square" rtlCol="0">
            <a:spAutoFit/>
          </a:bodyPr>
          <a:lstStyle/>
          <a:p>
            <a:r>
              <a:rPr lang="fr-FR" sz="1800" b="1" dirty="0">
                <a:solidFill>
                  <a:schemeClr val="bg1"/>
                </a:solidFill>
              </a:rPr>
              <a:t>Le corps</a:t>
            </a:r>
          </a:p>
        </p:txBody>
      </p:sp>
      <p:sp>
        <p:nvSpPr>
          <p:cNvPr id="5" name="ZoneTexte 4"/>
          <p:cNvSpPr txBox="1"/>
          <p:nvPr/>
        </p:nvSpPr>
        <p:spPr>
          <a:xfrm>
            <a:off x="6660550" y="2613512"/>
            <a:ext cx="1149178" cy="369332"/>
          </a:xfrm>
          <a:prstGeom prst="rect">
            <a:avLst/>
          </a:prstGeom>
          <a:solidFill>
            <a:srgbClr val="FF0000"/>
          </a:solidFill>
        </p:spPr>
        <p:txBody>
          <a:bodyPr wrap="square" rtlCol="0">
            <a:spAutoFit/>
          </a:bodyPr>
          <a:lstStyle/>
          <a:p>
            <a:r>
              <a:rPr lang="fr-FR" sz="1800" b="1" dirty="0">
                <a:solidFill>
                  <a:schemeClr val="bg1"/>
                </a:solidFill>
              </a:rPr>
              <a:t>Le </a:t>
            </a:r>
            <a:r>
              <a:rPr lang="fr-FR" sz="1800" b="1" dirty="0" err="1">
                <a:solidFill>
                  <a:schemeClr val="bg1"/>
                </a:solidFill>
              </a:rPr>
              <a:t>coeur</a:t>
            </a:r>
            <a:endParaRPr lang="fr-FR" sz="1800" b="1" dirty="0">
              <a:solidFill>
                <a:schemeClr val="bg1"/>
              </a:solidFill>
            </a:endParaRPr>
          </a:p>
        </p:txBody>
      </p:sp>
      <p:sp>
        <p:nvSpPr>
          <p:cNvPr id="6" name="ZoneTexte 5"/>
          <p:cNvSpPr txBox="1"/>
          <p:nvPr/>
        </p:nvSpPr>
        <p:spPr>
          <a:xfrm>
            <a:off x="7809728" y="3335099"/>
            <a:ext cx="1149178" cy="369332"/>
          </a:xfrm>
          <a:prstGeom prst="rect">
            <a:avLst/>
          </a:prstGeom>
          <a:solidFill>
            <a:srgbClr val="FF0000"/>
          </a:solidFill>
        </p:spPr>
        <p:txBody>
          <a:bodyPr wrap="square" rtlCol="0">
            <a:spAutoFit/>
          </a:bodyPr>
          <a:lstStyle/>
          <a:p>
            <a:r>
              <a:rPr lang="fr-FR" sz="1800" b="1" dirty="0">
                <a:solidFill>
                  <a:schemeClr val="bg1"/>
                </a:solidFill>
              </a:rPr>
              <a:t>La tête</a:t>
            </a:r>
          </a:p>
        </p:txBody>
      </p:sp>
    </p:spTree>
    <p:extLst>
      <p:ext uri="{BB962C8B-B14F-4D97-AF65-F5344CB8AC3E}">
        <p14:creationId xmlns:p14="http://schemas.microsoft.com/office/powerpoint/2010/main" val="1805358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96466" y="118538"/>
            <a:ext cx="6118934" cy="760352"/>
          </a:xfrm>
        </p:spPr>
        <p:txBody>
          <a:bodyPr/>
          <a:lstStyle/>
          <a:p>
            <a:pPr algn="l"/>
            <a:r>
              <a:rPr lang="fr-FR" dirty="0">
                <a:solidFill>
                  <a:srgbClr val="0070C0"/>
                </a:solidFill>
              </a:rPr>
              <a:t>UPBO</a:t>
            </a:r>
            <a:br>
              <a:rPr lang="fr-FR" dirty="0">
                <a:solidFill>
                  <a:srgbClr val="0070C0"/>
                </a:solidFill>
              </a:rPr>
            </a:br>
            <a:r>
              <a:rPr lang="fr-FR" dirty="0">
                <a:solidFill>
                  <a:srgbClr val="0070C0"/>
                </a:solidFill>
              </a:rPr>
              <a:t>Unité Pluridisciplinaire </a:t>
            </a:r>
            <a:r>
              <a:rPr lang="fr-FR" dirty="0" err="1">
                <a:solidFill>
                  <a:srgbClr val="0070C0"/>
                </a:solidFill>
              </a:rPr>
              <a:t>Burn</a:t>
            </a:r>
            <a:r>
              <a:rPr lang="fr-FR" dirty="0">
                <a:solidFill>
                  <a:srgbClr val="0070C0"/>
                </a:solidFill>
              </a:rPr>
              <a:t> Out</a:t>
            </a:r>
          </a:p>
        </p:txBody>
      </p:sp>
      <p:cxnSp>
        <p:nvCxnSpPr>
          <p:cNvPr id="8" name="Connecteur droit 7"/>
          <p:cNvCxnSpPr>
            <a:cxnSpLocks/>
          </p:cNvCxnSpPr>
          <p:nvPr/>
        </p:nvCxnSpPr>
        <p:spPr>
          <a:xfrm>
            <a:off x="241300" y="1126066"/>
            <a:ext cx="8674100" cy="0"/>
          </a:xfrm>
          <a:prstGeom prst="line">
            <a:avLst/>
          </a:prstGeom>
          <a:noFill/>
          <a:ln w="95250" cap="flat" cmpd="sng" algn="ctr">
            <a:gradFill flip="none" rotWithShape="1">
              <a:gsLst>
                <a:gs pos="0">
                  <a:srgbClr val="A5A5A5">
                    <a:alpha val="70000"/>
                    <a:lumMod val="39000"/>
                  </a:srgbClr>
                </a:gs>
                <a:gs pos="64000">
                  <a:srgbClr val="5B9BD5">
                    <a:alpha val="71000"/>
                  </a:srgbClr>
                </a:gs>
                <a:gs pos="100000">
                  <a:srgbClr val="A5A5A5">
                    <a:lumMod val="60000"/>
                  </a:srgbClr>
                </a:gs>
              </a:gsLst>
              <a:path path="rect">
                <a:fillToRect l="50000" t="50000" r="50000" b="50000"/>
              </a:path>
              <a:tileRect/>
            </a:gradFill>
            <a:prstDash val="solid"/>
            <a:miter lim="800000"/>
          </a:ln>
          <a:effectLst/>
        </p:spPr>
      </p:cxnSp>
      <p:sp>
        <p:nvSpPr>
          <p:cNvPr id="10" name="Espace réservé du contenu 2"/>
          <p:cNvSpPr txBox="1">
            <a:spLocks/>
          </p:cNvSpPr>
          <p:nvPr/>
        </p:nvSpPr>
        <p:spPr bwMode="auto">
          <a:xfrm>
            <a:off x="434975" y="1466850"/>
            <a:ext cx="8286750" cy="47799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ts val="200"/>
              </a:spcBef>
              <a:spcAft>
                <a:spcPct val="0"/>
              </a:spcAft>
              <a:buClr>
                <a:schemeClr val="accent2"/>
              </a:buClr>
              <a:buFont typeface="Wingdings" pitchFamily="2" charset="2"/>
              <a:buNone/>
              <a:defRPr sz="1600">
                <a:solidFill>
                  <a:schemeClr val="hlink"/>
                </a:solidFill>
                <a:latin typeface="+mn-lt"/>
                <a:ea typeface="+mn-ea"/>
                <a:cs typeface="+mn-cs"/>
              </a:defRPr>
            </a:lvl1pPr>
            <a:lvl2pPr marL="474663" indent="-227013" algn="l" rtl="0" fontAlgn="base">
              <a:spcBef>
                <a:spcPts val="200"/>
              </a:spcBef>
              <a:spcAft>
                <a:spcPct val="0"/>
              </a:spcAft>
              <a:buClr>
                <a:schemeClr val="accent2"/>
              </a:buClr>
              <a:buSzPct val="60000"/>
              <a:buChar char="•"/>
              <a:defRPr sz="1400">
                <a:solidFill>
                  <a:schemeClr val="tx1"/>
                </a:solidFill>
                <a:latin typeface="+mn-lt"/>
                <a:cs typeface="+mn-cs"/>
              </a:defRPr>
            </a:lvl2pPr>
            <a:lvl3pPr marL="792163" indent="-201613" algn="l" rtl="0" fontAlgn="base">
              <a:spcBef>
                <a:spcPct val="20000"/>
              </a:spcBef>
              <a:spcAft>
                <a:spcPct val="0"/>
              </a:spcAft>
              <a:buClr>
                <a:srgbClr val="5F5F5F"/>
              </a:buClr>
              <a:buFont typeface="Arial Narrow" pitchFamily="34" charset="0"/>
              <a:buChar char="–"/>
              <a:defRPr sz="1200">
                <a:solidFill>
                  <a:schemeClr val="tx1"/>
                </a:solidFill>
                <a:latin typeface="+mn-lt"/>
                <a:cs typeface="+mn-cs"/>
              </a:defRPr>
            </a:lvl3pPr>
            <a:lvl4pPr marL="985838" indent="-192088" algn="l" rtl="0" fontAlgn="base">
              <a:spcBef>
                <a:spcPct val="20000"/>
              </a:spcBef>
              <a:spcAft>
                <a:spcPct val="0"/>
              </a:spcAft>
              <a:buClr>
                <a:srgbClr val="5F5F5F"/>
              </a:buClr>
              <a:buFont typeface="Arial" charset="0"/>
              <a:buChar char="–"/>
              <a:defRPr sz="1000">
                <a:solidFill>
                  <a:schemeClr val="tx1"/>
                </a:solidFill>
                <a:latin typeface="+mn-lt"/>
                <a:cs typeface="+mn-cs"/>
              </a:defRPr>
            </a:lvl4pPr>
            <a:lvl5pPr marL="11636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5pPr>
            <a:lvl6pPr marL="16208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6pPr>
            <a:lvl7pPr marL="20780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7pPr>
            <a:lvl8pPr marL="25352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8pPr>
            <a:lvl9pPr marL="29924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9pPr>
          </a:lstStyle>
          <a:p>
            <a:pPr algn="l">
              <a:buClr>
                <a:srgbClr val="0070C0"/>
              </a:buClr>
            </a:pPr>
            <a:endParaRPr lang="fr-FR" sz="2400" b="1" kern="0" dirty="0">
              <a:solidFill>
                <a:schemeClr val="tx1"/>
              </a:solidFill>
            </a:endParaRPr>
          </a:p>
          <a:p>
            <a:pPr algn="l">
              <a:buClr>
                <a:srgbClr val="0070C0"/>
              </a:buClr>
            </a:pPr>
            <a:endParaRPr lang="fr-FR" sz="2400" b="1" kern="0" dirty="0">
              <a:solidFill>
                <a:schemeClr val="tx1"/>
              </a:solidFill>
            </a:endParaRPr>
          </a:p>
          <a:p>
            <a:pPr algn="l">
              <a:buClr>
                <a:srgbClr val="0070C0"/>
              </a:buClr>
            </a:pPr>
            <a:endParaRPr lang="fr-FR" sz="2400" b="1" kern="0" dirty="0">
              <a:solidFill>
                <a:schemeClr val="tx1"/>
              </a:solidFill>
            </a:endParaRPr>
          </a:p>
          <a:p>
            <a:pPr algn="l">
              <a:buClr>
                <a:srgbClr val="0070C0"/>
              </a:buClr>
            </a:pPr>
            <a:r>
              <a:rPr lang="fr-FR" sz="2400" b="1" kern="0" dirty="0">
                <a:solidFill>
                  <a:schemeClr val="tx1"/>
                </a:solidFill>
              </a:rPr>
              <a:t>2 – Partage d’expérience – Et vous?</a:t>
            </a:r>
          </a:p>
        </p:txBody>
      </p:sp>
    </p:spTree>
    <p:extLst>
      <p:ext uri="{BB962C8B-B14F-4D97-AF65-F5344CB8AC3E}">
        <p14:creationId xmlns:p14="http://schemas.microsoft.com/office/powerpoint/2010/main" val="615333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96466" y="118538"/>
            <a:ext cx="6118934" cy="760352"/>
          </a:xfrm>
        </p:spPr>
        <p:txBody>
          <a:bodyPr/>
          <a:lstStyle/>
          <a:p>
            <a:pPr algn="l"/>
            <a:r>
              <a:rPr lang="fr-FR" dirty="0">
                <a:solidFill>
                  <a:srgbClr val="0070C0"/>
                </a:solidFill>
              </a:rPr>
              <a:t>UPBO</a:t>
            </a:r>
            <a:br>
              <a:rPr lang="fr-FR" dirty="0">
                <a:solidFill>
                  <a:srgbClr val="0070C0"/>
                </a:solidFill>
              </a:rPr>
            </a:br>
            <a:r>
              <a:rPr lang="fr-FR" dirty="0">
                <a:solidFill>
                  <a:srgbClr val="0070C0"/>
                </a:solidFill>
              </a:rPr>
              <a:t>Unité Pluridisciplinaire </a:t>
            </a:r>
            <a:r>
              <a:rPr lang="fr-FR" dirty="0" err="1">
                <a:solidFill>
                  <a:srgbClr val="0070C0"/>
                </a:solidFill>
              </a:rPr>
              <a:t>Burn</a:t>
            </a:r>
            <a:r>
              <a:rPr lang="fr-FR" dirty="0">
                <a:solidFill>
                  <a:srgbClr val="0070C0"/>
                </a:solidFill>
              </a:rPr>
              <a:t> Out</a:t>
            </a:r>
          </a:p>
        </p:txBody>
      </p:sp>
      <p:cxnSp>
        <p:nvCxnSpPr>
          <p:cNvPr id="8" name="Connecteur droit 7"/>
          <p:cNvCxnSpPr>
            <a:cxnSpLocks/>
          </p:cNvCxnSpPr>
          <p:nvPr/>
        </p:nvCxnSpPr>
        <p:spPr>
          <a:xfrm>
            <a:off x="241300" y="1126066"/>
            <a:ext cx="8674100" cy="0"/>
          </a:xfrm>
          <a:prstGeom prst="line">
            <a:avLst/>
          </a:prstGeom>
          <a:noFill/>
          <a:ln w="95250" cap="flat" cmpd="sng" algn="ctr">
            <a:gradFill flip="none" rotWithShape="1">
              <a:gsLst>
                <a:gs pos="0">
                  <a:srgbClr val="A5A5A5">
                    <a:alpha val="70000"/>
                    <a:lumMod val="39000"/>
                  </a:srgbClr>
                </a:gs>
                <a:gs pos="64000">
                  <a:srgbClr val="5B9BD5">
                    <a:alpha val="71000"/>
                  </a:srgbClr>
                </a:gs>
                <a:gs pos="100000">
                  <a:srgbClr val="A5A5A5">
                    <a:lumMod val="60000"/>
                  </a:srgbClr>
                </a:gs>
              </a:gsLst>
              <a:path path="rect">
                <a:fillToRect l="50000" t="50000" r="50000" b="50000"/>
              </a:path>
              <a:tileRect/>
            </a:gradFill>
            <a:prstDash val="solid"/>
            <a:miter lim="800000"/>
          </a:ln>
          <a:effectLst/>
        </p:spPr>
      </p:cxnSp>
      <p:sp>
        <p:nvSpPr>
          <p:cNvPr id="10" name="Espace réservé du contenu 2"/>
          <p:cNvSpPr txBox="1">
            <a:spLocks/>
          </p:cNvSpPr>
          <p:nvPr/>
        </p:nvSpPr>
        <p:spPr bwMode="auto">
          <a:xfrm>
            <a:off x="434975" y="1466850"/>
            <a:ext cx="8286750" cy="47799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ts val="200"/>
              </a:spcBef>
              <a:spcAft>
                <a:spcPct val="0"/>
              </a:spcAft>
              <a:buClr>
                <a:schemeClr val="accent2"/>
              </a:buClr>
              <a:buFont typeface="Wingdings" pitchFamily="2" charset="2"/>
              <a:buNone/>
              <a:defRPr sz="1600">
                <a:solidFill>
                  <a:schemeClr val="hlink"/>
                </a:solidFill>
                <a:latin typeface="+mn-lt"/>
                <a:ea typeface="+mn-ea"/>
                <a:cs typeface="+mn-cs"/>
              </a:defRPr>
            </a:lvl1pPr>
            <a:lvl2pPr marL="474663" indent="-227013" algn="l" rtl="0" fontAlgn="base">
              <a:spcBef>
                <a:spcPts val="200"/>
              </a:spcBef>
              <a:spcAft>
                <a:spcPct val="0"/>
              </a:spcAft>
              <a:buClr>
                <a:schemeClr val="accent2"/>
              </a:buClr>
              <a:buSzPct val="60000"/>
              <a:buChar char="•"/>
              <a:defRPr sz="1400">
                <a:solidFill>
                  <a:schemeClr val="tx1"/>
                </a:solidFill>
                <a:latin typeface="+mn-lt"/>
                <a:cs typeface="+mn-cs"/>
              </a:defRPr>
            </a:lvl2pPr>
            <a:lvl3pPr marL="792163" indent="-201613" algn="l" rtl="0" fontAlgn="base">
              <a:spcBef>
                <a:spcPct val="20000"/>
              </a:spcBef>
              <a:spcAft>
                <a:spcPct val="0"/>
              </a:spcAft>
              <a:buClr>
                <a:srgbClr val="5F5F5F"/>
              </a:buClr>
              <a:buFont typeface="Arial Narrow" pitchFamily="34" charset="0"/>
              <a:buChar char="–"/>
              <a:defRPr sz="1200">
                <a:solidFill>
                  <a:schemeClr val="tx1"/>
                </a:solidFill>
                <a:latin typeface="+mn-lt"/>
                <a:cs typeface="+mn-cs"/>
              </a:defRPr>
            </a:lvl3pPr>
            <a:lvl4pPr marL="985838" indent="-192088" algn="l" rtl="0" fontAlgn="base">
              <a:spcBef>
                <a:spcPct val="20000"/>
              </a:spcBef>
              <a:spcAft>
                <a:spcPct val="0"/>
              </a:spcAft>
              <a:buClr>
                <a:srgbClr val="5F5F5F"/>
              </a:buClr>
              <a:buFont typeface="Arial" charset="0"/>
              <a:buChar char="–"/>
              <a:defRPr sz="1000">
                <a:solidFill>
                  <a:schemeClr val="tx1"/>
                </a:solidFill>
                <a:latin typeface="+mn-lt"/>
                <a:cs typeface="+mn-cs"/>
              </a:defRPr>
            </a:lvl4pPr>
            <a:lvl5pPr marL="11636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5pPr>
            <a:lvl6pPr marL="16208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6pPr>
            <a:lvl7pPr marL="20780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7pPr>
            <a:lvl8pPr marL="25352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8pPr>
            <a:lvl9pPr marL="29924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9pPr>
          </a:lstStyle>
          <a:p>
            <a:pPr algn="l">
              <a:buClr>
                <a:srgbClr val="0070C0"/>
              </a:buClr>
            </a:pPr>
            <a:endParaRPr lang="fr-FR" sz="2400" b="1" kern="0" dirty="0">
              <a:solidFill>
                <a:schemeClr val="tx1"/>
              </a:solidFill>
            </a:endParaRPr>
          </a:p>
          <a:p>
            <a:pPr algn="l">
              <a:buClr>
                <a:srgbClr val="0070C0"/>
              </a:buClr>
            </a:pPr>
            <a:endParaRPr lang="fr-FR" sz="2400" b="1" kern="0" dirty="0">
              <a:solidFill>
                <a:schemeClr val="tx1"/>
              </a:solidFill>
            </a:endParaRPr>
          </a:p>
          <a:p>
            <a:pPr algn="l">
              <a:buClr>
                <a:srgbClr val="0070C0"/>
              </a:buClr>
            </a:pPr>
            <a:endParaRPr lang="fr-FR" sz="2400" b="1" kern="0" dirty="0">
              <a:solidFill>
                <a:schemeClr val="tx1"/>
              </a:solidFill>
            </a:endParaRPr>
          </a:p>
          <a:p>
            <a:pPr algn="l">
              <a:buClr>
                <a:srgbClr val="0070C0"/>
              </a:buClr>
            </a:pPr>
            <a:r>
              <a:rPr lang="fr-FR" sz="2400" b="1" dirty="0">
                <a:solidFill>
                  <a:schemeClr val="tx1"/>
                </a:solidFill>
              </a:rPr>
              <a:t>3 - Présentation de l’UPBO et des objectifs </a:t>
            </a:r>
            <a:r>
              <a:rPr lang="fr-FR" sz="2400" b="1" dirty="0" smtClean="0">
                <a:solidFill>
                  <a:schemeClr val="tx1"/>
                </a:solidFill>
              </a:rPr>
              <a:t>2019</a:t>
            </a:r>
            <a:endParaRPr lang="fr-FR" sz="2400" b="1" dirty="0">
              <a:solidFill>
                <a:schemeClr val="tx1"/>
              </a:solidFill>
            </a:endParaRPr>
          </a:p>
          <a:p>
            <a:pPr algn="l">
              <a:buClr>
                <a:srgbClr val="0070C0"/>
              </a:buClr>
            </a:pPr>
            <a:endParaRPr lang="fr-FR" sz="2400" b="1" kern="0" dirty="0">
              <a:solidFill>
                <a:schemeClr val="tx1"/>
              </a:solidFill>
            </a:endParaRPr>
          </a:p>
        </p:txBody>
      </p:sp>
    </p:spTree>
    <p:extLst>
      <p:ext uri="{BB962C8B-B14F-4D97-AF65-F5344CB8AC3E}">
        <p14:creationId xmlns:p14="http://schemas.microsoft.com/office/powerpoint/2010/main" val="3023287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523875" y="327025"/>
            <a:ext cx="8286750"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base">
              <a:lnSpc>
                <a:spcPct val="90000"/>
              </a:lnSpc>
              <a:spcBef>
                <a:spcPct val="0"/>
              </a:spcBef>
              <a:spcAft>
                <a:spcPct val="0"/>
              </a:spcAft>
              <a:defRPr sz="45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pPr algn="l"/>
            <a:r>
              <a:rPr lang="fr-FR" sz="2400" kern="0" dirty="0">
                <a:solidFill>
                  <a:srgbClr val="0070C0"/>
                </a:solidFill>
              </a:rPr>
              <a:t>Structure - Profils</a:t>
            </a:r>
          </a:p>
        </p:txBody>
      </p:sp>
      <p:grpSp>
        <p:nvGrpSpPr>
          <p:cNvPr id="7" name="Groupe 6"/>
          <p:cNvGrpSpPr/>
          <p:nvPr/>
        </p:nvGrpSpPr>
        <p:grpSpPr>
          <a:xfrm>
            <a:off x="388776" y="1601089"/>
            <a:ext cx="8421849" cy="2254221"/>
            <a:chOff x="37808" y="2093694"/>
            <a:chExt cx="8898249" cy="2405881"/>
          </a:xfrm>
        </p:grpSpPr>
        <p:sp>
          <p:nvSpPr>
            <p:cNvPr id="8" name="Forme libre : forme 7"/>
            <p:cNvSpPr/>
            <p:nvPr/>
          </p:nvSpPr>
          <p:spPr>
            <a:xfrm>
              <a:off x="5495420" y="2855439"/>
              <a:ext cx="2395587" cy="634024"/>
            </a:xfrm>
            <a:custGeom>
              <a:avLst/>
              <a:gdLst/>
              <a:ahLst/>
              <a:cxnLst/>
              <a:rect l="0" t="0" r="0" b="0"/>
              <a:pathLst>
                <a:path>
                  <a:moveTo>
                    <a:pt x="0" y="0"/>
                  </a:moveTo>
                  <a:lnTo>
                    <a:pt x="0" y="317012"/>
                  </a:lnTo>
                  <a:lnTo>
                    <a:pt x="2395587" y="317012"/>
                  </a:lnTo>
                  <a:lnTo>
                    <a:pt x="2395587" y="634024"/>
                  </a:lnTo>
                </a:path>
              </a:pathLst>
            </a:custGeom>
            <a:ln>
              <a:solidFill>
                <a:schemeClr val="bg1"/>
              </a:solidFill>
            </a:ln>
          </p:spPr>
          <p:style>
            <a:lnRef idx="3">
              <a:schemeClr val="accent1"/>
            </a:lnRef>
            <a:fillRef idx="0">
              <a:schemeClr val="accent1"/>
            </a:fillRef>
            <a:effectRef idx="2">
              <a:schemeClr val="accent1"/>
            </a:effectRef>
            <a:fontRef idx="minor">
              <a:schemeClr val="tx1"/>
            </a:fontRef>
          </p:style>
        </p:sp>
        <p:sp>
          <p:nvSpPr>
            <p:cNvPr id="9" name="Forme libre : forme 8"/>
            <p:cNvSpPr/>
            <p:nvPr/>
          </p:nvSpPr>
          <p:spPr>
            <a:xfrm>
              <a:off x="1184519" y="2910853"/>
              <a:ext cx="2125840" cy="634024"/>
            </a:xfrm>
            <a:custGeom>
              <a:avLst/>
              <a:gdLst/>
              <a:ahLst/>
              <a:cxnLst/>
              <a:rect l="0" t="0" r="0" b="0"/>
              <a:pathLst>
                <a:path>
                  <a:moveTo>
                    <a:pt x="2125840" y="0"/>
                  </a:moveTo>
                  <a:lnTo>
                    <a:pt x="2125840" y="317012"/>
                  </a:lnTo>
                  <a:lnTo>
                    <a:pt x="0" y="317012"/>
                  </a:lnTo>
                  <a:lnTo>
                    <a:pt x="0" y="634024"/>
                  </a:lnTo>
                </a:path>
              </a:pathLst>
            </a:custGeom>
            <a:ln>
              <a:solidFill>
                <a:schemeClr val="bg1"/>
              </a:solidFill>
            </a:ln>
          </p:spPr>
          <p:style>
            <a:lnRef idx="3">
              <a:schemeClr val="accent1"/>
            </a:lnRef>
            <a:fillRef idx="0">
              <a:schemeClr val="accent1"/>
            </a:fillRef>
            <a:effectRef idx="2">
              <a:schemeClr val="accent1"/>
            </a:effectRef>
            <a:fontRef idx="minor">
              <a:schemeClr val="tx1"/>
            </a:fontRef>
          </p:style>
        </p:sp>
        <p:sp>
          <p:nvSpPr>
            <p:cNvPr id="10" name="Forme libre : forme 9"/>
            <p:cNvSpPr/>
            <p:nvPr/>
          </p:nvSpPr>
          <p:spPr>
            <a:xfrm>
              <a:off x="2009575" y="2093694"/>
              <a:ext cx="4990457" cy="817161"/>
            </a:xfrm>
            <a:custGeom>
              <a:avLst/>
              <a:gdLst>
                <a:gd name="connsiteX0" fmla="*/ 0 w 4879184"/>
                <a:gd name="connsiteY0" fmla="*/ 0 h 905810"/>
                <a:gd name="connsiteX1" fmla="*/ 4879184 w 4879184"/>
                <a:gd name="connsiteY1" fmla="*/ 0 h 905810"/>
                <a:gd name="connsiteX2" fmla="*/ 4879184 w 4879184"/>
                <a:gd name="connsiteY2" fmla="*/ 905810 h 905810"/>
                <a:gd name="connsiteX3" fmla="*/ 0 w 4879184"/>
                <a:gd name="connsiteY3" fmla="*/ 905810 h 905810"/>
                <a:gd name="connsiteX4" fmla="*/ 0 w 4879184"/>
                <a:gd name="connsiteY4" fmla="*/ 0 h 90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184" h="905810">
                  <a:moveTo>
                    <a:pt x="0" y="0"/>
                  </a:moveTo>
                  <a:lnTo>
                    <a:pt x="4879184" y="0"/>
                  </a:lnTo>
                  <a:lnTo>
                    <a:pt x="4879184" y="905810"/>
                  </a:lnTo>
                  <a:lnTo>
                    <a:pt x="0" y="905810"/>
                  </a:lnTo>
                  <a:lnTo>
                    <a:pt x="0" y="0"/>
                  </a:lnTo>
                  <a:close/>
                </a:path>
              </a:pathLst>
            </a:custGeom>
            <a:noFill/>
            <a:ln w="38100">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fr-FR" sz="2800" b="1" kern="1200" dirty="0">
                  <a:solidFill>
                    <a:srgbClr val="0070C0"/>
                  </a:solidFill>
                </a:rPr>
                <a:t>UPBO </a:t>
              </a:r>
              <a:r>
                <a:rPr lang="fr-FR" sz="2800" b="1" kern="1200" dirty="0" err="1">
                  <a:solidFill>
                    <a:srgbClr val="0070C0"/>
                  </a:solidFill>
                </a:rPr>
                <a:t>KhepriSanté</a:t>
              </a:r>
              <a:endParaRPr lang="fr-FR" sz="2800" b="1" kern="1200" baseline="0" dirty="0">
                <a:solidFill>
                  <a:srgbClr val="0070C0"/>
                </a:solidFill>
              </a:endParaRPr>
            </a:p>
          </p:txBody>
        </p:sp>
        <p:sp>
          <p:nvSpPr>
            <p:cNvPr id="11" name="Forme libre : forme 10"/>
            <p:cNvSpPr/>
            <p:nvPr/>
          </p:nvSpPr>
          <p:spPr>
            <a:xfrm>
              <a:off x="37808" y="3404962"/>
              <a:ext cx="2180204" cy="1094613"/>
            </a:xfrm>
            <a:custGeom>
              <a:avLst/>
              <a:gdLst>
                <a:gd name="connsiteX0" fmla="*/ 0 w 3115296"/>
                <a:gd name="connsiteY0" fmla="*/ 0 h 1513055"/>
                <a:gd name="connsiteX1" fmla="*/ 3115296 w 3115296"/>
                <a:gd name="connsiteY1" fmla="*/ 0 h 1513055"/>
                <a:gd name="connsiteX2" fmla="*/ 3115296 w 3115296"/>
                <a:gd name="connsiteY2" fmla="*/ 1513055 h 1513055"/>
                <a:gd name="connsiteX3" fmla="*/ 0 w 3115296"/>
                <a:gd name="connsiteY3" fmla="*/ 1513055 h 1513055"/>
                <a:gd name="connsiteX4" fmla="*/ 0 w 3115296"/>
                <a:gd name="connsiteY4" fmla="*/ 0 h 1513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296" h="1513055">
                  <a:moveTo>
                    <a:pt x="0" y="0"/>
                  </a:moveTo>
                  <a:lnTo>
                    <a:pt x="3115296" y="0"/>
                  </a:lnTo>
                  <a:lnTo>
                    <a:pt x="3115296" y="1513055"/>
                  </a:lnTo>
                  <a:lnTo>
                    <a:pt x="0" y="1513055"/>
                  </a:lnTo>
                  <a:lnTo>
                    <a:pt x="0" y="0"/>
                  </a:lnTo>
                  <a:close/>
                </a:path>
              </a:pathLst>
            </a:custGeom>
            <a:solidFill>
              <a:srgbClr val="0070C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fr-FR" sz="2000" kern="1200" dirty="0"/>
                <a:t>Groupe </a:t>
              </a:r>
            </a:p>
            <a:p>
              <a:pPr marL="0" lvl="0" indent="0" algn="ctr" defTabSz="1778000">
                <a:lnSpc>
                  <a:spcPct val="90000"/>
                </a:lnSpc>
                <a:spcBef>
                  <a:spcPct val="0"/>
                </a:spcBef>
                <a:spcAft>
                  <a:spcPct val="35000"/>
                </a:spcAft>
                <a:buNone/>
              </a:pPr>
              <a:r>
                <a:rPr lang="fr-FR" sz="2000" kern="1200" dirty="0"/>
                <a:t>Recherche</a:t>
              </a:r>
            </a:p>
            <a:p>
              <a:pPr marL="0" lvl="0" indent="0" algn="ctr" defTabSz="1778000">
                <a:lnSpc>
                  <a:spcPct val="90000"/>
                </a:lnSpc>
                <a:spcBef>
                  <a:spcPct val="0"/>
                </a:spcBef>
                <a:spcAft>
                  <a:spcPct val="35000"/>
                </a:spcAft>
                <a:buNone/>
              </a:pPr>
              <a:r>
                <a:rPr lang="fr-FR" sz="2000" dirty="0"/>
                <a:t>GR</a:t>
              </a:r>
              <a:endParaRPr lang="fr-FR" sz="2000" kern="1200" dirty="0"/>
            </a:p>
          </p:txBody>
        </p:sp>
        <p:sp>
          <p:nvSpPr>
            <p:cNvPr id="12" name="Forme libre : forme 11"/>
            <p:cNvSpPr/>
            <p:nvPr/>
          </p:nvSpPr>
          <p:spPr>
            <a:xfrm>
              <a:off x="6845959" y="3404962"/>
              <a:ext cx="2090098" cy="1094612"/>
            </a:xfrm>
            <a:custGeom>
              <a:avLst/>
              <a:gdLst>
                <a:gd name="connsiteX0" fmla="*/ 0 w 2830015"/>
                <a:gd name="connsiteY0" fmla="*/ 0 h 1509583"/>
                <a:gd name="connsiteX1" fmla="*/ 2830015 w 2830015"/>
                <a:gd name="connsiteY1" fmla="*/ 0 h 1509583"/>
                <a:gd name="connsiteX2" fmla="*/ 2830015 w 2830015"/>
                <a:gd name="connsiteY2" fmla="*/ 1509583 h 1509583"/>
                <a:gd name="connsiteX3" fmla="*/ 0 w 2830015"/>
                <a:gd name="connsiteY3" fmla="*/ 1509583 h 1509583"/>
                <a:gd name="connsiteX4" fmla="*/ 0 w 2830015"/>
                <a:gd name="connsiteY4" fmla="*/ 0 h 150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0015" h="1509583">
                  <a:moveTo>
                    <a:pt x="0" y="0"/>
                  </a:moveTo>
                  <a:lnTo>
                    <a:pt x="2830015" y="0"/>
                  </a:lnTo>
                  <a:lnTo>
                    <a:pt x="2830015" y="1509583"/>
                  </a:lnTo>
                  <a:lnTo>
                    <a:pt x="0" y="1509583"/>
                  </a:lnTo>
                  <a:lnTo>
                    <a:pt x="0" y="0"/>
                  </a:lnTo>
                  <a:close/>
                </a:path>
              </a:pathLst>
            </a:custGeom>
            <a:solidFill>
              <a:srgbClr val="0070C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fr-FR" sz="2000" kern="1200" dirty="0"/>
                <a:t>Réseau d’Intervenants</a:t>
              </a:r>
            </a:p>
            <a:p>
              <a:pPr marL="0" lvl="0" indent="0" algn="ctr" defTabSz="1778000">
                <a:lnSpc>
                  <a:spcPct val="90000"/>
                </a:lnSpc>
                <a:spcBef>
                  <a:spcPct val="0"/>
                </a:spcBef>
                <a:spcAft>
                  <a:spcPct val="35000"/>
                </a:spcAft>
                <a:buNone/>
              </a:pPr>
              <a:r>
                <a:rPr lang="fr-FR" sz="2000" dirty="0"/>
                <a:t>RI</a:t>
              </a:r>
              <a:endParaRPr lang="fr-FR" sz="2000" kern="1200" dirty="0"/>
            </a:p>
          </p:txBody>
        </p:sp>
      </p:grpSp>
      <p:sp>
        <p:nvSpPr>
          <p:cNvPr id="2" name="ZoneTexte 1"/>
          <p:cNvSpPr txBox="1"/>
          <p:nvPr/>
        </p:nvSpPr>
        <p:spPr>
          <a:xfrm>
            <a:off x="2592704" y="2987094"/>
            <a:ext cx="4239724" cy="630942"/>
          </a:xfrm>
          <a:prstGeom prst="rect">
            <a:avLst/>
          </a:prstGeom>
          <a:noFill/>
        </p:spPr>
        <p:txBody>
          <a:bodyPr wrap="square" rtlCol="0">
            <a:spAutoFit/>
          </a:bodyPr>
          <a:lstStyle/>
          <a:p>
            <a:pPr marL="171450" indent="-171450" algn="l">
              <a:buFont typeface="Wingdings" panose="05000000000000000000" pitchFamily="2" charset="2"/>
              <a:buChar char="§"/>
            </a:pPr>
            <a:r>
              <a:rPr lang="fr-FR" sz="1400" dirty="0"/>
              <a:t>Professionnaliser l’accompagnement du BO</a:t>
            </a:r>
          </a:p>
          <a:p>
            <a:pPr marL="171450" indent="-171450" algn="l">
              <a:buFont typeface="Wingdings" panose="05000000000000000000" pitchFamily="2" charset="2"/>
              <a:buChar char="§"/>
            </a:pPr>
            <a:r>
              <a:rPr lang="fr-FR" sz="1400" dirty="0"/>
              <a:t>Modéliser un accompagnement pluridisciplinaire</a:t>
            </a:r>
          </a:p>
        </p:txBody>
      </p:sp>
      <p:sp>
        <p:nvSpPr>
          <p:cNvPr id="4" name="ZoneTexte 3"/>
          <p:cNvSpPr txBox="1"/>
          <p:nvPr/>
        </p:nvSpPr>
        <p:spPr>
          <a:xfrm>
            <a:off x="388776" y="4069294"/>
            <a:ext cx="4335624" cy="2215991"/>
          </a:xfrm>
          <a:prstGeom prst="rect">
            <a:avLst/>
          </a:prstGeom>
          <a:noFill/>
          <a:ln>
            <a:solidFill>
              <a:srgbClr val="0070C0"/>
            </a:solidFill>
          </a:ln>
        </p:spPr>
        <p:txBody>
          <a:bodyPr wrap="square" rtlCol="0">
            <a:spAutoFit/>
          </a:bodyPr>
          <a:lstStyle/>
          <a:p>
            <a:r>
              <a:rPr lang="fr-FR" b="1" dirty="0"/>
              <a:t>Le membre GR</a:t>
            </a:r>
          </a:p>
          <a:p>
            <a:pPr marL="171450" indent="-171450" algn="just">
              <a:buFont typeface="Arial" panose="020B0604020202020204" pitchFamily="34" charset="0"/>
              <a:buChar char="•"/>
            </a:pPr>
            <a:r>
              <a:rPr lang="fr-FR" dirty="0">
                <a:solidFill>
                  <a:schemeClr val="tx1"/>
                </a:solidFill>
              </a:rPr>
              <a:t>Est professionnel paramédical, psychologue,  psychothérapeute, coach, spécialiste médical (médecin, psychiatre)</a:t>
            </a:r>
          </a:p>
          <a:p>
            <a:pPr marL="171450" indent="-171450" algn="just">
              <a:buFont typeface="Arial" panose="020B0604020202020204" pitchFamily="34" charset="0"/>
              <a:buChar char="•"/>
            </a:pPr>
            <a:r>
              <a:rPr lang="fr-FR" dirty="0">
                <a:solidFill>
                  <a:schemeClr val="tx1"/>
                </a:solidFill>
              </a:rPr>
              <a:t>Est certifié et supervisé dans sa pratique</a:t>
            </a:r>
          </a:p>
          <a:p>
            <a:pPr marL="171450" indent="-171450" algn="just">
              <a:buFont typeface="Arial" panose="020B0604020202020204" pitchFamily="34" charset="0"/>
              <a:buChar char="•"/>
            </a:pPr>
            <a:r>
              <a:rPr lang="fr-FR" dirty="0">
                <a:solidFill>
                  <a:schemeClr val="tx1"/>
                </a:solidFill>
              </a:rPr>
              <a:t>A une expérience dans l’entreprise et idéalement dans l’accompagnement de la souffrance liée au travail</a:t>
            </a:r>
          </a:p>
          <a:p>
            <a:pPr marL="171450" indent="-171450" algn="just">
              <a:buFont typeface="Arial" panose="020B0604020202020204" pitchFamily="34" charset="0"/>
              <a:buChar char="•"/>
            </a:pPr>
            <a:r>
              <a:rPr lang="fr-FR" dirty="0">
                <a:solidFill>
                  <a:schemeClr val="tx1"/>
                </a:solidFill>
              </a:rPr>
              <a:t>A signé la charte de l’intervenant </a:t>
            </a:r>
          </a:p>
          <a:p>
            <a:pPr marL="171450" indent="-171450" algn="just">
              <a:buFont typeface="Arial" panose="020B0604020202020204" pitchFamily="34" charset="0"/>
              <a:buChar char="•"/>
            </a:pPr>
            <a:endParaRPr lang="fr-FR" dirty="0">
              <a:solidFill>
                <a:schemeClr val="tx1"/>
              </a:solidFill>
            </a:endParaRPr>
          </a:p>
        </p:txBody>
      </p:sp>
      <p:sp>
        <p:nvSpPr>
          <p:cNvPr id="13" name="ZoneTexte 12"/>
          <p:cNvSpPr txBox="1"/>
          <p:nvPr/>
        </p:nvSpPr>
        <p:spPr>
          <a:xfrm>
            <a:off x="4876800" y="4085767"/>
            <a:ext cx="3888277" cy="2215991"/>
          </a:xfrm>
          <a:prstGeom prst="rect">
            <a:avLst/>
          </a:prstGeom>
          <a:noFill/>
          <a:ln>
            <a:solidFill>
              <a:srgbClr val="0070C0"/>
            </a:solidFill>
          </a:ln>
        </p:spPr>
        <p:txBody>
          <a:bodyPr wrap="square" rtlCol="0">
            <a:spAutoFit/>
          </a:bodyPr>
          <a:lstStyle>
            <a:defPPr>
              <a:defRPr lang="fr-FR"/>
            </a:defPPr>
            <a:lvl1pPr marL="171450" indent="-171450" algn="just">
              <a:buFont typeface="Arial" panose="020B0604020202020204" pitchFamily="34" charset="0"/>
              <a:buChar char="•"/>
            </a:lvl1pPr>
          </a:lstStyle>
          <a:p>
            <a:pPr marL="0" indent="0" algn="ctr">
              <a:buNone/>
            </a:pPr>
            <a:r>
              <a:rPr lang="fr-FR" b="1" dirty="0"/>
              <a:t>Le membre RI</a:t>
            </a:r>
          </a:p>
          <a:p>
            <a:r>
              <a:rPr lang="fr-FR" dirty="0">
                <a:solidFill>
                  <a:schemeClr val="tx1"/>
                </a:solidFill>
              </a:rPr>
              <a:t>Est professionnel paramédical, psychologue,  psychothérapeute, coach, spécialiste médical (médecin, psychiatre)</a:t>
            </a:r>
          </a:p>
          <a:p>
            <a:r>
              <a:rPr lang="fr-FR" dirty="0"/>
              <a:t>Est certifié et supervisé dans sa pratique</a:t>
            </a:r>
          </a:p>
          <a:p>
            <a:r>
              <a:rPr lang="fr-FR" dirty="0"/>
              <a:t>A signé la charte de l’intervenant </a:t>
            </a:r>
          </a:p>
          <a:p>
            <a:endParaRPr lang="fr-FR" dirty="0"/>
          </a:p>
          <a:p>
            <a:endParaRPr lang="fr-FR" sz="700" dirty="0"/>
          </a:p>
          <a:p>
            <a:endParaRPr lang="fr-FR" dirty="0"/>
          </a:p>
        </p:txBody>
      </p:sp>
      <p:sp>
        <p:nvSpPr>
          <p:cNvPr id="14" name="ZoneTexte 13"/>
          <p:cNvSpPr txBox="1"/>
          <p:nvPr/>
        </p:nvSpPr>
        <p:spPr>
          <a:xfrm>
            <a:off x="-6" y="2131615"/>
            <a:ext cx="2180683" cy="523220"/>
          </a:xfrm>
          <a:prstGeom prst="rect">
            <a:avLst/>
          </a:prstGeom>
          <a:noFill/>
        </p:spPr>
        <p:txBody>
          <a:bodyPr wrap="square" rtlCol="0">
            <a:spAutoFit/>
          </a:bodyPr>
          <a:lstStyle/>
          <a:p>
            <a:r>
              <a:rPr lang="fr-FR" sz="1400" b="1" dirty="0">
                <a:solidFill>
                  <a:srgbClr val="FF0000"/>
                </a:solidFill>
              </a:rPr>
              <a:t>Equipe restreinte relativement stable</a:t>
            </a:r>
          </a:p>
        </p:txBody>
      </p:sp>
      <p:sp>
        <p:nvSpPr>
          <p:cNvPr id="15" name="ZoneTexte 14"/>
          <p:cNvSpPr txBox="1"/>
          <p:nvPr/>
        </p:nvSpPr>
        <p:spPr>
          <a:xfrm>
            <a:off x="6927870" y="2131615"/>
            <a:ext cx="2180683" cy="523220"/>
          </a:xfrm>
          <a:prstGeom prst="rect">
            <a:avLst/>
          </a:prstGeom>
          <a:noFill/>
        </p:spPr>
        <p:txBody>
          <a:bodyPr wrap="square" rtlCol="0">
            <a:spAutoFit/>
          </a:bodyPr>
          <a:lstStyle/>
          <a:p>
            <a:r>
              <a:rPr lang="fr-FR" sz="1400" b="1" dirty="0">
                <a:solidFill>
                  <a:srgbClr val="FF0000"/>
                </a:solidFill>
              </a:rPr>
              <a:t>Equipe étendue ouverte </a:t>
            </a:r>
          </a:p>
        </p:txBody>
      </p:sp>
    </p:spTree>
    <p:extLst>
      <p:ext uri="{BB962C8B-B14F-4D97-AF65-F5344CB8AC3E}">
        <p14:creationId xmlns:p14="http://schemas.microsoft.com/office/powerpoint/2010/main" val="3715127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523875" y="327025"/>
            <a:ext cx="8286750"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base">
              <a:lnSpc>
                <a:spcPct val="90000"/>
              </a:lnSpc>
              <a:spcBef>
                <a:spcPct val="0"/>
              </a:spcBef>
              <a:spcAft>
                <a:spcPct val="0"/>
              </a:spcAft>
              <a:defRPr sz="45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pPr algn="l"/>
            <a:r>
              <a:rPr lang="fr-FR" sz="2400" kern="0" dirty="0">
                <a:solidFill>
                  <a:srgbClr val="0070C0"/>
                </a:solidFill>
              </a:rPr>
              <a:t>Structure - Profils</a:t>
            </a:r>
          </a:p>
        </p:txBody>
      </p:sp>
      <p:grpSp>
        <p:nvGrpSpPr>
          <p:cNvPr id="7" name="Groupe 6"/>
          <p:cNvGrpSpPr/>
          <p:nvPr/>
        </p:nvGrpSpPr>
        <p:grpSpPr>
          <a:xfrm>
            <a:off x="388776" y="1601089"/>
            <a:ext cx="8421849" cy="2254221"/>
            <a:chOff x="37808" y="2093694"/>
            <a:chExt cx="8898249" cy="2405881"/>
          </a:xfrm>
        </p:grpSpPr>
        <p:sp>
          <p:nvSpPr>
            <p:cNvPr id="8" name="Forme libre : forme 7"/>
            <p:cNvSpPr/>
            <p:nvPr/>
          </p:nvSpPr>
          <p:spPr>
            <a:xfrm>
              <a:off x="5495420" y="2855439"/>
              <a:ext cx="2395587" cy="634024"/>
            </a:xfrm>
            <a:custGeom>
              <a:avLst/>
              <a:gdLst/>
              <a:ahLst/>
              <a:cxnLst/>
              <a:rect l="0" t="0" r="0" b="0"/>
              <a:pathLst>
                <a:path>
                  <a:moveTo>
                    <a:pt x="0" y="0"/>
                  </a:moveTo>
                  <a:lnTo>
                    <a:pt x="0" y="317012"/>
                  </a:lnTo>
                  <a:lnTo>
                    <a:pt x="2395587" y="317012"/>
                  </a:lnTo>
                  <a:lnTo>
                    <a:pt x="2395587" y="634024"/>
                  </a:lnTo>
                </a:path>
              </a:pathLst>
            </a:custGeom>
            <a:ln>
              <a:solidFill>
                <a:schemeClr val="bg1"/>
              </a:solidFill>
            </a:ln>
          </p:spPr>
          <p:style>
            <a:lnRef idx="3">
              <a:schemeClr val="accent1"/>
            </a:lnRef>
            <a:fillRef idx="0">
              <a:schemeClr val="accent1"/>
            </a:fillRef>
            <a:effectRef idx="2">
              <a:schemeClr val="accent1"/>
            </a:effectRef>
            <a:fontRef idx="minor">
              <a:schemeClr val="tx1"/>
            </a:fontRef>
          </p:style>
        </p:sp>
        <p:sp>
          <p:nvSpPr>
            <p:cNvPr id="9" name="Forme libre : forme 8"/>
            <p:cNvSpPr/>
            <p:nvPr/>
          </p:nvSpPr>
          <p:spPr>
            <a:xfrm>
              <a:off x="1184519" y="2910853"/>
              <a:ext cx="2125840" cy="634024"/>
            </a:xfrm>
            <a:custGeom>
              <a:avLst/>
              <a:gdLst/>
              <a:ahLst/>
              <a:cxnLst/>
              <a:rect l="0" t="0" r="0" b="0"/>
              <a:pathLst>
                <a:path>
                  <a:moveTo>
                    <a:pt x="2125840" y="0"/>
                  </a:moveTo>
                  <a:lnTo>
                    <a:pt x="2125840" y="317012"/>
                  </a:lnTo>
                  <a:lnTo>
                    <a:pt x="0" y="317012"/>
                  </a:lnTo>
                  <a:lnTo>
                    <a:pt x="0" y="634024"/>
                  </a:lnTo>
                </a:path>
              </a:pathLst>
            </a:custGeom>
            <a:ln>
              <a:solidFill>
                <a:schemeClr val="bg1"/>
              </a:solidFill>
            </a:ln>
          </p:spPr>
          <p:style>
            <a:lnRef idx="3">
              <a:schemeClr val="accent1"/>
            </a:lnRef>
            <a:fillRef idx="0">
              <a:schemeClr val="accent1"/>
            </a:fillRef>
            <a:effectRef idx="2">
              <a:schemeClr val="accent1"/>
            </a:effectRef>
            <a:fontRef idx="minor">
              <a:schemeClr val="tx1"/>
            </a:fontRef>
          </p:style>
        </p:sp>
        <p:sp>
          <p:nvSpPr>
            <p:cNvPr id="10" name="Forme libre : forme 9"/>
            <p:cNvSpPr/>
            <p:nvPr/>
          </p:nvSpPr>
          <p:spPr>
            <a:xfrm>
              <a:off x="2009575" y="2093694"/>
              <a:ext cx="4990457" cy="817161"/>
            </a:xfrm>
            <a:custGeom>
              <a:avLst/>
              <a:gdLst>
                <a:gd name="connsiteX0" fmla="*/ 0 w 4879184"/>
                <a:gd name="connsiteY0" fmla="*/ 0 h 905810"/>
                <a:gd name="connsiteX1" fmla="*/ 4879184 w 4879184"/>
                <a:gd name="connsiteY1" fmla="*/ 0 h 905810"/>
                <a:gd name="connsiteX2" fmla="*/ 4879184 w 4879184"/>
                <a:gd name="connsiteY2" fmla="*/ 905810 h 905810"/>
                <a:gd name="connsiteX3" fmla="*/ 0 w 4879184"/>
                <a:gd name="connsiteY3" fmla="*/ 905810 h 905810"/>
                <a:gd name="connsiteX4" fmla="*/ 0 w 4879184"/>
                <a:gd name="connsiteY4" fmla="*/ 0 h 90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184" h="905810">
                  <a:moveTo>
                    <a:pt x="0" y="0"/>
                  </a:moveTo>
                  <a:lnTo>
                    <a:pt x="4879184" y="0"/>
                  </a:lnTo>
                  <a:lnTo>
                    <a:pt x="4879184" y="905810"/>
                  </a:lnTo>
                  <a:lnTo>
                    <a:pt x="0" y="905810"/>
                  </a:lnTo>
                  <a:lnTo>
                    <a:pt x="0" y="0"/>
                  </a:lnTo>
                  <a:close/>
                </a:path>
              </a:pathLst>
            </a:custGeom>
            <a:noFill/>
            <a:ln w="38100">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fr-FR" sz="2800" b="1" kern="1200" dirty="0">
                  <a:solidFill>
                    <a:srgbClr val="0070C0"/>
                  </a:solidFill>
                </a:rPr>
                <a:t>UPBO </a:t>
              </a:r>
              <a:r>
                <a:rPr lang="fr-FR" sz="2800" b="1" kern="1200" dirty="0" err="1">
                  <a:solidFill>
                    <a:srgbClr val="0070C0"/>
                  </a:solidFill>
                </a:rPr>
                <a:t>KhepriSanté</a:t>
              </a:r>
              <a:endParaRPr lang="fr-FR" sz="2800" b="1" kern="1200" baseline="0" dirty="0">
                <a:solidFill>
                  <a:srgbClr val="0070C0"/>
                </a:solidFill>
              </a:endParaRPr>
            </a:p>
          </p:txBody>
        </p:sp>
        <p:sp>
          <p:nvSpPr>
            <p:cNvPr id="11" name="Forme libre : forme 10"/>
            <p:cNvSpPr/>
            <p:nvPr/>
          </p:nvSpPr>
          <p:spPr>
            <a:xfrm>
              <a:off x="37808" y="3404962"/>
              <a:ext cx="2180204" cy="1094613"/>
            </a:xfrm>
            <a:custGeom>
              <a:avLst/>
              <a:gdLst>
                <a:gd name="connsiteX0" fmla="*/ 0 w 3115296"/>
                <a:gd name="connsiteY0" fmla="*/ 0 h 1513055"/>
                <a:gd name="connsiteX1" fmla="*/ 3115296 w 3115296"/>
                <a:gd name="connsiteY1" fmla="*/ 0 h 1513055"/>
                <a:gd name="connsiteX2" fmla="*/ 3115296 w 3115296"/>
                <a:gd name="connsiteY2" fmla="*/ 1513055 h 1513055"/>
                <a:gd name="connsiteX3" fmla="*/ 0 w 3115296"/>
                <a:gd name="connsiteY3" fmla="*/ 1513055 h 1513055"/>
                <a:gd name="connsiteX4" fmla="*/ 0 w 3115296"/>
                <a:gd name="connsiteY4" fmla="*/ 0 h 1513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296" h="1513055">
                  <a:moveTo>
                    <a:pt x="0" y="0"/>
                  </a:moveTo>
                  <a:lnTo>
                    <a:pt x="3115296" y="0"/>
                  </a:lnTo>
                  <a:lnTo>
                    <a:pt x="3115296" y="1513055"/>
                  </a:lnTo>
                  <a:lnTo>
                    <a:pt x="0" y="1513055"/>
                  </a:lnTo>
                  <a:lnTo>
                    <a:pt x="0" y="0"/>
                  </a:lnTo>
                  <a:close/>
                </a:path>
              </a:pathLst>
            </a:custGeom>
            <a:solidFill>
              <a:srgbClr val="0070C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fr-FR" sz="2000" kern="1200" dirty="0"/>
                <a:t>Groupe </a:t>
              </a:r>
            </a:p>
            <a:p>
              <a:pPr marL="0" lvl="0" indent="0" algn="ctr" defTabSz="1778000">
                <a:lnSpc>
                  <a:spcPct val="90000"/>
                </a:lnSpc>
                <a:spcBef>
                  <a:spcPct val="0"/>
                </a:spcBef>
                <a:spcAft>
                  <a:spcPct val="35000"/>
                </a:spcAft>
                <a:buNone/>
              </a:pPr>
              <a:r>
                <a:rPr lang="fr-FR" sz="2000" kern="1200" dirty="0"/>
                <a:t>Recherche</a:t>
              </a:r>
            </a:p>
            <a:p>
              <a:pPr marL="0" lvl="0" indent="0" algn="ctr" defTabSz="1778000">
                <a:lnSpc>
                  <a:spcPct val="90000"/>
                </a:lnSpc>
                <a:spcBef>
                  <a:spcPct val="0"/>
                </a:spcBef>
                <a:spcAft>
                  <a:spcPct val="35000"/>
                </a:spcAft>
                <a:buNone/>
              </a:pPr>
              <a:r>
                <a:rPr lang="fr-FR" sz="2000" dirty="0"/>
                <a:t>GR</a:t>
              </a:r>
              <a:endParaRPr lang="fr-FR" sz="2000" kern="1200" dirty="0"/>
            </a:p>
          </p:txBody>
        </p:sp>
        <p:sp>
          <p:nvSpPr>
            <p:cNvPr id="12" name="Forme libre : forme 11"/>
            <p:cNvSpPr/>
            <p:nvPr/>
          </p:nvSpPr>
          <p:spPr>
            <a:xfrm>
              <a:off x="6845959" y="3404962"/>
              <a:ext cx="2090098" cy="1094612"/>
            </a:xfrm>
            <a:custGeom>
              <a:avLst/>
              <a:gdLst>
                <a:gd name="connsiteX0" fmla="*/ 0 w 2830015"/>
                <a:gd name="connsiteY0" fmla="*/ 0 h 1509583"/>
                <a:gd name="connsiteX1" fmla="*/ 2830015 w 2830015"/>
                <a:gd name="connsiteY1" fmla="*/ 0 h 1509583"/>
                <a:gd name="connsiteX2" fmla="*/ 2830015 w 2830015"/>
                <a:gd name="connsiteY2" fmla="*/ 1509583 h 1509583"/>
                <a:gd name="connsiteX3" fmla="*/ 0 w 2830015"/>
                <a:gd name="connsiteY3" fmla="*/ 1509583 h 1509583"/>
                <a:gd name="connsiteX4" fmla="*/ 0 w 2830015"/>
                <a:gd name="connsiteY4" fmla="*/ 0 h 150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0015" h="1509583">
                  <a:moveTo>
                    <a:pt x="0" y="0"/>
                  </a:moveTo>
                  <a:lnTo>
                    <a:pt x="2830015" y="0"/>
                  </a:lnTo>
                  <a:lnTo>
                    <a:pt x="2830015" y="1509583"/>
                  </a:lnTo>
                  <a:lnTo>
                    <a:pt x="0" y="1509583"/>
                  </a:lnTo>
                  <a:lnTo>
                    <a:pt x="0" y="0"/>
                  </a:lnTo>
                  <a:close/>
                </a:path>
              </a:pathLst>
            </a:custGeom>
            <a:solidFill>
              <a:srgbClr val="0070C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fr-FR" sz="2000" kern="1200" dirty="0"/>
                <a:t>Réseau d’Intervenants</a:t>
              </a:r>
            </a:p>
            <a:p>
              <a:pPr marL="0" lvl="0" indent="0" algn="ctr" defTabSz="1778000">
                <a:lnSpc>
                  <a:spcPct val="90000"/>
                </a:lnSpc>
                <a:spcBef>
                  <a:spcPct val="0"/>
                </a:spcBef>
                <a:spcAft>
                  <a:spcPct val="35000"/>
                </a:spcAft>
                <a:buNone/>
              </a:pPr>
              <a:r>
                <a:rPr lang="fr-FR" sz="2000" dirty="0"/>
                <a:t>RI</a:t>
              </a:r>
              <a:endParaRPr lang="fr-FR" sz="2000" kern="1200" dirty="0"/>
            </a:p>
          </p:txBody>
        </p:sp>
      </p:grpSp>
      <p:sp>
        <p:nvSpPr>
          <p:cNvPr id="2" name="ZoneTexte 1"/>
          <p:cNvSpPr txBox="1"/>
          <p:nvPr/>
        </p:nvSpPr>
        <p:spPr>
          <a:xfrm>
            <a:off x="2592704" y="2987094"/>
            <a:ext cx="4239724" cy="630942"/>
          </a:xfrm>
          <a:prstGeom prst="rect">
            <a:avLst/>
          </a:prstGeom>
          <a:noFill/>
        </p:spPr>
        <p:txBody>
          <a:bodyPr wrap="square" rtlCol="0">
            <a:spAutoFit/>
          </a:bodyPr>
          <a:lstStyle/>
          <a:p>
            <a:pPr marL="171450" indent="-171450" algn="l">
              <a:buFont typeface="Wingdings" panose="05000000000000000000" pitchFamily="2" charset="2"/>
              <a:buChar char="§"/>
            </a:pPr>
            <a:r>
              <a:rPr lang="fr-FR" sz="1400" dirty="0"/>
              <a:t>Professionnaliser l’accompagnement du BO</a:t>
            </a:r>
          </a:p>
          <a:p>
            <a:pPr marL="171450" indent="-171450" algn="l">
              <a:buFont typeface="Wingdings" panose="05000000000000000000" pitchFamily="2" charset="2"/>
              <a:buChar char="§"/>
            </a:pPr>
            <a:r>
              <a:rPr lang="fr-FR" sz="1400" dirty="0"/>
              <a:t>Modéliser un accompagnement pluridisciplinaire</a:t>
            </a:r>
          </a:p>
        </p:txBody>
      </p:sp>
      <p:sp>
        <p:nvSpPr>
          <p:cNvPr id="4" name="ZoneTexte 3"/>
          <p:cNvSpPr txBox="1"/>
          <p:nvPr/>
        </p:nvSpPr>
        <p:spPr>
          <a:xfrm>
            <a:off x="388776" y="4069294"/>
            <a:ext cx="4335624" cy="2123658"/>
          </a:xfrm>
          <a:prstGeom prst="rect">
            <a:avLst/>
          </a:prstGeom>
          <a:noFill/>
          <a:ln>
            <a:solidFill>
              <a:srgbClr val="0070C0"/>
            </a:solidFill>
          </a:ln>
        </p:spPr>
        <p:txBody>
          <a:bodyPr wrap="square" rtlCol="0">
            <a:spAutoFit/>
          </a:bodyPr>
          <a:lstStyle/>
          <a:p>
            <a:pPr marL="171450" indent="-171450" algn="just">
              <a:buFont typeface="Arial" panose="020B0604020202020204" pitchFamily="34" charset="0"/>
              <a:buChar char="•"/>
            </a:pPr>
            <a:r>
              <a:rPr lang="fr-FR" dirty="0"/>
              <a:t>Accompagne ou soigne selon sa spécialité</a:t>
            </a:r>
          </a:p>
          <a:p>
            <a:pPr marL="171450" indent="-171450" algn="just">
              <a:buFont typeface="Arial" panose="020B0604020202020204" pitchFamily="34" charset="0"/>
              <a:buChar char="•"/>
            </a:pPr>
            <a:r>
              <a:rPr lang="fr-FR" dirty="0"/>
              <a:t>Contribue à la description et à la diffusion des modalités d’intervention</a:t>
            </a:r>
          </a:p>
          <a:p>
            <a:pPr marL="171450" indent="-171450" algn="just">
              <a:buFont typeface="Arial" panose="020B0604020202020204" pitchFamily="34" charset="0"/>
              <a:buChar char="•"/>
            </a:pPr>
            <a:r>
              <a:rPr lang="fr-FR" dirty="0"/>
              <a:t>Actualise l’info sur le BO (animation d’ateliers =&gt; RI)</a:t>
            </a:r>
          </a:p>
          <a:p>
            <a:pPr marL="171450" indent="-171450" algn="just">
              <a:buFont typeface="Arial" panose="020B0604020202020204" pitchFamily="34" charset="0"/>
              <a:buChar char="•"/>
            </a:pPr>
            <a:r>
              <a:rPr lang="fr-FR" dirty="0">
                <a:solidFill>
                  <a:schemeClr val="tx1"/>
                </a:solidFill>
              </a:rPr>
              <a:t>Peut animer les </a:t>
            </a:r>
            <a:r>
              <a:rPr lang="fr-FR" dirty="0" err="1">
                <a:solidFill>
                  <a:schemeClr val="tx1"/>
                </a:solidFill>
              </a:rPr>
              <a:t>intervisions</a:t>
            </a:r>
            <a:r>
              <a:rPr lang="fr-FR" dirty="0">
                <a:solidFill>
                  <a:schemeClr val="tx1"/>
                </a:solidFill>
              </a:rPr>
              <a:t> /Participe aux  </a:t>
            </a:r>
            <a:r>
              <a:rPr lang="fr-FR" dirty="0" err="1">
                <a:solidFill>
                  <a:schemeClr val="tx1"/>
                </a:solidFill>
              </a:rPr>
              <a:t>intervisions</a:t>
            </a:r>
            <a:endParaRPr lang="fr-FR" dirty="0"/>
          </a:p>
          <a:p>
            <a:pPr marL="171450" indent="-171450" algn="just">
              <a:buFont typeface="Arial" panose="020B0604020202020204" pitchFamily="34" charset="0"/>
              <a:buChar char="•"/>
            </a:pPr>
            <a:r>
              <a:rPr lang="fr-FR" dirty="0"/>
              <a:t>Contribue à la collecte et capitalise les bonnes pratiques</a:t>
            </a:r>
          </a:p>
          <a:p>
            <a:pPr marL="171450" indent="-171450" algn="just">
              <a:buFont typeface="Arial" panose="020B0604020202020204" pitchFamily="34" charset="0"/>
              <a:buChar char="•"/>
            </a:pPr>
            <a:r>
              <a:rPr lang="fr-FR" dirty="0"/>
              <a:t>Contribue à la communication des actions de l’UPBO</a:t>
            </a:r>
          </a:p>
          <a:p>
            <a:pPr marL="171450" indent="-171450" algn="just">
              <a:buFont typeface="Arial" panose="020B0604020202020204" pitchFamily="34" charset="0"/>
              <a:buChar char="•"/>
            </a:pPr>
            <a:endParaRPr lang="fr-FR" dirty="0">
              <a:solidFill>
                <a:schemeClr val="tx1"/>
              </a:solidFill>
            </a:endParaRPr>
          </a:p>
        </p:txBody>
      </p:sp>
      <p:sp>
        <p:nvSpPr>
          <p:cNvPr id="13" name="ZoneTexte 12"/>
          <p:cNvSpPr txBox="1"/>
          <p:nvPr/>
        </p:nvSpPr>
        <p:spPr>
          <a:xfrm>
            <a:off x="4876800" y="4085767"/>
            <a:ext cx="3888277" cy="2123658"/>
          </a:xfrm>
          <a:prstGeom prst="rect">
            <a:avLst/>
          </a:prstGeom>
          <a:noFill/>
          <a:ln>
            <a:solidFill>
              <a:srgbClr val="0070C0"/>
            </a:solidFill>
          </a:ln>
        </p:spPr>
        <p:txBody>
          <a:bodyPr wrap="square" rtlCol="0">
            <a:spAutoFit/>
          </a:bodyPr>
          <a:lstStyle>
            <a:defPPr>
              <a:defRPr lang="fr-FR"/>
            </a:defPPr>
            <a:lvl1pPr marL="171450" indent="-171450" algn="just">
              <a:buFont typeface="Arial" panose="020B0604020202020204" pitchFamily="34" charset="0"/>
              <a:buChar char="•"/>
            </a:lvl1pPr>
          </a:lstStyle>
          <a:p>
            <a:r>
              <a:rPr lang="fr-FR" dirty="0"/>
              <a:t>Accompagne ou soigne selon sa spécialité</a:t>
            </a:r>
          </a:p>
          <a:p>
            <a:r>
              <a:rPr lang="fr-FR" dirty="0"/>
              <a:t>Participe aux Ateliers d’information organisés par le GR</a:t>
            </a:r>
          </a:p>
          <a:p>
            <a:r>
              <a:rPr lang="fr-FR" dirty="0" err="1"/>
              <a:t>Partcipe</a:t>
            </a:r>
            <a:r>
              <a:rPr lang="fr-FR" dirty="0"/>
              <a:t> aux </a:t>
            </a:r>
            <a:r>
              <a:rPr lang="fr-FR" dirty="0" err="1"/>
              <a:t>intervisions</a:t>
            </a:r>
            <a:endParaRPr lang="fr-FR" dirty="0"/>
          </a:p>
          <a:p>
            <a:r>
              <a:rPr lang="fr-FR" dirty="0"/>
              <a:t>Contribue à la collecte et capitalise les bonnes pratiques</a:t>
            </a:r>
          </a:p>
          <a:p>
            <a:r>
              <a:rPr lang="fr-FR" dirty="0"/>
              <a:t>Organise des présentations métiers avec le support du GR</a:t>
            </a:r>
          </a:p>
          <a:p>
            <a:endParaRPr lang="fr-FR" sz="700" dirty="0"/>
          </a:p>
        </p:txBody>
      </p:sp>
    </p:spTree>
    <p:extLst>
      <p:ext uri="{BB962C8B-B14F-4D97-AF65-F5344CB8AC3E}">
        <p14:creationId xmlns:p14="http://schemas.microsoft.com/office/powerpoint/2010/main" val="109976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Objectifs </a:t>
            </a:r>
            <a:r>
              <a:rPr lang="fr-FR" dirty="0" smtClean="0">
                <a:solidFill>
                  <a:srgbClr val="0070C0"/>
                </a:solidFill>
              </a:rPr>
              <a:t>2019 </a:t>
            </a:r>
            <a:endParaRPr lang="fr-FR" dirty="0">
              <a:solidFill>
                <a:srgbClr val="0070C0"/>
              </a:solidFill>
            </a:endParaRPr>
          </a:p>
        </p:txBody>
      </p:sp>
      <p:sp>
        <p:nvSpPr>
          <p:cNvPr id="3" name="Espace réservé du contenu 2"/>
          <p:cNvSpPr>
            <a:spLocks noGrp="1"/>
          </p:cNvSpPr>
          <p:nvPr>
            <p:ph idx="1"/>
          </p:nvPr>
        </p:nvSpPr>
        <p:spPr/>
        <p:txBody>
          <a:bodyPr/>
          <a:lstStyle/>
          <a:p>
            <a:r>
              <a:rPr lang="fr-FR" sz="2000" dirty="0"/>
              <a:t>Constituer le premier cercle de l’Unité à l’issue du deuxième </a:t>
            </a:r>
            <a:r>
              <a:rPr lang="fr-FR" sz="2000" dirty="0" smtClean="0"/>
              <a:t>atelier</a:t>
            </a:r>
            <a:endParaRPr lang="fr-FR" sz="2000" dirty="0"/>
          </a:p>
          <a:p>
            <a:endParaRPr lang="fr-FR" sz="2000" dirty="0"/>
          </a:p>
          <a:p>
            <a:r>
              <a:rPr lang="fr-FR" sz="2000" dirty="0"/>
              <a:t>S’adjoindre les compétences de spécialistes de la coordination du parcours de soin, médecins, psychiatres, autres professionnels souhaitant adhérer à l'Unité</a:t>
            </a:r>
          </a:p>
          <a:p>
            <a:endParaRPr lang="fr-FR" sz="2000" dirty="0"/>
          </a:p>
          <a:p>
            <a:r>
              <a:rPr lang="fr-FR" sz="2000" b="1" dirty="0"/>
              <a:t>Elaborer et formaliser les outils de cadrage </a:t>
            </a:r>
          </a:p>
          <a:p>
            <a:endParaRPr lang="fr-FR" sz="2000" b="1" dirty="0"/>
          </a:p>
          <a:p>
            <a:r>
              <a:rPr lang="fr-FR" sz="2000" b="1" dirty="0"/>
              <a:t>Développer et diffuser la communication interne et externe</a:t>
            </a:r>
            <a:r>
              <a:rPr lang="fr-FR" sz="2000" dirty="0">
                <a:solidFill>
                  <a:schemeClr val="tx1">
                    <a:lumMod val="65000"/>
                    <a:lumOff val="35000"/>
                  </a:schemeClr>
                </a:solidFill>
              </a:rPr>
              <a:t/>
            </a:r>
            <a:br>
              <a:rPr lang="fr-FR" sz="2000" dirty="0">
                <a:solidFill>
                  <a:schemeClr val="tx1">
                    <a:lumMod val="65000"/>
                    <a:lumOff val="35000"/>
                  </a:schemeClr>
                </a:solidFill>
              </a:rPr>
            </a:br>
            <a:endParaRPr lang="fr-FR" sz="2200" dirty="0"/>
          </a:p>
          <a:p>
            <a:endParaRPr lang="fr-FR" dirty="0"/>
          </a:p>
        </p:txBody>
      </p:sp>
    </p:spTree>
    <p:extLst>
      <p:ext uri="{BB962C8B-B14F-4D97-AF65-F5344CB8AC3E}">
        <p14:creationId xmlns:p14="http://schemas.microsoft.com/office/powerpoint/2010/main" val="2080727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Objectifs </a:t>
            </a:r>
            <a:r>
              <a:rPr lang="fr-FR" dirty="0" smtClean="0">
                <a:solidFill>
                  <a:srgbClr val="0070C0"/>
                </a:solidFill>
              </a:rPr>
              <a:t>2019 (2) </a:t>
            </a:r>
            <a:endParaRPr lang="fr-FR" dirty="0">
              <a:solidFill>
                <a:srgbClr val="0070C0"/>
              </a:solidFill>
            </a:endParaRPr>
          </a:p>
        </p:txBody>
      </p:sp>
      <p:sp>
        <p:nvSpPr>
          <p:cNvPr id="3" name="Espace réservé du contenu 2"/>
          <p:cNvSpPr>
            <a:spLocks noGrp="1"/>
          </p:cNvSpPr>
          <p:nvPr>
            <p:ph idx="1"/>
          </p:nvPr>
        </p:nvSpPr>
        <p:spPr/>
        <p:txBody>
          <a:bodyPr/>
          <a:lstStyle/>
          <a:p>
            <a:pPr marL="0" indent="0">
              <a:buNone/>
            </a:pPr>
            <a:r>
              <a:rPr lang="fr-FR" sz="2000" b="1" u="sng" dirty="0"/>
              <a:t>Elaborer et formaliser les outils de cadrage </a:t>
            </a:r>
          </a:p>
          <a:p>
            <a:pPr marL="0" indent="0">
              <a:buNone/>
            </a:pPr>
            <a:endParaRPr lang="fr-FR" sz="2000" b="1" u="sng" dirty="0"/>
          </a:p>
          <a:p>
            <a:r>
              <a:rPr lang="fr-FR" sz="2000" dirty="0"/>
              <a:t>Code de déontologie de </a:t>
            </a:r>
            <a:r>
              <a:rPr lang="fr-FR" sz="2000" dirty="0" err="1"/>
              <a:t>Kheprisanté</a:t>
            </a:r>
            <a:endParaRPr lang="fr-FR" sz="2000" dirty="0"/>
          </a:p>
          <a:p>
            <a:r>
              <a:rPr lang="fr-FR" sz="2000" dirty="0"/>
              <a:t>Clause de confidentialité dans le cadre d’un "parcours de </a:t>
            </a:r>
            <a:r>
              <a:rPr lang="fr-FR" sz="2000" dirty="0" smtClean="0"/>
              <a:t>soins»</a:t>
            </a:r>
            <a:endParaRPr lang="fr-FR" sz="2000" dirty="0"/>
          </a:p>
          <a:p>
            <a:r>
              <a:rPr lang="fr-FR" sz="2000" dirty="0"/>
              <a:t>Charte de l’intervenant /charte du comportement</a:t>
            </a:r>
          </a:p>
          <a:p>
            <a:r>
              <a:rPr lang="fr-FR" sz="2000" dirty="0"/>
              <a:t>Référentiel des compétences disponibles au sein de l’UPBO, par métier </a:t>
            </a:r>
          </a:p>
          <a:p>
            <a:r>
              <a:rPr lang="fr-FR" sz="2000" dirty="0"/>
              <a:t>Planification des temps de travail collectifs : </a:t>
            </a:r>
            <a:r>
              <a:rPr lang="fr-FR" sz="2000" dirty="0" err="1"/>
              <a:t>intervision</a:t>
            </a:r>
            <a:r>
              <a:rPr lang="fr-FR" sz="2000" dirty="0"/>
              <a:t>, veille sur le burn-out et ateliers d’information &amp; échange</a:t>
            </a:r>
          </a:p>
          <a:p>
            <a:r>
              <a:rPr lang="fr-FR" sz="2000" dirty="0"/>
              <a:t>Modalités de l'accompagnement : le modèle de parcours de soin, fiches de liaison, etc.  </a:t>
            </a:r>
          </a:p>
          <a:p>
            <a:r>
              <a:rPr lang="fr-FR" sz="2000" dirty="0"/>
              <a:t>Modalités du partage et de la capitalisation des bonnes pratiques</a:t>
            </a:r>
          </a:p>
          <a:p>
            <a:r>
              <a:rPr lang="fr-FR" sz="2000" dirty="0"/>
              <a:t>Espaces collaboratifs / le blog</a:t>
            </a:r>
          </a:p>
          <a:p>
            <a:r>
              <a:rPr lang="fr-FR" sz="2000" dirty="0"/>
              <a:t>…</a:t>
            </a:r>
            <a:r>
              <a:rPr lang="fr-FR" sz="2400" dirty="0"/>
              <a:t/>
            </a:r>
            <a:br>
              <a:rPr lang="fr-FR" sz="2400" dirty="0"/>
            </a:br>
            <a:r>
              <a:rPr lang="fr-FR" sz="2400" dirty="0"/>
              <a:t> </a:t>
            </a:r>
            <a:endParaRPr lang="fr-FR" sz="2200" dirty="0"/>
          </a:p>
          <a:p>
            <a:endParaRPr lang="fr-FR" dirty="0"/>
          </a:p>
        </p:txBody>
      </p:sp>
    </p:spTree>
    <p:extLst>
      <p:ext uri="{BB962C8B-B14F-4D97-AF65-F5344CB8AC3E}">
        <p14:creationId xmlns:p14="http://schemas.microsoft.com/office/powerpoint/2010/main" val="4199592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Objectifs </a:t>
            </a:r>
            <a:r>
              <a:rPr lang="fr-FR" dirty="0" smtClean="0">
                <a:solidFill>
                  <a:srgbClr val="0070C0"/>
                </a:solidFill>
              </a:rPr>
              <a:t>2019 </a:t>
            </a:r>
            <a:r>
              <a:rPr lang="fr-FR" dirty="0">
                <a:solidFill>
                  <a:srgbClr val="0070C0"/>
                </a:solidFill>
              </a:rPr>
              <a:t>(3) </a:t>
            </a:r>
          </a:p>
        </p:txBody>
      </p:sp>
      <p:sp>
        <p:nvSpPr>
          <p:cNvPr id="3" name="Espace réservé du contenu 2"/>
          <p:cNvSpPr>
            <a:spLocks noGrp="1"/>
          </p:cNvSpPr>
          <p:nvPr>
            <p:ph idx="1"/>
          </p:nvPr>
        </p:nvSpPr>
        <p:spPr/>
        <p:txBody>
          <a:bodyPr/>
          <a:lstStyle/>
          <a:p>
            <a:pPr marL="0" indent="0">
              <a:buNone/>
            </a:pPr>
            <a:r>
              <a:rPr lang="fr-FR" sz="2000" b="1" u="sng" dirty="0"/>
              <a:t>Développer et diffuser la communication interne et externe </a:t>
            </a:r>
          </a:p>
          <a:p>
            <a:pPr marL="0" indent="0">
              <a:buNone/>
            </a:pPr>
            <a:endParaRPr lang="fr-FR" sz="2000" b="1" u="sng" dirty="0"/>
          </a:p>
          <a:p>
            <a:pPr>
              <a:buClr>
                <a:srgbClr val="0070C0"/>
              </a:buClr>
            </a:pPr>
            <a:r>
              <a:rPr lang="fr-FR" sz="2000" b="1" dirty="0"/>
              <a:t>Mettre à jour le Site internet Kheprisante.fr sur l’UPBO</a:t>
            </a:r>
          </a:p>
          <a:p>
            <a:pPr lvl="1">
              <a:buClr>
                <a:srgbClr val="0070C0"/>
              </a:buClr>
              <a:buSzPct val="100000"/>
              <a:buFont typeface="Wingdings" panose="05000000000000000000" pitchFamily="2" charset="2"/>
              <a:buChar char="Ø"/>
            </a:pPr>
            <a:r>
              <a:rPr lang="fr-FR" sz="2000" dirty="0"/>
              <a:t>offre un espace de diffusion de l’information vers l’extérieur :</a:t>
            </a:r>
            <a:br>
              <a:rPr lang="fr-FR" sz="2000" dirty="0"/>
            </a:br>
            <a:r>
              <a:rPr lang="fr-FR" sz="2000" dirty="0"/>
              <a:t>  Particuliers et entreprises  sur l’UPBO :</a:t>
            </a:r>
            <a:br>
              <a:rPr lang="fr-FR" sz="2000" dirty="0"/>
            </a:br>
            <a:r>
              <a:rPr lang="fr-FR" sz="2000" dirty="0"/>
              <a:t>  Contacts, événements : ateliers de sensibilisation au BO, groupes de parole familles, etc.</a:t>
            </a:r>
          </a:p>
          <a:p>
            <a:pPr>
              <a:buClr>
                <a:srgbClr val="0070C0"/>
              </a:buClr>
            </a:pPr>
            <a:r>
              <a:rPr lang="fr-FR" sz="2000" b="1" dirty="0"/>
              <a:t>Réaliser une plaquette de l’UPBO</a:t>
            </a:r>
            <a:r>
              <a:rPr lang="fr-FR" sz="2000" dirty="0"/>
              <a:t> à diffuser au centre et à l’extérieur</a:t>
            </a:r>
          </a:p>
          <a:p>
            <a:endParaRPr lang="fr-FR" sz="2000" dirty="0"/>
          </a:p>
          <a:p>
            <a:pPr>
              <a:buClr>
                <a:srgbClr val="0070C0"/>
              </a:buClr>
            </a:pPr>
            <a:r>
              <a:rPr lang="fr-FR" sz="2000" b="1" dirty="0"/>
              <a:t>Mettre à jour et organiser le Blog sur l’UPBO</a:t>
            </a:r>
            <a:r>
              <a:rPr lang="fr-FR" sz="2000" dirty="0"/>
              <a:t> </a:t>
            </a:r>
          </a:p>
          <a:p>
            <a:pPr lvl="1">
              <a:buClr>
                <a:srgbClr val="0070C0"/>
              </a:buClr>
              <a:buSzPct val="100000"/>
              <a:buFont typeface="Wingdings" panose="05000000000000000000" pitchFamily="2" charset="2"/>
              <a:buChar char="Ø"/>
            </a:pPr>
            <a:r>
              <a:rPr lang="fr-FR" sz="2000" dirty="0"/>
              <a:t>offre un moyen privilégié de communiquer les informations à partager au sein de l’UPBO et au sein du centre </a:t>
            </a:r>
            <a:r>
              <a:rPr lang="fr-FR" sz="2000" dirty="0" err="1"/>
              <a:t>Kheprisanté</a:t>
            </a:r>
            <a:r>
              <a:rPr lang="fr-FR" sz="2000" dirty="0"/>
              <a:t> </a:t>
            </a:r>
            <a:r>
              <a:rPr lang="fr-FR" sz="2000" dirty="0" err="1"/>
              <a:t>cf</a:t>
            </a:r>
            <a:r>
              <a:rPr lang="fr-FR" sz="2000" dirty="0"/>
              <a:t>  Profil intervenants, outils d’accompagnement, supports ateliers, </a:t>
            </a:r>
            <a:r>
              <a:rPr lang="fr-FR" sz="2000" dirty="0" err="1"/>
              <a:t>etc</a:t>
            </a:r>
            <a:r>
              <a:rPr lang="fr-FR" sz="2000" dirty="0"/>
              <a:t> (espace collaboratif à </a:t>
            </a:r>
            <a:r>
              <a:rPr lang="fr-FR" sz="2000" dirty="0" smtClean="0"/>
              <a:t>privilégier)</a:t>
            </a:r>
            <a:r>
              <a:rPr lang="fr-FR" sz="2000" dirty="0"/>
              <a:t/>
            </a:r>
            <a:br>
              <a:rPr lang="fr-FR" sz="2000" dirty="0"/>
            </a:br>
            <a:r>
              <a:rPr lang="fr-FR" sz="2200" dirty="0">
                <a:solidFill>
                  <a:schemeClr val="tx1">
                    <a:lumMod val="65000"/>
                    <a:lumOff val="35000"/>
                  </a:schemeClr>
                </a:solidFill>
              </a:rPr>
              <a:t/>
            </a:r>
            <a:br>
              <a:rPr lang="fr-FR" sz="2200" dirty="0">
                <a:solidFill>
                  <a:schemeClr val="tx1">
                    <a:lumMod val="65000"/>
                    <a:lumOff val="35000"/>
                  </a:schemeClr>
                </a:solidFill>
              </a:rPr>
            </a:br>
            <a:r>
              <a:rPr lang="fr-FR" sz="2200" dirty="0">
                <a:solidFill>
                  <a:schemeClr val="tx1">
                    <a:lumMod val="65000"/>
                    <a:lumOff val="35000"/>
                  </a:schemeClr>
                </a:solidFill>
              </a:rPr>
              <a:t> </a:t>
            </a:r>
            <a:endParaRPr lang="fr-FR" sz="2000" dirty="0"/>
          </a:p>
          <a:p>
            <a:endParaRPr lang="fr-FR" dirty="0"/>
          </a:p>
        </p:txBody>
      </p:sp>
    </p:spTree>
    <p:extLst>
      <p:ext uri="{BB962C8B-B14F-4D97-AF65-F5344CB8AC3E}">
        <p14:creationId xmlns:p14="http://schemas.microsoft.com/office/powerpoint/2010/main" val="3556292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Objectifs </a:t>
            </a:r>
            <a:r>
              <a:rPr lang="fr-FR" dirty="0" smtClean="0">
                <a:solidFill>
                  <a:srgbClr val="0070C0"/>
                </a:solidFill>
              </a:rPr>
              <a:t>2019 </a:t>
            </a:r>
            <a:r>
              <a:rPr lang="fr-FR" dirty="0">
                <a:solidFill>
                  <a:srgbClr val="0070C0"/>
                </a:solidFill>
              </a:rPr>
              <a:t>et +</a:t>
            </a:r>
          </a:p>
        </p:txBody>
      </p:sp>
      <p:sp>
        <p:nvSpPr>
          <p:cNvPr id="3" name="Espace réservé du contenu 2"/>
          <p:cNvSpPr>
            <a:spLocks noGrp="1"/>
          </p:cNvSpPr>
          <p:nvPr>
            <p:ph idx="1"/>
          </p:nvPr>
        </p:nvSpPr>
        <p:spPr/>
        <p:txBody>
          <a:bodyPr/>
          <a:lstStyle/>
          <a:p>
            <a:pPr marL="0" indent="0">
              <a:buNone/>
            </a:pPr>
            <a:r>
              <a:rPr lang="fr-FR" sz="2000" b="1" dirty="0" smtClean="0"/>
              <a:t>Objectif</a:t>
            </a:r>
            <a:r>
              <a:rPr lang="fr-FR" sz="2000" b="1" dirty="0"/>
              <a:t/>
            </a:r>
            <a:br>
              <a:rPr lang="fr-FR" sz="2000" b="1" dirty="0"/>
            </a:br>
            <a:r>
              <a:rPr lang="fr-FR" sz="2000" dirty="0"/>
              <a:t/>
            </a:r>
            <a:br>
              <a:rPr lang="fr-FR" sz="2000" dirty="0"/>
            </a:br>
            <a:r>
              <a:rPr lang="fr-FR" sz="2000" dirty="0"/>
              <a:t>. Dans le cadre du partenariat avec </a:t>
            </a:r>
            <a:r>
              <a:rPr lang="fr-FR" sz="2000" dirty="0" err="1" smtClean="0"/>
              <a:t>KhepriSanté</a:t>
            </a:r>
            <a:r>
              <a:rPr lang="fr-FR" sz="2000" dirty="0"/>
              <a:t/>
            </a:r>
            <a:br>
              <a:rPr lang="fr-FR" sz="2000" dirty="0"/>
            </a:br>
            <a:r>
              <a:rPr lang="fr-FR" sz="2000" dirty="0"/>
              <a:t>. A partir du modèle d’accompagnement pluridisciplinaire de l’UPBO</a:t>
            </a:r>
            <a:br>
              <a:rPr lang="fr-FR" sz="2000" dirty="0"/>
            </a:br>
            <a:r>
              <a:rPr lang="fr-FR" sz="2000" dirty="0"/>
              <a:t/>
            </a:r>
            <a:br>
              <a:rPr lang="fr-FR" sz="2000" dirty="0"/>
            </a:br>
            <a:r>
              <a:rPr lang="fr-FR" sz="2000" b="1" dirty="0"/>
              <a:t>Proposer un/des modèles de prestations de prévention et d’accompagnement du burn-out </a:t>
            </a:r>
            <a:r>
              <a:rPr lang="fr-FR" sz="2000" dirty="0"/>
              <a:t>:</a:t>
            </a:r>
            <a:br>
              <a:rPr lang="fr-FR" sz="2000" dirty="0"/>
            </a:br>
            <a:r>
              <a:rPr lang="fr-FR" sz="2000" dirty="0"/>
              <a:t>- Entreprises</a:t>
            </a:r>
            <a:br>
              <a:rPr lang="fr-FR" sz="2000" dirty="0"/>
            </a:br>
            <a:r>
              <a:rPr lang="fr-FR" sz="2000" dirty="0"/>
              <a:t>- Institutionnels</a:t>
            </a:r>
            <a:br>
              <a:rPr lang="fr-FR" sz="2000" dirty="0"/>
            </a:br>
            <a:r>
              <a:rPr lang="fr-FR" sz="2000" dirty="0"/>
              <a:t>- Facultés de médecine</a:t>
            </a:r>
            <a:br>
              <a:rPr lang="fr-FR" sz="2000" dirty="0"/>
            </a:br>
            <a:r>
              <a:rPr lang="fr-FR" sz="2000" dirty="0"/>
              <a:t>- Ecoles de </a:t>
            </a:r>
            <a:r>
              <a:rPr lang="fr-FR" sz="2000" dirty="0" smtClean="0"/>
              <a:t>management,</a:t>
            </a:r>
            <a:r>
              <a:rPr lang="fr-FR" sz="2000" dirty="0"/>
              <a:t> </a:t>
            </a:r>
            <a:r>
              <a:rPr lang="fr-FR" sz="2000" dirty="0" smtClean="0"/>
              <a:t>etc…</a:t>
            </a:r>
            <a:r>
              <a:rPr lang="fr-FR" sz="2000" dirty="0"/>
              <a:t/>
            </a:r>
            <a:br>
              <a:rPr lang="fr-FR" sz="2000" dirty="0"/>
            </a:br>
            <a:r>
              <a:rPr lang="fr-FR" sz="2200" dirty="0">
                <a:solidFill>
                  <a:schemeClr val="tx1">
                    <a:lumMod val="65000"/>
                    <a:lumOff val="35000"/>
                  </a:schemeClr>
                </a:solidFill>
              </a:rPr>
              <a:t/>
            </a:r>
            <a:br>
              <a:rPr lang="fr-FR" sz="2200" dirty="0">
                <a:solidFill>
                  <a:schemeClr val="tx1">
                    <a:lumMod val="65000"/>
                    <a:lumOff val="35000"/>
                  </a:schemeClr>
                </a:solidFill>
              </a:rPr>
            </a:br>
            <a:r>
              <a:rPr lang="fr-FR" sz="2200" dirty="0">
                <a:solidFill>
                  <a:schemeClr val="tx1">
                    <a:lumMod val="65000"/>
                    <a:lumOff val="35000"/>
                  </a:schemeClr>
                </a:solidFill>
              </a:rPr>
              <a:t> </a:t>
            </a:r>
            <a:endParaRPr lang="fr-FR" sz="2000" dirty="0"/>
          </a:p>
          <a:p>
            <a:endParaRPr lang="fr-FR" dirty="0"/>
          </a:p>
        </p:txBody>
      </p:sp>
    </p:spTree>
    <p:extLst>
      <p:ext uri="{BB962C8B-B14F-4D97-AF65-F5344CB8AC3E}">
        <p14:creationId xmlns:p14="http://schemas.microsoft.com/office/powerpoint/2010/main" val="400201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pPr marL="457200" indent="-457200">
              <a:buFont typeface="Wingdings" charset="2"/>
              <a:buChar char="§"/>
              <a:defRPr/>
            </a:pPr>
            <a:r>
              <a:rPr lang="fr-BE" altLang="fr-FR" sz="2000" dirty="0">
                <a:ea typeface="Verdana" panose="020B0604030504040204" pitchFamily="34" charset="0"/>
                <a:cs typeface="Verdana" panose="020B0604030504040204" pitchFamily="34" charset="0"/>
              </a:rPr>
              <a:t>En latin, </a:t>
            </a:r>
            <a:r>
              <a:rPr lang="fr-BE" altLang="fr-FR" sz="2000" dirty="0">
                <a:solidFill>
                  <a:schemeClr val="accent5"/>
                </a:solidFill>
                <a:ea typeface="Verdana" panose="020B0604030504040204" pitchFamily="34" charset="0"/>
                <a:cs typeface="Verdana" panose="020B0604030504040204" pitchFamily="34" charset="0"/>
              </a:rPr>
              <a:t>« </a:t>
            </a:r>
            <a:r>
              <a:rPr lang="fr-BE" altLang="fr-FR" sz="2000" dirty="0" err="1">
                <a:solidFill>
                  <a:schemeClr val="accent5"/>
                </a:solidFill>
                <a:ea typeface="Verdana" panose="020B0604030504040204" pitchFamily="34" charset="0"/>
                <a:cs typeface="Verdana" panose="020B0604030504040204" pitchFamily="34" charset="0"/>
              </a:rPr>
              <a:t>stringere</a:t>
            </a:r>
            <a:r>
              <a:rPr lang="fr-BE" altLang="fr-FR" sz="2000" dirty="0">
                <a:solidFill>
                  <a:schemeClr val="accent5"/>
                </a:solidFill>
                <a:ea typeface="Verdana" panose="020B0604030504040204" pitchFamily="34" charset="0"/>
                <a:cs typeface="Verdana" panose="020B0604030504040204" pitchFamily="34" charset="0"/>
              </a:rPr>
              <a:t> et </a:t>
            </a:r>
            <a:r>
              <a:rPr lang="fr-BE" altLang="fr-FR" sz="2000" dirty="0" err="1">
                <a:solidFill>
                  <a:schemeClr val="accent5"/>
                </a:solidFill>
                <a:ea typeface="Verdana" panose="020B0604030504040204" pitchFamily="34" charset="0"/>
                <a:cs typeface="Verdana" panose="020B0604030504040204" pitchFamily="34" charset="0"/>
              </a:rPr>
              <a:t>stressus</a:t>
            </a:r>
            <a:r>
              <a:rPr lang="fr-BE" altLang="fr-FR" sz="2000" dirty="0">
                <a:solidFill>
                  <a:schemeClr val="accent5"/>
                </a:solidFill>
                <a:ea typeface="Verdana" panose="020B0604030504040204" pitchFamily="34" charset="0"/>
                <a:cs typeface="Verdana" panose="020B0604030504040204" pitchFamily="34" charset="0"/>
              </a:rPr>
              <a:t> » </a:t>
            </a:r>
            <a:r>
              <a:rPr lang="fr-BE" altLang="fr-FR" sz="2000" dirty="0">
                <a:ea typeface="Verdana" panose="020B0604030504040204" pitchFamily="34" charset="0"/>
                <a:cs typeface="Verdana" panose="020B0604030504040204" pitchFamily="34" charset="0"/>
              </a:rPr>
              <a:t>: serré. </a:t>
            </a:r>
          </a:p>
          <a:p>
            <a:pPr marL="457200" indent="-457200">
              <a:buFont typeface="Wingdings" charset="2"/>
              <a:buChar char="§"/>
              <a:defRPr/>
            </a:pPr>
            <a:r>
              <a:rPr lang="fr-BE" altLang="fr-FR" sz="2000" dirty="0">
                <a:ea typeface="Verdana" panose="020B0604030504040204" pitchFamily="34" charset="0"/>
                <a:cs typeface="Verdana" panose="020B0604030504040204" pitchFamily="34" charset="0"/>
              </a:rPr>
              <a:t>En vieux français stress : </a:t>
            </a:r>
            <a:r>
              <a:rPr lang="fr-BE" altLang="fr-FR" sz="2000" dirty="0">
                <a:solidFill>
                  <a:schemeClr val="accent5"/>
                </a:solidFill>
                <a:ea typeface="Verdana" panose="020B0604030504040204" pitchFamily="34" charset="0"/>
                <a:cs typeface="Verdana" panose="020B0604030504040204" pitchFamily="34" charset="0"/>
              </a:rPr>
              <a:t>« étroitesse et oppression ».</a:t>
            </a:r>
          </a:p>
          <a:p>
            <a:pPr marL="457200" indent="-457200">
              <a:buFont typeface="Wingdings" charset="2"/>
              <a:buChar char="§"/>
              <a:defRPr/>
            </a:pPr>
            <a:endParaRPr lang="fr-BE" altLang="fr-FR" sz="2000" dirty="0">
              <a:solidFill>
                <a:srgbClr val="0033CC"/>
              </a:solidFill>
            </a:endParaRPr>
          </a:p>
          <a:p>
            <a:pPr marL="457200" indent="-457200">
              <a:buFont typeface="Wingdings" charset="2"/>
              <a:buChar char="§"/>
              <a:defRPr/>
            </a:pPr>
            <a:r>
              <a:rPr lang="fr-BE" altLang="fr-FR" sz="2000" dirty="0">
                <a:ea typeface="Verdana" panose="020B0604030504040204" pitchFamily="34" charset="0"/>
                <a:cs typeface="Verdana" panose="020B0604030504040204" pitchFamily="34" charset="0"/>
              </a:rPr>
              <a:t>Ressenti lorsque le stress nous étreint: </a:t>
            </a:r>
          </a:p>
          <a:p>
            <a:pPr marL="914400" lvl="1" indent="-457200">
              <a:buFont typeface="Wingdings" charset="2"/>
              <a:buChar char="ü"/>
              <a:defRPr/>
            </a:pPr>
            <a:r>
              <a:rPr lang="fr-BE" altLang="fr-FR" sz="2000" dirty="0">
                <a:ea typeface="Verdana" panose="020B0604030504040204" pitchFamily="34" charset="0"/>
                <a:cs typeface="Verdana" panose="020B0604030504040204" pitchFamily="34" charset="0"/>
              </a:rPr>
              <a:t>La gorge et l'estomac se resserrent, </a:t>
            </a:r>
          </a:p>
          <a:p>
            <a:pPr marL="914400" lvl="1" indent="-457200">
              <a:buFont typeface="Wingdings" charset="2"/>
              <a:buChar char="ü"/>
              <a:defRPr/>
            </a:pPr>
            <a:r>
              <a:rPr lang="fr-BE" altLang="fr-FR" sz="2000" dirty="0">
                <a:ea typeface="Verdana" panose="020B0604030504040204" pitchFamily="34" charset="0"/>
                <a:cs typeface="Verdana" panose="020B0604030504040204" pitchFamily="34" charset="0"/>
              </a:rPr>
              <a:t>La trachée artère se rétrécit et un sentiment d'oppression se fait ressentir.</a:t>
            </a:r>
            <a:endParaRPr lang="fr-BE" altLang="fr-FR" sz="2000" dirty="0"/>
          </a:p>
          <a:p>
            <a:pPr marL="342900" indent="-342900">
              <a:buFont typeface="Wingdings" charset="2"/>
              <a:buChar char="§"/>
              <a:defRPr/>
            </a:pPr>
            <a:endParaRPr lang="fr-BE" altLang="fr-FR" dirty="0"/>
          </a:p>
          <a:p>
            <a:endParaRPr lang="fr-FR" dirty="0"/>
          </a:p>
        </p:txBody>
      </p:sp>
      <p:sp>
        <p:nvSpPr>
          <p:cNvPr id="4"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Lorsqu’il nous « serre »</a:t>
            </a:r>
            <a:endParaRPr lang="en-US" kern="0" dirty="0">
              <a:solidFill>
                <a:srgbClr val="0070C0"/>
              </a:solidFill>
            </a:endParaRPr>
          </a:p>
        </p:txBody>
      </p:sp>
    </p:spTree>
    <p:extLst>
      <p:ext uri="{BB962C8B-B14F-4D97-AF65-F5344CB8AC3E}">
        <p14:creationId xmlns:p14="http://schemas.microsoft.com/office/powerpoint/2010/main" val="1963463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Rot="1" noChangeArrowheads="1"/>
          </p:cNvSpPr>
          <p:nvPr>
            <p:ph type="body" sz="half" idx="1"/>
          </p:nvPr>
        </p:nvSpPr>
        <p:spPr>
          <a:ln w="76200">
            <a:solidFill>
              <a:srgbClr val="0070C0"/>
            </a:solidFill>
          </a:ln>
        </p:spPr>
        <p:txBody>
          <a:bodyPr/>
          <a:lstStyle/>
          <a:p>
            <a:r>
              <a:rPr lang="fr-BE" sz="1800" dirty="0"/>
              <a:t>Le stress, au sens strict est </a:t>
            </a:r>
            <a:r>
              <a:rPr lang="fr-BE" sz="1800" dirty="0">
                <a:solidFill>
                  <a:srgbClr val="FF0000"/>
                </a:solidFill>
              </a:rPr>
              <a:t>une réaction physiologique</a:t>
            </a:r>
          </a:p>
          <a:p>
            <a:pPr lvl="1"/>
            <a:r>
              <a:rPr lang="fr-BE" sz="1800" b="1" dirty="0"/>
              <a:t>Archaïque</a:t>
            </a:r>
          </a:p>
          <a:p>
            <a:pPr lvl="1"/>
            <a:r>
              <a:rPr lang="fr-BE" sz="1800" b="1" dirty="0"/>
              <a:t>Massive</a:t>
            </a:r>
          </a:p>
          <a:p>
            <a:pPr lvl="1"/>
            <a:r>
              <a:rPr lang="fr-BE" sz="1800" b="1" dirty="0"/>
              <a:t>Autonome</a:t>
            </a:r>
          </a:p>
          <a:p>
            <a:pPr lvl="1"/>
            <a:r>
              <a:rPr lang="fr-BE" sz="1800" b="1" dirty="0">
                <a:solidFill>
                  <a:schemeClr val="accent5"/>
                </a:solidFill>
              </a:rPr>
              <a:t>Du cerveau reptilien</a:t>
            </a:r>
          </a:p>
          <a:p>
            <a:r>
              <a:rPr lang="fr-BE" sz="1800" dirty="0"/>
              <a:t>Qui </a:t>
            </a:r>
            <a:r>
              <a:rPr lang="fr-BE" sz="1800" dirty="0">
                <a:solidFill>
                  <a:srgbClr val="FF0000"/>
                </a:solidFill>
              </a:rPr>
              <a:t>sert à assurer à l’animal en danger sa survie</a:t>
            </a:r>
            <a:r>
              <a:rPr lang="fr-BE" sz="1800" dirty="0"/>
              <a:t>.</a:t>
            </a:r>
          </a:p>
          <a:p>
            <a:endParaRPr lang="fr-BE" sz="1800" dirty="0"/>
          </a:p>
          <a:p>
            <a:r>
              <a:rPr lang="fr-BE" sz="1800" dirty="0"/>
              <a:t>Bien souvent, on appelle à tord « stress » des réactions des cerveaux supérieurs, comme l’angoisse ou l’anticipation</a:t>
            </a:r>
            <a:endParaRPr lang="fr-FR" sz="1800" dirty="0"/>
          </a:p>
        </p:txBody>
      </p:sp>
      <p:sp>
        <p:nvSpPr>
          <p:cNvPr id="22532" name="Rectangle 4"/>
          <p:cNvSpPr>
            <a:spLocks noGrp="1" noRot="1" noChangeArrowheads="1"/>
          </p:cNvSpPr>
          <p:nvPr>
            <p:ph type="body" sz="half" idx="2"/>
          </p:nvPr>
        </p:nvSpPr>
        <p:spPr/>
        <p:txBody>
          <a:bodyPr/>
          <a:lstStyle/>
          <a:p>
            <a:r>
              <a:rPr lang="fr-BE" sz="1800" dirty="0"/>
              <a:t>Rappel : les 3 cerveaux (Mc Lean):</a:t>
            </a:r>
          </a:p>
          <a:p>
            <a:pPr lvl="1"/>
            <a:r>
              <a:rPr lang="fr-BE" sz="1800" dirty="0"/>
              <a:t>Le cerveau reptilien:</a:t>
            </a:r>
          </a:p>
          <a:p>
            <a:pPr lvl="2"/>
            <a:r>
              <a:rPr lang="fr-BE" sz="1800" dirty="0"/>
              <a:t> assurer les comportements de survie: boire, manger, copuler</a:t>
            </a:r>
          </a:p>
          <a:p>
            <a:pPr lvl="1"/>
            <a:r>
              <a:rPr lang="fr-BE" sz="1800" dirty="0"/>
              <a:t>Le cerveau des mammifères inférieurs:</a:t>
            </a:r>
          </a:p>
          <a:p>
            <a:pPr lvl="2"/>
            <a:r>
              <a:rPr lang="fr-BE" sz="1800" dirty="0"/>
              <a:t>Cerveau de l’affectivité et la mémoire: être triste, heureux, angoissé</a:t>
            </a:r>
          </a:p>
          <a:p>
            <a:pPr lvl="1"/>
            <a:r>
              <a:rPr lang="fr-BE" sz="1800" dirty="0"/>
              <a:t>Le cerveau des mammifères supérieurs:</a:t>
            </a:r>
          </a:p>
          <a:p>
            <a:pPr lvl="2"/>
            <a:r>
              <a:rPr lang="fr-BE" sz="1800" dirty="0"/>
              <a:t>Cortex associatif: associer de manière différente ce qui a été mis en mémoire =&gt; processus anticipatoire et créatif, imaginaire</a:t>
            </a:r>
          </a:p>
          <a:p>
            <a:pPr lvl="1"/>
            <a:endParaRPr lang="fr-BE" sz="1800" dirty="0"/>
          </a:p>
          <a:p>
            <a:pPr lvl="1"/>
            <a:endParaRPr lang="fr-BE" sz="1800" dirty="0"/>
          </a:p>
          <a:p>
            <a:endParaRPr lang="fr-FR" sz="1800" dirty="0"/>
          </a:p>
        </p:txBody>
      </p:sp>
      <p:sp>
        <p:nvSpPr>
          <p:cNvPr id="2" name="Espace réservé du numéro de diapositive 1"/>
          <p:cNvSpPr>
            <a:spLocks noGrp="1"/>
          </p:cNvSpPr>
          <p:nvPr>
            <p:ph type="sldNum" sz="quarter" idx="4294967295"/>
          </p:nvPr>
        </p:nvSpPr>
        <p:spPr>
          <a:xfrm>
            <a:off x="7010400" y="6356350"/>
            <a:ext cx="2133600" cy="365125"/>
          </a:xfrm>
          <a:prstGeom prst="rect">
            <a:avLst/>
          </a:prstGeom>
        </p:spPr>
        <p:txBody>
          <a:bodyPr/>
          <a:lstStyle/>
          <a:p>
            <a:fld id="{14706E18-308F-7549-BA8F-6FF11702E8E8}" type="slidenum">
              <a:rPr lang="fr-FR" smtClean="0"/>
              <a:t>6</a:t>
            </a:fld>
            <a:endParaRPr lang="fr-FR" dirty="0"/>
          </a:p>
        </p:txBody>
      </p:sp>
      <p:sp>
        <p:nvSpPr>
          <p:cNvPr id="6"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a:t>
            </a:r>
            <a:r>
              <a:rPr lang="fr-BE" dirty="0">
                <a:solidFill>
                  <a:srgbClr val="0070C0"/>
                </a:solidFill>
              </a:rPr>
              <a:t>une réaction physiologique</a:t>
            </a:r>
            <a:endParaRPr lang="en-US" kern="0" dirty="0">
              <a:solidFill>
                <a:srgbClr val="0070C0"/>
              </a:solidFill>
            </a:endParaRPr>
          </a:p>
        </p:txBody>
      </p:sp>
    </p:spTree>
    <p:extLst>
      <p:ext uri="{BB962C8B-B14F-4D97-AF65-F5344CB8AC3E}">
        <p14:creationId xmlns:p14="http://schemas.microsoft.com/office/powerpoint/2010/main" val="11623736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57200" y="6363519"/>
            <a:ext cx="2957360" cy="369332"/>
          </a:xfrm>
          <a:prstGeom prst="rect">
            <a:avLst/>
          </a:prstGeom>
          <a:noFill/>
        </p:spPr>
        <p:txBody>
          <a:bodyPr wrap="none" rtlCol="0">
            <a:spAutoFit/>
          </a:bodyPr>
          <a:lstStyle/>
          <a:p>
            <a:r>
              <a:rPr lang="fr-FR" dirty="0"/>
              <a:t>http://</a:t>
            </a:r>
            <a:r>
              <a:rPr lang="fr-FR" dirty="0" err="1"/>
              <a:t>www.stresshumain.ca</a:t>
            </a:r>
            <a:r>
              <a:rPr lang="fr-FR" dirty="0"/>
              <a:t>/</a:t>
            </a:r>
          </a:p>
        </p:txBody>
      </p:sp>
      <p:graphicFrame>
        <p:nvGraphicFramePr>
          <p:cNvPr id="7" name="Tableau 6"/>
          <p:cNvGraphicFramePr>
            <a:graphicFrameLocks noGrp="1"/>
          </p:cNvGraphicFramePr>
          <p:nvPr/>
        </p:nvGraphicFramePr>
        <p:xfrm>
          <a:off x="457200" y="1417638"/>
          <a:ext cx="8229600" cy="4391211"/>
        </p:xfrm>
        <a:graphic>
          <a:graphicData uri="http://schemas.openxmlformats.org/drawingml/2006/table">
            <a:tbl>
              <a:tblPr firstRow="1" bandRow="1"/>
              <a:tblGrid>
                <a:gridCol w="2342803">
                  <a:extLst>
                    <a:ext uri="{9D8B030D-6E8A-4147-A177-3AD203B41FA5}">
                      <a16:colId xmlns="" xmlns:a16="http://schemas.microsoft.com/office/drawing/2014/main" val="20000"/>
                    </a:ext>
                  </a:extLst>
                </a:gridCol>
                <a:gridCol w="5886797">
                  <a:extLst>
                    <a:ext uri="{9D8B030D-6E8A-4147-A177-3AD203B41FA5}">
                      <a16:colId xmlns="" xmlns:a16="http://schemas.microsoft.com/office/drawing/2014/main" val="20001"/>
                    </a:ext>
                  </a:extLst>
                </a:gridCol>
              </a:tblGrid>
              <a:tr h="46600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dirty="0"/>
                        <a:t>MENACE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dirty="0"/>
                        <a:t>SENTIMENT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 xmlns:a16="http://schemas.microsoft.com/office/drawing/2014/main" val="10000"/>
                  </a:ext>
                </a:extLst>
              </a:tr>
              <a:tr h="8043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CONTRÔLE FAIBLE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Vous sentez que vous n’avez aucun ou très peu de contrôle sur la situation.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1"/>
                  </a:ext>
                </a:extLst>
              </a:tr>
              <a:tr h="11675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IMPRÉVISIBILITÉ</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Quelque chose de complètement inattendu se produit ou encore, vous ne pouvez pas savoir à l’avance ce qui va se produire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2"/>
                  </a:ext>
                </a:extLst>
              </a:tr>
              <a:tr h="11490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NOUVEAUTÉ</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Quelque chose de nouveau que vous n’avez jamais expérimenté se produit.</a:t>
                      </a:r>
                    </a:p>
                    <a:p>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10003"/>
                  </a:ext>
                </a:extLst>
              </a:tr>
              <a:tr h="8043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ÉGO MENACÉ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Vos compétences et votre égo sont mis à l’épreuve. On doute de vos capacités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 xmlns:a16="http://schemas.microsoft.com/office/drawing/2014/main" val="10004"/>
                  </a:ext>
                </a:extLst>
              </a:tr>
            </a:tbl>
          </a:graphicData>
        </a:graphic>
      </p:graphicFrame>
      <p:sp>
        <p:nvSpPr>
          <p:cNvPr id="5"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a:t>
            </a:r>
            <a:r>
              <a:rPr lang="fr-BE" dirty="0">
                <a:solidFill>
                  <a:srgbClr val="0070C0"/>
                </a:solidFill>
              </a:rPr>
              <a:t>les ingrédients</a:t>
            </a:r>
            <a:endParaRPr lang="en-US" kern="0" dirty="0">
              <a:solidFill>
                <a:srgbClr val="0070C0"/>
              </a:solidFill>
            </a:endParaRPr>
          </a:p>
        </p:txBody>
      </p:sp>
    </p:spTree>
    <p:extLst>
      <p:ext uri="{BB962C8B-B14F-4D97-AF65-F5344CB8AC3E}">
        <p14:creationId xmlns:p14="http://schemas.microsoft.com/office/powerpoint/2010/main" val="234354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Rot="1" noChangeArrowheads="1"/>
          </p:cNvSpPr>
          <p:nvPr>
            <p:ph type="body" idx="1"/>
          </p:nvPr>
        </p:nvSpPr>
        <p:spPr>
          <a:xfrm>
            <a:off x="468313" y="1628775"/>
            <a:ext cx="8229600" cy="4530725"/>
          </a:xfrm>
        </p:spPr>
        <p:txBody>
          <a:bodyPr/>
          <a:lstStyle/>
          <a:p>
            <a:pPr eaLnBrk="1" hangingPunct="1"/>
            <a:r>
              <a:rPr lang="fr-BE" sz="2000" dirty="0"/>
              <a:t>Mis en évidence par Selye en 1936: stress= stretch</a:t>
            </a:r>
          </a:p>
          <a:p>
            <a:pPr eaLnBrk="1" hangingPunct="1"/>
            <a:endParaRPr lang="fr-BE" sz="2000" dirty="0"/>
          </a:p>
          <a:p>
            <a:pPr eaLnBrk="1" hangingPunct="1"/>
            <a:r>
              <a:rPr lang="fr-BE" sz="2000" dirty="0"/>
              <a:t>Cette réaction, n’est </a:t>
            </a:r>
            <a:r>
              <a:rPr lang="fr-BE" sz="2000" dirty="0">
                <a:solidFill>
                  <a:srgbClr val="FF0000"/>
                </a:solidFill>
              </a:rPr>
              <a:t>absolument pas toxique </a:t>
            </a:r>
            <a:r>
              <a:rPr lang="fr-BE" sz="2000" dirty="0"/>
              <a:t>et peut se répéter indéfiniment sans aucune conséquence sur l’organisme, pour autant qu’à toute phase d’alarme succède assez rapidement une phase de détente.</a:t>
            </a:r>
            <a:endParaRPr lang="fr-FR" sz="2000" dirty="0"/>
          </a:p>
        </p:txBody>
      </p:sp>
      <p:sp>
        <p:nvSpPr>
          <p:cNvPr id="24579" name="Line 4"/>
          <p:cNvSpPr>
            <a:spLocks noChangeShapeType="1"/>
          </p:cNvSpPr>
          <p:nvPr/>
        </p:nvSpPr>
        <p:spPr bwMode="auto">
          <a:xfrm>
            <a:off x="323850" y="4221163"/>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580" name="Line 5"/>
          <p:cNvSpPr>
            <a:spLocks noChangeShapeType="1"/>
          </p:cNvSpPr>
          <p:nvPr/>
        </p:nvSpPr>
        <p:spPr bwMode="auto">
          <a:xfrm>
            <a:off x="323850" y="6237288"/>
            <a:ext cx="882015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06" name="Arc 6"/>
          <p:cNvSpPr>
            <a:spLocks/>
          </p:cNvSpPr>
          <p:nvPr/>
        </p:nvSpPr>
        <p:spPr bwMode="auto">
          <a:xfrm rot="10800000">
            <a:off x="395288" y="4365625"/>
            <a:ext cx="1485900" cy="1828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07" name="Arc 7"/>
          <p:cNvSpPr>
            <a:spLocks/>
          </p:cNvSpPr>
          <p:nvPr/>
        </p:nvSpPr>
        <p:spPr bwMode="auto">
          <a:xfrm rot="-5460000">
            <a:off x="1661319" y="4612481"/>
            <a:ext cx="1830388" cy="1336675"/>
          </a:xfrm>
          <a:custGeom>
            <a:avLst/>
            <a:gdLst>
              <a:gd name="T0" fmla="*/ 2147483647 w 21618"/>
              <a:gd name="T1" fmla="*/ 0 h 21625"/>
              <a:gd name="T2" fmla="*/ 0 w 21618"/>
              <a:gd name="T3" fmla="*/ 2147483647 h 21625"/>
              <a:gd name="T4" fmla="*/ 925059282 w 21618"/>
              <a:gd name="T5" fmla="*/ 364870058 h 21625"/>
              <a:gd name="T6" fmla="*/ 0 60000 65536"/>
              <a:gd name="T7" fmla="*/ 0 60000 65536"/>
              <a:gd name="T8" fmla="*/ 0 60000 65536"/>
              <a:gd name="T9" fmla="*/ 0 w 21618"/>
              <a:gd name="T10" fmla="*/ 0 h 21625"/>
              <a:gd name="T11" fmla="*/ 21618 w 21618"/>
              <a:gd name="T12" fmla="*/ 21625 h 21625"/>
            </a:gdLst>
            <a:ahLst/>
            <a:cxnLst>
              <a:cxn ang="T6">
                <a:pos x="T0" y="T1"/>
              </a:cxn>
              <a:cxn ang="T7">
                <a:pos x="T2" y="T3"/>
              </a:cxn>
              <a:cxn ang="T8">
                <a:pos x="T4" y="T5"/>
              </a:cxn>
            </a:cxnLst>
            <a:rect l="T9" t="T10" r="T11" b="T12"/>
            <a:pathLst>
              <a:path w="21618" h="21625" fill="none" extrusionOk="0">
                <a:moveTo>
                  <a:pt x="21617" y="-1"/>
                </a:moveTo>
                <a:cubicBezTo>
                  <a:pt x="21617" y="8"/>
                  <a:pt x="21618" y="16"/>
                  <a:pt x="21618" y="25"/>
                </a:cubicBezTo>
                <a:cubicBezTo>
                  <a:pt x="21618" y="11954"/>
                  <a:pt x="11947" y="21625"/>
                  <a:pt x="18" y="21625"/>
                </a:cubicBezTo>
                <a:cubicBezTo>
                  <a:pt x="11" y="21625"/>
                  <a:pt x="5" y="21624"/>
                  <a:pt x="-1" y="21624"/>
                </a:cubicBezTo>
              </a:path>
              <a:path w="21618" h="21625" stroke="0" extrusionOk="0">
                <a:moveTo>
                  <a:pt x="21617" y="-1"/>
                </a:moveTo>
                <a:cubicBezTo>
                  <a:pt x="21617" y="8"/>
                  <a:pt x="21618" y="16"/>
                  <a:pt x="21618" y="25"/>
                </a:cubicBezTo>
                <a:cubicBezTo>
                  <a:pt x="21618" y="11954"/>
                  <a:pt x="11947" y="21625"/>
                  <a:pt x="18" y="21625"/>
                </a:cubicBezTo>
                <a:cubicBezTo>
                  <a:pt x="11" y="21625"/>
                  <a:pt x="5" y="21624"/>
                  <a:pt x="-1" y="21624"/>
                </a:cubicBezTo>
                <a:lnTo>
                  <a:pt x="18" y="25"/>
                </a:lnTo>
                <a:lnTo>
                  <a:pt x="21617" y="-1"/>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08" name="Arc 8"/>
          <p:cNvSpPr>
            <a:spLocks/>
          </p:cNvSpPr>
          <p:nvPr/>
        </p:nvSpPr>
        <p:spPr bwMode="auto">
          <a:xfrm rot="10800000">
            <a:off x="3276600" y="4365625"/>
            <a:ext cx="1485900" cy="1828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09" name="Arc 9"/>
          <p:cNvSpPr>
            <a:spLocks/>
          </p:cNvSpPr>
          <p:nvPr/>
        </p:nvSpPr>
        <p:spPr bwMode="auto">
          <a:xfrm rot="-5460000">
            <a:off x="4541044" y="4612481"/>
            <a:ext cx="1830388" cy="1336675"/>
          </a:xfrm>
          <a:custGeom>
            <a:avLst/>
            <a:gdLst>
              <a:gd name="T0" fmla="*/ 2147483647 w 21618"/>
              <a:gd name="T1" fmla="*/ 0 h 21625"/>
              <a:gd name="T2" fmla="*/ 0 w 21618"/>
              <a:gd name="T3" fmla="*/ 2147483647 h 21625"/>
              <a:gd name="T4" fmla="*/ 925059282 w 21618"/>
              <a:gd name="T5" fmla="*/ 364870058 h 21625"/>
              <a:gd name="T6" fmla="*/ 0 60000 65536"/>
              <a:gd name="T7" fmla="*/ 0 60000 65536"/>
              <a:gd name="T8" fmla="*/ 0 60000 65536"/>
              <a:gd name="T9" fmla="*/ 0 w 21618"/>
              <a:gd name="T10" fmla="*/ 0 h 21625"/>
              <a:gd name="T11" fmla="*/ 21618 w 21618"/>
              <a:gd name="T12" fmla="*/ 21625 h 21625"/>
            </a:gdLst>
            <a:ahLst/>
            <a:cxnLst>
              <a:cxn ang="T6">
                <a:pos x="T0" y="T1"/>
              </a:cxn>
              <a:cxn ang="T7">
                <a:pos x="T2" y="T3"/>
              </a:cxn>
              <a:cxn ang="T8">
                <a:pos x="T4" y="T5"/>
              </a:cxn>
            </a:cxnLst>
            <a:rect l="T9" t="T10" r="T11" b="T12"/>
            <a:pathLst>
              <a:path w="21618" h="21625" fill="none" extrusionOk="0">
                <a:moveTo>
                  <a:pt x="21617" y="-1"/>
                </a:moveTo>
                <a:cubicBezTo>
                  <a:pt x="21617" y="8"/>
                  <a:pt x="21618" y="16"/>
                  <a:pt x="21618" y="25"/>
                </a:cubicBezTo>
                <a:cubicBezTo>
                  <a:pt x="21618" y="11954"/>
                  <a:pt x="11947" y="21625"/>
                  <a:pt x="18" y="21625"/>
                </a:cubicBezTo>
                <a:cubicBezTo>
                  <a:pt x="11" y="21625"/>
                  <a:pt x="5" y="21624"/>
                  <a:pt x="-1" y="21624"/>
                </a:cubicBezTo>
              </a:path>
              <a:path w="21618" h="21625" stroke="0" extrusionOk="0">
                <a:moveTo>
                  <a:pt x="21617" y="-1"/>
                </a:moveTo>
                <a:cubicBezTo>
                  <a:pt x="21617" y="8"/>
                  <a:pt x="21618" y="16"/>
                  <a:pt x="21618" y="25"/>
                </a:cubicBezTo>
                <a:cubicBezTo>
                  <a:pt x="21618" y="11954"/>
                  <a:pt x="11947" y="21625"/>
                  <a:pt x="18" y="21625"/>
                </a:cubicBezTo>
                <a:cubicBezTo>
                  <a:pt x="11" y="21625"/>
                  <a:pt x="5" y="21624"/>
                  <a:pt x="-1" y="21624"/>
                </a:cubicBezTo>
                <a:lnTo>
                  <a:pt x="18" y="25"/>
                </a:lnTo>
                <a:lnTo>
                  <a:pt x="21617" y="-1"/>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10" name="Arc 10"/>
          <p:cNvSpPr>
            <a:spLocks/>
          </p:cNvSpPr>
          <p:nvPr/>
        </p:nvSpPr>
        <p:spPr bwMode="auto">
          <a:xfrm rot="10800000">
            <a:off x="6156325" y="4365625"/>
            <a:ext cx="1485900" cy="1828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11" name="Arc 11"/>
          <p:cNvSpPr>
            <a:spLocks/>
          </p:cNvSpPr>
          <p:nvPr/>
        </p:nvSpPr>
        <p:spPr bwMode="auto">
          <a:xfrm rot="-5460000">
            <a:off x="7349332" y="4612481"/>
            <a:ext cx="1830388" cy="1336675"/>
          </a:xfrm>
          <a:custGeom>
            <a:avLst/>
            <a:gdLst>
              <a:gd name="T0" fmla="*/ 2147483647 w 21618"/>
              <a:gd name="T1" fmla="*/ 0 h 21625"/>
              <a:gd name="T2" fmla="*/ 0 w 21618"/>
              <a:gd name="T3" fmla="*/ 2147483647 h 21625"/>
              <a:gd name="T4" fmla="*/ 925059282 w 21618"/>
              <a:gd name="T5" fmla="*/ 364870058 h 21625"/>
              <a:gd name="T6" fmla="*/ 0 60000 65536"/>
              <a:gd name="T7" fmla="*/ 0 60000 65536"/>
              <a:gd name="T8" fmla="*/ 0 60000 65536"/>
              <a:gd name="T9" fmla="*/ 0 w 21618"/>
              <a:gd name="T10" fmla="*/ 0 h 21625"/>
              <a:gd name="T11" fmla="*/ 21618 w 21618"/>
              <a:gd name="T12" fmla="*/ 21625 h 21625"/>
            </a:gdLst>
            <a:ahLst/>
            <a:cxnLst>
              <a:cxn ang="T6">
                <a:pos x="T0" y="T1"/>
              </a:cxn>
              <a:cxn ang="T7">
                <a:pos x="T2" y="T3"/>
              </a:cxn>
              <a:cxn ang="T8">
                <a:pos x="T4" y="T5"/>
              </a:cxn>
            </a:cxnLst>
            <a:rect l="T9" t="T10" r="T11" b="T12"/>
            <a:pathLst>
              <a:path w="21618" h="21625" fill="none" extrusionOk="0">
                <a:moveTo>
                  <a:pt x="21617" y="-1"/>
                </a:moveTo>
                <a:cubicBezTo>
                  <a:pt x="21617" y="8"/>
                  <a:pt x="21618" y="16"/>
                  <a:pt x="21618" y="25"/>
                </a:cubicBezTo>
                <a:cubicBezTo>
                  <a:pt x="21618" y="11954"/>
                  <a:pt x="11947" y="21625"/>
                  <a:pt x="18" y="21625"/>
                </a:cubicBezTo>
                <a:cubicBezTo>
                  <a:pt x="11" y="21625"/>
                  <a:pt x="5" y="21624"/>
                  <a:pt x="-1" y="21624"/>
                </a:cubicBezTo>
              </a:path>
              <a:path w="21618" h="21625" stroke="0" extrusionOk="0">
                <a:moveTo>
                  <a:pt x="21617" y="-1"/>
                </a:moveTo>
                <a:cubicBezTo>
                  <a:pt x="21617" y="8"/>
                  <a:pt x="21618" y="16"/>
                  <a:pt x="21618" y="25"/>
                </a:cubicBezTo>
                <a:cubicBezTo>
                  <a:pt x="21618" y="11954"/>
                  <a:pt x="11947" y="21625"/>
                  <a:pt x="18" y="21625"/>
                </a:cubicBezTo>
                <a:cubicBezTo>
                  <a:pt x="11" y="21625"/>
                  <a:pt x="5" y="21624"/>
                  <a:pt x="-1" y="21624"/>
                </a:cubicBezTo>
                <a:lnTo>
                  <a:pt x="18" y="25"/>
                </a:lnTo>
                <a:lnTo>
                  <a:pt x="21617" y="-1"/>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12" name="Rectangle 12"/>
          <p:cNvSpPr>
            <a:spLocks noChangeArrowheads="1"/>
          </p:cNvSpPr>
          <p:nvPr/>
        </p:nvSpPr>
        <p:spPr bwMode="auto">
          <a:xfrm>
            <a:off x="468313" y="5734050"/>
            <a:ext cx="76822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Calibri"/>
                <a:ea typeface="+mn-ea"/>
                <a:cs typeface="+mn-cs"/>
              </a:rPr>
              <a:t>Alerte</a:t>
            </a:r>
          </a:p>
        </p:txBody>
      </p:sp>
      <p:sp>
        <p:nvSpPr>
          <p:cNvPr id="25613" name="Rectangle 13"/>
          <p:cNvSpPr>
            <a:spLocks noChangeArrowheads="1"/>
          </p:cNvSpPr>
          <p:nvPr/>
        </p:nvSpPr>
        <p:spPr bwMode="auto">
          <a:xfrm>
            <a:off x="3348038" y="5734050"/>
            <a:ext cx="76822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lang="fr-FR" sz="1800" b="1" dirty="0">
                <a:solidFill>
                  <a:srgbClr val="FF0000"/>
                </a:solidFill>
                <a:latin typeface="Calibri"/>
                <a:cs typeface="+mn-cs"/>
              </a:rPr>
              <a:t>Alerte</a:t>
            </a:r>
          </a:p>
        </p:txBody>
      </p:sp>
      <p:sp>
        <p:nvSpPr>
          <p:cNvPr id="25614" name="Rectangle 14"/>
          <p:cNvSpPr>
            <a:spLocks noChangeArrowheads="1"/>
          </p:cNvSpPr>
          <p:nvPr/>
        </p:nvSpPr>
        <p:spPr bwMode="auto">
          <a:xfrm>
            <a:off x="6300788" y="5734050"/>
            <a:ext cx="76822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lang="fr-FR" sz="1800" b="1" dirty="0">
                <a:solidFill>
                  <a:srgbClr val="FF0000"/>
                </a:solidFill>
                <a:latin typeface="Calibri"/>
                <a:cs typeface="+mn-cs"/>
              </a:rPr>
              <a:t>Alerte</a:t>
            </a:r>
          </a:p>
        </p:txBody>
      </p:sp>
      <p:sp>
        <p:nvSpPr>
          <p:cNvPr id="25615" name="Rectangle 15"/>
          <p:cNvSpPr>
            <a:spLocks noChangeArrowheads="1"/>
          </p:cNvSpPr>
          <p:nvPr/>
        </p:nvSpPr>
        <p:spPr bwMode="auto">
          <a:xfrm>
            <a:off x="2411413" y="4149725"/>
            <a:ext cx="94923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accent6">
                    <a:lumMod val="75000"/>
                    <a:lumOff val="25000"/>
                  </a:schemeClr>
                </a:solidFill>
                <a:effectLst/>
                <a:uLnTx/>
                <a:uFillTx/>
                <a:latin typeface="Calibri"/>
                <a:ea typeface="+mn-ea"/>
                <a:cs typeface="+mn-cs"/>
              </a:rPr>
              <a:t>Détente</a:t>
            </a:r>
          </a:p>
        </p:txBody>
      </p:sp>
      <p:sp>
        <p:nvSpPr>
          <p:cNvPr id="25616" name="Rectangle 16"/>
          <p:cNvSpPr>
            <a:spLocks noChangeArrowheads="1"/>
          </p:cNvSpPr>
          <p:nvPr/>
        </p:nvSpPr>
        <p:spPr bwMode="auto">
          <a:xfrm>
            <a:off x="5292725" y="4149725"/>
            <a:ext cx="94923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l" defTabSz="457200" eaLnBrk="0" fontAlgn="auto" hangingPunct="0">
              <a:spcBef>
                <a:spcPts val="0"/>
              </a:spcBef>
              <a:spcAft>
                <a:spcPts val="0"/>
              </a:spcAft>
              <a:defRPr/>
            </a:pPr>
            <a:r>
              <a:rPr lang="fr-FR" sz="1800" b="1" dirty="0">
                <a:solidFill>
                  <a:schemeClr val="accent6">
                    <a:lumMod val="75000"/>
                    <a:lumOff val="25000"/>
                  </a:schemeClr>
                </a:solidFill>
                <a:latin typeface="Calibri"/>
                <a:cs typeface="+mn-cs"/>
              </a:rPr>
              <a:t>Détente</a:t>
            </a:r>
          </a:p>
        </p:txBody>
      </p:sp>
      <p:sp>
        <p:nvSpPr>
          <p:cNvPr id="25617" name="Rectangle 17"/>
          <p:cNvSpPr>
            <a:spLocks noChangeArrowheads="1"/>
          </p:cNvSpPr>
          <p:nvPr/>
        </p:nvSpPr>
        <p:spPr bwMode="auto">
          <a:xfrm>
            <a:off x="7885113" y="4149725"/>
            <a:ext cx="949235"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l" defTabSz="457200" eaLnBrk="0" fontAlgn="auto" hangingPunct="0">
              <a:spcBef>
                <a:spcPts val="0"/>
              </a:spcBef>
              <a:spcAft>
                <a:spcPts val="0"/>
              </a:spcAft>
              <a:defRPr/>
            </a:pPr>
            <a:r>
              <a:rPr lang="fr-FR" sz="1800" b="1" dirty="0">
                <a:solidFill>
                  <a:schemeClr val="accent6">
                    <a:lumMod val="75000"/>
                    <a:lumOff val="25000"/>
                  </a:schemeClr>
                </a:solidFill>
                <a:latin typeface="Calibri"/>
                <a:cs typeface="+mn-cs"/>
              </a:rPr>
              <a:t>Détente</a:t>
            </a:r>
          </a:p>
        </p:txBody>
      </p:sp>
      <p:sp>
        <p:nvSpPr>
          <p:cNvPr id="2" name="Espace réservé du numéro de diapositive 1"/>
          <p:cNvSpPr>
            <a:spLocks noGrp="1"/>
          </p:cNvSpPr>
          <p:nvPr>
            <p:ph type="sldNum" sz="quarter" idx="4294967295"/>
          </p:nvPr>
        </p:nvSpPr>
        <p:spPr>
          <a:xfrm>
            <a:off x="6553200" y="6356350"/>
            <a:ext cx="213360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706E18-308F-7549-BA8F-6FF11702E8E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9"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a:t>
            </a:r>
            <a:r>
              <a:rPr lang="fr-BE" dirty="0">
                <a:solidFill>
                  <a:srgbClr val="0070C0"/>
                </a:solidFill>
              </a:rPr>
              <a:t>une réaction non toxique à la base</a:t>
            </a:r>
            <a:endParaRPr lang="en-US" kern="0" dirty="0">
              <a:solidFill>
                <a:srgbClr val="0070C0"/>
              </a:solidFill>
            </a:endParaRPr>
          </a:p>
        </p:txBody>
      </p:sp>
    </p:spTree>
    <p:extLst>
      <p:ext uri="{BB962C8B-B14F-4D97-AF65-F5344CB8AC3E}">
        <p14:creationId xmlns:p14="http://schemas.microsoft.com/office/powerpoint/2010/main" val="583835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Rot="1" noChangeArrowheads="1"/>
          </p:cNvSpPr>
          <p:nvPr>
            <p:ph type="body" sz="half" idx="1"/>
          </p:nvPr>
        </p:nvSpPr>
        <p:spPr>
          <a:ln w="57150">
            <a:solidFill>
              <a:srgbClr val="0070C0"/>
            </a:solidFill>
          </a:ln>
        </p:spPr>
        <p:txBody>
          <a:bodyPr/>
          <a:lstStyle/>
          <a:p>
            <a:r>
              <a:rPr lang="fr-BE" sz="1800" dirty="0"/>
              <a:t>Réaction du système nerveux autonome dit orthosympathique</a:t>
            </a:r>
            <a:endParaRPr lang="fr-FR" sz="1800" dirty="0"/>
          </a:p>
        </p:txBody>
      </p:sp>
      <p:sp>
        <p:nvSpPr>
          <p:cNvPr id="23556" name="Rectangle 4"/>
          <p:cNvSpPr>
            <a:spLocks noGrp="1" noRot="1" noChangeArrowheads="1"/>
          </p:cNvSpPr>
          <p:nvPr>
            <p:ph type="body" sz="half" idx="2"/>
          </p:nvPr>
        </p:nvSpPr>
        <p:spPr/>
        <p:txBody>
          <a:bodyPr/>
          <a:lstStyle/>
          <a:p>
            <a:r>
              <a:rPr lang="fr-FR" sz="1800" dirty="0">
                <a:solidFill>
                  <a:schemeClr val="accent5"/>
                </a:solidFill>
              </a:rPr>
              <a:t>Rôle de l’orthosympathique :</a:t>
            </a:r>
          </a:p>
          <a:p>
            <a:endParaRPr lang="fr-FR" sz="1800" dirty="0">
              <a:solidFill>
                <a:schemeClr val="accent5"/>
              </a:solidFill>
            </a:endParaRPr>
          </a:p>
          <a:p>
            <a:pPr lvl="1"/>
            <a:r>
              <a:rPr lang="fr-BE" sz="1800" dirty="0"/>
              <a:t>Préparer l’action: attaquer ou fuir</a:t>
            </a:r>
            <a:endParaRPr lang="fr-FR" sz="1800" dirty="0"/>
          </a:p>
          <a:p>
            <a:pPr lvl="2"/>
            <a:r>
              <a:rPr lang="fr-FR" sz="1800" dirty="0"/>
              <a:t>Vasculariser les muscles*,</a:t>
            </a:r>
          </a:p>
          <a:p>
            <a:pPr lvl="2"/>
            <a:r>
              <a:rPr lang="fr-FR" sz="1800" dirty="0"/>
              <a:t>Mydriase*, </a:t>
            </a:r>
          </a:p>
          <a:p>
            <a:pPr lvl="2"/>
            <a:r>
              <a:rPr lang="fr-FR" sz="1800" dirty="0"/>
              <a:t>Fermer les sphincters,</a:t>
            </a:r>
          </a:p>
          <a:p>
            <a:pPr lvl="2"/>
            <a:r>
              <a:rPr lang="fr-FR" sz="1800" dirty="0"/>
              <a:t>Augmenter le rythme cardiaque,</a:t>
            </a:r>
          </a:p>
          <a:p>
            <a:pPr lvl="2"/>
            <a:r>
              <a:rPr lang="fr-FR" sz="1800" dirty="0"/>
              <a:t>Augmenter la tension artérielle </a:t>
            </a:r>
          </a:p>
          <a:p>
            <a:pPr lvl="2"/>
            <a:r>
              <a:rPr lang="fr-FR" sz="1800" dirty="0"/>
              <a:t>Augmenter le rythme respiratoire</a:t>
            </a:r>
          </a:p>
        </p:txBody>
      </p:sp>
      <p:sp>
        <p:nvSpPr>
          <p:cNvPr id="2" name="Espace réservé du numéro de diapositive 1"/>
          <p:cNvSpPr>
            <a:spLocks noGrp="1"/>
          </p:cNvSpPr>
          <p:nvPr>
            <p:ph type="sldNum" sz="quarter" idx="4294967295"/>
          </p:nvPr>
        </p:nvSpPr>
        <p:spPr>
          <a:xfrm>
            <a:off x="7010400" y="6356350"/>
            <a:ext cx="2133600" cy="365125"/>
          </a:xfrm>
          <a:prstGeom prst="rect">
            <a:avLst/>
          </a:prstGeom>
        </p:spPr>
        <p:txBody>
          <a:bodyPr/>
          <a:lstStyle/>
          <a:p>
            <a:fld id="{14706E18-308F-7549-BA8F-6FF11702E8E8}" type="slidenum">
              <a:rPr lang="fr-FR" smtClean="0"/>
              <a:t>9</a:t>
            </a:fld>
            <a:endParaRPr lang="fr-FR" dirty="0"/>
          </a:p>
        </p:txBody>
      </p:sp>
      <p:grpSp>
        <p:nvGrpSpPr>
          <p:cNvPr id="5" name="Groupe 4"/>
          <p:cNvGrpSpPr/>
          <p:nvPr/>
        </p:nvGrpSpPr>
        <p:grpSpPr>
          <a:xfrm>
            <a:off x="1240106" y="3508375"/>
            <a:ext cx="3601769" cy="2468002"/>
            <a:chOff x="1240106" y="3508375"/>
            <a:chExt cx="3601769" cy="2468002"/>
          </a:xfrm>
        </p:grpSpPr>
        <p:sp>
          <p:nvSpPr>
            <p:cNvPr id="20484" name="Line 5"/>
            <p:cNvSpPr>
              <a:spLocks noChangeShapeType="1"/>
            </p:cNvSpPr>
            <p:nvPr/>
          </p:nvSpPr>
          <p:spPr bwMode="auto">
            <a:xfrm>
              <a:off x="1374775" y="3508375"/>
              <a:ext cx="0" cy="1981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0485" name="Line 6"/>
            <p:cNvSpPr>
              <a:spLocks noChangeShapeType="1"/>
            </p:cNvSpPr>
            <p:nvPr/>
          </p:nvSpPr>
          <p:spPr bwMode="auto">
            <a:xfrm>
              <a:off x="1374775" y="5489575"/>
              <a:ext cx="34671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20486" name="Arc 7"/>
            <p:cNvSpPr>
              <a:spLocks/>
            </p:cNvSpPr>
            <p:nvPr/>
          </p:nvSpPr>
          <p:spPr bwMode="auto">
            <a:xfrm rot="10800000">
              <a:off x="1606551" y="3584575"/>
              <a:ext cx="1501774" cy="19050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20487" name="Rectangle 8"/>
            <p:cNvSpPr>
              <a:spLocks noChangeArrowheads="1"/>
            </p:cNvSpPr>
            <p:nvPr/>
          </p:nvSpPr>
          <p:spPr bwMode="auto">
            <a:xfrm>
              <a:off x="1240106" y="5640388"/>
              <a:ext cx="76463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fr-FR" sz="1600" b="1" dirty="0">
                  <a:solidFill>
                    <a:srgbClr val="FF0000"/>
                  </a:solidFill>
                </a:rPr>
                <a:t>Alerte</a:t>
              </a:r>
            </a:p>
          </p:txBody>
        </p:sp>
        <p:sp>
          <p:nvSpPr>
            <p:cNvPr id="20488" name="Rectangle 9"/>
            <p:cNvSpPr>
              <a:spLocks noChangeArrowheads="1"/>
            </p:cNvSpPr>
            <p:nvPr/>
          </p:nvSpPr>
          <p:spPr bwMode="auto">
            <a:xfrm>
              <a:off x="1937130" y="4713288"/>
              <a:ext cx="742192"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fr-FR" sz="1600" b="1"/>
                <a:t>Ortho</a:t>
              </a:r>
            </a:p>
          </p:txBody>
        </p:sp>
      </p:grpSp>
      <p:sp>
        <p:nvSpPr>
          <p:cNvPr id="3" name="ZoneTexte 2"/>
          <p:cNvSpPr txBox="1"/>
          <p:nvPr/>
        </p:nvSpPr>
        <p:spPr>
          <a:xfrm>
            <a:off x="5181600" y="5295900"/>
            <a:ext cx="3429000" cy="646331"/>
          </a:xfrm>
          <a:prstGeom prst="rect">
            <a:avLst/>
          </a:prstGeom>
          <a:noFill/>
        </p:spPr>
        <p:txBody>
          <a:bodyPr wrap="square" rtlCol="0">
            <a:spAutoFit/>
          </a:bodyPr>
          <a:lstStyle/>
          <a:p>
            <a:pPr algn="l" eaLnBrk="1" hangingPunct="1">
              <a:spcBef>
                <a:spcPct val="0"/>
              </a:spcBef>
            </a:pPr>
            <a:r>
              <a:rPr lang="fr-BE" i="1" dirty="0">
                <a:solidFill>
                  <a:schemeClr val="tx1"/>
                </a:solidFill>
              </a:rPr>
              <a:t>*Vasculariser  : irriguer les vaisseaux d'un corps ou d'une partie du corps, par exemple l'œil  </a:t>
            </a:r>
          </a:p>
          <a:p>
            <a:pPr algn="l" eaLnBrk="1" hangingPunct="1">
              <a:spcBef>
                <a:spcPct val="0"/>
              </a:spcBef>
            </a:pPr>
            <a:r>
              <a:rPr lang="fr-FR" i="1" dirty="0">
                <a:latin typeface="Times New Roman" charset="0"/>
                <a:ea typeface="ＭＳ Ｐゴシック" charset="0"/>
              </a:rPr>
              <a:t>*Mydriase : </a:t>
            </a:r>
            <a:r>
              <a:rPr lang="fr-BE" i="1" dirty="0">
                <a:solidFill>
                  <a:schemeClr val="tx1"/>
                </a:solidFill>
              </a:rPr>
              <a:t>dilatation de la pupille</a:t>
            </a:r>
          </a:p>
        </p:txBody>
      </p:sp>
      <p:sp>
        <p:nvSpPr>
          <p:cNvPr id="13"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a:t>
            </a:r>
            <a:r>
              <a:rPr lang="fr-FR" dirty="0">
                <a:solidFill>
                  <a:srgbClr val="0070C0"/>
                </a:solidFill>
              </a:rPr>
              <a:t>lorsque la survie est mise en danger</a:t>
            </a:r>
            <a:endParaRPr lang="en-US" kern="0" dirty="0">
              <a:solidFill>
                <a:srgbClr val="0070C0"/>
              </a:solidFill>
            </a:endParaRPr>
          </a:p>
        </p:txBody>
      </p:sp>
    </p:spTree>
    <p:extLst>
      <p:ext uri="{BB962C8B-B14F-4D97-AF65-F5344CB8AC3E}">
        <p14:creationId xmlns:p14="http://schemas.microsoft.com/office/powerpoint/2010/main" val="154940231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39"/>
</p:tagLst>
</file>

<file path=ppt/theme/theme1.xml><?xml version="1.0" encoding="utf-8"?>
<a:theme xmlns:a="http://schemas.openxmlformats.org/drawingml/2006/main" name="Capsules">
  <a:themeElements>
    <a:clrScheme name="Personnalisé 5">
      <a:dk1>
        <a:srgbClr val="4D4D4D"/>
      </a:dk1>
      <a:lt1>
        <a:srgbClr val="FFFFFF"/>
      </a:lt1>
      <a:dk2>
        <a:srgbClr val="4D4D4D"/>
      </a:dk2>
      <a:lt2>
        <a:srgbClr val="969696"/>
      </a:lt2>
      <a:accent1>
        <a:srgbClr val="4B4B4B"/>
      </a:accent1>
      <a:accent2>
        <a:srgbClr val="7F7F7F"/>
      </a:accent2>
      <a:accent3>
        <a:srgbClr val="B7B7B7"/>
      </a:accent3>
      <a:accent4>
        <a:srgbClr val="A7435D"/>
      </a:accent4>
      <a:accent5>
        <a:srgbClr val="00501F"/>
      </a:accent5>
      <a:accent6>
        <a:srgbClr val="00481B"/>
      </a:accent6>
      <a:hlink>
        <a:srgbClr val="A7435D"/>
      </a:hlink>
      <a:folHlink>
        <a:srgbClr val="C0C0C0"/>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4763A"/>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200" b="0" i="0" u="none" strike="noStrike" cap="none" normalizeH="0" baseline="0" smtClean="0">
            <a:ln>
              <a:noFill/>
            </a:ln>
            <a:solidFill>
              <a:srgbClr val="333333"/>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rgbClr val="04763A"/>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200" b="0" i="0" u="none" strike="noStrike" cap="none" normalizeH="0" baseline="0" smtClean="0">
            <a:ln>
              <a:noFill/>
            </a:ln>
            <a:solidFill>
              <a:srgbClr val="333333"/>
            </a:solidFill>
            <a:effectLst/>
            <a:latin typeface="Arial" charset="0"/>
            <a:cs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0000"/>
        </a:dk1>
        <a:lt1>
          <a:srgbClr val="FFFFFF"/>
        </a:lt1>
        <a:dk2>
          <a:srgbClr val="60A060"/>
        </a:dk2>
        <a:lt2>
          <a:srgbClr val="808080"/>
        </a:lt2>
        <a:accent1>
          <a:srgbClr val="B2D1B2"/>
        </a:accent1>
        <a:accent2>
          <a:srgbClr val="8DB6F3"/>
        </a:accent2>
        <a:accent3>
          <a:srgbClr val="FFFFFF"/>
        </a:accent3>
        <a:accent4>
          <a:srgbClr val="000000"/>
        </a:accent4>
        <a:accent5>
          <a:srgbClr val="D5E5D5"/>
        </a:accent5>
        <a:accent6>
          <a:srgbClr val="7FA5DC"/>
        </a:accent6>
        <a:hlink>
          <a:srgbClr val="003366"/>
        </a:hlink>
        <a:folHlink>
          <a:srgbClr val="FFCC66"/>
        </a:folHlink>
      </a:clrScheme>
      <a:clrMap bg1="lt1" tx1="dk1" bg2="lt2" tx2="dk2" accent1="accent1" accent2="accent2" accent3="accent3" accent4="accent4" accent5="accent5" accent6="accent6" hlink="hlink" folHlink="folHlink"/>
    </a:extraClrScheme>
    <a:extraClrScheme>
      <a:clrScheme name="Capsules 10">
        <a:dk1>
          <a:srgbClr val="000000"/>
        </a:dk1>
        <a:lt1>
          <a:srgbClr val="FFFFFF"/>
        </a:lt1>
        <a:dk2>
          <a:srgbClr val="000000"/>
        </a:dk2>
        <a:lt2>
          <a:srgbClr val="808080"/>
        </a:lt2>
        <a:accent1>
          <a:srgbClr val="B2D1B2"/>
        </a:accent1>
        <a:accent2>
          <a:srgbClr val="60A060"/>
        </a:accent2>
        <a:accent3>
          <a:srgbClr val="FFFFFF"/>
        </a:accent3>
        <a:accent4>
          <a:srgbClr val="000000"/>
        </a:accent4>
        <a:accent5>
          <a:srgbClr val="D5E5D5"/>
        </a:accent5>
        <a:accent6>
          <a:srgbClr val="569156"/>
        </a:accent6>
        <a:hlink>
          <a:srgbClr val="A7435D"/>
        </a:hlink>
        <a:folHlink>
          <a:srgbClr val="FFCC66"/>
        </a:folHlink>
      </a:clrScheme>
      <a:clrMap bg1="lt1" tx1="dk1" bg2="lt2" tx2="dk2" accent1="accent1" accent2="accent2" accent3="accent3" accent4="accent4" accent5="accent5" accent6="accent6" hlink="hlink" folHlink="folHlink"/>
    </a:extraClrScheme>
    <a:extraClrScheme>
      <a:clrScheme name="Capsules 11">
        <a:dk1>
          <a:srgbClr val="000000"/>
        </a:dk1>
        <a:lt1>
          <a:srgbClr val="FFFFFF"/>
        </a:lt1>
        <a:dk2>
          <a:srgbClr val="7E542A"/>
        </a:dk2>
        <a:lt2>
          <a:srgbClr val="808080"/>
        </a:lt2>
        <a:accent1>
          <a:srgbClr val="B2D1B2"/>
        </a:accent1>
        <a:accent2>
          <a:srgbClr val="60A060"/>
        </a:accent2>
        <a:accent3>
          <a:srgbClr val="FFFFFF"/>
        </a:accent3>
        <a:accent4>
          <a:srgbClr val="000000"/>
        </a:accent4>
        <a:accent5>
          <a:srgbClr val="D5E5D5"/>
        </a:accent5>
        <a:accent6>
          <a:srgbClr val="569156"/>
        </a:accent6>
        <a:hlink>
          <a:srgbClr val="A7435D"/>
        </a:hlink>
        <a:folHlink>
          <a:srgbClr val="FFCC66"/>
        </a:folHlink>
      </a:clrScheme>
      <a:clrMap bg1="lt1" tx1="dk1" bg2="lt2" tx2="dk2" accent1="accent1" accent2="accent2" accent3="accent3" accent4="accent4" accent5="accent5" accent6="accent6" hlink="hlink" folHlink="folHlink"/>
    </a:extraClrScheme>
    <a:extraClrScheme>
      <a:clrScheme name="Capsules 12">
        <a:dk1>
          <a:srgbClr val="777777"/>
        </a:dk1>
        <a:lt1>
          <a:srgbClr val="FFFFFF"/>
        </a:lt1>
        <a:dk2>
          <a:srgbClr val="808080"/>
        </a:dk2>
        <a:lt2>
          <a:srgbClr val="808080"/>
        </a:lt2>
        <a:accent1>
          <a:srgbClr val="B2D1B2"/>
        </a:accent1>
        <a:accent2>
          <a:srgbClr val="60A060"/>
        </a:accent2>
        <a:accent3>
          <a:srgbClr val="FFFFFF"/>
        </a:accent3>
        <a:accent4>
          <a:srgbClr val="656565"/>
        </a:accent4>
        <a:accent5>
          <a:srgbClr val="D5E5D5"/>
        </a:accent5>
        <a:accent6>
          <a:srgbClr val="569156"/>
        </a:accent6>
        <a:hlink>
          <a:srgbClr val="A7435D"/>
        </a:hlink>
        <a:folHlink>
          <a:srgbClr val="FFCC66"/>
        </a:folHlink>
      </a:clrScheme>
      <a:clrMap bg1="lt1" tx1="dk1" bg2="lt2" tx2="dk2" accent1="accent1" accent2="accent2" accent3="accent3" accent4="accent4" accent5="accent5" accent6="accent6" hlink="hlink" folHlink="folHlink"/>
    </a:extraClrScheme>
    <a:extraClrScheme>
      <a:clrScheme name="Capsules 13">
        <a:dk1>
          <a:srgbClr val="777777"/>
        </a:dk1>
        <a:lt1>
          <a:srgbClr val="FFFFFF"/>
        </a:lt1>
        <a:dk2>
          <a:srgbClr val="808080"/>
        </a:dk2>
        <a:lt2>
          <a:srgbClr val="808080"/>
        </a:lt2>
        <a:accent1>
          <a:srgbClr val="B2D1B2"/>
        </a:accent1>
        <a:accent2>
          <a:srgbClr val="60A060"/>
        </a:accent2>
        <a:accent3>
          <a:srgbClr val="FFFFFF"/>
        </a:accent3>
        <a:accent4>
          <a:srgbClr val="656565"/>
        </a:accent4>
        <a:accent5>
          <a:srgbClr val="D5E5D5"/>
        </a:accent5>
        <a:accent6>
          <a:srgbClr val="569156"/>
        </a:accent6>
        <a:hlink>
          <a:srgbClr val="A7435D"/>
        </a:hlink>
        <a:folHlink>
          <a:srgbClr val="FF9933"/>
        </a:folHlink>
      </a:clrScheme>
      <a:clrMap bg1="lt1" tx1="dk1" bg2="lt2" tx2="dk2" accent1="accent1" accent2="accent2" accent3="accent3" accent4="accent4" accent5="accent5" accent6="accent6" hlink="hlink" folHlink="folHlink"/>
    </a:extraClrScheme>
    <a:extraClrScheme>
      <a:clrScheme name="Capsules 14">
        <a:dk1>
          <a:srgbClr val="777777"/>
        </a:dk1>
        <a:lt1>
          <a:srgbClr val="FFFFFF"/>
        </a:lt1>
        <a:dk2>
          <a:srgbClr val="808080"/>
        </a:dk2>
        <a:lt2>
          <a:srgbClr val="808080"/>
        </a:lt2>
        <a:accent1>
          <a:srgbClr val="B2B2B2"/>
        </a:accent1>
        <a:accent2>
          <a:srgbClr val="60A060"/>
        </a:accent2>
        <a:accent3>
          <a:srgbClr val="FFFFFF"/>
        </a:accent3>
        <a:accent4>
          <a:srgbClr val="656565"/>
        </a:accent4>
        <a:accent5>
          <a:srgbClr val="D5D5D5"/>
        </a:accent5>
        <a:accent6>
          <a:srgbClr val="569156"/>
        </a:accent6>
        <a:hlink>
          <a:srgbClr val="A7435D"/>
        </a:hlink>
        <a:folHlink>
          <a:srgbClr val="FF9933"/>
        </a:folHlink>
      </a:clrScheme>
      <a:clrMap bg1="lt1" tx1="dk1" bg2="lt2" tx2="dk2" accent1="accent1" accent2="accent2" accent3="accent3" accent4="accent4" accent5="accent5" accent6="accent6" hlink="hlink" folHlink="folHlink"/>
    </a:extraClrScheme>
    <a:extraClrScheme>
      <a:clrScheme name="Capsules 15">
        <a:dk1>
          <a:srgbClr val="4D4D4D"/>
        </a:dk1>
        <a:lt1>
          <a:srgbClr val="FFFFFF"/>
        </a:lt1>
        <a:dk2>
          <a:srgbClr val="4D4D4D"/>
        </a:dk2>
        <a:lt2>
          <a:srgbClr val="808080"/>
        </a:lt2>
        <a:accent1>
          <a:srgbClr val="B2B2B2"/>
        </a:accent1>
        <a:accent2>
          <a:srgbClr val="60A060"/>
        </a:accent2>
        <a:accent3>
          <a:srgbClr val="FFFFFF"/>
        </a:accent3>
        <a:accent4>
          <a:srgbClr val="404040"/>
        </a:accent4>
        <a:accent5>
          <a:srgbClr val="D5D5D5"/>
        </a:accent5>
        <a:accent6>
          <a:srgbClr val="569156"/>
        </a:accent6>
        <a:hlink>
          <a:srgbClr val="A7435D"/>
        </a:hlink>
        <a:folHlink>
          <a:srgbClr val="FF9933"/>
        </a:folHlink>
      </a:clrScheme>
      <a:clrMap bg1="lt1" tx1="dk1" bg2="lt2" tx2="dk2" accent1="accent1" accent2="accent2" accent3="accent3" accent4="accent4" accent5="accent5" accent6="accent6" hlink="hlink" folHlink="folHlink"/>
    </a:extraClrScheme>
    <a:extraClrScheme>
      <a:clrScheme name="Capsules 16">
        <a:dk1>
          <a:srgbClr val="4D4D4D"/>
        </a:dk1>
        <a:lt1>
          <a:srgbClr val="FFFFFF"/>
        </a:lt1>
        <a:dk2>
          <a:srgbClr val="4D4D4D"/>
        </a:dk2>
        <a:lt2>
          <a:srgbClr val="C0C0C0"/>
        </a:lt2>
        <a:accent1>
          <a:srgbClr val="7AB51D"/>
        </a:accent1>
        <a:accent2>
          <a:srgbClr val="00501F"/>
        </a:accent2>
        <a:accent3>
          <a:srgbClr val="FFFFFF"/>
        </a:accent3>
        <a:accent4>
          <a:srgbClr val="404040"/>
        </a:accent4>
        <a:accent5>
          <a:srgbClr val="BED7AB"/>
        </a:accent5>
        <a:accent6>
          <a:srgbClr val="00481B"/>
        </a:accent6>
        <a:hlink>
          <a:srgbClr val="A7435D"/>
        </a:hlink>
        <a:folHlink>
          <a:srgbClr val="FF99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63576</TotalTime>
  <Words>3422</Words>
  <Application>Microsoft Office PowerPoint</Application>
  <PresentationFormat>Affichage à l'écran (4:3)</PresentationFormat>
  <Paragraphs>567</Paragraphs>
  <Slides>49</Slides>
  <Notes>37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49</vt:i4>
      </vt:variant>
    </vt:vector>
  </HeadingPairs>
  <TitlesOfParts>
    <vt:vector size="58" baseType="lpstr">
      <vt:lpstr>ＭＳ Ｐゴシック</vt:lpstr>
      <vt:lpstr>Apple LiGothic Medium</vt:lpstr>
      <vt:lpstr>Arial</vt:lpstr>
      <vt:lpstr>Arial Narrow</vt:lpstr>
      <vt:lpstr>Calibri</vt:lpstr>
      <vt:lpstr>Times New Roman</vt:lpstr>
      <vt:lpstr>Verdana</vt:lpstr>
      <vt:lpstr>Wingdings</vt:lpstr>
      <vt:lpstr>Capsules</vt:lpstr>
      <vt:lpstr>UPBO Unité Pluridisciplinaire Burn Out</vt:lpstr>
      <vt:lpstr>UPBO Unité Pluridisciplinaire Burn Out</vt:lpstr>
      <vt:lpstr>Partager quelques repères pour situer le burn out  entre RPS, stress et dépression</vt:lpstr>
      <vt:lpstr>Les risques psychosociaux ou RPS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stress au travail</vt:lpstr>
      <vt:lpstr>Le burn out – un concept mal défini</vt:lpstr>
      <vt:lpstr>Le burn out – des signes faibles et discrets puis des signes visibles physiques &amp; psycho-comportementaux </vt:lpstr>
      <vt:lpstr>Le burn out – émergence du concept (1)</vt:lpstr>
      <vt:lpstr>Herbert Freudenberger – on lui doit la paternité du mot burn out </vt:lpstr>
      <vt:lpstr>Chrsitina Maslasch – connue pour son test le MBI (1981) </vt:lpstr>
      <vt:lpstr>Test d’Inventaire de Burn-Out de Maslach – MBI (1)</vt:lpstr>
      <vt:lpstr>Test d’Inventaire de Burn-Out de Maslach – MBI (2) </vt:lpstr>
      <vt:lpstr>Test d’Inventaire de Burn-Out de Maslach – MBI (3) </vt:lpstr>
      <vt:lpstr>Test d’Inventaire de Burn-Out de Maslach – MBI (4) </vt:lpstr>
      <vt:lpstr>Exemple d’Aline</vt:lpstr>
      <vt:lpstr>Exemple d’Arlette</vt:lpstr>
      <vt:lpstr>Exemple de Marc</vt:lpstr>
      <vt:lpstr>Le burn out – les profils à risques</vt:lpstr>
      <vt:lpstr>Le burn out – les profils préservés</vt:lpstr>
      <vt:lpstr>Le burn out – les chiffres</vt:lpstr>
      <vt:lpstr>Le burn out – les causes exogènes</vt:lpstr>
      <vt:lpstr>Le burn out – les causes endogènes</vt:lpstr>
      <vt:lpstr> Le burn out – explorer ce qui appartient à l’environnement (perso et pro) et ce qui appartient à l’individu</vt:lpstr>
      <vt:lpstr>Le burn out – les évolutions du travail</vt:lpstr>
      <vt:lpstr>Le burn out – maladie professionnelle?</vt:lpstr>
      <vt:lpstr>Le burn out – contagieux?</vt:lpstr>
      <vt:lpstr>Burn out et/ou dépression?</vt:lpstr>
      <vt:lpstr>Le burn out – enrayer le processus (1)</vt:lpstr>
      <vt:lpstr>Le burn out – enrayer le processus (2)</vt:lpstr>
      <vt:lpstr>Le burn out – quand tout s’effondre</vt:lpstr>
      <vt:lpstr>Le burn out : quand tout s’effondre </vt:lpstr>
      <vt:lpstr>Le burn out – Le temps de la recontruction </vt:lpstr>
      <vt:lpstr>UPBO Unité Pluridisciplinaire Burn Out</vt:lpstr>
      <vt:lpstr>UPBO Unité Pluridisciplinaire Burn Out</vt:lpstr>
      <vt:lpstr>Présentation PowerPoint</vt:lpstr>
      <vt:lpstr>Présentation PowerPoint</vt:lpstr>
      <vt:lpstr>Objectifs 2019 </vt:lpstr>
      <vt:lpstr>Objectifs 2019 (2) </vt:lpstr>
      <vt:lpstr>Objectifs 2019 (3) </vt:lpstr>
      <vt:lpstr>Objectifs 2019 et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dc:title>
  <dc:creator>Octen Consulting</dc:creator>
  <cp:lastModifiedBy>Utilisateur Windows</cp:lastModifiedBy>
  <cp:revision>2403</cp:revision>
  <cp:lastPrinted>2018-08-29T17:09:49Z</cp:lastPrinted>
  <dcterms:created xsi:type="dcterms:W3CDTF">2006-07-09T08:53:34Z</dcterms:created>
  <dcterms:modified xsi:type="dcterms:W3CDTF">2019-03-10T17:06:05Z</dcterms:modified>
</cp:coreProperties>
</file>