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6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4BE1E-40BC-4AF1-85C4-D7254DC54489}" type="datetimeFigureOut">
              <a:rPr lang="fr-FR" smtClean="0"/>
              <a:t>15/09/2020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05DE0-9194-4F05-B2AC-F4ACDDF242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043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Une rentrée tonique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Alliant optimisme et savoir-faire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4500" y="4195916"/>
            <a:ext cx="2002544" cy="138873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2692" y="1518385"/>
            <a:ext cx="2651383" cy="644931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9541042" y="2877952"/>
            <a:ext cx="2473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2060"/>
                </a:solidFill>
              </a:rPr>
              <a:t>S’unir pour réussir</a:t>
            </a:r>
          </a:p>
        </p:txBody>
      </p:sp>
    </p:spTree>
    <p:extLst>
      <p:ext uri="{BB962C8B-B14F-4D97-AF65-F5344CB8AC3E}">
        <p14:creationId xmlns:p14="http://schemas.microsoft.com/office/powerpoint/2010/main" val="110215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Pourquoi ce partenariat ?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Des valeurs communes et des synergies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67912" y="778331"/>
            <a:ext cx="3474720" cy="807720"/>
          </a:xfrm>
        </p:spPr>
        <p:txBody>
          <a:bodyPr anchor="t"/>
          <a:lstStyle/>
          <a:p>
            <a:pPr algn="ctr"/>
            <a:r>
              <a:rPr lang="fr-FR" dirty="0"/>
              <a:t>Plus qu’un centre de consultation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67912" y="1595376"/>
            <a:ext cx="3474720" cy="4023360"/>
          </a:xfrm>
        </p:spPr>
        <p:txBody>
          <a:bodyPr>
            <a:normAutofit/>
          </a:bodyPr>
          <a:lstStyle/>
          <a:p>
            <a:endParaRPr lang="fr-FR" dirty="0"/>
          </a:p>
          <a:p>
            <a:r>
              <a:rPr lang="fr-FR" dirty="0">
                <a:solidFill>
                  <a:schemeClr val="tx1"/>
                </a:solidFill>
              </a:rPr>
              <a:t>Un accompagnement de proximité</a:t>
            </a:r>
          </a:p>
          <a:p>
            <a:pPr lvl="1"/>
            <a:r>
              <a:rPr lang="fr-FR" sz="1700" dirty="0">
                <a:solidFill>
                  <a:schemeClr val="tx1"/>
                </a:solidFill>
              </a:rPr>
              <a:t>Renforcement des compétences</a:t>
            </a:r>
          </a:p>
          <a:p>
            <a:pPr lvl="1"/>
            <a:r>
              <a:rPr lang="fr-FR" sz="1700" dirty="0">
                <a:solidFill>
                  <a:schemeClr val="tx1"/>
                </a:solidFill>
              </a:rPr>
              <a:t>Visibilité locale</a:t>
            </a:r>
          </a:p>
          <a:p>
            <a:pPr lvl="1"/>
            <a:r>
              <a:rPr lang="fr-FR" sz="1700" dirty="0">
                <a:solidFill>
                  <a:schemeClr val="tx1"/>
                </a:solidFill>
              </a:rPr>
              <a:t>Partenariats médicaux</a:t>
            </a:r>
          </a:p>
          <a:p>
            <a:pPr lvl="1"/>
            <a:r>
              <a:rPr lang="fr-FR" sz="1700" dirty="0">
                <a:solidFill>
                  <a:schemeClr val="tx1"/>
                </a:solidFill>
              </a:rPr>
              <a:t>Offres partenaires attractives</a:t>
            </a:r>
          </a:p>
          <a:p>
            <a:pPr lvl="1"/>
            <a:r>
              <a:rPr lang="fr-FR" sz="1700" dirty="0">
                <a:solidFill>
                  <a:schemeClr val="tx1"/>
                </a:solidFill>
              </a:rPr>
              <a:t>Un réseau local</a:t>
            </a:r>
            <a:endParaRPr lang="fr-FR" sz="1500" dirty="0">
              <a:solidFill>
                <a:srgbClr val="0070C0"/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7796691" y="778331"/>
            <a:ext cx="3474720" cy="813171"/>
          </a:xfrm>
        </p:spPr>
        <p:txBody>
          <a:bodyPr anchor="t"/>
          <a:lstStyle/>
          <a:p>
            <a:pPr algn="ctr"/>
            <a:r>
              <a:rPr lang="fr-FR" dirty="0"/>
              <a:t>Plus qu’un agenda </a:t>
            </a:r>
            <a:br>
              <a:rPr lang="fr-FR" dirty="0"/>
            </a:br>
            <a:r>
              <a:rPr lang="fr-FR" dirty="0"/>
              <a:t>en ligne</a:t>
            </a:r>
          </a:p>
        </p:txBody>
      </p:sp>
      <p:sp>
        <p:nvSpPr>
          <p:cNvPr id="9" name="Espace réservé du contenu 3">
            <a:extLst>
              <a:ext uri="{FF2B5EF4-FFF2-40B4-BE49-F238E27FC236}">
                <a16:creationId xmlns:a16="http://schemas.microsoft.com/office/drawing/2014/main" xmlns="" id="{C2787327-7C45-467A-860B-9EEAC797F6D8}"/>
              </a:ext>
            </a:extLst>
          </p:cNvPr>
          <p:cNvSpPr txBox="1">
            <a:spLocks/>
          </p:cNvSpPr>
          <p:nvPr/>
        </p:nvSpPr>
        <p:spPr>
          <a:xfrm>
            <a:off x="7796691" y="1689054"/>
            <a:ext cx="3474720" cy="4023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  <a:p>
            <a:r>
              <a:rPr lang="fr-FR" dirty="0">
                <a:solidFill>
                  <a:schemeClr val="tx1"/>
                </a:solidFill>
              </a:rPr>
              <a:t>Un accompagnement à 360° dans votre développement</a:t>
            </a:r>
          </a:p>
          <a:p>
            <a:pPr lvl="1"/>
            <a:r>
              <a:rPr lang="fr-FR" sz="1700" dirty="0">
                <a:solidFill>
                  <a:schemeClr val="tx1"/>
                </a:solidFill>
              </a:rPr>
              <a:t>Renforcement des compétences</a:t>
            </a:r>
          </a:p>
          <a:p>
            <a:pPr lvl="1"/>
            <a:r>
              <a:rPr lang="fr-FR" sz="1700" dirty="0">
                <a:solidFill>
                  <a:schemeClr val="tx1"/>
                </a:solidFill>
              </a:rPr>
              <a:t>Visibilité en ligne et bouche-à-oreille digital </a:t>
            </a:r>
          </a:p>
          <a:p>
            <a:pPr lvl="1"/>
            <a:r>
              <a:rPr lang="fr-FR" sz="1700" dirty="0">
                <a:solidFill>
                  <a:schemeClr val="tx1"/>
                </a:solidFill>
              </a:rPr>
              <a:t>Partenariats « </a:t>
            </a:r>
            <a:r>
              <a:rPr lang="fr-FR" sz="1700" dirty="0" err="1">
                <a:solidFill>
                  <a:schemeClr val="tx1"/>
                </a:solidFill>
              </a:rPr>
              <a:t>corporate</a:t>
            </a:r>
            <a:r>
              <a:rPr lang="fr-FR" sz="1700" dirty="0">
                <a:solidFill>
                  <a:schemeClr val="tx1"/>
                </a:solidFill>
              </a:rPr>
              <a:t> »</a:t>
            </a:r>
          </a:p>
          <a:p>
            <a:pPr lvl="1"/>
            <a:r>
              <a:rPr lang="fr-FR" sz="1700" dirty="0">
                <a:solidFill>
                  <a:schemeClr val="tx1"/>
                </a:solidFill>
              </a:rPr>
              <a:t>Offres partenaires attractives</a:t>
            </a:r>
          </a:p>
          <a:p>
            <a:pPr lvl="1"/>
            <a:r>
              <a:rPr lang="fr-FR" sz="1700" dirty="0">
                <a:solidFill>
                  <a:schemeClr val="tx1"/>
                </a:solidFill>
              </a:rPr>
              <a:t>Un réseau national</a:t>
            </a:r>
            <a:endParaRPr lang="fr-FR" sz="1500" dirty="0">
              <a:solidFill>
                <a:srgbClr val="0070C0"/>
              </a:solidFill>
            </a:endParaRPr>
          </a:p>
        </p:txBody>
      </p:sp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xmlns="" id="{CC743EB1-194B-4DD8-975B-CE9B1B202AD3}"/>
              </a:ext>
            </a:extLst>
          </p:cNvPr>
          <p:cNvSpPr txBox="1">
            <a:spLocks/>
          </p:cNvSpPr>
          <p:nvPr/>
        </p:nvSpPr>
        <p:spPr>
          <a:xfrm>
            <a:off x="4504012" y="5452355"/>
            <a:ext cx="6585357" cy="1192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Font typeface="Wingdings 2" pitchFamily="18" charset="2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800" dirty="0"/>
              <a:t>« Apprendre à pêcher » - Mettre en place des leviers de croissance</a:t>
            </a:r>
          </a:p>
          <a:p>
            <a:pPr algn="ctr"/>
            <a:r>
              <a:rPr lang="fr-FR" sz="1800" dirty="0"/>
              <a:t>Développer votre activité pour vous épanouir dans votre métier</a:t>
            </a:r>
          </a:p>
          <a:p>
            <a:pPr algn="ctr"/>
            <a:endParaRPr lang="fr-FR" sz="1800" dirty="0"/>
          </a:p>
          <a:p>
            <a:pPr algn="ctr"/>
            <a:r>
              <a:rPr lang="fr-FR" sz="1800" dirty="0"/>
              <a:t>Œuvrer ensemble à la visibilité et la crédibilité des pratiques complémentaires – Faire caisse de résonnance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766" y="1341143"/>
            <a:ext cx="1660358" cy="1151431"/>
          </a:xfrm>
          <a:prstGeom prst="rect">
            <a:avLst/>
          </a:prstGeom>
        </p:spPr>
      </p:pic>
      <p:pic>
        <p:nvPicPr>
          <p:cNvPr id="12" name="Espace réservé du contenu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122" y="1456841"/>
            <a:ext cx="2401009" cy="584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878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Renforcement des compétences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r>
              <a:rPr lang="fr-FR" dirty="0">
                <a:solidFill>
                  <a:schemeClr val="tx1"/>
                </a:solidFill>
              </a:rPr>
              <a:t>Formation </a:t>
            </a:r>
            <a:r>
              <a:rPr lang="fr-FR" dirty="0" err="1">
                <a:solidFill>
                  <a:schemeClr val="tx1"/>
                </a:solidFill>
              </a:rPr>
              <a:t>Datadock</a:t>
            </a:r>
            <a:r>
              <a:rPr lang="fr-FR" dirty="0">
                <a:solidFill>
                  <a:schemeClr val="tx1"/>
                </a:solidFill>
              </a:rPr>
              <a:t> en :</a:t>
            </a:r>
          </a:p>
          <a:p>
            <a:pPr lvl="1"/>
            <a:r>
              <a:rPr lang="fr-FR" sz="1700" dirty="0">
                <a:solidFill>
                  <a:schemeClr val="tx1"/>
                </a:solidFill>
              </a:rPr>
              <a:t>Thérapie fréquentielle pour être à la pointe de l’innovation (partenariat et dispositif médical)</a:t>
            </a:r>
            <a:r>
              <a:rPr lang="fr-FR" dirty="0"/>
              <a:t/>
            </a:r>
            <a:br>
              <a:rPr lang="fr-FR" dirty="0"/>
            </a:br>
            <a:r>
              <a:rPr lang="fr-FR" sz="1500" i="1" dirty="0">
                <a:solidFill>
                  <a:srgbClr val="0070C0"/>
                </a:solidFill>
              </a:rPr>
              <a:t>(Evelyne Revellat, Thomas Carrière et Manuel </a:t>
            </a:r>
            <a:r>
              <a:rPr lang="fr-FR" sz="1500" i="1" dirty="0" err="1">
                <a:solidFill>
                  <a:srgbClr val="0070C0"/>
                </a:solidFill>
              </a:rPr>
              <a:t>Sperling</a:t>
            </a:r>
            <a:r>
              <a:rPr lang="fr-FR" sz="1500" i="1" dirty="0">
                <a:solidFill>
                  <a:srgbClr val="0070C0"/>
                </a:solidFill>
              </a:rPr>
              <a:t>)</a:t>
            </a:r>
          </a:p>
          <a:p>
            <a:pPr lvl="1"/>
            <a:r>
              <a:rPr lang="fr-FR" sz="1700" dirty="0">
                <a:solidFill>
                  <a:schemeClr val="tx1"/>
                </a:solidFill>
              </a:rPr>
              <a:t>EFT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sz="1500" i="1" dirty="0">
                <a:solidFill>
                  <a:srgbClr val="0070C0"/>
                </a:solidFill>
              </a:rPr>
              <a:t>(Patrick </a:t>
            </a:r>
            <a:r>
              <a:rPr lang="fr-FR" sz="1500" i="1" dirty="0" err="1">
                <a:solidFill>
                  <a:srgbClr val="0070C0"/>
                </a:solidFill>
              </a:rPr>
              <a:t>Lelu</a:t>
            </a:r>
            <a:r>
              <a:rPr lang="fr-FR" sz="1500" i="1" dirty="0">
                <a:solidFill>
                  <a:srgbClr val="0070C0"/>
                </a:solidFill>
              </a:rPr>
              <a:t>)</a:t>
            </a:r>
          </a:p>
          <a:p>
            <a:pPr lvl="1"/>
            <a:r>
              <a:rPr lang="fr-FR" sz="1700" dirty="0">
                <a:solidFill>
                  <a:schemeClr val="tx1"/>
                </a:solidFill>
              </a:rPr>
              <a:t>Comprendre la douleur et la traiter efficacement</a:t>
            </a:r>
            <a:r>
              <a:rPr lang="fr-FR" sz="1700" i="1" dirty="0">
                <a:solidFill>
                  <a:schemeClr val="tx1"/>
                </a:solidFill>
              </a:rPr>
              <a:t> </a:t>
            </a:r>
            <a:br>
              <a:rPr lang="fr-FR" sz="1700" i="1" dirty="0">
                <a:solidFill>
                  <a:schemeClr val="tx1"/>
                </a:solidFill>
              </a:rPr>
            </a:br>
            <a:r>
              <a:rPr lang="fr-FR" sz="1500" i="1" dirty="0">
                <a:solidFill>
                  <a:srgbClr val="0070C0"/>
                </a:solidFill>
              </a:rPr>
              <a:t>(Noura </a:t>
            </a:r>
            <a:r>
              <a:rPr lang="fr-FR" sz="1500" i="1" dirty="0" err="1">
                <a:solidFill>
                  <a:srgbClr val="0070C0"/>
                </a:solidFill>
              </a:rPr>
              <a:t>Marashi</a:t>
            </a:r>
            <a:r>
              <a:rPr lang="fr-FR" sz="1500" i="1" dirty="0">
                <a:solidFill>
                  <a:srgbClr val="0070C0"/>
                </a:solidFill>
              </a:rPr>
              <a:t>)</a:t>
            </a:r>
          </a:p>
          <a:p>
            <a:pPr lvl="1"/>
            <a:r>
              <a:rPr lang="fr-FR" sz="1700" dirty="0">
                <a:solidFill>
                  <a:schemeClr val="tx1"/>
                </a:solidFill>
              </a:rPr>
              <a:t>Savoir accompagner les aidants familiaux</a:t>
            </a:r>
            <a:br>
              <a:rPr lang="fr-FR" sz="1700" dirty="0">
                <a:solidFill>
                  <a:schemeClr val="tx1"/>
                </a:solidFill>
              </a:rPr>
            </a:br>
            <a:r>
              <a:rPr lang="fr-FR" sz="1500" i="1" dirty="0">
                <a:solidFill>
                  <a:srgbClr val="0070C0"/>
                </a:solidFill>
              </a:rPr>
              <a:t>(Céline Louvet)</a:t>
            </a:r>
          </a:p>
        </p:txBody>
      </p:sp>
      <p:sp>
        <p:nvSpPr>
          <p:cNvPr id="10" name="Espace réservé du contenu 3">
            <a:extLst>
              <a:ext uri="{FF2B5EF4-FFF2-40B4-BE49-F238E27FC236}">
                <a16:creationId xmlns:a16="http://schemas.microsoft.com/office/drawing/2014/main" xmlns="" id="{5724A529-DF38-48A3-8004-CF6C08B04C7B}"/>
              </a:ext>
            </a:extLst>
          </p:cNvPr>
          <p:cNvSpPr txBox="1">
            <a:spLocks/>
          </p:cNvSpPr>
          <p:nvPr/>
        </p:nvSpPr>
        <p:spPr>
          <a:xfrm>
            <a:off x="8010143" y="2194111"/>
            <a:ext cx="3474720" cy="4023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  <a:p>
            <a:r>
              <a:rPr lang="fr-FR" dirty="0" err="1">
                <a:solidFill>
                  <a:schemeClr val="tx1"/>
                </a:solidFill>
              </a:rPr>
              <a:t>Medoucine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Academy</a:t>
            </a:r>
            <a:r>
              <a:rPr lang="fr-FR" dirty="0">
                <a:solidFill>
                  <a:schemeClr val="tx1"/>
                </a:solidFill>
              </a:rPr>
              <a:t> pour développer votre activité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Module 1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Module 2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Module 3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2" name="Espace réservé du texte 2"/>
          <p:cNvSpPr>
            <a:spLocks noGrp="1"/>
          </p:cNvSpPr>
          <p:nvPr>
            <p:ph type="body" idx="1"/>
          </p:nvPr>
        </p:nvSpPr>
        <p:spPr>
          <a:xfrm>
            <a:off x="3867912" y="782946"/>
            <a:ext cx="3474720" cy="468330"/>
          </a:xfrm>
        </p:spPr>
        <p:txBody>
          <a:bodyPr anchor="t"/>
          <a:lstStyle/>
          <a:p>
            <a:pPr algn="ctr"/>
            <a:r>
              <a:rPr lang="fr-FR" dirty="0" smtClean="0"/>
              <a:t>Compétences métier Santé</a:t>
            </a:r>
            <a:endParaRPr lang="fr-FR" dirty="0"/>
          </a:p>
        </p:txBody>
      </p:sp>
      <p:sp>
        <p:nvSpPr>
          <p:cNvPr id="13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7818463" y="807010"/>
            <a:ext cx="3474720" cy="813171"/>
          </a:xfrm>
        </p:spPr>
        <p:txBody>
          <a:bodyPr anchor="t"/>
          <a:lstStyle/>
          <a:p>
            <a:pPr algn="ctr"/>
            <a:r>
              <a:rPr lang="fr-FR" dirty="0" smtClean="0"/>
              <a:t>Compétences commerciales et marketing</a:t>
            </a:r>
            <a:endParaRPr lang="fr-FR" dirty="0"/>
          </a:p>
        </p:txBody>
      </p:sp>
      <p:pic>
        <p:nvPicPr>
          <p:cNvPr id="14" name="Espace réservé du contenu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122" y="1456841"/>
            <a:ext cx="2401009" cy="584029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754" y="1170665"/>
            <a:ext cx="1660358" cy="115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755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Fidélisation clients</a:t>
            </a:r>
            <a:br>
              <a:rPr lang="fr-FR" dirty="0"/>
            </a:br>
            <a:r>
              <a:rPr lang="fr-FR" dirty="0"/>
              <a:t>Plus de RV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67912" y="1981270"/>
            <a:ext cx="3474720" cy="4023360"/>
          </a:xfrm>
        </p:spPr>
        <p:txBody>
          <a:bodyPr/>
          <a:lstStyle/>
          <a:p>
            <a:r>
              <a:rPr lang="fr-FR" sz="1800" dirty="0">
                <a:solidFill>
                  <a:schemeClr val="tx1"/>
                </a:solidFill>
              </a:rPr>
              <a:t>Un comité de soins composé de 4 permanents et un médecin </a:t>
            </a:r>
            <a:r>
              <a:rPr lang="fr-FR" sz="1600" i="1" dirty="0">
                <a:solidFill>
                  <a:srgbClr val="0070C0"/>
                </a:solidFill>
              </a:rPr>
              <a:t>(Evelyne Revellat, Isabelle Marcy, Dominique </a:t>
            </a:r>
            <a:r>
              <a:rPr lang="fr-FR" sz="1600" i="1" dirty="0" err="1">
                <a:solidFill>
                  <a:srgbClr val="0070C0"/>
                </a:solidFill>
              </a:rPr>
              <a:t>Assemaine</a:t>
            </a:r>
            <a:r>
              <a:rPr lang="fr-FR" sz="1600" i="1" dirty="0">
                <a:solidFill>
                  <a:srgbClr val="0070C0"/>
                </a:solidFill>
              </a:rPr>
              <a:t>, Nawal </a:t>
            </a:r>
            <a:r>
              <a:rPr lang="fr-FR" sz="1600" i="1" dirty="0" err="1">
                <a:solidFill>
                  <a:srgbClr val="0070C0"/>
                </a:solidFill>
              </a:rPr>
              <a:t>Tahiri</a:t>
            </a:r>
            <a:r>
              <a:rPr lang="fr-FR" sz="1600" i="1" dirty="0">
                <a:solidFill>
                  <a:srgbClr val="0070C0"/>
                </a:solidFill>
              </a:rPr>
              <a:t>), Hélène </a:t>
            </a:r>
            <a:r>
              <a:rPr lang="fr-FR" sz="1600" i="1" dirty="0" err="1">
                <a:solidFill>
                  <a:srgbClr val="0070C0"/>
                </a:solidFill>
              </a:rPr>
              <a:t>Maud’Huy</a:t>
            </a:r>
            <a:r>
              <a:rPr lang="fr-FR" sz="1600" i="1" dirty="0">
                <a:solidFill>
                  <a:srgbClr val="0070C0"/>
                </a:solidFill>
              </a:rPr>
              <a:t>)</a:t>
            </a:r>
          </a:p>
          <a:p>
            <a:r>
              <a:rPr lang="fr-FR" sz="1800" dirty="0">
                <a:solidFill>
                  <a:schemeClr val="tx1"/>
                </a:solidFill>
              </a:rPr>
              <a:t>Cures et programmes personnalisés </a:t>
            </a:r>
            <a:r>
              <a:rPr lang="fr-FR" sz="1600" i="1" dirty="0">
                <a:solidFill>
                  <a:srgbClr val="0070C0"/>
                </a:solidFill>
              </a:rPr>
              <a:t>(Comité de soins) </a:t>
            </a:r>
            <a:endParaRPr lang="fr-FR" sz="1600" dirty="0"/>
          </a:p>
          <a:p>
            <a:r>
              <a:rPr lang="fr-FR" sz="1800" dirty="0">
                <a:solidFill>
                  <a:schemeClr val="tx1"/>
                </a:solidFill>
              </a:rPr>
              <a:t>Analyse situation clients </a:t>
            </a:r>
          </a:p>
          <a:p>
            <a:r>
              <a:rPr lang="fr-FR" sz="1800" dirty="0">
                <a:solidFill>
                  <a:schemeClr val="tx1"/>
                </a:solidFill>
              </a:rPr>
              <a:t>Un groupe de supervision-Intervision </a:t>
            </a:r>
            <a:r>
              <a:rPr lang="fr-FR" sz="1600" i="1" dirty="0">
                <a:solidFill>
                  <a:srgbClr val="0070C0"/>
                </a:solidFill>
              </a:rPr>
              <a:t>(Dorine </a:t>
            </a:r>
            <a:r>
              <a:rPr lang="fr-FR" sz="1600" i="1" dirty="0" err="1">
                <a:solidFill>
                  <a:srgbClr val="0070C0"/>
                </a:solidFill>
              </a:rPr>
              <a:t>Nkodia</a:t>
            </a:r>
            <a:r>
              <a:rPr lang="fr-FR" sz="1600" i="1" dirty="0">
                <a:solidFill>
                  <a:srgbClr val="0070C0"/>
                </a:solidFill>
              </a:rPr>
              <a:t> et l’équipe du comité de soins)</a:t>
            </a:r>
          </a:p>
        </p:txBody>
      </p:sp>
      <p:sp>
        <p:nvSpPr>
          <p:cNvPr id="8" name="Espace réservé du contenu 3">
            <a:extLst>
              <a:ext uri="{FF2B5EF4-FFF2-40B4-BE49-F238E27FC236}">
                <a16:creationId xmlns:a16="http://schemas.microsoft.com/office/drawing/2014/main" xmlns="" id="{EC7835A6-E845-430B-A1FD-977C6899E3B0}"/>
              </a:ext>
            </a:extLst>
          </p:cNvPr>
          <p:cNvSpPr txBox="1">
            <a:spLocks/>
          </p:cNvSpPr>
          <p:nvPr/>
        </p:nvSpPr>
        <p:spPr>
          <a:xfrm>
            <a:off x="8010142" y="2269058"/>
            <a:ext cx="3591831" cy="4023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dirty="0">
                <a:solidFill>
                  <a:schemeClr val="tx1"/>
                </a:solidFill>
              </a:rPr>
              <a:t>Un label de qualité</a:t>
            </a:r>
          </a:p>
          <a:p>
            <a:r>
              <a:rPr lang="fr-FR" sz="1800" dirty="0">
                <a:solidFill>
                  <a:schemeClr val="tx1"/>
                </a:solidFill>
              </a:rPr>
              <a:t>Prise de rdv en ligne</a:t>
            </a:r>
          </a:p>
          <a:p>
            <a:r>
              <a:rPr lang="fr-FR" sz="1800" dirty="0">
                <a:solidFill>
                  <a:schemeClr val="tx1"/>
                </a:solidFill>
              </a:rPr>
              <a:t>Recueil et affichage de témoignages clients </a:t>
            </a:r>
          </a:p>
          <a:p>
            <a:r>
              <a:rPr lang="fr-FR" sz="1800" dirty="0">
                <a:solidFill>
                  <a:schemeClr val="tx1"/>
                </a:solidFill>
              </a:rPr>
              <a:t>Référencement naturel (SEO, Google </a:t>
            </a:r>
            <a:r>
              <a:rPr lang="fr-FR" sz="1800" dirty="0" err="1">
                <a:solidFill>
                  <a:schemeClr val="tx1"/>
                </a:solidFill>
              </a:rPr>
              <a:t>My</a:t>
            </a:r>
            <a:r>
              <a:rPr lang="fr-FR" sz="1800" dirty="0">
                <a:solidFill>
                  <a:schemeClr val="tx1"/>
                </a:solidFill>
              </a:rPr>
              <a:t> Business)</a:t>
            </a:r>
          </a:p>
          <a:p>
            <a:r>
              <a:rPr lang="fr-FR" sz="1800" dirty="0">
                <a:solidFill>
                  <a:schemeClr val="tx1"/>
                </a:solidFill>
              </a:rPr>
              <a:t>Référencement payant (</a:t>
            </a:r>
            <a:r>
              <a:rPr lang="fr-FR" sz="1800" dirty="0" err="1">
                <a:solidFill>
                  <a:schemeClr val="tx1"/>
                </a:solidFill>
              </a:rPr>
              <a:t>adwords</a:t>
            </a:r>
            <a:r>
              <a:rPr lang="fr-FR" sz="1800" dirty="0">
                <a:solidFill>
                  <a:schemeClr val="tx1"/>
                </a:solidFill>
              </a:rPr>
              <a:t>, </a:t>
            </a:r>
            <a:r>
              <a:rPr lang="fr-FR" sz="1800" dirty="0" err="1">
                <a:solidFill>
                  <a:schemeClr val="tx1"/>
                </a:solidFill>
              </a:rPr>
              <a:t>facebook</a:t>
            </a:r>
            <a:r>
              <a:rPr lang="fr-FR" sz="1800" dirty="0">
                <a:solidFill>
                  <a:schemeClr val="tx1"/>
                </a:solidFill>
              </a:rPr>
              <a:t>)</a:t>
            </a:r>
          </a:p>
          <a:p>
            <a:r>
              <a:rPr lang="fr-FR" sz="1800" dirty="0">
                <a:solidFill>
                  <a:schemeClr val="tx1"/>
                </a:solidFill>
              </a:rPr>
              <a:t>« Pack de com » pour votre communication sur tous canaux</a:t>
            </a:r>
          </a:p>
          <a:p>
            <a:r>
              <a:rPr lang="fr-FR" sz="1800" dirty="0">
                <a:solidFill>
                  <a:schemeClr val="tx1"/>
                </a:solidFill>
              </a:rPr>
              <a:t>Multiples opportunités de communication et partenariats</a:t>
            </a:r>
            <a:endParaRPr lang="fr-FR" sz="1600" dirty="0">
              <a:solidFill>
                <a:srgbClr val="0070C0"/>
              </a:solidFill>
            </a:endParaRPr>
          </a:p>
        </p:txBody>
      </p:sp>
      <p:sp>
        <p:nvSpPr>
          <p:cNvPr id="13" name="Espace réservé du texte 2"/>
          <p:cNvSpPr>
            <a:spLocks noGrp="1"/>
          </p:cNvSpPr>
          <p:nvPr>
            <p:ph type="body" idx="1"/>
          </p:nvPr>
        </p:nvSpPr>
        <p:spPr>
          <a:xfrm>
            <a:off x="3867912" y="782946"/>
            <a:ext cx="3474720" cy="468330"/>
          </a:xfrm>
        </p:spPr>
        <p:txBody>
          <a:bodyPr anchor="t"/>
          <a:lstStyle/>
          <a:p>
            <a:pPr algn="ctr"/>
            <a:r>
              <a:rPr lang="fr-FR" dirty="0" smtClean="0"/>
              <a:t>Compétences métier Santé</a:t>
            </a:r>
            <a:endParaRPr lang="fr-FR" dirty="0"/>
          </a:p>
        </p:txBody>
      </p:sp>
      <p:sp>
        <p:nvSpPr>
          <p:cNvPr id="14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7818463" y="807010"/>
            <a:ext cx="3474720" cy="813171"/>
          </a:xfrm>
        </p:spPr>
        <p:txBody>
          <a:bodyPr anchor="t"/>
          <a:lstStyle/>
          <a:p>
            <a:pPr algn="ctr"/>
            <a:r>
              <a:rPr lang="fr-FR" dirty="0" smtClean="0"/>
              <a:t>Compétences commerciales et marketing</a:t>
            </a:r>
            <a:endParaRPr lang="fr-FR" dirty="0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260" y="1170665"/>
            <a:ext cx="1660358" cy="1151431"/>
          </a:xfrm>
          <a:prstGeom prst="rect">
            <a:avLst/>
          </a:prstGeom>
        </p:spPr>
      </p:pic>
      <p:pic>
        <p:nvPicPr>
          <p:cNvPr id="17" name="Espace réservé du contenu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122" y="1456841"/>
            <a:ext cx="2401009" cy="584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032931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11</TotalTime>
  <Words>190</Words>
  <Application>Microsoft Office PowerPoint</Application>
  <PresentationFormat>Grand écran</PresentationFormat>
  <Paragraphs>52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Calibri</vt:lpstr>
      <vt:lpstr>Corbel</vt:lpstr>
      <vt:lpstr>Wingdings 2</vt:lpstr>
      <vt:lpstr>Cadre</vt:lpstr>
      <vt:lpstr>Une rentrée tonique</vt:lpstr>
      <vt:lpstr>Pourquoi ce partenariat ?  Des valeurs communes et des synergies</vt:lpstr>
      <vt:lpstr>Renforcement des compétences</vt:lpstr>
      <vt:lpstr>Fidélisation clients Plus de RV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Une rentrée musclée</dc:title>
  <dc:creator>Utilisateur Windows</dc:creator>
  <cp:lastModifiedBy>Utilisateur Windows</cp:lastModifiedBy>
  <cp:revision>44</cp:revision>
  <dcterms:created xsi:type="dcterms:W3CDTF">2020-09-13T10:10:47Z</dcterms:created>
  <dcterms:modified xsi:type="dcterms:W3CDTF">2020-09-15T18:35:50Z</dcterms:modified>
</cp:coreProperties>
</file>