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45"/>
  </p:notesMasterIdLst>
  <p:handoutMasterIdLst>
    <p:handoutMasterId r:id="rId46"/>
  </p:handoutMasterIdLst>
  <p:sldIdLst>
    <p:sldId id="272" r:id="rId3"/>
    <p:sldId id="273" r:id="rId4"/>
    <p:sldId id="311" r:id="rId5"/>
    <p:sldId id="274" r:id="rId6"/>
    <p:sldId id="275" r:id="rId7"/>
    <p:sldId id="312" r:id="rId8"/>
    <p:sldId id="276" r:id="rId9"/>
    <p:sldId id="302" r:id="rId10"/>
    <p:sldId id="277" r:id="rId11"/>
    <p:sldId id="278" r:id="rId12"/>
    <p:sldId id="307" r:id="rId13"/>
    <p:sldId id="308" r:id="rId14"/>
    <p:sldId id="303" r:id="rId15"/>
    <p:sldId id="279" r:id="rId16"/>
    <p:sldId id="280" r:id="rId17"/>
    <p:sldId id="281" r:id="rId18"/>
    <p:sldId id="282" r:id="rId19"/>
    <p:sldId id="283" r:id="rId20"/>
    <p:sldId id="284" r:id="rId21"/>
    <p:sldId id="306" r:id="rId22"/>
    <p:sldId id="285" r:id="rId23"/>
    <p:sldId id="304" r:id="rId24"/>
    <p:sldId id="305" r:id="rId25"/>
    <p:sldId id="314" r:id="rId26"/>
    <p:sldId id="309" r:id="rId27"/>
    <p:sldId id="288" r:id="rId28"/>
    <p:sldId id="289" r:id="rId29"/>
    <p:sldId id="310" r:id="rId30"/>
    <p:sldId id="290" r:id="rId31"/>
    <p:sldId id="291" r:id="rId32"/>
    <p:sldId id="292" r:id="rId33"/>
    <p:sldId id="293" r:id="rId34"/>
    <p:sldId id="294" r:id="rId35"/>
    <p:sldId id="295" r:id="rId36"/>
    <p:sldId id="296" r:id="rId37"/>
    <p:sldId id="313" r:id="rId38"/>
    <p:sldId id="297" r:id="rId39"/>
    <p:sldId id="298" r:id="rId40"/>
    <p:sldId id="299" r:id="rId41"/>
    <p:sldId id="300" r:id="rId42"/>
    <p:sldId id="315" r:id="rId43"/>
    <p:sldId id="316" r:id="rId44"/>
  </p:sldIdLst>
  <p:sldSz cx="9144000" cy="6858000" type="screen4x3"/>
  <p:notesSz cx="6805613" cy="9939338"/>
  <p:custDataLst>
    <p:tags r:id="rId47"/>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8F8F8"/>
    <a:srgbClr val="6600FF"/>
    <a:srgbClr val="009999"/>
    <a:srgbClr val="FF3300"/>
    <a:srgbClr val="FF6633"/>
    <a:srgbClr val="FFFF99"/>
    <a:srgbClr val="B1A9CF"/>
    <a:srgbClr val="9885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8" autoAdjust="0"/>
    <p:restoredTop sz="94600" autoAdjust="0"/>
  </p:normalViewPr>
  <p:slideViewPr>
    <p:cSldViewPr>
      <p:cViewPr varScale="1">
        <p:scale>
          <a:sx n="72" d="100"/>
          <a:sy n="72" d="100"/>
        </p:scale>
        <p:origin x="-102" y="-288"/>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kumimoji="1" sz="1200">
                <a:latin typeface="Times New Roman" pitchFamily="18" charset="0"/>
              </a:defRPr>
            </a:lvl1pPr>
          </a:lstStyle>
          <a:p>
            <a:endParaRPr lang="fr-FR"/>
          </a:p>
        </p:txBody>
      </p:sp>
      <p:sp>
        <p:nvSpPr>
          <p:cNvPr id="39939" name="Rectangle 3"/>
          <p:cNvSpPr>
            <a:spLocks noGrp="1" noChangeArrowheads="1"/>
          </p:cNvSpPr>
          <p:nvPr>
            <p:ph type="dt" sz="quarter" idx="1"/>
          </p:nvPr>
        </p:nvSpPr>
        <p:spPr bwMode="auto">
          <a:xfrm>
            <a:off x="3854939" y="0"/>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kumimoji="1" sz="1200">
                <a:latin typeface="Times New Roman" pitchFamily="18" charset="0"/>
              </a:defRPr>
            </a:lvl1pPr>
          </a:lstStyle>
          <a:p>
            <a:endParaRPr lang="fr-FR"/>
          </a:p>
        </p:txBody>
      </p:sp>
      <p:sp>
        <p:nvSpPr>
          <p:cNvPr id="39940" name="Rectangle 4"/>
          <p:cNvSpPr>
            <a:spLocks noGrp="1" noChangeArrowheads="1"/>
          </p:cNvSpPr>
          <p:nvPr>
            <p:ph type="ftr" sz="quarter" idx="2"/>
          </p:nvPr>
        </p:nvSpPr>
        <p:spPr bwMode="auto">
          <a:xfrm>
            <a:off x="0" y="9440646"/>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kumimoji="1" sz="1200">
                <a:latin typeface="Times New Roman" pitchFamily="18" charset="0"/>
              </a:defRPr>
            </a:lvl1pPr>
          </a:lstStyle>
          <a:p>
            <a:endParaRPr lang="fr-FR"/>
          </a:p>
        </p:txBody>
      </p:sp>
      <p:sp>
        <p:nvSpPr>
          <p:cNvPr id="39941" name="Rectangle 5"/>
          <p:cNvSpPr>
            <a:spLocks noGrp="1" noChangeArrowheads="1"/>
          </p:cNvSpPr>
          <p:nvPr>
            <p:ph type="sldNum" sz="quarter" idx="3"/>
          </p:nvPr>
        </p:nvSpPr>
        <p:spPr bwMode="auto">
          <a:xfrm>
            <a:off x="3854939" y="9440646"/>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kumimoji="1" sz="1200">
                <a:latin typeface="Times New Roman" pitchFamily="18" charset="0"/>
              </a:defRPr>
            </a:lvl1pPr>
          </a:lstStyle>
          <a:p>
            <a:fld id="{6E36CE36-F72D-492F-BED1-F272E1826EC7}" type="slidenum">
              <a:rPr lang="fr-FR"/>
              <a:pPr/>
              <a:t>‹N°›</a:t>
            </a:fld>
            <a:endParaRPr lang="fr-FR"/>
          </a:p>
        </p:txBody>
      </p:sp>
    </p:spTree>
    <p:extLst>
      <p:ext uri="{BB962C8B-B14F-4D97-AF65-F5344CB8AC3E}">
        <p14:creationId xmlns:p14="http://schemas.microsoft.com/office/powerpoint/2010/main" val="491647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200">
                <a:latin typeface="Times New Roman" pitchFamily="18" charset="0"/>
              </a:defRPr>
            </a:lvl1pPr>
          </a:lstStyle>
          <a:p>
            <a:endParaRPr lang="fr-FR"/>
          </a:p>
        </p:txBody>
      </p:sp>
      <p:sp>
        <p:nvSpPr>
          <p:cNvPr id="1027" name="Rectangle 3"/>
          <p:cNvSpPr>
            <a:spLocks noGrp="1" noChangeArrowheads="1"/>
          </p:cNvSpPr>
          <p:nvPr>
            <p:ph type="dt" idx="1"/>
          </p:nvPr>
        </p:nvSpPr>
        <p:spPr bwMode="auto">
          <a:xfrm>
            <a:off x="3856514" y="0"/>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r">
              <a:defRPr sz="1200">
                <a:latin typeface="Times New Roman" pitchFamily="18" charset="0"/>
              </a:defRPr>
            </a:lvl1pPr>
          </a:lstStyle>
          <a:p>
            <a:endParaRPr lang="fr-FR"/>
          </a:p>
        </p:txBody>
      </p:sp>
      <p:sp>
        <p:nvSpPr>
          <p:cNvPr id="1028" name="Rectangle 4"/>
          <p:cNvSpPr>
            <a:spLocks noGrp="1" noRot="1" noChangeAspect="1" noChangeArrowheads="1" noTextEdit="1"/>
          </p:cNvSpPr>
          <p:nvPr>
            <p:ph type="sldImg" idx="2"/>
          </p:nvPr>
        </p:nvSpPr>
        <p:spPr bwMode="auto">
          <a:xfrm>
            <a:off x="920750" y="746125"/>
            <a:ext cx="4965700" cy="37258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9" name="Rectangle 5"/>
          <p:cNvSpPr>
            <a:spLocks noGrp="1" noChangeArrowheads="1"/>
          </p:cNvSpPr>
          <p:nvPr>
            <p:ph type="body" sz="quarter" idx="3"/>
          </p:nvPr>
        </p:nvSpPr>
        <p:spPr bwMode="auto">
          <a:xfrm>
            <a:off x="907415" y="4721186"/>
            <a:ext cx="4990783" cy="4472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de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30" name="Rectangle 6"/>
          <p:cNvSpPr>
            <a:spLocks noGrp="1" noChangeArrowheads="1"/>
          </p:cNvSpPr>
          <p:nvPr>
            <p:ph type="ftr" sz="quarter" idx="4"/>
          </p:nvPr>
        </p:nvSpPr>
        <p:spPr bwMode="auto">
          <a:xfrm>
            <a:off x="0" y="9442371"/>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fr-FR"/>
          </a:p>
        </p:txBody>
      </p:sp>
      <p:sp>
        <p:nvSpPr>
          <p:cNvPr id="1031" name="Rectangle 7"/>
          <p:cNvSpPr>
            <a:spLocks noGrp="1" noChangeArrowheads="1"/>
          </p:cNvSpPr>
          <p:nvPr>
            <p:ph type="sldNum" sz="quarter" idx="5"/>
          </p:nvPr>
        </p:nvSpPr>
        <p:spPr bwMode="auto">
          <a:xfrm>
            <a:off x="3856514" y="9442371"/>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a:latin typeface="Times New Roman" pitchFamily="18" charset="0"/>
              </a:defRPr>
            </a:lvl1pPr>
          </a:lstStyle>
          <a:p>
            <a:fld id="{0656F8C2-E0C1-4C2A-9CA8-04C9B3E51867}" type="slidenum">
              <a:rPr lang="fr-FR"/>
              <a:pPr/>
              <a:t>‹N°›</a:t>
            </a:fld>
            <a:endParaRPr lang="fr-FR"/>
          </a:p>
        </p:txBody>
      </p:sp>
    </p:spTree>
    <p:extLst>
      <p:ext uri="{BB962C8B-B14F-4D97-AF65-F5344CB8AC3E}">
        <p14:creationId xmlns:p14="http://schemas.microsoft.com/office/powerpoint/2010/main" val="13873730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F9066F7-D20A-4D71-A971-72400D4BE868}" type="slidenum">
              <a:rPr lang="fr-FR" altLang="fr-FR"/>
              <a:pPr eaLnBrk="1" hangingPunct="1">
                <a:spcBef>
                  <a:spcPct val="0"/>
                </a:spcBef>
              </a:pPr>
              <a:t>1</a:t>
            </a:fld>
            <a:endParaRPr lang="fr-FR" altLang="fr-F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4267841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85D9B2E-3D81-4607-9277-466478777006}" type="slidenum">
              <a:rPr lang="fr-FR" altLang="fr-FR"/>
              <a:pPr eaLnBrk="1" hangingPunct="1">
                <a:spcBef>
                  <a:spcPct val="0"/>
                </a:spcBef>
              </a:pPr>
              <a:t>17</a:t>
            </a:fld>
            <a:endParaRPr lang="fr-FR" altLang="fr-F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4267154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F9B006-A739-406E-B061-F7F6941C91AE}" type="slidenum">
              <a:rPr lang="fr-FR"/>
              <a:pPr/>
              <a:t>20</a:t>
            </a:fld>
            <a:endParaRPr lang="fr-F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1466362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F9B006-A739-406E-B061-F7F6941C91AE}" type="slidenum">
              <a:rPr lang="fr-FR"/>
              <a:pPr/>
              <a:t>25</a:t>
            </a:fld>
            <a:endParaRPr lang="fr-F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1466362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DEF75BC-7F2A-4565-BBD4-78C270BAAF6B}" type="slidenum">
              <a:rPr lang="fr-FR" altLang="fr-FR"/>
              <a:pPr eaLnBrk="1" hangingPunct="1">
                <a:spcBef>
                  <a:spcPct val="0"/>
                </a:spcBef>
              </a:pPr>
              <a:t>26</a:t>
            </a:fld>
            <a:endParaRPr lang="fr-FR" altLang="fr-F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3695195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F9B006-A739-406E-B061-F7F6941C91AE}" type="slidenum">
              <a:rPr lang="fr-FR"/>
              <a:pPr/>
              <a:t>28</a:t>
            </a:fld>
            <a:endParaRPr lang="fr-F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1466362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1DC3739-7D56-4EAB-907F-8DE37054E7BB}" type="slidenum">
              <a:rPr lang="fr-FR" altLang="fr-FR"/>
              <a:pPr eaLnBrk="1" hangingPunct="1">
                <a:spcBef>
                  <a:spcPct val="0"/>
                </a:spcBef>
              </a:pPr>
              <a:t>29</a:t>
            </a:fld>
            <a:endParaRPr lang="fr-FR" altLang="fr-F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3790398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7AA54A8-77A0-49A6-AEC2-E0504B5D7A06}" type="slidenum">
              <a:rPr lang="fr-FR" altLang="fr-FR"/>
              <a:pPr eaLnBrk="1" hangingPunct="1">
                <a:spcBef>
                  <a:spcPct val="0"/>
                </a:spcBef>
              </a:pPr>
              <a:t>31</a:t>
            </a:fld>
            <a:endParaRPr lang="fr-FR" altLang="fr-F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895509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42B534A-1273-46B0-8C64-7110D9DFA09F}" type="slidenum">
              <a:rPr lang="fr-FR" altLang="fr-FR"/>
              <a:pPr eaLnBrk="1" hangingPunct="1">
                <a:spcBef>
                  <a:spcPct val="0"/>
                </a:spcBef>
              </a:pPr>
              <a:t>32</a:t>
            </a:fld>
            <a:endParaRPr lang="fr-FR" altLang="fr-F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256351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4128BD4-B8FB-485C-BA98-5B8B78B5EDD7}" type="slidenum">
              <a:rPr lang="fr-FR" altLang="fr-FR"/>
              <a:pPr eaLnBrk="1" hangingPunct="1">
                <a:spcBef>
                  <a:spcPct val="0"/>
                </a:spcBef>
              </a:pPr>
              <a:t>33</a:t>
            </a:fld>
            <a:endParaRPr lang="fr-FR" altLang="fr-F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31913491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CA0D147-D94F-42AD-8C07-2ED32D176ED0}" type="slidenum">
              <a:rPr lang="fr-FR" altLang="fr-FR"/>
              <a:pPr eaLnBrk="1" hangingPunct="1">
                <a:spcBef>
                  <a:spcPct val="0"/>
                </a:spcBef>
              </a:pPr>
              <a:t>34</a:t>
            </a:fld>
            <a:endParaRPr lang="fr-FR" altLang="fr-F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3145601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F9B006-A739-406E-B061-F7F6941C91AE}" type="slidenum">
              <a:rPr lang="fr-FR"/>
              <a:pPr/>
              <a:t>3</a:t>
            </a:fld>
            <a:endParaRPr lang="fr-F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39996356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AFC1D40-6AB5-4578-B823-27F4942DC1E4}" type="slidenum">
              <a:rPr lang="fr-FR" altLang="fr-FR"/>
              <a:pPr eaLnBrk="1" hangingPunct="1">
                <a:spcBef>
                  <a:spcPct val="0"/>
                </a:spcBef>
              </a:pPr>
              <a:t>35</a:t>
            </a:fld>
            <a:endParaRPr lang="fr-FR" altLang="fr-F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3192461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DF07E3D-72EA-4B67-9448-F99A3A289C36}" type="slidenum">
              <a:rPr lang="fr-FR" altLang="fr-FR"/>
              <a:pPr eaLnBrk="1" hangingPunct="1">
                <a:spcBef>
                  <a:spcPct val="0"/>
                </a:spcBef>
              </a:pPr>
              <a:t>40</a:t>
            </a:fld>
            <a:endParaRPr lang="fr-FR" altLang="fr-F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4165665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E1F518D-82F4-4211-B830-2C402E8F3A70}" type="slidenum">
              <a:rPr lang="fr-FR" altLang="fr-FR"/>
              <a:pPr eaLnBrk="1" hangingPunct="1">
                <a:spcBef>
                  <a:spcPct val="0"/>
                </a:spcBef>
              </a:pPr>
              <a:t>4</a:t>
            </a:fld>
            <a:endParaRPr lang="fr-FR" altLang="fr-F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1288078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4DC066B-DADE-4F50-A265-9946CC3102DF}" type="slidenum">
              <a:rPr lang="fr-FR" altLang="fr-FR"/>
              <a:pPr eaLnBrk="1" hangingPunct="1">
                <a:spcBef>
                  <a:spcPct val="0"/>
                </a:spcBef>
              </a:pPr>
              <a:t>5</a:t>
            </a:fld>
            <a:endParaRPr lang="fr-FR" altLang="fr-F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4077745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F9B006-A739-406E-B061-F7F6941C91AE}" type="slidenum">
              <a:rPr lang="fr-FR"/>
              <a:pPr/>
              <a:t>6</a:t>
            </a:fld>
            <a:endParaRPr lang="fr-F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3999635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F9B006-A739-406E-B061-F7F6941C91AE}" type="slidenum">
              <a:rPr lang="fr-FR"/>
              <a:pPr/>
              <a:t>8</a:t>
            </a:fld>
            <a:endParaRPr lang="fr-F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3999635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F9B006-A739-406E-B061-F7F6941C91AE}" type="slidenum">
              <a:rPr lang="fr-FR"/>
              <a:pPr/>
              <a:t>13</a:t>
            </a:fld>
            <a:endParaRPr lang="fr-F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1466362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E53382E-C7B8-44F6-A9AA-B27827FC960A}" type="slidenum">
              <a:rPr lang="fr-FR" altLang="fr-FR"/>
              <a:pPr eaLnBrk="1" hangingPunct="1">
                <a:spcBef>
                  <a:spcPct val="0"/>
                </a:spcBef>
              </a:pPr>
              <a:t>14</a:t>
            </a:fld>
            <a:endParaRPr lang="fr-FR" altLang="fr-F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4065060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392383F-0197-4BB4-B7C8-50B5360A401B}" type="slidenum">
              <a:rPr lang="fr-FR" altLang="fr-FR"/>
              <a:pPr eaLnBrk="1" hangingPunct="1">
                <a:spcBef>
                  <a:spcPct val="0"/>
                </a:spcBef>
              </a:pPr>
              <a:t>16</a:t>
            </a:fld>
            <a:endParaRPr lang="fr-FR" altLang="fr-F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3966415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9154" name="Group 2"/>
          <p:cNvGrpSpPr>
            <a:grpSpLocks/>
          </p:cNvGrpSpPr>
          <p:nvPr/>
        </p:nvGrpSpPr>
        <p:grpSpPr bwMode="auto">
          <a:xfrm>
            <a:off x="0" y="0"/>
            <a:ext cx="9144000" cy="6858000"/>
            <a:chOff x="0" y="0"/>
            <a:chExt cx="5760" cy="4320"/>
          </a:xfrm>
        </p:grpSpPr>
        <p:sp>
          <p:nvSpPr>
            <p:cNvPr id="4915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fr-FR" sz="2400">
                <a:latin typeface="Times New Roman" pitchFamily="18" charset="0"/>
              </a:endParaRPr>
            </a:p>
          </p:txBody>
        </p:sp>
        <p:sp>
          <p:nvSpPr>
            <p:cNvPr id="4915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grpSp>
          <p:nvGrpSpPr>
            <p:cNvPr id="49157" name="Group 5"/>
            <p:cNvGrpSpPr>
              <a:grpSpLocks/>
            </p:cNvGrpSpPr>
            <p:nvPr/>
          </p:nvGrpSpPr>
          <p:grpSpPr bwMode="auto">
            <a:xfrm>
              <a:off x="0" y="672"/>
              <a:ext cx="1806" cy="1989"/>
              <a:chOff x="0" y="672"/>
              <a:chExt cx="1806" cy="1989"/>
            </a:xfrm>
          </p:grpSpPr>
          <p:sp>
            <p:nvSpPr>
              <p:cNvPr id="4915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5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6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6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6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6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6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6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6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6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grpSp>
      </p:grpSp>
      <p:sp>
        <p:nvSpPr>
          <p:cNvPr id="49168" name="Rectangle 16"/>
          <p:cNvSpPr>
            <a:spLocks noGrp="1" noChangeArrowheads="1"/>
          </p:cNvSpPr>
          <p:nvPr>
            <p:ph type="dt" sz="half" idx="2"/>
          </p:nvPr>
        </p:nvSpPr>
        <p:spPr>
          <a:xfrm>
            <a:off x="457200" y="6248400"/>
            <a:ext cx="2133600" cy="457200"/>
          </a:xfrm>
        </p:spPr>
        <p:txBody>
          <a:bodyPr/>
          <a:lstStyle>
            <a:lvl1pPr>
              <a:defRPr/>
            </a:lvl1pPr>
          </a:lstStyle>
          <a:p>
            <a:endParaRPr lang="fr-FR" dirty="0"/>
          </a:p>
        </p:txBody>
      </p:sp>
      <p:sp>
        <p:nvSpPr>
          <p:cNvPr id="49169" name="Rectangle 17"/>
          <p:cNvSpPr>
            <a:spLocks noGrp="1" noChangeArrowheads="1"/>
          </p:cNvSpPr>
          <p:nvPr>
            <p:ph type="ftr" sz="quarter" idx="3"/>
          </p:nvPr>
        </p:nvSpPr>
        <p:spPr/>
        <p:txBody>
          <a:bodyPr/>
          <a:lstStyle>
            <a:lvl1pPr>
              <a:defRPr/>
            </a:lvl1pPr>
          </a:lstStyle>
          <a:p>
            <a:endParaRPr lang="fr-FR"/>
          </a:p>
        </p:txBody>
      </p:sp>
      <p:sp>
        <p:nvSpPr>
          <p:cNvPr id="49170" name="Rectangle 18"/>
          <p:cNvSpPr>
            <a:spLocks noGrp="1" noChangeArrowheads="1"/>
          </p:cNvSpPr>
          <p:nvPr>
            <p:ph type="sldNum" sz="quarter" idx="4"/>
          </p:nvPr>
        </p:nvSpPr>
        <p:spPr/>
        <p:txBody>
          <a:bodyPr/>
          <a:lstStyle>
            <a:lvl1pPr>
              <a:defRPr/>
            </a:lvl1pPr>
          </a:lstStyle>
          <a:p>
            <a:r>
              <a:rPr lang="fr-FR" dirty="0" smtClean="0"/>
              <a:t>1</a:t>
            </a:r>
            <a:endParaRPr lang="fr-FR" dirty="0"/>
          </a:p>
        </p:txBody>
      </p:sp>
      <p:sp>
        <p:nvSpPr>
          <p:cNvPr id="4917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fr-FR" noProof="0" smtClean="0"/>
              <a:t>Modifiez le style du titre</a:t>
            </a:r>
          </a:p>
        </p:txBody>
      </p:sp>
      <p:sp>
        <p:nvSpPr>
          <p:cNvPr id="4917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fr-FR" noProof="0" smtClean="0"/>
              <a:t>Modifiez le style des sous-titres du masque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Footer Placeholder 3"/>
          <p:cNvSpPr>
            <a:spLocks noGrp="1"/>
          </p:cNvSpPr>
          <p:nvPr>
            <p:ph type="ftr" sz="quarter" idx="10"/>
          </p:nvPr>
        </p:nvSpPr>
        <p:spPr/>
        <p:txBody>
          <a:bodyPr/>
          <a:lstStyle>
            <a:lvl1pPr>
              <a:defRPr/>
            </a:lvl1pPr>
          </a:lstStyle>
          <a:p>
            <a:endParaRPr lang="fr-FR"/>
          </a:p>
        </p:txBody>
      </p:sp>
      <p:sp>
        <p:nvSpPr>
          <p:cNvPr id="5" name="Slide Number Placeholder 4"/>
          <p:cNvSpPr>
            <a:spLocks noGrp="1"/>
          </p:cNvSpPr>
          <p:nvPr>
            <p:ph type="sldNum" sz="quarter" idx="11"/>
          </p:nvPr>
        </p:nvSpPr>
        <p:spPr/>
        <p:txBody>
          <a:bodyPr/>
          <a:lstStyle>
            <a:lvl1pPr>
              <a:defRPr/>
            </a:lvl1pPr>
          </a:lstStyle>
          <a:p>
            <a:fld id="{E9A717A0-112A-4458-86ED-B9D4BCA818D3}" type="slidenum">
              <a:rPr lang="fr-FR"/>
              <a:pPr/>
              <a:t>‹N°›</a:t>
            </a:fld>
            <a:endParaRPr lang="fr-FR"/>
          </a:p>
        </p:txBody>
      </p:sp>
      <p:sp>
        <p:nvSpPr>
          <p:cNvPr id="6" name="Date Placeholder 5"/>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3094993214"/>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Footer Placeholder 3"/>
          <p:cNvSpPr>
            <a:spLocks noGrp="1"/>
          </p:cNvSpPr>
          <p:nvPr>
            <p:ph type="ftr" sz="quarter" idx="10"/>
          </p:nvPr>
        </p:nvSpPr>
        <p:spPr/>
        <p:txBody>
          <a:bodyPr/>
          <a:lstStyle>
            <a:lvl1pPr>
              <a:defRPr/>
            </a:lvl1pPr>
          </a:lstStyle>
          <a:p>
            <a:endParaRPr lang="fr-FR"/>
          </a:p>
        </p:txBody>
      </p:sp>
      <p:sp>
        <p:nvSpPr>
          <p:cNvPr id="5" name="Slide Number Placeholder 4"/>
          <p:cNvSpPr>
            <a:spLocks noGrp="1"/>
          </p:cNvSpPr>
          <p:nvPr>
            <p:ph type="sldNum" sz="quarter" idx="11"/>
          </p:nvPr>
        </p:nvSpPr>
        <p:spPr/>
        <p:txBody>
          <a:bodyPr/>
          <a:lstStyle>
            <a:lvl1pPr>
              <a:defRPr/>
            </a:lvl1pPr>
          </a:lstStyle>
          <a:p>
            <a:fld id="{28943CDD-A6B4-4B09-8FB2-BB3C5931F430}" type="slidenum">
              <a:rPr lang="fr-FR"/>
              <a:pPr/>
              <a:t>‹N°›</a:t>
            </a:fld>
            <a:endParaRPr lang="fr-FR"/>
          </a:p>
        </p:txBody>
      </p:sp>
      <p:sp>
        <p:nvSpPr>
          <p:cNvPr id="6" name="Date Placeholder 5"/>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3021609126"/>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fr-FR" smtClean="0"/>
              <a:t>Modifiez le style du titre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fr-FR"/>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0254110E-BAF7-436C-BC95-6219A52A0F6C}" type="slidenum">
              <a:rPr lang="fr-FR"/>
              <a:pPr/>
              <a:t>‹N°›</a:t>
            </a:fld>
            <a:endParaRPr lang="fr-FR"/>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fr-FR"/>
          </a:p>
        </p:txBody>
      </p:sp>
    </p:spTree>
    <p:extLst>
      <p:ext uri="{BB962C8B-B14F-4D97-AF65-F5344CB8AC3E}">
        <p14:creationId xmlns:p14="http://schemas.microsoft.com/office/powerpoint/2010/main" val="159630211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re. Texte et image de la bibliothèqu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fr-FR" smtClean="0"/>
              <a:t>Modifiez le style du titre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lipArt Placeholder 3"/>
          <p:cNvSpPr>
            <a:spLocks noGrp="1"/>
          </p:cNvSpPr>
          <p:nvPr>
            <p:ph type="clipArt" sz="half" idx="2"/>
          </p:nvPr>
        </p:nvSpPr>
        <p:spPr>
          <a:xfrm>
            <a:off x="4648200" y="1981200"/>
            <a:ext cx="4038600" cy="3886200"/>
          </a:xfrm>
        </p:spPr>
        <p:txBody>
          <a:bodyPr/>
          <a:lstStyle/>
          <a:p>
            <a:r>
              <a:rPr lang="fr-FR" smtClean="0"/>
              <a:t>Cliquez sur l'icône pour ajouter une image en ligne</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fr-FR"/>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E43BBB0C-3B56-4A9C-9EBA-229C62CE1EF1}" type="slidenum">
              <a:rPr lang="fr-FR"/>
              <a:pPr/>
              <a:t>‹N°›</a:t>
            </a:fld>
            <a:endParaRPr lang="fr-FR"/>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fr-FR"/>
          </a:p>
        </p:txBody>
      </p:sp>
    </p:spTree>
    <p:extLst>
      <p:ext uri="{BB962C8B-B14F-4D97-AF65-F5344CB8AC3E}">
        <p14:creationId xmlns:p14="http://schemas.microsoft.com/office/powerpoint/2010/main" val="1766964345"/>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Titre. Image de la bibliothèque et text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fr-FR" smtClean="0"/>
              <a:t>Modifiez le style du titre</a:t>
            </a:r>
            <a:endParaRPr lang="en-US"/>
          </a:p>
        </p:txBody>
      </p:sp>
      <p:sp>
        <p:nvSpPr>
          <p:cNvPr id="3" name="ClipArt Placeholder 2"/>
          <p:cNvSpPr>
            <a:spLocks noGrp="1"/>
          </p:cNvSpPr>
          <p:nvPr>
            <p:ph type="clipArt" sz="half" idx="1"/>
          </p:nvPr>
        </p:nvSpPr>
        <p:spPr>
          <a:xfrm>
            <a:off x="457200" y="1981200"/>
            <a:ext cx="4038600" cy="3886200"/>
          </a:xfrm>
        </p:spPr>
        <p:txBody>
          <a:bodyPr/>
          <a:lstStyle/>
          <a:p>
            <a:r>
              <a:rPr lang="fr-FR" smtClean="0"/>
              <a:t>Cliquez sur l'icône pour ajouter une image en ligne</a:t>
            </a:r>
            <a:endParaRPr lang="en-US"/>
          </a:p>
        </p:txBody>
      </p:sp>
      <p:sp>
        <p:nvSpPr>
          <p:cNvPr id="4" name="Text Placeholder 3"/>
          <p:cNvSpPr>
            <a:spLocks noGrp="1"/>
          </p:cNvSpPr>
          <p:nvPr>
            <p:ph type="body" sz="half" idx="2"/>
          </p:nvPr>
        </p:nvSpPr>
        <p:spPr>
          <a:xfrm>
            <a:off x="4648200" y="1981200"/>
            <a:ext cx="4038600" cy="3886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fr-FR"/>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7D5AC735-5290-4BE8-9C9D-B98D9394A373}" type="slidenum">
              <a:rPr lang="fr-FR"/>
              <a:pPr/>
              <a:t>‹N°›</a:t>
            </a:fld>
            <a:endParaRPr lang="fr-FR"/>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fr-FR"/>
          </a:p>
        </p:txBody>
      </p:sp>
    </p:spTree>
    <p:extLst>
      <p:ext uri="{BB962C8B-B14F-4D97-AF65-F5344CB8AC3E}">
        <p14:creationId xmlns:p14="http://schemas.microsoft.com/office/powerpoint/2010/main" val="410193100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15"/>
          <p:cNvSpPr>
            <a:spLocks noGrp="1" noChangeArrowheads="1"/>
          </p:cNvSpPr>
          <p:nvPr>
            <p:ph type="ftr" sz="quarter" idx="4294967295"/>
          </p:nvPr>
        </p:nvSpPr>
        <p:spPr>
          <a:xfrm>
            <a:off x="107504" y="6297086"/>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Hiver-Printemps 2015</a:t>
            </a:r>
          </a:p>
        </p:txBody>
      </p:sp>
      <p:sp>
        <p:nvSpPr>
          <p:cNvPr id="8" name="Rectangle 16"/>
          <p:cNvSpPr>
            <a:spLocks noGrp="1" noChangeArrowheads="1"/>
          </p:cNvSpPr>
          <p:nvPr>
            <p:ph type="sldNum" sz="quarter" idx="4294967295"/>
          </p:nvPr>
        </p:nvSpPr>
        <p:spPr>
          <a:xfrm>
            <a:off x="6948264" y="630932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Page </a:t>
            </a:r>
            <a:fld id="{97B5623A-F374-474F-B53D-C2D626558A64}" type="slidenum">
              <a:rPr lang="fr-FR" altLang="fr-FR" sz="1400"/>
              <a:pPr eaLnBrk="1" hangingPunct="1">
                <a:spcBef>
                  <a:spcPct val="0"/>
                </a:spcBef>
                <a:buClrTx/>
                <a:buSzTx/>
                <a:buFontTx/>
                <a:buNone/>
              </a:pPr>
              <a:t>‹N°›</a:t>
            </a:fld>
            <a:endParaRPr lang="fr-FR" altLang="fr-FR" sz="1400" dirty="0"/>
          </a:p>
        </p:txBody>
      </p:sp>
      <p:sp>
        <p:nvSpPr>
          <p:cNvPr id="9" name="Espace réservé de la date 3"/>
          <p:cNvSpPr>
            <a:spLocks noGrp="1"/>
          </p:cNvSpPr>
          <p:nvPr>
            <p:ph type="dt" sz="quarter" idx="4294967295"/>
          </p:nvPr>
        </p:nvSpPr>
        <p:spPr>
          <a:xfrm>
            <a:off x="3124200" y="6284168"/>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423210807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Footer Placeholder 3"/>
          <p:cNvSpPr>
            <a:spLocks noGrp="1"/>
          </p:cNvSpPr>
          <p:nvPr>
            <p:ph type="ftr" sz="quarter" idx="10"/>
          </p:nvPr>
        </p:nvSpPr>
        <p:spPr/>
        <p:txBody>
          <a:bodyPr/>
          <a:lstStyle>
            <a:lvl1pPr>
              <a:defRPr/>
            </a:lvl1pPr>
          </a:lstStyle>
          <a:p>
            <a:endParaRPr lang="fr-FR"/>
          </a:p>
        </p:txBody>
      </p:sp>
      <p:sp>
        <p:nvSpPr>
          <p:cNvPr id="5" name="Slide Number Placeholder 4"/>
          <p:cNvSpPr>
            <a:spLocks noGrp="1"/>
          </p:cNvSpPr>
          <p:nvPr>
            <p:ph type="sldNum" sz="quarter" idx="11"/>
          </p:nvPr>
        </p:nvSpPr>
        <p:spPr/>
        <p:txBody>
          <a:bodyPr/>
          <a:lstStyle>
            <a:lvl1pPr>
              <a:defRPr/>
            </a:lvl1pPr>
          </a:lstStyle>
          <a:p>
            <a:fld id="{18283A2C-37A5-451E-8950-711EECEEA818}" type="slidenum">
              <a:rPr lang="fr-FR"/>
              <a:pPr/>
              <a:t>‹N°›</a:t>
            </a:fld>
            <a:endParaRPr lang="fr-FR"/>
          </a:p>
        </p:txBody>
      </p:sp>
      <p:sp>
        <p:nvSpPr>
          <p:cNvPr id="6" name="Date Placeholder 5"/>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71480252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Footer Placeholder 4"/>
          <p:cNvSpPr>
            <a:spLocks noGrp="1"/>
          </p:cNvSpPr>
          <p:nvPr>
            <p:ph type="ftr" sz="quarter" idx="10"/>
          </p:nvPr>
        </p:nvSpPr>
        <p:spPr/>
        <p:txBody>
          <a:bodyPr/>
          <a:lstStyle>
            <a:lvl1pPr>
              <a:defRPr/>
            </a:lvl1pPr>
          </a:lstStyle>
          <a:p>
            <a:endParaRPr lang="fr-FR"/>
          </a:p>
        </p:txBody>
      </p:sp>
      <p:sp>
        <p:nvSpPr>
          <p:cNvPr id="6" name="Slide Number Placeholder 5"/>
          <p:cNvSpPr>
            <a:spLocks noGrp="1"/>
          </p:cNvSpPr>
          <p:nvPr>
            <p:ph type="sldNum" sz="quarter" idx="11"/>
          </p:nvPr>
        </p:nvSpPr>
        <p:spPr/>
        <p:txBody>
          <a:bodyPr/>
          <a:lstStyle>
            <a:lvl1pPr>
              <a:defRPr/>
            </a:lvl1pPr>
          </a:lstStyle>
          <a:p>
            <a:fld id="{E4007B3D-4D6D-4094-B825-8CFC6C8DC810}" type="slidenum">
              <a:rPr lang="fr-FR"/>
              <a:pPr/>
              <a:t>‹N°›</a:t>
            </a:fld>
            <a:endParaRPr lang="fr-FR"/>
          </a:p>
        </p:txBody>
      </p:sp>
      <p:sp>
        <p:nvSpPr>
          <p:cNvPr id="7" name="Date Placeholder 6"/>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294819889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Footer Placeholder 6"/>
          <p:cNvSpPr>
            <a:spLocks noGrp="1"/>
          </p:cNvSpPr>
          <p:nvPr>
            <p:ph type="ftr" sz="quarter" idx="10"/>
          </p:nvPr>
        </p:nvSpPr>
        <p:spPr/>
        <p:txBody>
          <a:bodyPr/>
          <a:lstStyle>
            <a:lvl1pPr>
              <a:defRPr/>
            </a:lvl1pPr>
          </a:lstStyle>
          <a:p>
            <a:endParaRPr lang="fr-FR"/>
          </a:p>
        </p:txBody>
      </p:sp>
      <p:sp>
        <p:nvSpPr>
          <p:cNvPr id="8" name="Slide Number Placeholder 7"/>
          <p:cNvSpPr>
            <a:spLocks noGrp="1"/>
          </p:cNvSpPr>
          <p:nvPr>
            <p:ph type="sldNum" sz="quarter" idx="11"/>
          </p:nvPr>
        </p:nvSpPr>
        <p:spPr/>
        <p:txBody>
          <a:bodyPr/>
          <a:lstStyle>
            <a:lvl1pPr>
              <a:defRPr/>
            </a:lvl1pPr>
          </a:lstStyle>
          <a:p>
            <a:fld id="{02BC21DC-7467-406C-BC42-FA391E23FFFD}" type="slidenum">
              <a:rPr lang="fr-FR"/>
              <a:pPr/>
              <a:t>‹N°›</a:t>
            </a:fld>
            <a:endParaRPr lang="fr-FR"/>
          </a:p>
        </p:txBody>
      </p:sp>
      <p:sp>
        <p:nvSpPr>
          <p:cNvPr id="9" name="Date Placeholder 8"/>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187100963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Footer Placeholder 2"/>
          <p:cNvSpPr>
            <a:spLocks noGrp="1"/>
          </p:cNvSpPr>
          <p:nvPr>
            <p:ph type="ftr" sz="quarter" idx="10"/>
          </p:nvPr>
        </p:nvSpPr>
        <p:spPr/>
        <p:txBody>
          <a:bodyPr/>
          <a:lstStyle>
            <a:lvl1pPr>
              <a:defRPr/>
            </a:lvl1pPr>
          </a:lstStyle>
          <a:p>
            <a:endParaRPr lang="fr-FR"/>
          </a:p>
        </p:txBody>
      </p:sp>
      <p:sp>
        <p:nvSpPr>
          <p:cNvPr id="4" name="Slide Number Placeholder 3"/>
          <p:cNvSpPr>
            <a:spLocks noGrp="1"/>
          </p:cNvSpPr>
          <p:nvPr>
            <p:ph type="sldNum" sz="quarter" idx="11"/>
          </p:nvPr>
        </p:nvSpPr>
        <p:spPr/>
        <p:txBody>
          <a:bodyPr/>
          <a:lstStyle>
            <a:lvl1pPr>
              <a:defRPr/>
            </a:lvl1pPr>
          </a:lstStyle>
          <a:p>
            <a:fld id="{51941695-DE6F-4CAF-AC10-4F92691B06A3}" type="slidenum">
              <a:rPr lang="fr-FR"/>
              <a:pPr/>
              <a:t>‹N°›</a:t>
            </a:fld>
            <a:endParaRPr lang="fr-FR"/>
          </a:p>
        </p:txBody>
      </p:sp>
      <p:sp>
        <p:nvSpPr>
          <p:cNvPr id="5" name="Date Placeholder 4"/>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1655701574"/>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fr-FR"/>
          </a:p>
        </p:txBody>
      </p:sp>
      <p:sp>
        <p:nvSpPr>
          <p:cNvPr id="3" name="Slide Number Placeholder 2"/>
          <p:cNvSpPr>
            <a:spLocks noGrp="1"/>
          </p:cNvSpPr>
          <p:nvPr>
            <p:ph type="sldNum" sz="quarter" idx="11"/>
          </p:nvPr>
        </p:nvSpPr>
        <p:spPr/>
        <p:txBody>
          <a:bodyPr/>
          <a:lstStyle>
            <a:lvl1pPr>
              <a:defRPr/>
            </a:lvl1pPr>
          </a:lstStyle>
          <a:p>
            <a:fld id="{2049098E-FF83-42E3-A010-3CCAECF1E515}" type="slidenum">
              <a:rPr lang="fr-FR"/>
              <a:pPr/>
              <a:t>‹N°›</a:t>
            </a:fld>
            <a:endParaRPr lang="fr-FR"/>
          </a:p>
        </p:txBody>
      </p:sp>
      <p:sp>
        <p:nvSpPr>
          <p:cNvPr id="4" name="Date Placeholder 3"/>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390872999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Footer Placeholder 4"/>
          <p:cNvSpPr>
            <a:spLocks noGrp="1"/>
          </p:cNvSpPr>
          <p:nvPr>
            <p:ph type="ftr" sz="quarter" idx="10"/>
          </p:nvPr>
        </p:nvSpPr>
        <p:spPr/>
        <p:txBody>
          <a:bodyPr/>
          <a:lstStyle>
            <a:lvl1pPr>
              <a:defRPr/>
            </a:lvl1pPr>
          </a:lstStyle>
          <a:p>
            <a:endParaRPr lang="fr-FR"/>
          </a:p>
        </p:txBody>
      </p:sp>
      <p:sp>
        <p:nvSpPr>
          <p:cNvPr id="6" name="Slide Number Placeholder 5"/>
          <p:cNvSpPr>
            <a:spLocks noGrp="1"/>
          </p:cNvSpPr>
          <p:nvPr>
            <p:ph type="sldNum" sz="quarter" idx="11"/>
          </p:nvPr>
        </p:nvSpPr>
        <p:spPr/>
        <p:txBody>
          <a:bodyPr/>
          <a:lstStyle>
            <a:lvl1pPr>
              <a:defRPr/>
            </a:lvl1pPr>
          </a:lstStyle>
          <a:p>
            <a:fld id="{AA23B8CC-5D49-47FB-8C13-212844C0C32E}" type="slidenum">
              <a:rPr lang="fr-FR"/>
              <a:pPr/>
              <a:t>‹N°›</a:t>
            </a:fld>
            <a:endParaRPr lang="fr-FR"/>
          </a:p>
        </p:txBody>
      </p:sp>
      <p:sp>
        <p:nvSpPr>
          <p:cNvPr id="7" name="Date Placeholder 6"/>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309034189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Footer Placeholder 4"/>
          <p:cNvSpPr>
            <a:spLocks noGrp="1"/>
          </p:cNvSpPr>
          <p:nvPr>
            <p:ph type="ftr" sz="quarter" idx="10"/>
          </p:nvPr>
        </p:nvSpPr>
        <p:spPr/>
        <p:txBody>
          <a:bodyPr/>
          <a:lstStyle>
            <a:lvl1pPr>
              <a:defRPr/>
            </a:lvl1pPr>
          </a:lstStyle>
          <a:p>
            <a:endParaRPr lang="fr-FR"/>
          </a:p>
        </p:txBody>
      </p:sp>
      <p:sp>
        <p:nvSpPr>
          <p:cNvPr id="6" name="Slide Number Placeholder 5"/>
          <p:cNvSpPr>
            <a:spLocks noGrp="1"/>
          </p:cNvSpPr>
          <p:nvPr>
            <p:ph type="sldNum" sz="quarter" idx="11"/>
          </p:nvPr>
        </p:nvSpPr>
        <p:spPr/>
        <p:txBody>
          <a:bodyPr/>
          <a:lstStyle>
            <a:lvl1pPr>
              <a:defRPr/>
            </a:lvl1pPr>
          </a:lstStyle>
          <a:p>
            <a:fld id="{94FB8E3F-4455-4C76-8D9C-22C9F1C9C836}" type="slidenum">
              <a:rPr lang="fr-FR"/>
              <a:pPr/>
              <a:t>‹N°›</a:t>
            </a:fld>
            <a:endParaRPr lang="fr-FR"/>
          </a:p>
        </p:txBody>
      </p:sp>
      <p:sp>
        <p:nvSpPr>
          <p:cNvPr id="7" name="Date Placeholder 6"/>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727021813"/>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fr-FR"/>
          </a:p>
        </p:txBody>
      </p:sp>
      <p:sp>
        <p:nvSpPr>
          <p:cNvPr id="48131"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fld id="{47B8D0ED-3C37-455B-8603-FC29B23377D8}" type="slidenum">
              <a:rPr lang="fr-FR"/>
              <a:pPr/>
              <a:t>‹N°›</a:t>
            </a:fld>
            <a:endParaRPr lang="fr-FR"/>
          </a:p>
        </p:txBody>
      </p:sp>
      <p:grpSp>
        <p:nvGrpSpPr>
          <p:cNvPr id="48132" name="Group 4"/>
          <p:cNvGrpSpPr>
            <a:grpSpLocks/>
          </p:cNvGrpSpPr>
          <p:nvPr/>
        </p:nvGrpSpPr>
        <p:grpSpPr bwMode="auto">
          <a:xfrm>
            <a:off x="0" y="0"/>
            <a:ext cx="9144000" cy="546100"/>
            <a:chOff x="0" y="0"/>
            <a:chExt cx="5760" cy="344"/>
          </a:xfrm>
        </p:grpSpPr>
        <p:sp>
          <p:nvSpPr>
            <p:cNvPr id="4813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fr-FR" sz="2400">
                <a:latin typeface="Times New Roman" pitchFamily="18" charset="0"/>
              </a:endParaRPr>
            </a:p>
          </p:txBody>
        </p:sp>
        <p:sp>
          <p:nvSpPr>
            <p:cNvPr id="4813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8135"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solidFill>
                  <a:schemeClr val="hlink"/>
                </a:solidFill>
              </a:endParaRPr>
            </a:p>
          </p:txBody>
        </p:sp>
        <p:sp>
          <p:nvSpPr>
            <p:cNvPr id="48136"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solidFill>
                  <a:schemeClr val="hlink"/>
                </a:solidFill>
              </a:endParaRPr>
            </a:p>
          </p:txBody>
        </p:sp>
        <p:sp>
          <p:nvSpPr>
            <p:cNvPr id="48137"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solidFill>
                  <a:schemeClr val="accent2"/>
                </a:solidFill>
              </a:endParaRPr>
            </a:p>
          </p:txBody>
        </p:sp>
        <p:sp>
          <p:nvSpPr>
            <p:cNvPr id="48138"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solidFill>
                  <a:schemeClr val="hlink"/>
                </a:solidFill>
              </a:endParaRPr>
            </a:p>
          </p:txBody>
        </p:sp>
        <p:sp>
          <p:nvSpPr>
            <p:cNvPr id="48139"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8140"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solidFill>
                  <a:schemeClr val="accent2"/>
                </a:solidFill>
              </a:endParaRPr>
            </a:p>
          </p:txBody>
        </p:sp>
        <p:sp>
          <p:nvSpPr>
            <p:cNvPr id="48141"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solidFill>
                  <a:schemeClr val="accent2"/>
                </a:solidFill>
              </a:endParaRPr>
            </a:p>
          </p:txBody>
        </p:sp>
      </p:grpSp>
      <p:sp>
        <p:nvSpPr>
          <p:cNvPr id="48142"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 du masque</a:t>
            </a:r>
          </a:p>
        </p:txBody>
      </p:sp>
      <p:sp>
        <p:nvSpPr>
          <p:cNvPr id="48143"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de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8144"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spd="med"/>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3.jpeg"/></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8" Type="http://schemas.openxmlformats.org/officeDocument/2006/relationships/hyperlink" Target="http://therapies-complementaires.com/annuaire/therapie-annuaire-EMDR_IMO-17.html" TargetMode="External"/><Relationship Id="rId13" Type="http://schemas.openxmlformats.org/officeDocument/2006/relationships/hyperlink" Target="http://therapies-complementaires.com/annuaire/therapie-annuaire-Massages-30.html" TargetMode="External"/><Relationship Id="rId18" Type="http://schemas.openxmlformats.org/officeDocument/2006/relationships/hyperlink" Target="http://therapies-complementaires.com/annuaire/therapie-annuaire-PNL-36.html" TargetMode="External"/><Relationship Id="rId26" Type="http://schemas.openxmlformats.org/officeDocument/2006/relationships/hyperlink" Target="http://therapies-complementaires.com/annuaire/therapie-annuaire-Therapies_Breves-56.html" TargetMode="External"/><Relationship Id="rId3" Type="http://schemas.openxmlformats.org/officeDocument/2006/relationships/hyperlink" Target="http://therapies-complementaires.com/annuaire/therapie-annuaire-Auriculotherapie-3.html" TargetMode="External"/><Relationship Id="rId21" Type="http://schemas.openxmlformats.org/officeDocument/2006/relationships/hyperlink" Target="http://therapies-complementaires.com/annuaire/therapie-annuaire-Psychotherapie-39.html" TargetMode="External"/><Relationship Id="rId7" Type="http://schemas.openxmlformats.org/officeDocument/2006/relationships/hyperlink" Target="http://therapies-complementaires.com/annuaire/therapie-annuaire-Drainages_Lymphatiques-11.html" TargetMode="External"/><Relationship Id="rId12" Type="http://schemas.openxmlformats.org/officeDocument/2006/relationships/hyperlink" Target="http://therapies-complementaires.com/annuaire/therapie-annuaire-Massage_Sensitif_%C2%AE___Methode_Camilli_%C2%AE-31.html" TargetMode="External"/><Relationship Id="rId17" Type="http://schemas.openxmlformats.org/officeDocument/2006/relationships/hyperlink" Target="http://therapies-complementaires.com/annuaire/therapie-annuaire-Phytotherapie-35.html" TargetMode="External"/><Relationship Id="rId25" Type="http://schemas.openxmlformats.org/officeDocument/2006/relationships/hyperlink" Target="http://therapies-complementaires.com/annuaire/therapie-annuaire-Sophrologie-16.html" TargetMode="External"/><Relationship Id="rId2" Type="http://schemas.openxmlformats.org/officeDocument/2006/relationships/hyperlink" Target="http://therapies-complementaires.com/annuaire/therapie-annuaire-Acupuncture-2.html" TargetMode="External"/><Relationship Id="rId16" Type="http://schemas.openxmlformats.org/officeDocument/2006/relationships/hyperlink" Target="http://therapies-complementaires.com/annuaire/therapie-annuaire-Osteopathie-13.html" TargetMode="External"/><Relationship Id="rId20" Type="http://schemas.openxmlformats.org/officeDocument/2006/relationships/hyperlink" Target="http://therapies-complementaires.com/annuaire/therapie-annuaire-Psychologie-54.html" TargetMode="External"/><Relationship Id="rId29"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hyperlink" Target="http://therapies-complementaires.com/annuaire/therapie-annuaire-Coaching-8.html" TargetMode="External"/><Relationship Id="rId11" Type="http://schemas.openxmlformats.org/officeDocument/2006/relationships/hyperlink" Target="http://therapies-complementaires.com/annuaire/therapie-annuaire-Hypnose_Ericksonienne-15.html" TargetMode="External"/><Relationship Id="rId24" Type="http://schemas.openxmlformats.org/officeDocument/2006/relationships/hyperlink" Target="http://therapies-complementaires.com/annuaire/therapie-annuaire-Sexologie___Sexotherapie-45.html" TargetMode="External"/><Relationship Id="rId5" Type="http://schemas.openxmlformats.org/officeDocument/2006/relationships/hyperlink" Target="http://therapies-complementaires.com/annuaire/therapie-annuaire-Clarification-7.html" TargetMode="External"/><Relationship Id="rId15" Type="http://schemas.openxmlformats.org/officeDocument/2006/relationships/hyperlink" Target="http://therapies-complementaires.com/annuaire/therapie-annuaire-Nutrition-34.html" TargetMode="External"/><Relationship Id="rId23" Type="http://schemas.openxmlformats.org/officeDocument/2006/relationships/hyperlink" Target="http://therapies-complementaires.com/annuaire/therapie-annuaire-SCHULTZ_Training_Autogene-48.html" TargetMode="External"/><Relationship Id="rId28" Type="http://schemas.openxmlformats.org/officeDocument/2006/relationships/hyperlink" Target="http://therapies-complementaires.com/annuaire/therapie-annuaire-Victimologie-66.html" TargetMode="External"/><Relationship Id="rId10" Type="http://schemas.openxmlformats.org/officeDocument/2006/relationships/hyperlink" Target="http://therapies-complementaires.com/annuaire/therapie-annuaire-Homeopathie-28.html" TargetMode="External"/><Relationship Id="rId19" Type="http://schemas.openxmlformats.org/officeDocument/2006/relationships/hyperlink" Target="http://therapies-complementaires.com/annuaire/therapie-annuaire-Psychanalyse-38.html" TargetMode="External"/><Relationship Id="rId4" Type="http://schemas.openxmlformats.org/officeDocument/2006/relationships/hyperlink" Target="http://therapies-complementaires.com/annuaire/therapie-annuaire-Autres_approches_therapeutiques-53.html" TargetMode="External"/><Relationship Id="rId9" Type="http://schemas.openxmlformats.org/officeDocument/2006/relationships/hyperlink" Target="http://therapies-complementaires.com/annuaire/therapie-annuaire-Gestalt_Therapie-26.html" TargetMode="External"/><Relationship Id="rId14" Type="http://schemas.openxmlformats.org/officeDocument/2006/relationships/hyperlink" Target="http://therapies-complementaires.com/annuaire/therapie-annuaire-Medecine_Traditionnelle_Chinoise-32.html" TargetMode="External"/><Relationship Id="rId22" Type="http://schemas.openxmlformats.org/officeDocument/2006/relationships/hyperlink" Target="http://therapies-complementaires.com/annuaire/therapie-annuaire-Relaxation-43.html" TargetMode="External"/><Relationship Id="rId27" Type="http://schemas.openxmlformats.org/officeDocument/2006/relationships/hyperlink" Target="http://therapies-complementaires.com/annuaire/therapie-annuaire-Therapies_Energetiques-59.html" TargetMode="External"/></Relationships>
</file>

<file path=ppt/slides/_rels/slide4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1.png"/><Relationship Id="rId7"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0.emf"/><Relationship Id="rId10" Type="http://schemas.openxmlformats.org/officeDocument/2006/relationships/image" Target="../media/image26.jpeg"/><Relationship Id="rId4" Type="http://schemas.openxmlformats.org/officeDocument/2006/relationships/oleObject" Target="../embeddings/oleObject1.bin"/><Relationship Id="rId9" Type="http://schemas.openxmlformats.org/officeDocument/2006/relationships/image" Target="../media/image2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5"/>
          <p:cNvSpPr>
            <a:spLocks noGrp="1" noChangeArrowheads="1"/>
          </p:cNvSpPr>
          <p:nvPr>
            <p:ph type="ftr" sz="quarter" idx="4294967295"/>
          </p:nvPr>
        </p:nvSpPr>
        <p:spPr>
          <a:xfrm>
            <a:off x="107504" y="6297086"/>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Hiver-Printemps 2015</a:t>
            </a:r>
          </a:p>
        </p:txBody>
      </p:sp>
      <p:sp>
        <p:nvSpPr>
          <p:cNvPr id="3076" name="Rectangle 16"/>
          <p:cNvSpPr>
            <a:spLocks noGrp="1" noChangeArrowheads="1"/>
          </p:cNvSpPr>
          <p:nvPr>
            <p:ph type="sldNum" sz="quarter" idx="4294967295"/>
          </p:nvPr>
        </p:nvSpPr>
        <p:spPr>
          <a:xfrm>
            <a:off x="7066409" y="6244816"/>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Page </a:t>
            </a:r>
            <a:fld id="{97B5623A-F374-474F-B53D-C2D626558A64}" type="slidenum">
              <a:rPr lang="fr-FR" altLang="fr-FR" sz="1400"/>
              <a:pPr eaLnBrk="1" hangingPunct="1">
                <a:spcBef>
                  <a:spcPct val="0"/>
                </a:spcBef>
                <a:buClrTx/>
                <a:buSzTx/>
                <a:buFontTx/>
                <a:buNone/>
              </a:pPr>
              <a:t>1</a:t>
            </a:fld>
            <a:endParaRPr lang="fr-FR" altLang="fr-FR" sz="1400" dirty="0"/>
          </a:p>
        </p:txBody>
      </p:sp>
      <p:sp>
        <p:nvSpPr>
          <p:cNvPr id="3077" name="Rectangle 4"/>
          <p:cNvSpPr>
            <a:spLocks noGrp="1" noChangeArrowheads="1"/>
          </p:cNvSpPr>
          <p:nvPr>
            <p:ph type="ctrTitle"/>
          </p:nvPr>
        </p:nvSpPr>
        <p:spPr>
          <a:xfrm>
            <a:off x="1187624" y="2492896"/>
            <a:ext cx="7772400" cy="1512168"/>
          </a:xfrm>
        </p:spPr>
        <p:txBody>
          <a:bodyPr/>
          <a:lstStyle/>
          <a:p>
            <a:r>
              <a:rPr lang="fr-FR" altLang="fr-FR" sz="3600" i="1" dirty="0" smtClean="0"/>
              <a:t>        Centre </a:t>
            </a:r>
            <a:r>
              <a:rPr lang="fr-FR" altLang="fr-FR" sz="3600" i="1" dirty="0" err="1" smtClean="0"/>
              <a:t>SophroKhepri</a:t>
            </a:r>
            <a:r>
              <a:rPr lang="fr-FR" altLang="fr-FR" sz="3600" i="1" dirty="0"/>
              <a:t/>
            </a:r>
            <a:br>
              <a:rPr lang="fr-FR" altLang="fr-FR" sz="3600" i="1" dirty="0"/>
            </a:br>
            <a:r>
              <a:rPr lang="fr-FR" altLang="fr-FR" sz="3600" i="1" dirty="0" smtClean="0"/>
              <a:t>    </a:t>
            </a:r>
            <a:r>
              <a:rPr lang="fr-FR" altLang="fr-FR" sz="2400" i="1" dirty="0" smtClean="0"/>
              <a:t>Centre </a:t>
            </a:r>
            <a:r>
              <a:rPr lang="fr-FR" altLang="fr-FR" sz="2400" i="1" dirty="0"/>
              <a:t>du Mieux-être</a:t>
            </a:r>
            <a:br>
              <a:rPr lang="fr-FR" altLang="fr-FR" sz="2400" i="1" dirty="0"/>
            </a:br>
            <a:r>
              <a:rPr lang="fr-FR" altLang="fr-FR" sz="2400" i="1" dirty="0"/>
              <a:t>Sophrologie et Thérapies alternatives </a:t>
            </a:r>
            <a:endParaRPr lang="fr-FR" altLang="fr-FR" sz="2400" i="1" dirty="0" smtClean="0"/>
          </a:p>
        </p:txBody>
      </p:sp>
      <p:sp>
        <p:nvSpPr>
          <p:cNvPr id="3078" name="Rectangle 5"/>
          <p:cNvSpPr>
            <a:spLocks noGrp="1" noChangeArrowheads="1"/>
          </p:cNvSpPr>
          <p:nvPr>
            <p:ph type="subTitle" idx="1"/>
          </p:nvPr>
        </p:nvSpPr>
        <p:spPr>
          <a:xfrm>
            <a:off x="723900" y="4365104"/>
            <a:ext cx="7952556" cy="1656184"/>
          </a:xfrm>
        </p:spPr>
        <p:txBody>
          <a:bodyPr/>
          <a:lstStyle/>
          <a:p>
            <a:pPr algn="ctr" eaLnBrk="1" hangingPunct="1">
              <a:lnSpc>
                <a:spcPct val="90000"/>
              </a:lnSpc>
            </a:pPr>
            <a:r>
              <a:rPr lang="fr-FR" altLang="fr-FR" sz="2400" b="1" i="1" dirty="0" smtClean="0"/>
              <a:t>Equilibre, Santé et Qualité de vie </a:t>
            </a:r>
          </a:p>
          <a:p>
            <a:pPr algn="ctr" eaLnBrk="1" hangingPunct="1">
              <a:lnSpc>
                <a:spcPct val="90000"/>
              </a:lnSpc>
            </a:pPr>
            <a:r>
              <a:rPr lang="fr-FR" altLang="fr-FR" sz="2400" b="1" i="1" dirty="0" smtClean="0"/>
              <a:t>à l'école, au travail, en famille, à la retraite...</a:t>
            </a:r>
          </a:p>
          <a:p>
            <a:pPr algn="ctr" eaLnBrk="1" hangingPunct="1">
              <a:lnSpc>
                <a:spcPct val="90000"/>
              </a:lnSpc>
            </a:pPr>
            <a:endParaRPr lang="fr-FR" altLang="fr-FR" sz="1200" b="1" dirty="0" smtClean="0"/>
          </a:p>
          <a:p>
            <a:pPr algn="ctr" eaLnBrk="1" hangingPunct="1">
              <a:lnSpc>
                <a:spcPct val="90000"/>
              </a:lnSpc>
            </a:pPr>
            <a:r>
              <a:rPr lang="fr-FR" altLang="fr-FR" sz="2400" b="1" dirty="0" smtClean="0"/>
              <a:t> Val de Marne</a:t>
            </a:r>
            <a:r>
              <a:rPr lang="fr-FR" altLang="fr-FR" sz="2400" b="1" i="1" dirty="0" smtClean="0"/>
              <a:t> – Nogent-sur-Marne</a:t>
            </a:r>
          </a:p>
          <a:p>
            <a:pPr algn="ctr" eaLnBrk="1" hangingPunct="1">
              <a:lnSpc>
                <a:spcPct val="90000"/>
              </a:lnSpc>
            </a:pPr>
            <a:endParaRPr lang="fr-FR" altLang="fr-FR" sz="800" i="1" dirty="0" smtClean="0"/>
          </a:p>
          <a:p>
            <a:pPr eaLnBrk="1" hangingPunct="1">
              <a:lnSpc>
                <a:spcPct val="90000"/>
              </a:lnSpc>
            </a:pPr>
            <a:r>
              <a:rPr lang="fr-FR" altLang="fr-FR" sz="1600" i="1" dirty="0" smtClean="0"/>
              <a:t>N.B.* </a:t>
            </a:r>
            <a:r>
              <a:rPr lang="fr-FR" altLang="fr-FR" sz="1600" i="1" dirty="0" err="1" smtClean="0"/>
              <a:t>Khépri</a:t>
            </a:r>
            <a:r>
              <a:rPr lang="fr-FR" altLang="fr-FR" sz="1600" i="1" dirty="0" smtClean="0"/>
              <a:t> : Venir à l'existence, Etre et Devenir"</a:t>
            </a:r>
          </a:p>
        </p:txBody>
      </p:sp>
      <p:pic>
        <p:nvPicPr>
          <p:cNvPr id="3079" name="Picture 2" descr="\\FREEBOX\Disque dur\evelyne\Sophrologie\googlesite\logokhepri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1891655"/>
            <a:ext cx="2113409" cy="2113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space réservé de la date 3"/>
          <p:cNvSpPr>
            <a:spLocks noGrp="1"/>
          </p:cNvSpPr>
          <p:nvPr>
            <p:ph type="dt" sz="quarter" idx="4294967295"/>
          </p:nvPr>
        </p:nvSpPr>
        <p:spPr>
          <a:xfrm>
            <a:off x="3124200" y="6284168"/>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1695807052"/>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du msi\Mes documents\KHEPRI Developpement\Installation 2013\Cabinet paramédical Khepri\Dossier complet Creation SAS Khepri\Construction B-Plan\Champs applic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5090" y="1628800"/>
            <a:ext cx="5353050" cy="50196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D:\du msi\Mes documents\KHEPRI Developpement\Installation 2013\Cabinet paramédical Khepri\Dossier complet Creation SAS Khepri\Construction B-Plan\Titre Ch-applic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5090" y="78194"/>
            <a:ext cx="5311206" cy="1570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615002"/>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p:cNvSpPr>
          <p:nvPr>
            <p:ph type="title"/>
          </p:nvPr>
        </p:nvSpPr>
        <p:spPr>
          <a:xfrm>
            <a:off x="491408" y="116632"/>
            <a:ext cx="8229600" cy="1371600"/>
          </a:xfrm>
        </p:spPr>
        <p:txBody>
          <a:bodyPr/>
          <a:lstStyle/>
          <a:p>
            <a:r>
              <a:rPr lang="fr-FR" altLang="fr-FR" sz="3600" b="1" dirty="0" smtClean="0"/>
              <a:t>3. Situation des locaux</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3563118"/>
            <a:ext cx="6803944" cy="2458170"/>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6" y="1412776"/>
            <a:ext cx="3060192" cy="2127504"/>
          </a:xfrm>
          <a:prstGeom prst="rect">
            <a:avLst/>
          </a:prstGeom>
        </p:spPr>
      </p:pic>
      <p:sp>
        <p:nvSpPr>
          <p:cNvPr id="4" name="ZoneTexte 3"/>
          <p:cNvSpPr txBox="1"/>
          <p:nvPr/>
        </p:nvSpPr>
        <p:spPr>
          <a:xfrm>
            <a:off x="478577" y="1556792"/>
            <a:ext cx="4519186" cy="2031325"/>
          </a:xfrm>
          <a:prstGeom prst="rect">
            <a:avLst/>
          </a:prstGeom>
          <a:noFill/>
        </p:spPr>
        <p:txBody>
          <a:bodyPr wrap="none" rtlCol="0">
            <a:spAutoFit/>
          </a:bodyPr>
          <a:lstStyle/>
          <a:p>
            <a:r>
              <a:rPr lang="fr-FR" dirty="0" smtClean="0"/>
              <a:t>Les locaux se situent au </a:t>
            </a:r>
            <a:r>
              <a:rPr lang="fr-FR" b="1" dirty="0" smtClean="0"/>
              <a:t>4</a:t>
            </a:r>
            <a:r>
              <a:rPr lang="fr-FR" b="1" baseline="30000" dirty="0" smtClean="0"/>
              <a:t>ème</a:t>
            </a:r>
            <a:r>
              <a:rPr lang="fr-FR" b="1" dirty="0" smtClean="0"/>
              <a:t> étage </a:t>
            </a:r>
            <a:r>
              <a:rPr lang="fr-FR" dirty="0" smtClean="0"/>
              <a:t>d’un  </a:t>
            </a:r>
          </a:p>
          <a:p>
            <a:r>
              <a:rPr lang="fr-FR" dirty="0" smtClean="0"/>
              <a:t>immeuble de bureaux très prisé de </a:t>
            </a:r>
          </a:p>
          <a:p>
            <a:r>
              <a:rPr lang="fr-FR" b="1" dirty="0" smtClean="0"/>
              <a:t>Nogent-sur-Marne  (94)</a:t>
            </a:r>
          </a:p>
          <a:p>
            <a:endParaRPr lang="fr-FR" dirty="0" smtClean="0"/>
          </a:p>
          <a:p>
            <a:r>
              <a:rPr lang="fr-FR" b="1" dirty="0" smtClean="0"/>
              <a:t>L’entrée est au </a:t>
            </a:r>
          </a:p>
          <a:p>
            <a:r>
              <a:rPr lang="fr-FR" b="1" dirty="0" smtClean="0"/>
              <a:t>188 grande rue Charles de Gaulle</a:t>
            </a:r>
          </a:p>
          <a:p>
            <a:r>
              <a:rPr lang="fr-FR" dirty="0" smtClean="0"/>
              <a:t>Au pied du RER E de Nogent le Perreux</a:t>
            </a:r>
            <a:endParaRPr lang="fr-FR" dirty="0"/>
          </a:p>
        </p:txBody>
      </p:sp>
    </p:spTree>
    <p:extLst>
      <p:ext uri="{BB962C8B-B14F-4D97-AF65-F5344CB8AC3E}">
        <p14:creationId xmlns:p14="http://schemas.microsoft.com/office/powerpoint/2010/main" val="1242958537"/>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a:xfrm>
            <a:off x="457200" y="44624"/>
            <a:ext cx="8229600" cy="1371600"/>
          </a:xfrm>
        </p:spPr>
        <p:txBody>
          <a:bodyPr/>
          <a:lstStyle/>
          <a:p>
            <a:r>
              <a:rPr lang="fr-FR" altLang="fr-FR" sz="3600" b="1" dirty="0" smtClean="0"/>
              <a:t>Agencement </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516" y="1115035"/>
            <a:ext cx="8712968" cy="5344199"/>
          </a:xfrm>
          <a:prstGeom prst="rect">
            <a:avLst/>
          </a:prstGeom>
        </p:spPr>
      </p:pic>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516" y="1088141"/>
            <a:ext cx="8712968" cy="5344199"/>
          </a:xfrm>
          <a:prstGeom prst="rect">
            <a:avLst/>
          </a:prstGeom>
        </p:spPr>
      </p:pic>
      <p:sp>
        <p:nvSpPr>
          <p:cNvPr id="3" name="ZoneTexte 2"/>
          <p:cNvSpPr txBox="1"/>
          <p:nvPr/>
        </p:nvSpPr>
        <p:spPr>
          <a:xfrm>
            <a:off x="467544" y="1124744"/>
            <a:ext cx="2077813" cy="1077218"/>
          </a:xfrm>
          <a:prstGeom prst="rect">
            <a:avLst/>
          </a:prstGeom>
          <a:noFill/>
        </p:spPr>
        <p:txBody>
          <a:bodyPr wrap="none" rtlCol="0">
            <a:spAutoFit/>
          </a:bodyPr>
          <a:lstStyle/>
          <a:p>
            <a:r>
              <a:rPr lang="fr-FR" sz="1600" dirty="0" smtClean="0"/>
              <a:t>10 Cabines</a:t>
            </a:r>
          </a:p>
          <a:p>
            <a:r>
              <a:rPr lang="fr-FR" sz="1600" dirty="0" smtClean="0"/>
              <a:t>2 salles de formation</a:t>
            </a:r>
          </a:p>
          <a:p>
            <a:r>
              <a:rPr lang="fr-FR" sz="1600" dirty="0" smtClean="0"/>
              <a:t>1 salle d’attente</a:t>
            </a:r>
          </a:p>
          <a:p>
            <a:r>
              <a:rPr lang="fr-FR" sz="1600" dirty="0" smtClean="0"/>
              <a:t>1 coin café</a:t>
            </a:r>
            <a:endParaRPr lang="fr-FR" sz="1600" dirty="0"/>
          </a:p>
        </p:txBody>
      </p:sp>
    </p:spTree>
    <p:extLst>
      <p:ext uri="{BB962C8B-B14F-4D97-AF65-F5344CB8AC3E}">
        <p14:creationId xmlns:p14="http://schemas.microsoft.com/office/powerpoint/2010/main" val="3854310149"/>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2339752" y="2501225"/>
            <a:ext cx="6655023" cy="861774"/>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wrap="square">
            <a:spAutoFit/>
          </a:bodyPr>
          <a:lstStyle/>
          <a:p>
            <a:r>
              <a:rPr lang="fr-FR" dirty="0" smtClean="0"/>
              <a:t>4. Concept et stratégie</a:t>
            </a:r>
            <a:endParaRPr lang="fr-FR" dirty="0"/>
          </a:p>
        </p:txBody>
      </p:sp>
      <p:sp>
        <p:nvSpPr>
          <p:cNvPr id="35845" name="Rectangle 5"/>
          <p:cNvSpPr>
            <a:spLocks noChangeArrowheads="1"/>
          </p:cNvSpPr>
          <p:nvPr/>
        </p:nvSpPr>
        <p:spPr bwMode="auto">
          <a:xfrm>
            <a:off x="3048000" y="1066800"/>
            <a:ext cx="396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800" b="1" dirty="0" err="1" smtClean="0">
                <a:solidFill>
                  <a:schemeClr val="accent2"/>
                </a:solidFill>
              </a:rPr>
              <a:t>SophroKhépri</a:t>
            </a:r>
            <a:endParaRPr lang="fr-FR" sz="2800" b="1" dirty="0">
              <a:solidFill>
                <a:schemeClr val="accent2"/>
              </a:solidFill>
            </a:endParaRPr>
          </a:p>
        </p:txBody>
      </p:sp>
      <p:pic>
        <p:nvPicPr>
          <p:cNvPr id="4" name="Picture 2" descr="\\FREEBOX\Disque dur\evelyne\Sophrologie\googlesite\logokhepri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9197" y="260648"/>
            <a:ext cx="1242392" cy="124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1820070"/>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p:cNvSpPr>
            <a:spLocks noGrp="1" noChangeArrowheads="1"/>
          </p:cNvSpPr>
          <p:nvPr>
            <p:ph type="title"/>
          </p:nvPr>
        </p:nvSpPr>
        <p:spPr>
          <a:xfrm>
            <a:off x="611560" y="476250"/>
            <a:ext cx="7793037" cy="576263"/>
          </a:xfrm>
        </p:spPr>
        <p:txBody>
          <a:bodyPr/>
          <a:lstStyle/>
          <a:p>
            <a:r>
              <a:rPr lang="fr-FR" altLang="fr-FR" sz="3600" b="1" dirty="0" smtClean="0"/>
              <a:t>4. Concept </a:t>
            </a:r>
            <a:r>
              <a:rPr lang="fr-FR" altLang="fr-FR" sz="3600" b="1" dirty="0"/>
              <a:t>et stratégie</a:t>
            </a:r>
          </a:p>
        </p:txBody>
      </p:sp>
      <p:sp>
        <p:nvSpPr>
          <p:cNvPr id="8198" name="Rectangle 3"/>
          <p:cNvSpPr>
            <a:spLocks noGrp="1" noChangeArrowheads="1"/>
          </p:cNvSpPr>
          <p:nvPr>
            <p:ph type="body" idx="1"/>
          </p:nvPr>
        </p:nvSpPr>
        <p:spPr>
          <a:xfrm>
            <a:off x="682625" y="1268413"/>
            <a:ext cx="8137525" cy="5184775"/>
          </a:xfrm>
        </p:spPr>
        <p:txBody>
          <a:bodyPr/>
          <a:lstStyle/>
          <a:p>
            <a:pPr marL="0" indent="0" eaLnBrk="1" hangingPunct="1">
              <a:buSzTx/>
              <a:buFont typeface="Wingdings" panose="05000000000000000000" pitchFamily="2" charset="2"/>
              <a:buNone/>
              <a:defRPr/>
            </a:pPr>
            <a:endParaRPr lang="fr-FR" altLang="fr-FR" sz="2400" dirty="0" smtClean="0"/>
          </a:p>
          <a:p>
            <a:pPr marL="0" indent="0">
              <a:buNone/>
              <a:defRPr/>
            </a:pPr>
            <a:r>
              <a:rPr lang="fr-FR" sz="2400" b="1" dirty="0"/>
              <a:t>Le concept de </a:t>
            </a:r>
            <a:r>
              <a:rPr lang="fr-FR" sz="2400" b="1" dirty="0" err="1"/>
              <a:t>SophroKhepri</a:t>
            </a:r>
            <a:r>
              <a:rPr lang="fr-FR" sz="2400" b="1" dirty="0"/>
              <a:t> a 2 </a:t>
            </a:r>
            <a:r>
              <a:rPr lang="fr-FR" sz="2400" b="1" dirty="0" smtClean="0"/>
              <a:t>approches :</a:t>
            </a:r>
          </a:p>
          <a:p>
            <a:pPr marL="0" indent="0" algn="ctr">
              <a:buNone/>
              <a:defRPr/>
            </a:pPr>
            <a:endParaRPr lang="fr-FR" sz="2400" dirty="0"/>
          </a:p>
          <a:p>
            <a:pPr lvl="1">
              <a:buFont typeface="Wingdings" panose="05000000000000000000" pitchFamily="2" charset="2"/>
              <a:buChar char="q"/>
              <a:defRPr/>
            </a:pPr>
            <a:r>
              <a:rPr lang="fr-FR" sz="2000" dirty="0"/>
              <a:t>B2B en tant qu’apporteur d’affaires pour les thérapeutes, en favorisant leur </a:t>
            </a:r>
            <a:r>
              <a:rPr lang="fr-FR" sz="2000" dirty="0" smtClean="0"/>
              <a:t>installation,</a:t>
            </a:r>
          </a:p>
          <a:p>
            <a:pPr marL="457200" lvl="1" indent="0">
              <a:buNone/>
              <a:defRPr/>
            </a:pPr>
            <a:endParaRPr lang="fr-FR" sz="2000" dirty="0"/>
          </a:p>
          <a:p>
            <a:pPr lvl="1">
              <a:buFont typeface="Wingdings" panose="05000000000000000000" pitchFamily="2" charset="2"/>
              <a:buChar char="q"/>
              <a:defRPr/>
            </a:pPr>
            <a:r>
              <a:rPr lang="fr-FR" sz="2000" dirty="0"/>
              <a:t>B2C pour les patients en facilitant l’accès aux soins</a:t>
            </a:r>
            <a:r>
              <a:rPr lang="fr-FR" sz="2000" dirty="0" smtClean="0"/>
              <a:t>.</a:t>
            </a:r>
            <a:endParaRPr lang="fr-FR" sz="2000" dirty="0"/>
          </a:p>
          <a:p>
            <a:pPr marL="0" indent="0" eaLnBrk="1" hangingPunct="1">
              <a:buSzTx/>
              <a:buFont typeface="Wingdings" panose="05000000000000000000" pitchFamily="2" charset="2"/>
              <a:buNone/>
              <a:defRPr/>
            </a:pPr>
            <a:endParaRPr lang="fr-FR" altLang="fr-FR" dirty="0" smtClean="0"/>
          </a:p>
          <a:p>
            <a:pPr marL="0" indent="0" eaLnBrk="1" hangingPunct="1">
              <a:buSzTx/>
              <a:buFont typeface="Wingdings" panose="05000000000000000000" pitchFamily="2" charset="2"/>
              <a:buNone/>
              <a:defRPr/>
            </a:pPr>
            <a:endParaRPr lang="fr-FR" altLang="fr-FR" dirty="0" smtClean="0"/>
          </a:p>
        </p:txBody>
      </p:sp>
    </p:spTree>
    <p:extLst>
      <p:ext uri="{BB962C8B-B14F-4D97-AF65-F5344CB8AC3E}">
        <p14:creationId xmlns:p14="http://schemas.microsoft.com/office/powerpoint/2010/main" val="898021928"/>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p:cNvSpPr>
            <a:spLocks noGrp="1"/>
          </p:cNvSpPr>
          <p:nvPr>
            <p:ph type="title"/>
          </p:nvPr>
        </p:nvSpPr>
        <p:spPr>
          <a:xfrm>
            <a:off x="457200" y="44624"/>
            <a:ext cx="8229600" cy="1371600"/>
          </a:xfrm>
        </p:spPr>
        <p:txBody>
          <a:bodyPr/>
          <a:lstStyle/>
          <a:p>
            <a:r>
              <a:rPr lang="fr-FR" altLang="fr-FR" sz="3600" b="1" dirty="0" smtClean="0"/>
              <a:t>4. Qui </a:t>
            </a:r>
            <a:r>
              <a:rPr lang="fr-FR" altLang="fr-FR" sz="3600" b="1" dirty="0"/>
              <a:t>sont nos clients </a:t>
            </a:r>
            <a:r>
              <a:rPr lang="fr-FR" altLang="fr-FR" b="1" i="1" dirty="0" smtClean="0"/>
              <a:t>?</a:t>
            </a:r>
            <a:endParaRPr lang="fr-FR" altLang="fr-FR" b="1" dirty="0" smtClean="0"/>
          </a:p>
        </p:txBody>
      </p:sp>
      <p:grpSp>
        <p:nvGrpSpPr>
          <p:cNvPr id="2" name="Groupe 1"/>
          <p:cNvGrpSpPr/>
          <p:nvPr/>
        </p:nvGrpSpPr>
        <p:grpSpPr>
          <a:xfrm>
            <a:off x="539750" y="1484908"/>
            <a:ext cx="8424863" cy="4824412"/>
            <a:chOff x="539750" y="1484908"/>
            <a:chExt cx="8424863" cy="4824412"/>
          </a:xfrm>
        </p:grpSpPr>
        <p:sp>
          <p:nvSpPr>
            <p:cNvPr id="11270" name="ZoneTexte 7"/>
            <p:cNvSpPr txBox="1">
              <a:spLocks noChangeArrowheads="1"/>
            </p:cNvSpPr>
            <p:nvPr/>
          </p:nvSpPr>
          <p:spPr bwMode="auto">
            <a:xfrm>
              <a:off x="3419475" y="1484908"/>
              <a:ext cx="2009775" cy="368300"/>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800" b="1">
                  <a:solidFill>
                    <a:schemeClr val="tx2"/>
                  </a:solidFill>
                  <a:latin typeface="Calibri" panose="020F0502020204030204" pitchFamily="34" charset="0"/>
                </a:rPr>
                <a:t>Centre KHEPRI </a:t>
              </a:r>
            </a:p>
          </p:txBody>
        </p:sp>
        <p:sp>
          <p:nvSpPr>
            <p:cNvPr id="11271" name="ZoneTexte 10"/>
            <p:cNvSpPr txBox="1">
              <a:spLocks noChangeArrowheads="1"/>
            </p:cNvSpPr>
            <p:nvPr/>
          </p:nvSpPr>
          <p:spPr bwMode="auto">
            <a:xfrm>
              <a:off x="6786563" y="2059583"/>
              <a:ext cx="1530350" cy="338137"/>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b="1">
                  <a:solidFill>
                    <a:schemeClr val="tx2"/>
                  </a:solidFill>
                </a:rPr>
                <a:t>Grand Public</a:t>
              </a:r>
            </a:p>
          </p:txBody>
        </p:sp>
        <p:cxnSp>
          <p:nvCxnSpPr>
            <p:cNvPr id="13" name="Connecteur en angle 12"/>
            <p:cNvCxnSpPr/>
            <p:nvPr/>
          </p:nvCxnSpPr>
          <p:spPr>
            <a:xfrm>
              <a:off x="5435600" y="1627783"/>
              <a:ext cx="1323975" cy="428625"/>
            </a:xfrm>
            <a:prstGeom prst="bentConnector3">
              <a:avLst>
                <a:gd name="adj1" fmla="val 50000"/>
              </a:avLst>
            </a:prstGeom>
            <a:ln w="38100"/>
          </p:spPr>
          <p:style>
            <a:lnRef idx="1">
              <a:schemeClr val="accent1"/>
            </a:lnRef>
            <a:fillRef idx="0">
              <a:schemeClr val="accent1"/>
            </a:fillRef>
            <a:effectRef idx="0">
              <a:schemeClr val="accent1"/>
            </a:effectRef>
            <a:fontRef idx="minor">
              <a:schemeClr val="tx1"/>
            </a:fontRef>
          </p:style>
        </p:cxnSp>
        <p:cxnSp>
          <p:nvCxnSpPr>
            <p:cNvPr id="16" name="Connecteur en angle 15"/>
            <p:cNvCxnSpPr/>
            <p:nvPr/>
          </p:nvCxnSpPr>
          <p:spPr>
            <a:xfrm rot="10800000" flipV="1">
              <a:off x="2195513" y="1627783"/>
              <a:ext cx="1223962" cy="504825"/>
            </a:xfrm>
            <a:prstGeom prst="bentConnector3">
              <a:avLst>
                <a:gd name="adj1" fmla="val 50000"/>
              </a:avLst>
            </a:prstGeom>
            <a:ln w="38100"/>
          </p:spPr>
          <p:style>
            <a:lnRef idx="1">
              <a:schemeClr val="accent1"/>
            </a:lnRef>
            <a:fillRef idx="0">
              <a:schemeClr val="accent1"/>
            </a:fillRef>
            <a:effectRef idx="0">
              <a:schemeClr val="accent1"/>
            </a:effectRef>
            <a:fontRef idx="minor">
              <a:schemeClr val="tx1"/>
            </a:fontRef>
          </p:style>
        </p:cxnSp>
        <p:cxnSp>
          <p:nvCxnSpPr>
            <p:cNvPr id="58" name="Connecteur droit avec flèche 57"/>
            <p:cNvCxnSpPr/>
            <p:nvPr/>
          </p:nvCxnSpPr>
          <p:spPr>
            <a:xfrm flipH="1">
              <a:off x="6859588" y="2415183"/>
              <a:ext cx="15875" cy="65246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275" name="ZoneTexte 60"/>
            <p:cNvSpPr txBox="1">
              <a:spLocks noChangeArrowheads="1"/>
            </p:cNvSpPr>
            <p:nvPr/>
          </p:nvSpPr>
          <p:spPr bwMode="auto">
            <a:xfrm>
              <a:off x="7716838" y="3181945"/>
              <a:ext cx="1247775" cy="338138"/>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a:solidFill>
                    <a:schemeClr val="tx2"/>
                  </a:solidFill>
                </a:rPr>
                <a:t>Mieux-Etre</a:t>
              </a:r>
            </a:p>
          </p:txBody>
        </p:sp>
        <p:sp>
          <p:nvSpPr>
            <p:cNvPr id="11276" name="ZoneTexte 61"/>
            <p:cNvSpPr txBox="1">
              <a:spLocks noChangeArrowheads="1"/>
            </p:cNvSpPr>
            <p:nvPr/>
          </p:nvSpPr>
          <p:spPr bwMode="auto">
            <a:xfrm>
              <a:off x="6156325" y="3181945"/>
              <a:ext cx="989013" cy="338138"/>
            </a:xfrm>
            <a:prstGeom prst="rect">
              <a:avLst/>
            </a:prstGeom>
            <a:noFill/>
            <a:ln w="2857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a:solidFill>
                    <a:schemeClr val="tx2"/>
                  </a:solidFill>
                </a:rPr>
                <a:t>Santé</a:t>
              </a:r>
            </a:p>
          </p:txBody>
        </p:sp>
        <p:sp>
          <p:nvSpPr>
            <p:cNvPr id="11277" name="ZoneTexte 72"/>
            <p:cNvSpPr txBox="1">
              <a:spLocks noChangeArrowheads="1"/>
            </p:cNvSpPr>
            <p:nvPr/>
          </p:nvSpPr>
          <p:spPr bwMode="auto">
            <a:xfrm>
              <a:off x="6175375" y="6001345"/>
              <a:ext cx="2428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b="1">
                  <a:solidFill>
                    <a:schemeClr val="tx2"/>
                  </a:solidFill>
                </a:rPr>
                <a:t>Assistance Téléphonique</a:t>
              </a:r>
            </a:p>
          </p:txBody>
        </p:sp>
        <p:cxnSp>
          <p:nvCxnSpPr>
            <p:cNvPr id="75" name="Connecteur droit 74"/>
            <p:cNvCxnSpPr/>
            <p:nvPr/>
          </p:nvCxnSpPr>
          <p:spPr>
            <a:xfrm rot="10800000" flipV="1">
              <a:off x="7472363" y="3539133"/>
              <a:ext cx="244475" cy="952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7" name="Connecteur droit 76"/>
            <p:cNvCxnSpPr/>
            <p:nvPr/>
          </p:nvCxnSpPr>
          <p:spPr>
            <a:xfrm>
              <a:off x="7145338" y="3539133"/>
              <a:ext cx="327025" cy="9525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2" name="Connecteur droit 91"/>
            <p:cNvCxnSpPr/>
            <p:nvPr/>
          </p:nvCxnSpPr>
          <p:spPr>
            <a:xfrm flipH="1">
              <a:off x="3708400" y="1964333"/>
              <a:ext cx="3175" cy="71913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7" name="Connecteur droit avec flèche 106"/>
            <p:cNvCxnSpPr/>
            <p:nvPr/>
          </p:nvCxnSpPr>
          <p:spPr>
            <a:xfrm rot="5400000">
              <a:off x="7921625" y="2740620"/>
              <a:ext cx="642938"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282" name="ZoneTexte 114"/>
            <p:cNvSpPr txBox="1">
              <a:spLocks noChangeArrowheads="1"/>
            </p:cNvSpPr>
            <p:nvPr/>
          </p:nvSpPr>
          <p:spPr bwMode="auto">
            <a:xfrm>
              <a:off x="5737225" y="5228233"/>
              <a:ext cx="17145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a:solidFill>
                    <a:schemeClr val="tx2"/>
                  </a:solidFill>
                </a:rPr>
                <a:t>Formation </a:t>
              </a:r>
            </a:p>
            <a:p>
              <a:pPr algn="ctr" eaLnBrk="1" hangingPunct="1">
                <a:spcBef>
                  <a:spcPct val="0"/>
                </a:spcBef>
                <a:buClrTx/>
                <a:buSzTx/>
                <a:buFontTx/>
                <a:buNone/>
              </a:pPr>
              <a:r>
                <a:rPr lang="fr-FR" altLang="fr-FR" sz="1400">
                  <a:solidFill>
                    <a:schemeClr val="tx2"/>
                  </a:solidFill>
                </a:rPr>
                <a:t>Ateliers Découverte Interactifs</a:t>
              </a:r>
            </a:p>
          </p:txBody>
        </p:sp>
        <p:sp>
          <p:nvSpPr>
            <p:cNvPr id="11283" name="ZoneTexte 115"/>
            <p:cNvSpPr txBox="1">
              <a:spLocks noChangeArrowheads="1"/>
            </p:cNvSpPr>
            <p:nvPr/>
          </p:nvSpPr>
          <p:spPr bwMode="auto">
            <a:xfrm>
              <a:off x="7596188" y="5301258"/>
              <a:ext cx="11731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a:solidFill>
                    <a:schemeClr val="tx2"/>
                  </a:solidFill>
                </a:rPr>
                <a:t>Ateliers </a:t>
              </a:r>
            </a:p>
            <a:p>
              <a:pPr algn="ctr" eaLnBrk="1" hangingPunct="1">
                <a:spcBef>
                  <a:spcPct val="0"/>
                </a:spcBef>
                <a:buClrTx/>
                <a:buSzTx/>
                <a:buFontTx/>
                <a:buNone/>
              </a:pPr>
              <a:r>
                <a:rPr lang="fr-FR" altLang="fr-FR" sz="1400">
                  <a:solidFill>
                    <a:schemeClr val="tx2"/>
                  </a:solidFill>
                </a:rPr>
                <a:t>Formation</a:t>
              </a:r>
            </a:p>
          </p:txBody>
        </p:sp>
        <p:sp>
          <p:nvSpPr>
            <p:cNvPr id="11284" name="ZoneTexte 10"/>
            <p:cNvSpPr txBox="1">
              <a:spLocks noChangeArrowheads="1"/>
            </p:cNvSpPr>
            <p:nvPr/>
          </p:nvSpPr>
          <p:spPr bwMode="auto">
            <a:xfrm>
              <a:off x="2700338" y="2708870"/>
              <a:ext cx="1428750" cy="5842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b="1">
                  <a:solidFill>
                    <a:schemeClr val="tx2"/>
                  </a:solidFill>
                  <a:latin typeface="Calibri" panose="020F0502020204030204" pitchFamily="34" charset="0"/>
                </a:rPr>
                <a:t>Entreprises &amp; PME</a:t>
              </a:r>
            </a:p>
          </p:txBody>
        </p:sp>
        <p:cxnSp>
          <p:nvCxnSpPr>
            <p:cNvPr id="50" name="Connecteur droit 49"/>
            <p:cNvCxnSpPr/>
            <p:nvPr/>
          </p:nvCxnSpPr>
          <p:spPr>
            <a:xfrm flipH="1">
              <a:off x="7451725" y="3643908"/>
              <a:ext cx="3175" cy="1296987"/>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7524750" y="3788370"/>
              <a:ext cx="1439863" cy="1079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1" dirty="0">
                  <a:solidFill>
                    <a:schemeClr val="tx2"/>
                  </a:solidFill>
                </a:rPr>
                <a:t>Méditation</a:t>
              </a:r>
            </a:p>
          </p:txBody>
        </p:sp>
        <p:sp>
          <p:nvSpPr>
            <p:cNvPr id="53" name="Rectangle 52"/>
            <p:cNvSpPr/>
            <p:nvPr/>
          </p:nvSpPr>
          <p:spPr>
            <a:xfrm>
              <a:off x="5867400" y="3788370"/>
              <a:ext cx="1512888" cy="1079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1" dirty="0">
                  <a:solidFill>
                    <a:schemeClr val="tx2"/>
                  </a:solidFill>
                </a:rPr>
                <a:t>Thérapie individuelle / Groupe</a:t>
              </a:r>
            </a:p>
          </p:txBody>
        </p:sp>
        <p:sp>
          <p:nvSpPr>
            <p:cNvPr id="11288" name="ZoneTexte 10"/>
            <p:cNvSpPr txBox="1">
              <a:spLocks noChangeArrowheads="1"/>
            </p:cNvSpPr>
            <p:nvPr/>
          </p:nvSpPr>
          <p:spPr bwMode="auto">
            <a:xfrm>
              <a:off x="611188" y="1988145"/>
              <a:ext cx="1573212" cy="5842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b="1">
                  <a:solidFill>
                    <a:schemeClr val="tx2"/>
                  </a:solidFill>
                  <a:latin typeface="Calibri" panose="020F0502020204030204" pitchFamily="34" charset="0"/>
                </a:rPr>
                <a:t>Thérapeutes Partenaires</a:t>
              </a:r>
            </a:p>
          </p:txBody>
        </p:sp>
        <p:sp>
          <p:nvSpPr>
            <p:cNvPr id="11289" name="ZoneTexte 10"/>
            <p:cNvSpPr txBox="1">
              <a:spLocks noChangeArrowheads="1"/>
            </p:cNvSpPr>
            <p:nvPr/>
          </p:nvSpPr>
          <p:spPr bwMode="auto">
            <a:xfrm>
              <a:off x="4427538" y="2708870"/>
              <a:ext cx="1428750" cy="5842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b="1">
                  <a:solidFill>
                    <a:schemeClr val="tx2"/>
                  </a:solidFill>
                  <a:latin typeface="Calibri" panose="020F0502020204030204" pitchFamily="34" charset="0"/>
                </a:rPr>
                <a:t>Professionnels de la santé</a:t>
              </a:r>
            </a:p>
          </p:txBody>
        </p:sp>
        <p:cxnSp>
          <p:nvCxnSpPr>
            <p:cNvPr id="57" name="Connecteur droit 56"/>
            <p:cNvCxnSpPr/>
            <p:nvPr/>
          </p:nvCxnSpPr>
          <p:spPr>
            <a:xfrm flipH="1">
              <a:off x="5219700" y="1953220"/>
              <a:ext cx="3175" cy="71913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1291" name="ZoneTexte 8"/>
            <p:cNvSpPr txBox="1">
              <a:spLocks noChangeArrowheads="1"/>
            </p:cNvSpPr>
            <p:nvPr/>
          </p:nvSpPr>
          <p:spPr bwMode="auto">
            <a:xfrm>
              <a:off x="539750" y="4796433"/>
              <a:ext cx="1433513" cy="338137"/>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Réflexologues</a:t>
              </a:r>
            </a:p>
          </p:txBody>
        </p:sp>
        <p:sp>
          <p:nvSpPr>
            <p:cNvPr id="11292" name="ZoneTexte 21"/>
            <p:cNvSpPr txBox="1">
              <a:spLocks noChangeArrowheads="1"/>
            </p:cNvSpPr>
            <p:nvPr/>
          </p:nvSpPr>
          <p:spPr bwMode="auto">
            <a:xfrm>
              <a:off x="539750" y="3181945"/>
              <a:ext cx="1312863" cy="338138"/>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Ostéopathes</a:t>
              </a:r>
            </a:p>
          </p:txBody>
        </p:sp>
        <p:sp>
          <p:nvSpPr>
            <p:cNvPr id="11293" name="ZoneTexte 22"/>
            <p:cNvSpPr txBox="1">
              <a:spLocks noChangeArrowheads="1"/>
            </p:cNvSpPr>
            <p:nvPr/>
          </p:nvSpPr>
          <p:spPr bwMode="auto">
            <a:xfrm>
              <a:off x="539750" y="3562945"/>
              <a:ext cx="1735138" cy="338138"/>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dirty="0">
                  <a:solidFill>
                    <a:schemeClr val="tx1"/>
                  </a:solidFill>
                </a:rPr>
                <a:t>Psychométriciens</a:t>
              </a:r>
            </a:p>
          </p:txBody>
        </p:sp>
        <p:sp>
          <p:nvSpPr>
            <p:cNvPr id="11294" name="ZoneTexte 22"/>
            <p:cNvSpPr txBox="1">
              <a:spLocks noChangeArrowheads="1"/>
            </p:cNvSpPr>
            <p:nvPr/>
          </p:nvSpPr>
          <p:spPr bwMode="auto">
            <a:xfrm>
              <a:off x="539750" y="3974108"/>
              <a:ext cx="1408113" cy="338137"/>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Kinésiologues</a:t>
              </a:r>
            </a:p>
          </p:txBody>
        </p:sp>
        <p:sp>
          <p:nvSpPr>
            <p:cNvPr id="11295" name="ZoneTexte 22"/>
            <p:cNvSpPr txBox="1">
              <a:spLocks noChangeArrowheads="1"/>
            </p:cNvSpPr>
            <p:nvPr/>
          </p:nvSpPr>
          <p:spPr bwMode="auto">
            <a:xfrm>
              <a:off x="539750" y="2780308"/>
              <a:ext cx="1408113" cy="338137"/>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Sophrologues</a:t>
              </a:r>
            </a:p>
          </p:txBody>
        </p:sp>
        <p:sp>
          <p:nvSpPr>
            <p:cNvPr id="11296" name="ZoneTexte 22"/>
            <p:cNvSpPr txBox="1">
              <a:spLocks noChangeArrowheads="1"/>
            </p:cNvSpPr>
            <p:nvPr/>
          </p:nvSpPr>
          <p:spPr bwMode="auto">
            <a:xfrm>
              <a:off x="4067175" y="3572470"/>
              <a:ext cx="1544638" cy="338138"/>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Ades soignants</a:t>
              </a:r>
            </a:p>
          </p:txBody>
        </p:sp>
        <p:sp>
          <p:nvSpPr>
            <p:cNvPr id="11297" name="ZoneTexte 22"/>
            <p:cNvSpPr txBox="1">
              <a:spLocks noChangeArrowheads="1"/>
            </p:cNvSpPr>
            <p:nvPr/>
          </p:nvSpPr>
          <p:spPr bwMode="auto">
            <a:xfrm>
              <a:off x="4067175" y="4436070"/>
              <a:ext cx="1554163" cy="338138"/>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Infirmiers-ières</a:t>
              </a:r>
            </a:p>
          </p:txBody>
        </p:sp>
        <p:sp>
          <p:nvSpPr>
            <p:cNvPr id="11298" name="ZoneTexte 22"/>
            <p:cNvSpPr txBox="1">
              <a:spLocks noChangeArrowheads="1"/>
            </p:cNvSpPr>
            <p:nvPr/>
          </p:nvSpPr>
          <p:spPr bwMode="auto">
            <a:xfrm>
              <a:off x="4067175" y="4004270"/>
              <a:ext cx="1720850" cy="338138"/>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Aidants familiaux</a:t>
              </a:r>
            </a:p>
          </p:txBody>
        </p:sp>
        <p:sp>
          <p:nvSpPr>
            <p:cNvPr id="11299" name="ZoneTexte 10"/>
            <p:cNvSpPr txBox="1">
              <a:spLocks noChangeArrowheads="1"/>
            </p:cNvSpPr>
            <p:nvPr/>
          </p:nvSpPr>
          <p:spPr bwMode="auto">
            <a:xfrm>
              <a:off x="6804025" y="1556345"/>
              <a:ext cx="1528763" cy="33813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b="1">
                  <a:solidFill>
                    <a:srgbClr val="FF0000"/>
                  </a:solidFill>
                </a:rPr>
                <a:t>B2C</a:t>
              </a:r>
            </a:p>
          </p:txBody>
        </p:sp>
        <p:sp>
          <p:nvSpPr>
            <p:cNvPr id="11300" name="ZoneTexte 10"/>
            <p:cNvSpPr txBox="1">
              <a:spLocks noChangeArrowheads="1"/>
            </p:cNvSpPr>
            <p:nvPr/>
          </p:nvSpPr>
          <p:spPr bwMode="auto">
            <a:xfrm>
              <a:off x="2339975" y="1988145"/>
              <a:ext cx="3455988" cy="33813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b="1">
                  <a:solidFill>
                    <a:srgbClr val="FF0000"/>
                  </a:solidFill>
                </a:rPr>
                <a:t>B2B</a:t>
              </a:r>
            </a:p>
          </p:txBody>
        </p:sp>
        <p:sp>
          <p:nvSpPr>
            <p:cNvPr id="11301" name="ZoneTexte 8"/>
            <p:cNvSpPr txBox="1">
              <a:spLocks noChangeArrowheads="1"/>
            </p:cNvSpPr>
            <p:nvPr/>
          </p:nvSpPr>
          <p:spPr bwMode="auto">
            <a:xfrm>
              <a:off x="539750" y="4364633"/>
              <a:ext cx="1223963" cy="338137"/>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Diététiciens</a:t>
              </a:r>
            </a:p>
          </p:txBody>
        </p:sp>
        <p:sp>
          <p:nvSpPr>
            <p:cNvPr id="11302" name="ZoneTexte 8"/>
            <p:cNvSpPr txBox="1">
              <a:spLocks noChangeArrowheads="1"/>
            </p:cNvSpPr>
            <p:nvPr/>
          </p:nvSpPr>
          <p:spPr bwMode="auto">
            <a:xfrm>
              <a:off x="539750" y="5228233"/>
              <a:ext cx="1503363" cy="585787"/>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Praticiens EFT</a:t>
              </a:r>
            </a:p>
            <a:p>
              <a:pPr eaLnBrk="1" hangingPunct="1">
                <a:spcBef>
                  <a:spcPct val="0"/>
                </a:spcBef>
                <a:buClrTx/>
                <a:buSzTx/>
                <a:buFontTx/>
                <a:buNone/>
              </a:pPr>
              <a:r>
                <a:rPr lang="fr-FR" altLang="fr-FR" sz="1600">
                  <a:solidFill>
                    <a:schemeClr val="tx1"/>
                  </a:solidFill>
                </a:rPr>
                <a:t>Deep Peat TLF</a:t>
              </a:r>
            </a:p>
          </p:txBody>
        </p:sp>
      </p:grpSp>
    </p:spTree>
    <p:extLst>
      <p:ext uri="{BB962C8B-B14F-4D97-AF65-F5344CB8AC3E}">
        <p14:creationId xmlns:p14="http://schemas.microsoft.com/office/powerpoint/2010/main" val="287551270"/>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2"/>
          <p:cNvSpPr>
            <a:spLocks noGrp="1" noChangeArrowheads="1"/>
          </p:cNvSpPr>
          <p:nvPr>
            <p:ph type="title"/>
          </p:nvPr>
        </p:nvSpPr>
        <p:spPr>
          <a:xfrm>
            <a:off x="457201" y="476250"/>
            <a:ext cx="8451850" cy="576263"/>
          </a:xfrm>
        </p:spPr>
        <p:txBody>
          <a:bodyPr/>
          <a:lstStyle/>
          <a:p>
            <a:r>
              <a:rPr lang="fr-FR" altLang="fr-FR" sz="3600" b="1" dirty="0" smtClean="0"/>
              <a:t>4. Que cherchent les patients?</a:t>
            </a:r>
            <a:endParaRPr lang="fr-FR" altLang="fr-FR" sz="3600" b="1" dirty="0"/>
          </a:p>
        </p:txBody>
      </p:sp>
      <p:sp>
        <p:nvSpPr>
          <p:cNvPr id="12294" name="Rectangle 3"/>
          <p:cNvSpPr>
            <a:spLocks noGrp="1" noChangeArrowheads="1"/>
          </p:cNvSpPr>
          <p:nvPr>
            <p:ph type="body" idx="1"/>
          </p:nvPr>
        </p:nvSpPr>
        <p:spPr>
          <a:xfrm>
            <a:off x="467544" y="1341438"/>
            <a:ext cx="8135937" cy="4247802"/>
          </a:xfrm>
        </p:spPr>
        <p:txBody>
          <a:bodyPr/>
          <a:lstStyle/>
          <a:p>
            <a:pPr marL="0" indent="0" eaLnBrk="1" hangingPunct="1">
              <a:buSzTx/>
              <a:buFont typeface="Wingdings" panose="05000000000000000000" pitchFamily="2" charset="2"/>
              <a:buNone/>
            </a:pPr>
            <a:endParaRPr lang="fr-FR" altLang="fr-FR" sz="1000" dirty="0" smtClean="0"/>
          </a:p>
          <a:p>
            <a:pPr marL="0" indent="0">
              <a:buFont typeface="Wingdings" panose="05000000000000000000" pitchFamily="2" charset="2"/>
              <a:buNone/>
            </a:pPr>
            <a:r>
              <a:rPr lang="fr-FR" altLang="fr-FR" sz="2400" b="1" dirty="0" smtClean="0">
                <a:sym typeface="Wingdings" panose="05000000000000000000" pitchFamily="2" charset="2"/>
              </a:rPr>
              <a:t>L</a:t>
            </a:r>
            <a:r>
              <a:rPr lang="fr-FR" altLang="fr-FR" sz="2400" b="1" dirty="0" smtClean="0"/>
              <a:t>e bon praticien au bon moment et à toute heure:</a:t>
            </a:r>
          </a:p>
          <a:p>
            <a:pPr marL="0" indent="0">
              <a:buFont typeface="Wingdings" panose="05000000000000000000" pitchFamily="2" charset="2"/>
              <a:buNone/>
            </a:pPr>
            <a:endParaRPr lang="fr-FR" altLang="fr-FR" sz="2400" b="1" dirty="0" smtClean="0"/>
          </a:p>
          <a:p>
            <a:pPr eaLnBrk="1" hangingPunct="1">
              <a:buSzTx/>
              <a:buFont typeface="Wingdings" panose="05000000000000000000" pitchFamily="2" charset="2"/>
              <a:buChar char="q"/>
            </a:pPr>
            <a:r>
              <a:rPr lang="fr-FR" altLang="fr-FR" sz="2400" dirty="0" smtClean="0"/>
              <a:t>Etre guidés sur les différents types de soins possibles,</a:t>
            </a:r>
          </a:p>
          <a:p>
            <a:pPr eaLnBrk="1" hangingPunct="1">
              <a:buSzTx/>
              <a:buFont typeface="Wingdings" panose="05000000000000000000" pitchFamily="2" charset="2"/>
              <a:buChar char="q"/>
            </a:pPr>
            <a:r>
              <a:rPr lang="fr-FR" altLang="fr-FR" sz="2400" dirty="0" smtClean="0"/>
              <a:t>De l'écoute, de la disponibilité, de la réactivité pour la prise en charges de leur rendez-vous en dehors des heures de bureau,</a:t>
            </a:r>
          </a:p>
          <a:p>
            <a:pPr eaLnBrk="1" hangingPunct="1">
              <a:buSzTx/>
              <a:buFont typeface="Wingdings" panose="05000000000000000000" pitchFamily="2" charset="2"/>
              <a:buChar char="q"/>
            </a:pPr>
            <a:r>
              <a:rPr lang="fr-FR" altLang="fr-FR" sz="2400" dirty="0" smtClean="0"/>
              <a:t>Des prises en charges à distance,</a:t>
            </a:r>
          </a:p>
          <a:p>
            <a:pPr marL="0" indent="0" eaLnBrk="1" hangingPunct="1">
              <a:buSzTx/>
              <a:buFont typeface="Wingdings" panose="05000000000000000000" pitchFamily="2" charset="2"/>
              <a:buNone/>
            </a:pPr>
            <a:endParaRPr lang="fr-FR" altLang="fr-FR" sz="800" dirty="0" smtClean="0"/>
          </a:p>
          <a:p>
            <a:pPr marL="0" indent="0" eaLnBrk="1" hangingPunct="1">
              <a:buSzTx/>
              <a:buFont typeface="Wingdings" panose="05000000000000000000" pitchFamily="2" charset="2"/>
              <a:buNone/>
            </a:pPr>
            <a:r>
              <a:rPr lang="fr-FR" altLang="fr-FR" sz="2400" b="1" i="1" dirty="0" smtClean="0"/>
              <a:t>Tout cela grâce à notre plateforme téléphonique, notre site web et notre système de tenue d'agenda en ligne.</a:t>
            </a:r>
          </a:p>
          <a:p>
            <a:pPr marL="0" indent="0" eaLnBrk="1" hangingPunct="1">
              <a:buSzTx/>
              <a:buFont typeface="Wingdings" panose="05000000000000000000" pitchFamily="2" charset="2"/>
              <a:buNone/>
            </a:pPr>
            <a:endParaRPr lang="fr-FR" altLang="fr-FR" dirty="0" smtClean="0"/>
          </a:p>
          <a:p>
            <a:pPr marL="0" indent="0" eaLnBrk="1" hangingPunct="1">
              <a:buSzTx/>
              <a:buFont typeface="Wingdings" panose="05000000000000000000" pitchFamily="2" charset="2"/>
              <a:buNone/>
            </a:pPr>
            <a:endParaRPr lang="fr-FR" altLang="fr-FR" dirty="0" smtClean="0"/>
          </a:p>
        </p:txBody>
      </p:sp>
    </p:spTree>
    <p:extLst>
      <p:ext uri="{BB962C8B-B14F-4D97-AF65-F5344CB8AC3E}">
        <p14:creationId xmlns:p14="http://schemas.microsoft.com/office/powerpoint/2010/main" val="2432547755"/>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a date 3"/>
          <p:cNvSpPr>
            <a:spLocks noGrp="1"/>
          </p:cNvSpPr>
          <p:nvPr>
            <p:ph type="dt" sz="quarter" idx="4294967295"/>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smtClean="0"/>
              <a:t>JSC Consultant</a:t>
            </a:r>
          </a:p>
        </p:txBody>
      </p:sp>
      <p:sp>
        <p:nvSpPr>
          <p:cNvPr id="13315" name="Espace réservé du pied de page 4"/>
          <p:cNvSpPr>
            <a:spLocks noGrp="1"/>
          </p:cNvSpPr>
          <p:nvPr>
            <p:ph type="ftr" sz="quarter" idx="4294967295"/>
          </p:nvPr>
        </p:nvSpPr>
        <p:spPr>
          <a:xfrm>
            <a:off x="6553200" y="62484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smtClean="0"/>
              <a:t> Hiver - Printemps 2010</a:t>
            </a:r>
          </a:p>
        </p:txBody>
      </p:sp>
      <p:sp>
        <p:nvSpPr>
          <p:cNvPr id="13316" name="Espace réservé du numéro de diapositive 5"/>
          <p:cNvSpPr>
            <a:spLocks noGrp="1"/>
          </p:cNvSpPr>
          <p:nvPr>
            <p:ph type="sldNum" sz="quarter" idx="4294967295"/>
          </p:nvPr>
        </p:nvSpPr>
        <p:spPr>
          <a:xfrm>
            <a:off x="457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a:t>Page </a:t>
            </a:r>
            <a:fld id="{DA9B3BD2-5F8C-4BC4-8ED1-B7005109009D}" type="slidenum">
              <a:rPr lang="fr-FR" altLang="fr-FR" sz="1400"/>
              <a:pPr eaLnBrk="1" hangingPunct="1">
                <a:spcBef>
                  <a:spcPct val="0"/>
                </a:spcBef>
                <a:buClrTx/>
                <a:buSzTx/>
                <a:buFontTx/>
                <a:buNone/>
              </a:pPr>
              <a:t>17</a:t>
            </a:fld>
            <a:endParaRPr lang="fr-FR" altLang="fr-FR" sz="1400"/>
          </a:p>
        </p:txBody>
      </p:sp>
      <p:sp>
        <p:nvSpPr>
          <p:cNvPr id="13317" name="Rectangle 2"/>
          <p:cNvSpPr>
            <a:spLocks noGrp="1" noChangeArrowheads="1"/>
          </p:cNvSpPr>
          <p:nvPr>
            <p:ph type="title"/>
          </p:nvPr>
        </p:nvSpPr>
        <p:spPr>
          <a:xfrm>
            <a:off x="323529" y="548481"/>
            <a:ext cx="8928992" cy="576263"/>
          </a:xfrm>
        </p:spPr>
        <p:txBody>
          <a:bodyPr/>
          <a:lstStyle/>
          <a:p>
            <a:r>
              <a:rPr lang="fr-FR" altLang="fr-FR" sz="3600" b="1" dirty="0"/>
              <a:t>Que </a:t>
            </a:r>
            <a:r>
              <a:rPr lang="fr-FR" altLang="fr-FR" sz="3600" b="1" dirty="0" smtClean="0"/>
              <a:t>cherchent </a:t>
            </a:r>
            <a:r>
              <a:rPr lang="fr-FR" altLang="fr-FR" sz="3600" b="1" dirty="0"/>
              <a:t>les professionnels ?</a:t>
            </a:r>
          </a:p>
        </p:txBody>
      </p:sp>
      <p:sp>
        <p:nvSpPr>
          <p:cNvPr id="13318" name="Rectangle 3"/>
          <p:cNvSpPr>
            <a:spLocks noGrp="1" noChangeArrowheads="1"/>
          </p:cNvSpPr>
          <p:nvPr>
            <p:ph type="body" idx="1"/>
          </p:nvPr>
        </p:nvSpPr>
        <p:spPr>
          <a:xfrm>
            <a:off x="684213" y="1196752"/>
            <a:ext cx="8135937" cy="4608512"/>
          </a:xfrm>
        </p:spPr>
        <p:txBody>
          <a:bodyPr/>
          <a:lstStyle/>
          <a:p>
            <a:pPr>
              <a:defRPr/>
            </a:pPr>
            <a:r>
              <a:rPr lang="fr-FR" sz="2400" b="1" dirty="0" smtClean="0"/>
              <a:t>Ce que veulent les thérapeutes :</a:t>
            </a:r>
          </a:p>
          <a:p>
            <a:pPr lvl="1">
              <a:defRPr/>
            </a:pPr>
            <a:r>
              <a:rPr lang="fr-FR" sz="2000" dirty="0"/>
              <a:t>D</a:t>
            </a:r>
            <a:r>
              <a:rPr lang="fr-FR" sz="2000" dirty="0" smtClean="0"/>
              <a:t>es rendez-vous confirmés,</a:t>
            </a:r>
          </a:p>
          <a:p>
            <a:pPr lvl="1">
              <a:defRPr/>
            </a:pPr>
            <a:r>
              <a:rPr lang="fr-FR" sz="2000" dirty="0" smtClean="0"/>
              <a:t>Un espace de travail souple et adapté au juste prix,</a:t>
            </a:r>
          </a:p>
          <a:p>
            <a:pPr lvl="1">
              <a:defRPr/>
            </a:pPr>
            <a:r>
              <a:rPr lang="fr-FR" sz="2000" dirty="0" smtClean="0"/>
              <a:t>La simplicité de gestion grâce au portage salarial,</a:t>
            </a:r>
          </a:p>
          <a:p>
            <a:pPr lvl="1">
              <a:defRPr/>
            </a:pPr>
            <a:endParaRPr lang="fr-FR" sz="800" dirty="0" smtClean="0"/>
          </a:p>
          <a:p>
            <a:pPr>
              <a:defRPr/>
            </a:pPr>
            <a:r>
              <a:rPr lang="fr-FR" altLang="fr-FR" sz="2400" b="1" dirty="0" smtClean="0"/>
              <a:t>Les </a:t>
            </a:r>
            <a:r>
              <a:rPr lang="fr-FR" altLang="fr-FR" sz="2400" b="1" dirty="0"/>
              <a:t>entreprises</a:t>
            </a:r>
            <a:r>
              <a:rPr lang="fr-FR" altLang="fr-FR" sz="2400" dirty="0"/>
              <a:t> </a:t>
            </a:r>
            <a:r>
              <a:rPr lang="fr-FR" altLang="fr-FR" sz="2400" dirty="0" smtClean="0"/>
              <a:t>:</a:t>
            </a:r>
          </a:p>
          <a:p>
            <a:pPr lvl="1">
              <a:defRPr/>
            </a:pPr>
            <a:r>
              <a:rPr lang="fr-FR" altLang="fr-FR" sz="2000" dirty="0"/>
              <a:t>U</a:t>
            </a:r>
            <a:r>
              <a:rPr lang="fr-FR" altLang="fr-FR" sz="2000" dirty="0" smtClean="0"/>
              <a:t>ne écoute pour leurs collaborateurs, </a:t>
            </a:r>
          </a:p>
          <a:p>
            <a:pPr lvl="1">
              <a:defRPr/>
            </a:pPr>
            <a:r>
              <a:rPr lang="fr-FR" altLang="fr-FR" sz="2000" dirty="0"/>
              <a:t>Des solutions et diagnostic pour la prévention des </a:t>
            </a:r>
            <a:r>
              <a:rPr lang="fr-FR" altLang="fr-FR" sz="2000" dirty="0" smtClean="0"/>
              <a:t>RP</a:t>
            </a:r>
          </a:p>
          <a:p>
            <a:pPr lvl="1">
              <a:defRPr/>
            </a:pPr>
            <a:endParaRPr lang="fr-FR" altLang="fr-FR" sz="800" dirty="0"/>
          </a:p>
          <a:p>
            <a:pPr eaLnBrk="1" hangingPunct="1">
              <a:buSzPct val="150000"/>
              <a:buFont typeface="Wingdings" panose="05000000000000000000" pitchFamily="2" charset="2"/>
              <a:buChar char="§"/>
              <a:defRPr/>
            </a:pPr>
            <a:r>
              <a:rPr lang="fr-FR" altLang="fr-FR" sz="2400" b="1" dirty="0"/>
              <a:t>Les professionnels de santé (aidants familiaux, </a:t>
            </a:r>
            <a:r>
              <a:rPr lang="fr-FR" altLang="fr-FR" sz="2400" b="1" dirty="0" smtClean="0"/>
              <a:t>infirmiers:</a:t>
            </a:r>
          </a:p>
          <a:p>
            <a:pPr lvl="1">
              <a:defRPr/>
            </a:pPr>
            <a:r>
              <a:rPr lang="fr-FR" altLang="fr-FR" sz="2000" dirty="0"/>
              <a:t>Des formations en développement personnel pour exercer son métier sans stress.</a:t>
            </a:r>
          </a:p>
          <a:p>
            <a:pPr marL="0" indent="0" eaLnBrk="1" hangingPunct="1">
              <a:buSzTx/>
              <a:buFont typeface="Wingdings" panose="05000000000000000000" pitchFamily="2" charset="2"/>
              <a:buNone/>
              <a:defRPr/>
            </a:pPr>
            <a:endParaRPr lang="fr-FR" altLang="fr-FR" sz="2400" dirty="0" smtClean="0"/>
          </a:p>
          <a:p>
            <a:pPr marL="0" indent="0" eaLnBrk="1" hangingPunct="1">
              <a:buSzTx/>
              <a:buFont typeface="Wingdings" panose="05000000000000000000" pitchFamily="2" charset="2"/>
              <a:buNone/>
              <a:defRPr/>
            </a:pPr>
            <a:endParaRPr lang="fr-FR" altLang="fr-FR" dirty="0" smtClean="0"/>
          </a:p>
          <a:p>
            <a:pPr marL="0" indent="0" eaLnBrk="1" hangingPunct="1">
              <a:buSzTx/>
              <a:buFont typeface="Wingdings" panose="05000000000000000000" pitchFamily="2" charset="2"/>
              <a:buNone/>
              <a:defRPr/>
            </a:pPr>
            <a:endParaRPr lang="fr-FR" altLang="fr-FR" dirty="0" smtClean="0"/>
          </a:p>
          <a:p>
            <a:pPr marL="0" indent="0" eaLnBrk="1" hangingPunct="1">
              <a:buSzTx/>
              <a:buFont typeface="Wingdings" panose="05000000000000000000" pitchFamily="2" charset="2"/>
              <a:buNone/>
              <a:defRPr/>
            </a:pPr>
            <a:endParaRPr lang="fr-FR" altLang="fr-FR" dirty="0" smtClean="0"/>
          </a:p>
        </p:txBody>
      </p:sp>
    </p:spTree>
    <p:extLst>
      <p:ext uri="{BB962C8B-B14F-4D97-AF65-F5344CB8AC3E}">
        <p14:creationId xmlns:p14="http://schemas.microsoft.com/office/powerpoint/2010/main" val="769643067"/>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p:cNvSpPr>
            <a:spLocks noGrp="1"/>
          </p:cNvSpPr>
          <p:nvPr>
            <p:ph type="title"/>
          </p:nvPr>
        </p:nvSpPr>
        <p:spPr>
          <a:xfrm>
            <a:off x="457200" y="116632"/>
            <a:ext cx="8229600" cy="1371600"/>
          </a:xfrm>
        </p:spPr>
        <p:txBody>
          <a:bodyPr/>
          <a:lstStyle/>
          <a:p>
            <a:r>
              <a:rPr lang="fr-FR" altLang="fr-FR" sz="3600" b="1" dirty="0" smtClean="0"/>
              <a:t>4. L'offre </a:t>
            </a:r>
            <a:r>
              <a:rPr lang="fr-FR" altLang="fr-FR" sz="3600" b="1" dirty="0"/>
              <a:t>de services B2B</a:t>
            </a:r>
          </a:p>
        </p:txBody>
      </p:sp>
      <p:sp>
        <p:nvSpPr>
          <p:cNvPr id="6147" name="Espace réservé du contenu 2"/>
          <p:cNvSpPr>
            <a:spLocks noGrp="1"/>
          </p:cNvSpPr>
          <p:nvPr>
            <p:ph idx="1"/>
          </p:nvPr>
        </p:nvSpPr>
        <p:spPr>
          <a:xfrm>
            <a:off x="457200" y="1556792"/>
            <a:ext cx="8229600" cy="3886200"/>
          </a:xfrm>
        </p:spPr>
        <p:txBody>
          <a:bodyPr/>
          <a:lstStyle/>
          <a:p>
            <a:pPr>
              <a:defRPr/>
            </a:pPr>
            <a:r>
              <a:rPr lang="fr-FR" sz="2000" b="1" dirty="0" smtClean="0"/>
              <a:t>Pour les entreprises </a:t>
            </a:r>
            <a:r>
              <a:rPr lang="fr-FR" sz="2000" b="1" dirty="0" smtClean="0">
                <a:sym typeface="Wingdings" panose="05000000000000000000" pitchFamily="2" charset="2"/>
              </a:rPr>
              <a:t> La santé au travail</a:t>
            </a:r>
            <a:r>
              <a:rPr lang="fr-FR" sz="2000" dirty="0" smtClean="0"/>
              <a:t> </a:t>
            </a:r>
          </a:p>
          <a:p>
            <a:pPr lvl="1">
              <a:defRPr/>
            </a:pPr>
            <a:r>
              <a:rPr lang="fr-FR" sz="1800" dirty="0" smtClean="0">
                <a:ea typeface="+mn-ea"/>
                <a:cs typeface="+mn-cs"/>
              </a:rPr>
              <a:t>Proposer un lieu confidentiel réservé pour leurs collaborateurs pour la gestion du stress avec prise en charge dans les locaux ou à distance.</a:t>
            </a:r>
          </a:p>
          <a:p>
            <a:pPr lvl="1">
              <a:defRPr/>
            </a:pPr>
            <a:r>
              <a:rPr lang="fr-FR" sz="1800" dirty="0" smtClean="0"/>
              <a:t>Diagnostic et prévention du stress et du mal être au travail en entreprise.</a:t>
            </a:r>
          </a:p>
          <a:p>
            <a:pPr lvl="1">
              <a:defRPr/>
            </a:pPr>
            <a:endParaRPr lang="fr-FR" sz="1800" dirty="0" smtClean="0"/>
          </a:p>
          <a:p>
            <a:pPr>
              <a:defRPr/>
            </a:pPr>
            <a:r>
              <a:rPr lang="fr-FR" sz="2000" b="1" dirty="0" smtClean="0"/>
              <a:t>Pour les professionnels de santé </a:t>
            </a:r>
            <a:r>
              <a:rPr lang="fr-FR" sz="1800" b="1" dirty="0" smtClean="0">
                <a:sym typeface="Wingdings" panose="05000000000000000000" pitchFamily="2" charset="2"/>
              </a:rPr>
              <a:t> Des formations pour les </a:t>
            </a:r>
            <a:r>
              <a:rPr lang="fr-FR" sz="1800" b="1" dirty="0" smtClean="0"/>
              <a:t>aidants familiaux, infirmiers, aides- soignants.</a:t>
            </a:r>
          </a:p>
          <a:p>
            <a:pPr lvl="1">
              <a:defRPr/>
            </a:pPr>
            <a:r>
              <a:rPr lang="fr-FR" sz="1800" dirty="0" smtClean="0"/>
              <a:t>A la gestion du stress pour eux-mêmes et pour améliorer la relation avec leurs malades,</a:t>
            </a:r>
          </a:p>
          <a:p>
            <a:pPr lvl="1">
              <a:defRPr/>
            </a:pPr>
            <a:r>
              <a:rPr lang="fr-FR" sz="1800" dirty="0" smtClean="0"/>
              <a:t>Apprendre à savoir préserver son équilibre psychique dans le cadre de la relation aidants – malades.</a:t>
            </a:r>
          </a:p>
          <a:p>
            <a:pPr lvl="1">
              <a:buFont typeface="Wingdings" panose="05000000000000000000" pitchFamily="2" charset="2"/>
              <a:buNone/>
              <a:defRPr/>
            </a:pPr>
            <a:endParaRPr lang="fr-FR" dirty="0" smtClean="0"/>
          </a:p>
          <a:p>
            <a:pPr>
              <a:buFont typeface="Wingdings" panose="05000000000000000000" pitchFamily="2" charset="2"/>
              <a:buNone/>
              <a:defRPr/>
            </a:pPr>
            <a:endParaRPr lang="fr-FR" dirty="0" smtClean="0"/>
          </a:p>
          <a:p>
            <a:pPr>
              <a:defRPr/>
            </a:pPr>
            <a:endParaRPr lang="fr-FR" b="1" dirty="0" smtClean="0"/>
          </a:p>
        </p:txBody>
      </p:sp>
      <p:sp>
        <p:nvSpPr>
          <p:cNvPr id="14340" name="Espace réservé de la date 3"/>
          <p:cNvSpPr>
            <a:spLocks noGrp="1"/>
          </p:cNvSpPr>
          <p:nvPr>
            <p:ph type="dt" sz="quarter" idx="4294967295"/>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smtClean="0"/>
              <a:t>JSC Consultant</a:t>
            </a:r>
          </a:p>
        </p:txBody>
      </p:sp>
      <p:sp>
        <p:nvSpPr>
          <p:cNvPr id="14342" name="Espace réservé du numéro de diapositive 5"/>
          <p:cNvSpPr>
            <a:spLocks noGrp="1"/>
          </p:cNvSpPr>
          <p:nvPr>
            <p:ph type="sldNum" sz="quarter" idx="4294967295"/>
          </p:nvPr>
        </p:nvSpPr>
        <p:spPr>
          <a:xfrm>
            <a:off x="457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Page </a:t>
            </a:r>
            <a:fld id="{5B577905-DB9E-4EA9-AC68-B0674E6C60A5}" type="slidenum">
              <a:rPr lang="fr-FR" altLang="fr-FR" sz="1400"/>
              <a:pPr eaLnBrk="1" hangingPunct="1">
                <a:spcBef>
                  <a:spcPct val="0"/>
                </a:spcBef>
                <a:buClrTx/>
                <a:buSzTx/>
                <a:buFontTx/>
                <a:buNone/>
              </a:pPr>
              <a:t>18</a:t>
            </a:fld>
            <a:endParaRPr lang="fr-FR" altLang="fr-FR" sz="1400" dirty="0"/>
          </a:p>
        </p:txBody>
      </p:sp>
    </p:spTree>
    <p:extLst>
      <p:ext uri="{BB962C8B-B14F-4D97-AF65-F5344CB8AC3E}">
        <p14:creationId xmlns:p14="http://schemas.microsoft.com/office/powerpoint/2010/main" val="3124875862"/>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1"/>
          <p:cNvSpPr>
            <a:spLocks noGrp="1"/>
          </p:cNvSpPr>
          <p:nvPr>
            <p:ph type="title"/>
          </p:nvPr>
        </p:nvSpPr>
        <p:spPr>
          <a:xfrm>
            <a:off x="457200" y="-27384"/>
            <a:ext cx="8229600" cy="1371600"/>
          </a:xfrm>
        </p:spPr>
        <p:txBody>
          <a:bodyPr/>
          <a:lstStyle/>
          <a:p>
            <a:r>
              <a:rPr lang="fr-FR" altLang="fr-FR" sz="3600" b="1" dirty="0" smtClean="0"/>
              <a:t>4. Comment </a:t>
            </a:r>
            <a:r>
              <a:rPr lang="fr-FR" altLang="fr-FR" sz="3600" b="1" dirty="0"/>
              <a:t>atteindre nos clients</a:t>
            </a:r>
          </a:p>
        </p:txBody>
      </p:sp>
      <p:sp>
        <p:nvSpPr>
          <p:cNvPr id="15366" name="ZoneTexte 7"/>
          <p:cNvSpPr txBox="1">
            <a:spLocks noChangeArrowheads="1"/>
          </p:cNvSpPr>
          <p:nvPr/>
        </p:nvSpPr>
        <p:spPr bwMode="auto">
          <a:xfrm>
            <a:off x="3276600" y="1125538"/>
            <a:ext cx="2160588" cy="369887"/>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800" b="1">
                <a:solidFill>
                  <a:schemeClr val="tx2"/>
                </a:solidFill>
                <a:latin typeface="Calibri" panose="020F0502020204030204" pitchFamily="34" charset="0"/>
              </a:rPr>
              <a:t>Centre SophroKhepri </a:t>
            </a:r>
          </a:p>
        </p:txBody>
      </p:sp>
      <p:sp>
        <p:nvSpPr>
          <p:cNvPr id="15367" name="ZoneTexte 10"/>
          <p:cNvSpPr txBox="1">
            <a:spLocks noChangeArrowheads="1"/>
          </p:cNvSpPr>
          <p:nvPr/>
        </p:nvSpPr>
        <p:spPr bwMode="auto">
          <a:xfrm>
            <a:off x="6786563" y="1700213"/>
            <a:ext cx="1530350" cy="338137"/>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b="1">
                <a:solidFill>
                  <a:schemeClr val="tx2"/>
                </a:solidFill>
              </a:rPr>
              <a:t>Grand Public</a:t>
            </a:r>
          </a:p>
        </p:txBody>
      </p:sp>
      <p:cxnSp>
        <p:nvCxnSpPr>
          <p:cNvPr id="13" name="Connecteur en angle 12"/>
          <p:cNvCxnSpPr/>
          <p:nvPr/>
        </p:nvCxnSpPr>
        <p:spPr>
          <a:xfrm>
            <a:off x="5435600" y="1268413"/>
            <a:ext cx="1323975" cy="428625"/>
          </a:xfrm>
          <a:prstGeom prst="bentConnector3">
            <a:avLst>
              <a:gd name="adj1" fmla="val 50000"/>
            </a:avLst>
          </a:prstGeom>
          <a:ln w="38100"/>
        </p:spPr>
        <p:style>
          <a:lnRef idx="1">
            <a:schemeClr val="accent1"/>
          </a:lnRef>
          <a:fillRef idx="0">
            <a:schemeClr val="accent1"/>
          </a:fillRef>
          <a:effectRef idx="0">
            <a:schemeClr val="accent1"/>
          </a:effectRef>
          <a:fontRef idx="minor">
            <a:schemeClr val="tx1"/>
          </a:fontRef>
        </p:style>
      </p:cxnSp>
      <p:cxnSp>
        <p:nvCxnSpPr>
          <p:cNvPr id="16" name="Connecteur en angle 15"/>
          <p:cNvCxnSpPr>
            <a:stCxn id="15366" idx="1"/>
          </p:cNvCxnSpPr>
          <p:nvPr/>
        </p:nvCxnSpPr>
        <p:spPr>
          <a:xfrm rot="10800000" flipV="1">
            <a:off x="2052638" y="1309688"/>
            <a:ext cx="1223962" cy="390525"/>
          </a:xfrm>
          <a:prstGeom prst="bentConnector3">
            <a:avLst>
              <a:gd name="adj1" fmla="val 50000"/>
            </a:avLst>
          </a:prstGeom>
          <a:ln w="38100"/>
        </p:spPr>
        <p:style>
          <a:lnRef idx="1">
            <a:schemeClr val="accent1"/>
          </a:lnRef>
          <a:fillRef idx="0">
            <a:schemeClr val="accent1"/>
          </a:fillRef>
          <a:effectRef idx="0">
            <a:schemeClr val="accent1"/>
          </a:effectRef>
          <a:fontRef idx="minor">
            <a:schemeClr val="tx1"/>
          </a:fontRef>
        </p:style>
      </p:cxnSp>
      <p:sp>
        <p:nvSpPr>
          <p:cNvPr id="15370" name="ZoneTexte 35"/>
          <p:cNvSpPr txBox="1">
            <a:spLocks noChangeArrowheads="1"/>
          </p:cNvSpPr>
          <p:nvPr/>
        </p:nvSpPr>
        <p:spPr bwMode="auto">
          <a:xfrm>
            <a:off x="3151188" y="5292725"/>
            <a:ext cx="2428875" cy="5842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b="1">
                <a:solidFill>
                  <a:schemeClr val="tx2"/>
                </a:solidFill>
              </a:rPr>
              <a:t>Visites grands comptes</a:t>
            </a:r>
          </a:p>
        </p:txBody>
      </p:sp>
      <p:cxnSp>
        <p:nvCxnSpPr>
          <p:cNvPr id="58" name="Connecteur droit avec flèche 57"/>
          <p:cNvCxnSpPr/>
          <p:nvPr/>
        </p:nvCxnSpPr>
        <p:spPr>
          <a:xfrm>
            <a:off x="6948488" y="2060575"/>
            <a:ext cx="9525" cy="65246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372" name="ZoneTexte 60"/>
          <p:cNvSpPr txBox="1">
            <a:spLocks noChangeArrowheads="1"/>
          </p:cNvSpPr>
          <p:nvPr/>
        </p:nvSpPr>
        <p:spPr bwMode="auto">
          <a:xfrm>
            <a:off x="7596188" y="2708275"/>
            <a:ext cx="1247775" cy="338138"/>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a:solidFill>
                  <a:schemeClr val="tx2"/>
                </a:solidFill>
              </a:rPr>
              <a:t>Mieux-Etre</a:t>
            </a:r>
          </a:p>
        </p:txBody>
      </p:sp>
      <p:sp>
        <p:nvSpPr>
          <p:cNvPr id="15373" name="ZoneTexte 61"/>
          <p:cNvSpPr txBox="1">
            <a:spLocks noChangeArrowheads="1"/>
          </p:cNvSpPr>
          <p:nvPr/>
        </p:nvSpPr>
        <p:spPr bwMode="auto">
          <a:xfrm>
            <a:off x="6461125" y="2708275"/>
            <a:ext cx="990600" cy="33813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a:solidFill>
                  <a:schemeClr val="tx2"/>
                </a:solidFill>
              </a:rPr>
              <a:t>Santé</a:t>
            </a:r>
          </a:p>
        </p:txBody>
      </p:sp>
      <p:cxnSp>
        <p:nvCxnSpPr>
          <p:cNvPr id="75" name="Connecteur droit 74"/>
          <p:cNvCxnSpPr/>
          <p:nvPr/>
        </p:nvCxnSpPr>
        <p:spPr>
          <a:xfrm rot="10800000" flipV="1">
            <a:off x="7472363" y="3179763"/>
            <a:ext cx="244475" cy="952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7" name="Connecteur droit 76"/>
          <p:cNvCxnSpPr/>
          <p:nvPr/>
        </p:nvCxnSpPr>
        <p:spPr>
          <a:xfrm>
            <a:off x="7145338" y="3179763"/>
            <a:ext cx="327025" cy="9525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82" name="Flèche vers le bas 81"/>
          <p:cNvSpPr/>
          <p:nvPr/>
        </p:nvSpPr>
        <p:spPr>
          <a:xfrm>
            <a:off x="3132138" y="5013325"/>
            <a:ext cx="144462" cy="3444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cxnSp>
        <p:nvCxnSpPr>
          <p:cNvPr id="92" name="Connecteur droit 91"/>
          <p:cNvCxnSpPr/>
          <p:nvPr/>
        </p:nvCxnSpPr>
        <p:spPr>
          <a:xfrm flipH="1">
            <a:off x="3708400" y="1604963"/>
            <a:ext cx="3175" cy="71913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7" name="Connecteur droit avec flèche 106"/>
          <p:cNvCxnSpPr/>
          <p:nvPr/>
        </p:nvCxnSpPr>
        <p:spPr>
          <a:xfrm flipH="1">
            <a:off x="8242300" y="2060575"/>
            <a:ext cx="1588" cy="64293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379" name="ZoneTexte 10"/>
          <p:cNvSpPr txBox="1">
            <a:spLocks noChangeArrowheads="1"/>
          </p:cNvSpPr>
          <p:nvPr/>
        </p:nvSpPr>
        <p:spPr bwMode="auto">
          <a:xfrm>
            <a:off x="2700338" y="2349500"/>
            <a:ext cx="1428750" cy="5842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b="1">
                <a:solidFill>
                  <a:schemeClr val="tx2"/>
                </a:solidFill>
                <a:latin typeface="Calibri" panose="020F0502020204030204" pitchFamily="34" charset="0"/>
              </a:rPr>
              <a:t>Entreprises &amp; PME</a:t>
            </a:r>
          </a:p>
        </p:txBody>
      </p:sp>
      <p:sp>
        <p:nvSpPr>
          <p:cNvPr id="15380" name="ZoneTexte 10"/>
          <p:cNvSpPr txBox="1">
            <a:spLocks noChangeArrowheads="1"/>
          </p:cNvSpPr>
          <p:nvPr/>
        </p:nvSpPr>
        <p:spPr bwMode="auto">
          <a:xfrm>
            <a:off x="611188" y="1628775"/>
            <a:ext cx="1573212" cy="5842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b="1">
                <a:solidFill>
                  <a:schemeClr val="tx2"/>
                </a:solidFill>
                <a:latin typeface="Calibri" panose="020F0502020204030204" pitchFamily="34" charset="0"/>
              </a:rPr>
              <a:t>Thérapeutes Partenaires</a:t>
            </a:r>
          </a:p>
        </p:txBody>
      </p:sp>
      <p:sp>
        <p:nvSpPr>
          <p:cNvPr id="15381" name="ZoneTexte 10"/>
          <p:cNvSpPr txBox="1">
            <a:spLocks noChangeArrowheads="1"/>
          </p:cNvSpPr>
          <p:nvPr/>
        </p:nvSpPr>
        <p:spPr bwMode="auto">
          <a:xfrm>
            <a:off x="4427538" y="2349500"/>
            <a:ext cx="1428750" cy="5842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b="1">
                <a:solidFill>
                  <a:schemeClr val="tx2"/>
                </a:solidFill>
                <a:latin typeface="Calibri" panose="020F0502020204030204" pitchFamily="34" charset="0"/>
              </a:rPr>
              <a:t>Professionnels de la santé</a:t>
            </a:r>
          </a:p>
        </p:txBody>
      </p:sp>
      <p:cxnSp>
        <p:nvCxnSpPr>
          <p:cNvPr id="57" name="Connecteur droit 56"/>
          <p:cNvCxnSpPr/>
          <p:nvPr/>
        </p:nvCxnSpPr>
        <p:spPr>
          <a:xfrm flipH="1">
            <a:off x="5219700" y="1593850"/>
            <a:ext cx="3175" cy="71913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5383" name="ZoneTexte 8"/>
          <p:cNvSpPr txBox="1">
            <a:spLocks noChangeArrowheads="1"/>
          </p:cNvSpPr>
          <p:nvPr/>
        </p:nvSpPr>
        <p:spPr bwMode="auto">
          <a:xfrm>
            <a:off x="468313" y="2420938"/>
            <a:ext cx="900112" cy="338137"/>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ECOLES</a:t>
            </a:r>
          </a:p>
        </p:txBody>
      </p:sp>
      <p:sp>
        <p:nvSpPr>
          <p:cNvPr id="15384" name="ZoneTexte 21"/>
          <p:cNvSpPr txBox="1">
            <a:spLocks noChangeArrowheads="1"/>
          </p:cNvSpPr>
          <p:nvPr/>
        </p:nvSpPr>
        <p:spPr bwMode="auto">
          <a:xfrm>
            <a:off x="468313" y="2822575"/>
            <a:ext cx="1712912" cy="338138"/>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Associations prof</a:t>
            </a:r>
          </a:p>
        </p:txBody>
      </p:sp>
      <p:sp>
        <p:nvSpPr>
          <p:cNvPr id="15385" name="ZoneTexte 22"/>
          <p:cNvSpPr txBox="1">
            <a:spLocks noChangeArrowheads="1"/>
          </p:cNvSpPr>
          <p:nvPr/>
        </p:nvSpPr>
        <p:spPr bwMode="auto">
          <a:xfrm>
            <a:off x="2771775" y="3017838"/>
            <a:ext cx="423863" cy="339725"/>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CE</a:t>
            </a:r>
          </a:p>
        </p:txBody>
      </p:sp>
      <p:sp>
        <p:nvSpPr>
          <p:cNvPr id="15386" name="ZoneTexte 22"/>
          <p:cNvSpPr txBox="1">
            <a:spLocks noChangeArrowheads="1"/>
          </p:cNvSpPr>
          <p:nvPr/>
        </p:nvSpPr>
        <p:spPr bwMode="auto">
          <a:xfrm>
            <a:off x="4500563" y="3068638"/>
            <a:ext cx="750887" cy="338137"/>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Ecoles</a:t>
            </a:r>
          </a:p>
        </p:txBody>
      </p:sp>
      <p:sp>
        <p:nvSpPr>
          <p:cNvPr id="15387" name="ZoneTexte 22"/>
          <p:cNvSpPr txBox="1">
            <a:spLocks noChangeArrowheads="1"/>
          </p:cNvSpPr>
          <p:nvPr/>
        </p:nvSpPr>
        <p:spPr bwMode="auto">
          <a:xfrm>
            <a:off x="4500563" y="3500438"/>
            <a:ext cx="1284287" cy="339725"/>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Associations</a:t>
            </a:r>
          </a:p>
        </p:txBody>
      </p:sp>
      <p:sp>
        <p:nvSpPr>
          <p:cNvPr id="15388" name="ZoneTexte 61"/>
          <p:cNvSpPr txBox="1">
            <a:spLocks noChangeArrowheads="1"/>
          </p:cNvSpPr>
          <p:nvPr/>
        </p:nvSpPr>
        <p:spPr bwMode="auto">
          <a:xfrm>
            <a:off x="6731000" y="3860800"/>
            <a:ext cx="2089150" cy="830263"/>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a:solidFill>
                  <a:schemeClr val="tx2"/>
                </a:solidFill>
              </a:rPr>
              <a:t>Médecins généralistes &amp; spécialistes</a:t>
            </a:r>
          </a:p>
        </p:txBody>
      </p:sp>
      <p:sp>
        <p:nvSpPr>
          <p:cNvPr id="15389" name="ZoneTexte 22"/>
          <p:cNvSpPr txBox="1">
            <a:spLocks noChangeArrowheads="1"/>
          </p:cNvSpPr>
          <p:nvPr/>
        </p:nvSpPr>
        <p:spPr bwMode="auto">
          <a:xfrm>
            <a:off x="2771775" y="3451225"/>
            <a:ext cx="588963" cy="338138"/>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DRH</a:t>
            </a:r>
          </a:p>
        </p:txBody>
      </p:sp>
      <p:sp>
        <p:nvSpPr>
          <p:cNvPr id="15390" name="ZoneTexte 22"/>
          <p:cNvSpPr txBox="1">
            <a:spLocks noChangeArrowheads="1"/>
          </p:cNvSpPr>
          <p:nvPr/>
        </p:nvSpPr>
        <p:spPr bwMode="auto">
          <a:xfrm>
            <a:off x="2771775" y="4241800"/>
            <a:ext cx="1368425" cy="339725"/>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Conférences</a:t>
            </a:r>
          </a:p>
        </p:txBody>
      </p:sp>
      <p:sp>
        <p:nvSpPr>
          <p:cNvPr id="45" name="Flèche vers le bas 44"/>
          <p:cNvSpPr/>
          <p:nvPr/>
        </p:nvSpPr>
        <p:spPr>
          <a:xfrm>
            <a:off x="468313" y="3357563"/>
            <a:ext cx="215900" cy="2232025"/>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6" name="Flèche vers le bas 45"/>
          <p:cNvSpPr/>
          <p:nvPr/>
        </p:nvSpPr>
        <p:spPr>
          <a:xfrm>
            <a:off x="898525" y="3357563"/>
            <a:ext cx="217488" cy="1511300"/>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7" name="Flèche vers le bas 46"/>
          <p:cNvSpPr/>
          <p:nvPr/>
        </p:nvSpPr>
        <p:spPr>
          <a:xfrm>
            <a:off x="1420813" y="3357563"/>
            <a:ext cx="198437" cy="1120775"/>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8" name="Flèche vers le bas 47"/>
          <p:cNvSpPr/>
          <p:nvPr/>
        </p:nvSpPr>
        <p:spPr>
          <a:xfrm>
            <a:off x="1979613" y="3357563"/>
            <a:ext cx="163512" cy="819150"/>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5395" name="ZoneTexte 43"/>
          <p:cNvSpPr txBox="1">
            <a:spLocks noChangeArrowheads="1"/>
          </p:cNvSpPr>
          <p:nvPr/>
        </p:nvSpPr>
        <p:spPr bwMode="auto">
          <a:xfrm>
            <a:off x="168275" y="5589588"/>
            <a:ext cx="13795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a:solidFill>
                  <a:schemeClr val="tx1"/>
                </a:solidFill>
              </a:rPr>
              <a:t>Annuaires prof.</a:t>
            </a:r>
          </a:p>
        </p:txBody>
      </p:sp>
      <p:sp>
        <p:nvSpPr>
          <p:cNvPr id="15396" name="ZoneTexte 47"/>
          <p:cNvSpPr txBox="1">
            <a:spLocks noChangeArrowheads="1"/>
          </p:cNvSpPr>
          <p:nvPr/>
        </p:nvSpPr>
        <p:spPr bwMode="auto">
          <a:xfrm>
            <a:off x="682625" y="4868863"/>
            <a:ext cx="158591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a:solidFill>
                  <a:schemeClr val="tx1"/>
                </a:solidFill>
              </a:rPr>
              <a:t>Animation Com</a:t>
            </a:r>
          </a:p>
          <a:p>
            <a:pPr eaLnBrk="1" hangingPunct="1">
              <a:spcBef>
                <a:spcPct val="0"/>
              </a:spcBef>
              <a:buClrTx/>
              <a:buSzTx/>
              <a:buFontTx/>
              <a:buNone/>
            </a:pPr>
            <a:r>
              <a:rPr lang="fr-FR" altLang="fr-FR" sz="1400">
                <a:solidFill>
                  <a:schemeClr val="tx1"/>
                </a:solidFill>
              </a:rPr>
              <a:t>Réunions - Ecoles</a:t>
            </a:r>
          </a:p>
          <a:p>
            <a:pPr eaLnBrk="1" hangingPunct="1">
              <a:spcBef>
                <a:spcPct val="0"/>
              </a:spcBef>
              <a:buClrTx/>
              <a:buSzTx/>
              <a:buFontTx/>
              <a:buNone/>
            </a:pPr>
            <a:r>
              <a:rPr lang="fr-FR" altLang="fr-FR" sz="1400">
                <a:solidFill>
                  <a:schemeClr val="tx1"/>
                </a:solidFill>
              </a:rPr>
              <a:t>Conférences</a:t>
            </a:r>
          </a:p>
        </p:txBody>
      </p:sp>
      <p:sp>
        <p:nvSpPr>
          <p:cNvPr id="15397" name="ZoneTexte 48"/>
          <p:cNvSpPr txBox="1">
            <a:spLocks noChangeArrowheads="1"/>
          </p:cNvSpPr>
          <p:nvPr/>
        </p:nvSpPr>
        <p:spPr bwMode="auto">
          <a:xfrm>
            <a:off x="1763713" y="4178300"/>
            <a:ext cx="846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a:solidFill>
                  <a:schemeClr val="tx1"/>
                </a:solidFill>
              </a:rPr>
              <a:t>Publicité</a:t>
            </a:r>
          </a:p>
        </p:txBody>
      </p:sp>
      <p:sp>
        <p:nvSpPr>
          <p:cNvPr id="15398" name="ZoneTexte 49"/>
          <p:cNvSpPr txBox="1">
            <a:spLocks noChangeArrowheads="1"/>
          </p:cNvSpPr>
          <p:nvPr/>
        </p:nvSpPr>
        <p:spPr bwMode="auto">
          <a:xfrm>
            <a:off x="1042988" y="4437063"/>
            <a:ext cx="1474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a:solidFill>
                  <a:schemeClr val="tx1"/>
                </a:solidFill>
              </a:rPr>
              <a:t>Vente indirecte </a:t>
            </a:r>
          </a:p>
        </p:txBody>
      </p:sp>
      <p:sp>
        <p:nvSpPr>
          <p:cNvPr id="15399" name="ZoneTexte 22"/>
          <p:cNvSpPr txBox="1">
            <a:spLocks noChangeArrowheads="1"/>
          </p:cNvSpPr>
          <p:nvPr/>
        </p:nvSpPr>
        <p:spPr bwMode="auto">
          <a:xfrm>
            <a:off x="2771775" y="4675188"/>
            <a:ext cx="1368425" cy="338137"/>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Mailing</a:t>
            </a:r>
          </a:p>
        </p:txBody>
      </p:sp>
      <p:sp>
        <p:nvSpPr>
          <p:cNvPr id="15400" name="ZoneTexte 71"/>
          <p:cNvSpPr txBox="1">
            <a:spLocks noChangeArrowheads="1"/>
          </p:cNvSpPr>
          <p:nvPr/>
        </p:nvSpPr>
        <p:spPr bwMode="auto">
          <a:xfrm>
            <a:off x="6659563" y="3068638"/>
            <a:ext cx="2160587" cy="738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b="1">
                <a:solidFill>
                  <a:schemeClr val="tx2"/>
                </a:solidFill>
              </a:rPr>
              <a:t>Vente Directe Mailing</a:t>
            </a:r>
          </a:p>
          <a:p>
            <a:pPr algn="ctr" eaLnBrk="1" hangingPunct="1">
              <a:spcBef>
                <a:spcPct val="0"/>
              </a:spcBef>
              <a:buClrTx/>
              <a:buSzTx/>
              <a:buFontTx/>
              <a:buNone/>
            </a:pPr>
            <a:r>
              <a:rPr lang="fr-FR" altLang="fr-FR" sz="1400" b="1">
                <a:solidFill>
                  <a:schemeClr val="tx2"/>
                </a:solidFill>
              </a:rPr>
              <a:t>Prescription médecins</a:t>
            </a:r>
          </a:p>
        </p:txBody>
      </p:sp>
      <p:sp>
        <p:nvSpPr>
          <p:cNvPr id="15401" name="ZoneTexte 67"/>
          <p:cNvSpPr txBox="1">
            <a:spLocks noChangeArrowheads="1"/>
          </p:cNvSpPr>
          <p:nvPr/>
        </p:nvSpPr>
        <p:spPr bwMode="auto">
          <a:xfrm>
            <a:off x="2813050" y="1752600"/>
            <a:ext cx="3286125" cy="523875"/>
          </a:xfrm>
          <a:prstGeom prst="rect">
            <a:avLst/>
          </a:prstGeom>
          <a:solidFill>
            <a:schemeClr val="bg1"/>
          </a:solidFill>
          <a:ln w="28575">
            <a:solidFill>
              <a:srgbClr val="C00000"/>
            </a:solidFill>
            <a:miter lim="800000"/>
            <a:headEnd/>
            <a:tailEnd/>
          </a:ln>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a:solidFill>
                  <a:srgbClr val="C00000"/>
                </a:solidFill>
              </a:rPr>
              <a:t>Soins thérapeutiques recommandés par</a:t>
            </a:r>
          </a:p>
          <a:p>
            <a:pPr algn="ctr" eaLnBrk="1" hangingPunct="1">
              <a:spcBef>
                <a:spcPct val="0"/>
              </a:spcBef>
              <a:buClrTx/>
              <a:buSzTx/>
              <a:buFontTx/>
              <a:buNone/>
            </a:pPr>
            <a:r>
              <a:rPr lang="fr-FR" altLang="fr-FR" sz="1400">
                <a:solidFill>
                  <a:srgbClr val="C00000"/>
                </a:solidFill>
              </a:rPr>
              <a:t>les professionnels de santé</a:t>
            </a:r>
          </a:p>
        </p:txBody>
      </p:sp>
      <p:cxnSp>
        <p:nvCxnSpPr>
          <p:cNvPr id="67" name="Connecteur droit avec flèche 66"/>
          <p:cNvCxnSpPr/>
          <p:nvPr/>
        </p:nvCxnSpPr>
        <p:spPr>
          <a:xfrm>
            <a:off x="2555875" y="1704975"/>
            <a:ext cx="3786188" cy="1588"/>
          </a:xfrm>
          <a:prstGeom prst="straightConnector1">
            <a:avLst/>
          </a:prstGeom>
          <a:ln w="76200">
            <a:solidFill>
              <a:srgbClr val="C00000"/>
            </a:solidFill>
            <a:prstDash val="lg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403" name="ZoneTexte 24"/>
          <p:cNvSpPr txBox="1">
            <a:spLocks noChangeArrowheads="1"/>
          </p:cNvSpPr>
          <p:nvPr/>
        </p:nvSpPr>
        <p:spPr bwMode="auto">
          <a:xfrm>
            <a:off x="6754813" y="4797425"/>
            <a:ext cx="2065337" cy="338138"/>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a:solidFill>
                  <a:schemeClr val="tx1"/>
                </a:solidFill>
              </a:rPr>
              <a:t>Centres rééducation</a:t>
            </a:r>
          </a:p>
        </p:txBody>
      </p:sp>
      <p:sp>
        <p:nvSpPr>
          <p:cNvPr id="15404" name="ZoneTexte 78"/>
          <p:cNvSpPr txBox="1">
            <a:spLocks noChangeArrowheads="1"/>
          </p:cNvSpPr>
          <p:nvPr/>
        </p:nvSpPr>
        <p:spPr bwMode="auto">
          <a:xfrm>
            <a:off x="6731000" y="5180013"/>
            <a:ext cx="2084388" cy="338137"/>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a:solidFill>
                  <a:schemeClr val="tx1"/>
                </a:solidFill>
              </a:rPr>
              <a:t>Hôpitaux - Cliniques</a:t>
            </a:r>
          </a:p>
        </p:txBody>
      </p:sp>
      <p:sp>
        <p:nvSpPr>
          <p:cNvPr id="15405" name="ZoneTexte 127"/>
          <p:cNvSpPr txBox="1">
            <a:spLocks noChangeArrowheads="1"/>
          </p:cNvSpPr>
          <p:nvPr/>
        </p:nvSpPr>
        <p:spPr bwMode="auto">
          <a:xfrm>
            <a:off x="6731000" y="5589588"/>
            <a:ext cx="2084388" cy="338137"/>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a:solidFill>
                  <a:schemeClr val="tx1"/>
                </a:solidFill>
              </a:rPr>
              <a:t>Maisons de retraite</a:t>
            </a:r>
          </a:p>
        </p:txBody>
      </p:sp>
      <p:sp>
        <p:nvSpPr>
          <p:cNvPr id="15406" name="ZoneTexte 78"/>
          <p:cNvSpPr txBox="1">
            <a:spLocks noChangeArrowheads="1"/>
          </p:cNvSpPr>
          <p:nvPr/>
        </p:nvSpPr>
        <p:spPr bwMode="auto">
          <a:xfrm>
            <a:off x="4427538" y="3933825"/>
            <a:ext cx="2089150" cy="338138"/>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a:solidFill>
                  <a:schemeClr val="tx1"/>
                </a:solidFill>
              </a:rPr>
              <a:t>Hôpitaux - Cliniques</a:t>
            </a:r>
          </a:p>
        </p:txBody>
      </p:sp>
      <p:sp>
        <p:nvSpPr>
          <p:cNvPr id="15407" name="ZoneTexte 22"/>
          <p:cNvSpPr txBox="1">
            <a:spLocks noChangeArrowheads="1"/>
          </p:cNvSpPr>
          <p:nvPr/>
        </p:nvSpPr>
        <p:spPr bwMode="auto">
          <a:xfrm>
            <a:off x="2771775" y="3860800"/>
            <a:ext cx="688975" cy="338138"/>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CHCT</a:t>
            </a:r>
          </a:p>
        </p:txBody>
      </p:sp>
      <p:sp>
        <p:nvSpPr>
          <p:cNvPr id="15408" name="ZoneTexte 113"/>
          <p:cNvSpPr txBox="1">
            <a:spLocks noChangeArrowheads="1"/>
          </p:cNvSpPr>
          <p:nvPr/>
        </p:nvSpPr>
        <p:spPr bwMode="auto">
          <a:xfrm>
            <a:off x="428625" y="6021388"/>
            <a:ext cx="8358188" cy="3698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800" b="1">
                <a:solidFill>
                  <a:srgbClr val="FF0000"/>
                </a:solidFill>
                <a:latin typeface="Calibri" panose="020F0502020204030204" pitchFamily="34" charset="0"/>
              </a:rPr>
              <a:t>Site web - Marketing viral - E-commerce </a:t>
            </a:r>
          </a:p>
        </p:txBody>
      </p:sp>
      <p:sp>
        <p:nvSpPr>
          <p:cNvPr id="86" name="Flèche vers le bas 85"/>
          <p:cNvSpPr/>
          <p:nvPr/>
        </p:nvSpPr>
        <p:spPr>
          <a:xfrm>
            <a:off x="4787900" y="4292600"/>
            <a:ext cx="144463" cy="10080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extLst>
      <p:ext uri="{BB962C8B-B14F-4D97-AF65-F5344CB8AC3E}">
        <p14:creationId xmlns:p14="http://schemas.microsoft.com/office/powerpoint/2010/main" val="2947810845"/>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a:xfrm>
            <a:off x="457200" y="457200"/>
            <a:ext cx="8229600" cy="811560"/>
          </a:xfrm>
        </p:spPr>
        <p:txBody>
          <a:bodyPr/>
          <a:lstStyle/>
          <a:p>
            <a:r>
              <a:rPr lang="fr-FR" altLang="fr-FR" dirty="0" smtClean="0"/>
              <a:t>Sommaire</a:t>
            </a:r>
          </a:p>
        </p:txBody>
      </p:sp>
      <p:sp>
        <p:nvSpPr>
          <p:cNvPr id="5123" name="Espace réservé du contenu 2"/>
          <p:cNvSpPr>
            <a:spLocks noGrp="1"/>
          </p:cNvSpPr>
          <p:nvPr>
            <p:ph sz="half" idx="1"/>
          </p:nvPr>
        </p:nvSpPr>
        <p:spPr>
          <a:xfrm>
            <a:off x="457200" y="1340768"/>
            <a:ext cx="4114800" cy="4896544"/>
          </a:xfrm>
        </p:spPr>
        <p:txBody>
          <a:bodyPr/>
          <a:lstStyle/>
          <a:p>
            <a:pPr marL="0" indent="0">
              <a:buFont typeface="Wingdings" panose="05000000000000000000" pitchFamily="2" charset="2"/>
              <a:buNone/>
              <a:defRPr/>
            </a:pPr>
            <a:r>
              <a:rPr lang="fr-FR" altLang="fr-FR" sz="1400" b="1" dirty="0" smtClean="0"/>
              <a:t>1. Résumé de carrière et constat:</a:t>
            </a:r>
            <a:endParaRPr lang="fr-FR" altLang="fr-FR" sz="1400" b="1" dirty="0"/>
          </a:p>
          <a:p>
            <a:pPr marL="685800" lvl="1">
              <a:buFont typeface="Wingdings" panose="05000000000000000000" pitchFamily="2" charset="2"/>
              <a:buChar char="Ø"/>
              <a:defRPr/>
            </a:pPr>
            <a:r>
              <a:rPr lang="fr-FR" altLang="fr-FR" sz="1400" dirty="0" smtClean="0"/>
              <a:t>Résumé carrière</a:t>
            </a:r>
          </a:p>
          <a:p>
            <a:pPr marL="685800" lvl="1">
              <a:buFont typeface="Wingdings" panose="05000000000000000000" pitchFamily="2" charset="2"/>
              <a:buChar char="Ø"/>
              <a:defRPr/>
            </a:pPr>
            <a:r>
              <a:rPr lang="fr-FR" altLang="fr-FR" sz="1400" dirty="0" smtClean="0"/>
              <a:t>Constat et problématique</a:t>
            </a:r>
          </a:p>
          <a:p>
            <a:pPr marL="400050" lvl="1" indent="0">
              <a:buNone/>
              <a:defRPr/>
            </a:pPr>
            <a:endParaRPr lang="fr-FR" altLang="fr-FR" sz="800" dirty="0" smtClean="0"/>
          </a:p>
          <a:p>
            <a:pPr marL="57150" indent="0">
              <a:buFont typeface="Wingdings" panose="05000000000000000000" pitchFamily="2" charset="2"/>
              <a:buNone/>
              <a:defRPr/>
            </a:pPr>
            <a:r>
              <a:rPr lang="fr-FR" altLang="fr-FR" sz="1400" b="1" dirty="0"/>
              <a:t>2. </a:t>
            </a:r>
            <a:r>
              <a:rPr lang="fr-FR" altLang="fr-FR" sz="1400" b="1" dirty="0" smtClean="0"/>
              <a:t>La Vision </a:t>
            </a:r>
          </a:p>
          <a:p>
            <a:pPr marL="57150" indent="0">
              <a:buFont typeface="Wingdings" panose="05000000000000000000" pitchFamily="2" charset="2"/>
              <a:buNone/>
              <a:defRPr/>
            </a:pPr>
            <a:endParaRPr lang="fr-FR" altLang="fr-FR" sz="800" b="1" dirty="0" smtClean="0"/>
          </a:p>
          <a:p>
            <a:pPr marL="57150" indent="0">
              <a:buFont typeface="Wingdings" panose="05000000000000000000" pitchFamily="2" charset="2"/>
              <a:buNone/>
              <a:defRPr/>
            </a:pPr>
            <a:r>
              <a:rPr lang="fr-FR" altLang="fr-FR" sz="1400" b="1" dirty="0" smtClean="0"/>
              <a:t>3. Spécificités du Centre:</a:t>
            </a:r>
          </a:p>
          <a:p>
            <a:pPr lvl="1">
              <a:buFont typeface="Wingdings" panose="05000000000000000000" pitchFamily="2" charset="2"/>
              <a:buChar char="Ø"/>
              <a:defRPr/>
            </a:pPr>
            <a:r>
              <a:rPr lang="fr-FR" altLang="fr-FR" sz="1400" dirty="0" smtClean="0"/>
              <a:t>Positionnement de </a:t>
            </a:r>
            <a:r>
              <a:rPr lang="fr-FR" altLang="fr-FR" sz="1400" b="1" dirty="0" err="1" smtClean="0"/>
              <a:t>SophroKhepri</a:t>
            </a:r>
            <a:endParaRPr lang="fr-FR" altLang="fr-FR" sz="1400" b="1" dirty="0" smtClean="0"/>
          </a:p>
          <a:p>
            <a:pPr lvl="1">
              <a:buFont typeface="Wingdings" panose="05000000000000000000" pitchFamily="2" charset="2"/>
              <a:buChar char="Ø"/>
              <a:defRPr/>
            </a:pPr>
            <a:r>
              <a:rPr lang="fr-FR" altLang="fr-FR" sz="1400" dirty="0" smtClean="0"/>
              <a:t>Types d’accompagnement</a:t>
            </a:r>
          </a:p>
          <a:p>
            <a:pPr lvl="1">
              <a:buFont typeface="Wingdings" panose="05000000000000000000" pitchFamily="2" charset="2"/>
              <a:buChar char="Ø"/>
              <a:defRPr/>
            </a:pPr>
            <a:r>
              <a:rPr lang="fr-FR" altLang="fr-FR" sz="1400" dirty="0" smtClean="0"/>
              <a:t>Champs d’application</a:t>
            </a:r>
          </a:p>
          <a:p>
            <a:pPr lvl="1">
              <a:buFont typeface="Wingdings" panose="05000000000000000000" pitchFamily="2" charset="2"/>
              <a:buChar char="Ø"/>
              <a:defRPr/>
            </a:pPr>
            <a:r>
              <a:rPr lang="fr-FR" altLang="fr-FR" sz="1400" dirty="0" smtClean="0"/>
              <a:t>Les locaux</a:t>
            </a:r>
          </a:p>
          <a:p>
            <a:pPr marL="457200" lvl="1" indent="0">
              <a:buNone/>
              <a:defRPr/>
            </a:pPr>
            <a:endParaRPr lang="fr-FR" altLang="fr-FR" sz="800" dirty="0" smtClean="0"/>
          </a:p>
          <a:p>
            <a:pPr marL="57150" indent="0">
              <a:buNone/>
              <a:defRPr/>
            </a:pPr>
            <a:r>
              <a:rPr lang="fr-FR" altLang="fr-FR" sz="1400" b="1" dirty="0" smtClean="0"/>
              <a:t>4. Concept </a:t>
            </a:r>
            <a:r>
              <a:rPr lang="fr-FR" altLang="fr-FR" sz="1400" b="1" dirty="0"/>
              <a:t>et stratégie:</a:t>
            </a:r>
          </a:p>
          <a:p>
            <a:pPr lvl="1">
              <a:buFont typeface="Wingdings" panose="05000000000000000000" pitchFamily="2" charset="2"/>
              <a:buChar char="Ø"/>
              <a:defRPr/>
            </a:pPr>
            <a:r>
              <a:rPr lang="fr-FR" altLang="fr-FR" sz="1400" dirty="0"/>
              <a:t>Le concept : une double approche</a:t>
            </a:r>
          </a:p>
          <a:p>
            <a:pPr lvl="1">
              <a:buFont typeface="Wingdings" panose="05000000000000000000" pitchFamily="2" charset="2"/>
              <a:buChar char="Ø"/>
              <a:defRPr/>
            </a:pPr>
            <a:r>
              <a:rPr lang="fr-FR" altLang="fr-FR" sz="1400" dirty="0" smtClean="0"/>
              <a:t>Qui sont </a:t>
            </a:r>
            <a:r>
              <a:rPr lang="fr-FR" altLang="fr-FR" sz="1400" dirty="0"/>
              <a:t>les clients</a:t>
            </a:r>
            <a:endParaRPr lang="fr-FR" altLang="fr-FR" sz="1400" b="1" dirty="0"/>
          </a:p>
          <a:p>
            <a:pPr lvl="1">
              <a:buFont typeface="Wingdings" panose="05000000000000000000" pitchFamily="2" charset="2"/>
              <a:buChar char="Ø"/>
              <a:defRPr/>
            </a:pPr>
            <a:r>
              <a:rPr lang="fr-FR" altLang="fr-FR" sz="1400" dirty="0"/>
              <a:t>Que cherchent les patients ?</a:t>
            </a:r>
          </a:p>
          <a:p>
            <a:pPr lvl="1">
              <a:buFont typeface="Wingdings" panose="05000000000000000000" pitchFamily="2" charset="2"/>
              <a:buChar char="Ø"/>
              <a:defRPr/>
            </a:pPr>
            <a:r>
              <a:rPr lang="fr-FR" altLang="fr-FR" sz="1400" dirty="0"/>
              <a:t>Que cherchent les professionnels </a:t>
            </a:r>
            <a:r>
              <a:rPr lang="fr-FR" altLang="fr-FR" sz="1400" dirty="0" smtClean="0"/>
              <a:t>?</a:t>
            </a:r>
          </a:p>
          <a:p>
            <a:pPr lvl="1">
              <a:buFont typeface="Wingdings" panose="05000000000000000000" pitchFamily="2" charset="2"/>
              <a:buChar char="Ø"/>
              <a:defRPr/>
            </a:pPr>
            <a:r>
              <a:rPr lang="fr-FR" altLang="fr-FR" sz="1400" dirty="0" smtClean="0"/>
              <a:t>L’offre B2B</a:t>
            </a:r>
          </a:p>
          <a:p>
            <a:pPr lvl="1">
              <a:buFont typeface="Wingdings" panose="05000000000000000000" pitchFamily="2" charset="2"/>
              <a:buChar char="Ø"/>
              <a:defRPr/>
            </a:pPr>
            <a:r>
              <a:rPr lang="fr-FR" altLang="fr-FR" sz="1400" dirty="0" smtClean="0"/>
              <a:t>Comment atteindre nos clients ?</a:t>
            </a:r>
          </a:p>
        </p:txBody>
      </p:sp>
      <p:sp>
        <p:nvSpPr>
          <p:cNvPr id="2" name="Espace réservé du contenu 1"/>
          <p:cNvSpPr>
            <a:spLocks noGrp="1"/>
          </p:cNvSpPr>
          <p:nvPr>
            <p:ph sz="half" idx="2"/>
          </p:nvPr>
        </p:nvSpPr>
        <p:spPr>
          <a:xfrm>
            <a:off x="4648200" y="1340768"/>
            <a:ext cx="4038600" cy="4968552"/>
          </a:xfrm>
        </p:spPr>
        <p:txBody>
          <a:bodyPr/>
          <a:lstStyle/>
          <a:p>
            <a:pPr marL="0" indent="0">
              <a:buNone/>
              <a:defRPr/>
            </a:pPr>
            <a:r>
              <a:rPr lang="fr-FR" altLang="fr-FR" sz="1400" b="1" dirty="0"/>
              <a:t>5. Le marché</a:t>
            </a:r>
          </a:p>
          <a:p>
            <a:pPr marL="685800" lvl="1">
              <a:buFont typeface="Wingdings" panose="05000000000000000000" pitchFamily="2" charset="2"/>
              <a:buChar char="Ø"/>
              <a:defRPr/>
            </a:pPr>
            <a:r>
              <a:rPr lang="fr-FR" altLang="fr-FR" sz="1400" dirty="0" smtClean="0"/>
              <a:t>Concurrence indirect</a:t>
            </a:r>
            <a:r>
              <a:rPr lang="fr-FR" altLang="fr-FR" sz="1400" dirty="0"/>
              <a:t>e</a:t>
            </a:r>
          </a:p>
          <a:p>
            <a:pPr marL="685800" lvl="1">
              <a:buFont typeface="Wingdings" panose="05000000000000000000" pitchFamily="2" charset="2"/>
              <a:buChar char="Ø"/>
              <a:defRPr/>
            </a:pPr>
            <a:r>
              <a:rPr lang="fr-FR" altLang="fr-FR" sz="1400" dirty="0" smtClean="0"/>
              <a:t>Evolution du marché</a:t>
            </a:r>
            <a:endParaRPr lang="fr-FR" altLang="fr-FR" sz="1400" dirty="0"/>
          </a:p>
          <a:p>
            <a:pPr marL="685800" lvl="1">
              <a:buFont typeface="Wingdings" panose="05000000000000000000" pitchFamily="2" charset="2"/>
              <a:buChar char="Ø"/>
              <a:defRPr/>
            </a:pPr>
            <a:r>
              <a:rPr lang="fr-FR" altLang="fr-FR" sz="1400" dirty="0" smtClean="0"/>
              <a:t>Niveau de connaissance de la sophrologie</a:t>
            </a:r>
          </a:p>
          <a:p>
            <a:pPr marL="400050" lvl="1" indent="0">
              <a:buNone/>
              <a:defRPr/>
            </a:pPr>
            <a:endParaRPr lang="fr-FR" altLang="fr-FR" sz="800" dirty="0"/>
          </a:p>
          <a:p>
            <a:pPr marL="0" indent="0">
              <a:buNone/>
              <a:defRPr/>
            </a:pPr>
            <a:r>
              <a:rPr lang="fr-FR" altLang="fr-FR" sz="1400" b="1" dirty="0" smtClean="0"/>
              <a:t>6. Avancement </a:t>
            </a:r>
            <a:r>
              <a:rPr lang="fr-FR" altLang="fr-FR" sz="1400" b="1" dirty="0"/>
              <a:t>du projet:</a:t>
            </a:r>
          </a:p>
          <a:p>
            <a:pPr lvl="1">
              <a:buFont typeface="Wingdings" panose="05000000000000000000" pitchFamily="2" charset="2"/>
              <a:buChar char="Ø"/>
              <a:defRPr/>
            </a:pPr>
            <a:r>
              <a:rPr lang="fr-FR" altLang="fr-FR" sz="1400" dirty="0"/>
              <a:t>Où en est le projet ? </a:t>
            </a:r>
          </a:p>
          <a:p>
            <a:pPr lvl="1">
              <a:buFont typeface="Wingdings" panose="05000000000000000000" pitchFamily="2" charset="2"/>
              <a:buChar char="Ø"/>
              <a:defRPr/>
            </a:pPr>
            <a:r>
              <a:rPr lang="fr-FR" altLang="fr-FR" sz="1400" dirty="0" smtClean="0"/>
              <a:t>Opération </a:t>
            </a:r>
            <a:r>
              <a:rPr lang="fr-FR" altLang="fr-FR" sz="1400" dirty="0" err="1" smtClean="0"/>
              <a:t>crowd</a:t>
            </a:r>
            <a:r>
              <a:rPr lang="fr-FR" altLang="fr-FR" sz="1400" dirty="0" smtClean="0"/>
              <a:t> </a:t>
            </a:r>
            <a:r>
              <a:rPr lang="fr-FR" altLang="fr-FR" sz="1400" dirty="0" err="1" smtClean="0"/>
              <a:t>funding</a:t>
            </a:r>
            <a:endParaRPr lang="fr-FR" altLang="fr-FR" sz="1400" dirty="0" smtClean="0"/>
          </a:p>
          <a:p>
            <a:pPr marL="457200" lvl="1" indent="0">
              <a:buNone/>
              <a:defRPr/>
            </a:pPr>
            <a:endParaRPr lang="fr-FR" altLang="fr-FR" sz="800" dirty="0"/>
          </a:p>
          <a:p>
            <a:pPr marL="0" indent="0">
              <a:buSzTx/>
              <a:buNone/>
              <a:defRPr/>
            </a:pPr>
            <a:r>
              <a:rPr lang="fr-FR" altLang="fr-FR" sz="1400" b="1" dirty="0" smtClean="0"/>
              <a:t>7. </a:t>
            </a:r>
            <a:r>
              <a:rPr lang="fr-FR" altLang="fr-FR" sz="1400" b="1" dirty="0"/>
              <a:t>Proposition pour les investisseurs:</a:t>
            </a:r>
          </a:p>
          <a:p>
            <a:pPr marL="685800" lvl="1">
              <a:buFont typeface="Wingdings" panose="05000000000000000000" pitchFamily="2" charset="2"/>
              <a:buChar char="Ø"/>
              <a:defRPr/>
            </a:pPr>
            <a:r>
              <a:rPr lang="fr-FR" altLang="fr-FR" sz="1400" dirty="0" smtClean="0"/>
              <a:t>Comptes d’exploitation</a:t>
            </a:r>
            <a:endParaRPr lang="fr-FR" altLang="fr-FR" sz="1400" dirty="0"/>
          </a:p>
          <a:p>
            <a:pPr marL="685800" lvl="1">
              <a:buFont typeface="Wingdings" panose="05000000000000000000" pitchFamily="2" charset="2"/>
              <a:buChar char="Ø"/>
              <a:defRPr/>
            </a:pPr>
            <a:r>
              <a:rPr lang="fr-FR" altLang="fr-FR" sz="1400" dirty="0" smtClean="0"/>
              <a:t>Comptes </a:t>
            </a:r>
            <a:r>
              <a:rPr lang="fr-FR" altLang="fr-FR" sz="1400" dirty="0"/>
              <a:t>de </a:t>
            </a:r>
            <a:r>
              <a:rPr lang="fr-FR" altLang="fr-FR" sz="1400" dirty="0" smtClean="0"/>
              <a:t>financement</a:t>
            </a:r>
            <a:endParaRPr lang="fr-FR" altLang="fr-FR" sz="1400" dirty="0"/>
          </a:p>
          <a:p>
            <a:pPr marL="685800" lvl="1">
              <a:buFont typeface="Wingdings" panose="05000000000000000000" pitchFamily="2" charset="2"/>
              <a:buChar char="Ø"/>
              <a:defRPr/>
            </a:pPr>
            <a:r>
              <a:rPr lang="fr-FR" altLang="fr-FR" sz="1400" dirty="0" smtClean="0"/>
              <a:t>Bilans prévisionnel</a:t>
            </a:r>
            <a:r>
              <a:rPr lang="fr-FR" altLang="fr-FR" sz="1400" dirty="0"/>
              <a:t>s</a:t>
            </a:r>
          </a:p>
          <a:p>
            <a:pPr marL="0" indent="0">
              <a:buNone/>
              <a:defRPr/>
            </a:pPr>
            <a:endParaRPr lang="fr-FR" altLang="fr-FR" sz="800" b="1" dirty="0" smtClean="0"/>
          </a:p>
          <a:p>
            <a:pPr marL="0" indent="0">
              <a:buNone/>
              <a:defRPr/>
            </a:pPr>
            <a:r>
              <a:rPr lang="fr-FR" altLang="fr-FR" sz="1400" b="1" dirty="0" smtClean="0"/>
              <a:t>Annexes </a:t>
            </a:r>
            <a:r>
              <a:rPr lang="fr-FR" altLang="fr-FR" sz="1400" b="1" dirty="0"/>
              <a:t>: </a:t>
            </a:r>
            <a:endParaRPr lang="fr-FR" altLang="fr-FR" sz="1400" b="1" dirty="0" smtClean="0"/>
          </a:p>
          <a:p>
            <a:pPr marL="0" indent="0">
              <a:buNone/>
              <a:defRPr/>
            </a:pPr>
            <a:r>
              <a:rPr lang="fr-FR" altLang="fr-FR" sz="1400" b="1" dirty="0" smtClean="0"/>
              <a:t>Qu’est-ce-que la Sophrologie ?</a:t>
            </a:r>
          </a:p>
          <a:p>
            <a:pPr marL="0" indent="0">
              <a:buNone/>
              <a:defRPr/>
            </a:pPr>
            <a:r>
              <a:rPr lang="fr-FR" altLang="fr-FR" sz="1400" b="1" dirty="0" smtClean="0"/>
              <a:t>Parcours </a:t>
            </a:r>
            <a:r>
              <a:rPr lang="fr-FR" altLang="fr-FR" sz="1400" b="1" dirty="0"/>
              <a:t>complet de la dirigeante</a:t>
            </a:r>
          </a:p>
          <a:p>
            <a:endParaRPr lang="fr-FR" dirty="0"/>
          </a:p>
        </p:txBody>
      </p:sp>
      <p:sp>
        <p:nvSpPr>
          <p:cNvPr id="10" name="Rectangle 15"/>
          <p:cNvSpPr>
            <a:spLocks noGrp="1" noChangeArrowheads="1"/>
          </p:cNvSpPr>
          <p:nvPr>
            <p:ph type="ftr" sz="quarter" idx="10"/>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Hiver-Printemps 2015</a:t>
            </a:r>
          </a:p>
        </p:txBody>
      </p:sp>
      <p:sp>
        <p:nvSpPr>
          <p:cNvPr id="11" name="Rectangle 16"/>
          <p:cNvSpPr>
            <a:spLocks noGrp="1" noChangeArrowheads="1"/>
          </p:cNvSpPr>
          <p:nvPr>
            <p:ph type="sldNum" sz="quarter" idx="11"/>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Page </a:t>
            </a:r>
            <a:r>
              <a:rPr lang="fr-FR" altLang="fr-FR" sz="1400" dirty="0" smtClean="0"/>
              <a:t>2</a:t>
            </a:r>
            <a:endParaRPr lang="fr-FR" altLang="fr-FR" sz="1400" dirty="0"/>
          </a:p>
        </p:txBody>
      </p:sp>
      <p:sp>
        <p:nvSpPr>
          <p:cNvPr id="12" name="Espace réservé de la date 3"/>
          <p:cNvSpPr>
            <a:spLocks noGrp="1"/>
          </p:cNvSpPr>
          <p:nvPr>
            <p:ph type="dt" sz="half" idx="12"/>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1579835363"/>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2339752" y="2501225"/>
            <a:ext cx="6655023" cy="861774"/>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wrap="square">
            <a:spAutoFit/>
          </a:bodyPr>
          <a:lstStyle/>
          <a:p>
            <a:r>
              <a:rPr lang="fr-FR" dirty="0"/>
              <a:t>5</a:t>
            </a:r>
            <a:r>
              <a:rPr lang="fr-FR" dirty="0" smtClean="0"/>
              <a:t>. Le marché</a:t>
            </a:r>
            <a:endParaRPr lang="fr-FR" dirty="0"/>
          </a:p>
        </p:txBody>
      </p:sp>
      <p:sp>
        <p:nvSpPr>
          <p:cNvPr id="35845" name="Rectangle 5"/>
          <p:cNvSpPr>
            <a:spLocks noChangeArrowheads="1"/>
          </p:cNvSpPr>
          <p:nvPr/>
        </p:nvSpPr>
        <p:spPr bwMode="auto">
          <a:xfrm>
            <a:off x="3048000" y="1066800"/>
            <a:ext cx="396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800" b="1" dirty="0" err="1" smtClean="0">
                <a:solidFill>
                  <a:schemeClr val="accent2"/>
                </a:solidFill>
              </a:rPr>
              <a:t>SophroKhépri</a:t>
            </a:r>
            <a:endParaRPr lang="fr-FR" sz="2800" b="1" dirty="0">
              <a:solidFill>
                <a:schemeClr val="accent2"/>
              </a:solidFill>
            </a:endParaRPr>
          </a:p>
        </p:txBody>
      </p:sp>
      <p:pic>
        <p:nvPicPr>
          <p:cNvPr id="4" name="Picture 2" descr="\\FREEBOX\Disque dur\evelyne\Sophrologie\googlesite\logokhepri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9197" y="260648"/>
            <a:ext cx="1242392" cy="124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1025931"/>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a:xfrm>
            <a:off x="457200" y="44624"/>
            <a:ext cx="8229600" cy="1371600"/>
          </a:xfrm>
        </p:spPr>
        <p:txBody>
          <a:bodyPr/>
          <a:lstStyle/>
          <a:p>
            <a:r>
              <a:rPr lang="fr-FR" altLang="fr-FR" sz="3600" b="1" dirty="0" smtClean="0"/>
              <a:t>5. Concurrence </a:t>
            </a:r>
            <a:r>
              <a:rPr lang="fr-FR" altLang="fr-FR" sz="3600" b="1" dirty="0"/>
              <a:t>indirecte</a:t>
            </a:r>
          </a:p>
        </p:txBody>
      </p:sp>
      <p:sp>
        <p:nvSpPr>
          <p:cNvPr id="3" name="Espace réservé du contenu 2"/>
          <p:cNvSpPr>
            <a:spLocks noGrp="1"/>
          </p:cNvSpPr>
          <p:nvPr>
            <p:ph idx="1"/>
          </p:nvPr>
        </p:nvSpPr>
        <p:spPr>
          <a:xfrm>
            <a:off x="457200" y="1340768"/>
            <a:ext cx="8229600" cy="3886200"/>
          </a:xfrm>
        </p:spPr>
        <p:txBody>
          <a:bodyPr/>
          <a:lstStyle/>
          <a:p>
            <a:pPr>
              <a:defRPr/>
            </a:pPr>
            <a:r>
              <a:rPr lang="fr-FR" sz="1800" b="1" dirty="0" err="1" smtClean="0"/>
              <a:t>Peauzedétente</a:t>
            </a:r>
            <a:r>
              <a:rPr lang="fr-FR" sz="1800" b="1" dirty="0" smtClean="0"/>
              <a:t> : positionnement massage</a:t>
            </a:r>
          </a:p>
          <a:p>
            <a:pPr lvl="1">
              <a:defRPr/>
            </a:pPr>
            <a:r>
              <a:rPr lang="fr-FR" sz="1800" dirty="0" smtClean="0"/>
              <a:t>6 cabines, 5 ans d’ancienneté, Paris 11</a:t>
            </a:r>
            <a:r>
              <a:rPr lang="fr-FR" sz="1800" baseline="30000" dirty="0" smtClean="0"/>
              <a:t>ème</a:t>
            </a:r>
            <a:r>
              <a:rPr lang="fr-FR" sz="1800" dirty="0" smtClean="0"/>
              <a:t>, </a:t>
            </a:r>
          </a:p>
          <a:p>
            <a:pPr marL="457200" lvl="1" indent="0">
              <a:buFont typeface="Wingdings" panose="05000000000000000000" pitchFamily="2" charset="2"/>
              <a:buNone/>
              <a:defRPr/>
            </a:pPr>
            <a:r>
              <a:rPr lang="fr-FR" sz="1800" dirty="0" smtClean="0"/>
              <a:t>Effectif : 2 salariés, CA 2013 : 500 000 € </a:t>
            </a:r>
          </a:p>
          <a:p>
            <a:pPr marL="457200" lvl="1" indent="0">
              <a:buFont typeface="Wingdings" panose="05000000000000000000" pitchFamily="2" charset="2"/>
              <a:buNone/>
              <a:defRPr/>
            </a:pPr>
            <a:r>
              <a:rPr lang="fr-FR" sz="1800" dirty="0" smtClean="0"/>
              <a:t>Positionnement : Mise à disposition de cabines, coaching des thérapeutes au commercial, services : site web et supports de communication.</a:t>
            </a:r>
          </a:p>
          <a:p>
            <a:pPr marL="457200" lvl="1" indent="0">
              <a:buFont typeface="Wingdings" panose="05000000000000000000" pitchFamily="2" charset="2"/>
              <a:buNone/>
              <a:defRPr/>
            </a:pPr>
            <a:endParaRPr lang="fr-FR" sz="1800" b="1" dirty="0" smtClean="0"/>
          </a:p>
          <a:p>
            <a:pPr>
              <a:defRPr/>
            </a:pPr>
            <a:r>
              <a:rPr lang="fr-FR" sz="1800" b="1" dirty="0" smtClean="0"/>
              <a:t>Centre Sésame : </a:t>
            </a:r>
          </a:p>
          <a:p>
            <a:pPr lvl="1">
              <a:defRPr/>
            </a:pPr>
            <a:r>
              <a:rPr lang="fr-FR" sz="1800" dirty="0" smtClean="0"/>
              <a:t>6 cabines, création 2013, Paris 11</a:t>
            </a:r>
            <a:r>
              <a:rPr lang="fr-FR" sz="1800" baseline="30000" dirty="0" smtClean="0"/>
              <a:t>ème</a:t>
            </a:r>
            <a:r>
              <a:rPr lang="fr-FR" sz="1800" dirty="0" smtClean="0"/>
              <a:t> (République) </a:t>
            </a:r>
            <a:r>
              <a:rPr lang="fr-FR" sz="1800" dirty="0"/>
              <a:t/>
            </a:r>
            <a:br>
              <a:rPr lang="fr-FR" sz="1800" dirty="0"/>
            </a:br>
            <a:r>
              <a:rPr lang="fr-FR" sz="1800" dirty="0"/>
              <a:t>E</a:t>
            </a:r>
            <a:r>
              <a:rPr lang="fr-FR" sz="1800" dirty="0" smtClean="0"/>
              <a:t>ffectif compris </a:t>
            </a:r>
            <a:r>
              <a:rPr lang="fr-FR" sz="1800" dirty="0"/>
              <a:t>entre 1 et 2 </a:t>
            </a:r>
            <a:r>
              <a:rPr lang="fr-FR" sz="1800" dirty="0" smtClean="0"/>
              <a:t>salariés, CA 2013</a:t>
            </a:r>
            <a:r>
              <a:rPr lang="fr-FR" sz="1800" dirty="0"/>
              <a:t> </a:t>
            </a:r>
            <a:r>
              <a:rPr lang="fr-FR" sz="1800" dirty="0" smtClean="0"/>
              <a:t>: 48</a:t>
            </a:r>
            <a:r>
              <a:rPr lang="fr-FR" sz="1800" dirty="0"/>
              <a:t> </a:t>
            </a:r>
            <a:r>
              <a:rPr lang="fr-FR" sz="1800" dirty="0" smtClean="0"/>
              <a:t>800 €,</a:t>
            </a:r>
          </a:p>
          <a:p>
            <a:pPr lvl="1">
              <a:defRPr/>
            </a:pPr>
            <a:r>
              <a:rPr lang="fr-FR" sz="1800" dirty="0" smtClean="0"/>
              <a:t>Positionnement : uniquement location de cabines</a:t>
            </a:r>
          </a:p>
          <a:p>
            <a:pPr marL="457200" lvl="1" indent="0">
              <a:buFont typeface="Wingdings" panose="05000000000000000000" pitchFamily="2" charset="2"/>
              <a:buNone/>
              <a:defRPr/>
            </a:pPr>
            <a:endParaRPr lang="fr-FR" sz="1800" dirty="0"/>
          </a:p>
          <a:p>
            <a:pPr marL="342900" lvl="1" indent="-342900">
              <a:buClr>
                <a:schemeClr val="bg2"/>
              </a:buClr>
              <a:buSzPct val="75000"/>
              <a:buFont typeface="Wingdings" pitchFamily="2" charset="2"/>
              <a:buChar char="n"/>
              <a:defRPr/>
            </a:pPr>
            <a:r>
              <a:rPr lang="fr-FR" sz="1800" b="1" dirty="0">
                <a:ea typeface="+mn-ea"/>
                <a:cs typeface="+mn-cs"/>
              </a:rPr>
              <a:t>COGITOZ </a:t>
            </a:r>
            <a:r>
              <a:rPr lang="fr-FR" sz="1800" b="1" dirty="0" smtClean="0">
                <a:ea typeface="+mn-ea"/>
                <a:cs typeface="+mn-cs"/>
              </a:rPr>
              <a:t>:</a:t>
            </a:r>
          </a:p>
          <a:p>
            <a:pPr lvl="1">
              <a:defRPr/>
            </a:pPr>
            <a:r>
              <a:rPr lang="fr-FR" sz="1800" dirty="0"/>
              <a:t>Centre spécialisé dans le diagnostic et l’accompagnement des enfants précoces, situé Paris, Charles De Gaulle Etoile et à Marseille. Mais pas de location de cabines. </a:t>
            </a:r>
          </a:p>
          <a:p>
            <a:pPr marL="457200" lvl="1" indent="0">
              <a:buFont typeface="Wingdings" panose="05000000000000000000" pitchFamily="2" charset="2"/>
              <a:buNone/>
              <a:defRPr/>
            </a:pPr>
            <a:endParaRPr lang="fr-FR" b="1" dirty="0"/>
          </a:p>
        </p:txBody>
      </p:sp>
    </p:spTree>
    <p:extLst>
      <p:ext uri="{BB962C8B-B14F-4D97-AF65-F5344CB8AC3E}">
        <p14:creationId xmlns:p14="http://schemas.microsoft.com/office/powerpoint/2010/main" val="2749187730"/>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57200"/>
            <a:ext cx="8229600" cy="955576"/>
          </a:xfrm>
        </p:spPr>
        <p:txBody>
          <a:bodyPr/>
          <a:lstStyle/>
          <a:p>
            <a:r>
              <a:rPr lang="fr-FR" sz="3600" b="1" dirty="0" smtClean="0"/>
              <a:t>5. Evolution du marché</a:t>
            </a:r>
            <a:endParaRPr lang="fr-FR" sz="3600" b="1" dirty="0"/>
          </a:p>
        </p:txBody>
      </p:sp>
      <p:sp>
        <p:nvSpPr>
          <p:cNvPr id="3" name="Espace réservé du contenu 2"/>
          <p:cNvSpPr>
            <a:spLocks noGrp="1"/>
          </p:cNvSpPr>
          <p:nvPr>
            <p:ph idx="1"/>
          </p:nvPr>
        </p:nvSpPr>
        <p:spPr>
          <a:xfrm>
            <a:off x="457200" y="1268760"/>
            <a:ext cx="8229600" cy="5040560"/>
          </a:xfrm>
        </p:spPr>
        <p:txBody>
          <a:bodyPr/>
          <a:lstStyle/>
          <a:p>
            <a:pPr algn="just"/>
            <a:r>
              <a:rPr lang="fr-FR" sz="1600" dirty="0" smtClean="0"/>
              <a:t>Le marché des Médecines douces, du bien-être et de la relaxation dont fait partie la sophrologie représente </a:t>
            </a:r>
            <a:r>
              <a:rPr lang="fr-FR" sz="1600" dirty="0"/>
              <a:t>10 milliards en France et 50 milliards en Europe, face à un marché déstructuré avec des indépendants qui ne sont pas forcément entrepreneurs et pas consolidé, donc une vraie </a:t>
            </a:r>
            <a:r>
              <a:rPr lang="fr-FR" sz="1600" dirty="0" smtClean="0"/>
              <a:t>opportunité </a:t>
            </a:r>
            <a:r>
              <a:rPr lang="fr-FR" sz="1600" dirty="0"/>
              <a:t>pour s’implanter</a:t>
            </a:r>
            <a:r>
              <a:rPr lang="fr-FR" sz="1600" dirty="0" smtClean="0"/>
              <a:t>.</a:t>
            </a:r>
          </a:p>
          <a:p>
            <a:pPr algn="just"/>
            <a:r>
              <a:rPr lang="fr-FR" sz="1600" dirty="0"/>
              <a:t>42 % des Français ont recours aux médecines parallèles, douces ou alternatives ; </a:t>
            </a:r>
            <a:endParaRPr lang="fr-FR" sz="1600" dirty="0" smtClean="0"/>
          </a:p>
          <a:p>
            <a:pPr algn="just"/>
            <a:r>
              <a:rPr lang="fr-FR" sz="1600" dirty="0" smtClean="0"/>
              <a:t>75 </a:t>
            </a:r>
            <a:r>
              <a:rPr lang="fr-FR" sz="1600" dirty="0"/>
              <a:t>% ont déjà eu recours dans leur vie aux médecines douces (qu’il s’agisse d’acupuncture, d’hypnose ou de relaxation). Ces dernières prenant de plus en plus une place reconnue dans le parcours des futurs médecins viennent renforcer cette évolution. </a:t>
            </a:r>
            <a:endParaRPr lang="fr-FR" sz="1600" dirty="0" smtClean="0"/>
          </a:p>
          <a:p>
            <a:pPr algn="just"/>
            <a:r>
              <a:rPr lang="fr-FR" sz="1600" dirty="0"/>
              <a:t>L’OMS (Organisation Mondiale de la Santé) </a:t>
            </a:r>
            <a:r>
              <a:rPr lang="fr-FR" sz="1600" dirty="0" smtClean="0"/>
              <a:t>favorise </a:t>
            </a:r>
            <a:r>
              <a:rPr lang="fr-FR" sz="1600" dirty="0"/>
              <a:t>depuis peu l’intégration des médecines non conventionnelles dans les systèmes de santé publique (cf. rapport de l’OMS de 2002).</a:t>
            </a:r>
          </a:p>
          <a:p>
            <a:pPr algn="just"/>
            <a:r>
              <a:rPr lang="fr-FR" sz="1600" dirty="0"/>
              <a:t>La recherche du bien-être et de l’harmonie représente une tendance profonde de notre société</a:t>
            </a:r>
            <a:r>
              <a:rPr lang="fr-FR" sz="1600" dirty="0" smtClean="0"/>
              <a:t>.</a:t>
            </a:r>
          </a:p>
          <a:p>
            <a:pPr algn="just"/>
            <a:r>
              <a:rPr lang="fr-FR" sz="1600" b="1" dirty="0" smtClean="0"/>
              <a:t>2 </a:t>
            </a:r>
            <a:r>
              <a:rPr lang="fr-FR" sz="1600" b="1" dirty="0"/>
              <a:t>raisons principales à cela :</a:t>
            </a:r>
            <a:r>
              <a:rPr lang="fr-FR" sz="1600" dirty="0"/>
              <a:t> le vieillissement de la population et le stress véritable fléau du monde </a:t>
            </a:r>
            <a:r>
              <a:rPr lang="fr-FR" sz="1600" dirty="0" smtClean="0"/>
              <a:t>occidental. (</a:t>
            </a:r>
            <a:r>
              <a:rPr lang="fr-FR" sz="1600" dirty="0"/>
              <a:t>E</a:t>
            </a:r>
            <a:r>
              <a:rPr lang="fr-FR" sz="1600" dirty="0" smtClean="0"/>
              <a:t>tude </a:t>
            </a:r>
            <a:r>
              <a:rPr lang="fr-FR" sz="1600" dirty="0"/>
              <a:t>de l’APCE faite en </a:t>
            </a:r>
            <a:r>
              <a:rPr lang="fr-FR" sz="1600" dirty="0" smtClean="0"/>
              <a:t>2008)</a:t>
            </a:r>
          </a:p>
          <a:p>
            <a:pPr algn="just"/>
            <a:r>
              <a:rPr lang="fr-FR" sz="1600" dirty="0" smtClean="0"/>
              <a:t>Au </a:t>
            </a:r>
            <a:r>
              <a:rPr lang="fr-FR" sz="1600" dirty="0"/>
              <a:t>carrefour de la psychologie, de la science et de la </a:t>
            </a:r>
            <a:r>
              <a:rPr lang="fr-FR" sz="1600" dirty="0" smtClean="0"/>
              <a:t>philosophie, </a:t>
            </a:r>
            <a:r>
              <a:rPr lang="fr-FR" sz="1600" dirty="0"/>
              <a:t>de nombreuses approches globales du corps</a:t>
            </a:r>
            <a:r>
              <a:rPr lang="fr-FR" sz="1600" dirty="0" smtClean="0"/>
              <a:t> et de l’esprit font une percée en Occident (et </a:t>
            </a:r>
            <a:r>
              <a:rPr lang="fr-FR" sz="1600" dirty="0"/>
              <a:t>plus particulièrement en France qui comble son </a:t>
            </a:r>
            <a:r>
              <a:rPr lang="fr-FR" sz="1600" dirty="0" smtClean="0"/>
              <a:t>retard).</a:t>
            </a:r>
            <a:endParaRPr lang="fr-FR" sz="1600" dirty="0"/>
          </a:p>
        </p:txBody>
      </p:sp>
    </p:spTree>
    <p:extLst>
      <p:ext uri="{BB962C8B-B14F-4D97-AF65-F5344CB8AC3E}">
        <p14:creationId xmlns:p14="http://schemas.microsoft.com/office/powerpoint/2010/main" val="3625176661"/>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57200"/>
            <a:ext cx="8229600" cy="1171600"/>
          </a:xfrm>
        </p:spPr>
        <p:txBody>
          <a:bodyPr/>
          <a:lstStyle/>
          <a:p>
            <a:r>
              <a:rPr lang="fr-FR" sz="3600" b="1" dirty="0" smtClean="0"/>
              <a:t>5. Niveau de connaissance de la sophrologie </a:t>
            </a:r>
            <a:r>
              <a:rPr lang="fr-FR" sz="1800" i="1" dirty="0" smtClean="0"/>
              <a:t>(sondage effectué par la Société Française de sophrologie)</a:t>
            </a:r>
            <a:endParaRPr lang="fr-FR" sz="3600" i="1" dirty="0"/>
          </a:p>
        </p:txBody>
      </p:sp>
      <p:pic>
        <p:nvPicPr>
          <p:cNvPr id="7170" name="Picture 2" descr="D:\du msi\Mes documents\KHEPRI Developpement\Installation 2013\Cabinet paramédical Khepri\Etude marketing\Etude Part1-Ch-Syndicale-Sophr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3" y="1850056"/>
            <a:ext cx="6776385" cy="455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076733"/>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57200"/>
            <a:ext cx="8229600" cy="1171600"/>
          </a:xfrm>
        </p:spPr>
        <p:txBody>
          <a:bodyPr/>
          <a:lstStyle/>
          <a:p>
            <a:r>
              <a:rPr lang="fr-FR" sz="3600" dirty="0" smtClean="0"/>
              <a:t>5. Niveau de connaissance de la sophrologie </a:t>
            </a:r>
            <a:r>
              <a:rPr lang="fr-FR" sz="1800" i="1" dirty="0" smtClean="0"/>
              <a:t>(sondage effectué par la Société Française de sophrologie)</a:t>
            </a:r>
            <a:endParaRPr lang="fr-FR" sz="3600" i="1" dirty="0"/>
          </a:p>
        </p:txBody>
      </p:sp>
      <p:pic>
        <p:nvPicPr>
          <p:cNvPr id="8194" name="Picture 2" descr="D:\du msi\Mes documents\KHEPRI Developpement\Installation 2013\Cabinet paramédical Khepri\Etude marketing\Etude Part2-C-Syndica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8" y="1863427"/>
            <a:ext cx="8848725" cy="473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068475"/>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2339752" y="2116504"/>
            <a:ext cx="6655023" cy="1631216"/>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wrap="square">
            <a:spAutoFit/>
          </a:bodyPr>
          <a:lstStyle/>
          <a:p>
            <a:r>
              <a:rPr lang="fr-FR" dirty="0" smtClean="0"/>
              <a:t>6. Avancement du projet</a:t>
            </a:r>
            <a:endParaRPr lang="fr-FR" dirty="0"/>
          </a:p>
        </p:txBody>
      </p:sp>
      <p:sp>
        <p:nvSpPr>
          <p:cNvPr id="35845" name="Rectangle 5"/>
          <p:cNvSpPr>
            <a:spLocks noChangeArrowheads="1"/>
          </p:cNvSpPr>
          <p:nvPr/>
        </p:nvSpPr>
        <p:spPr bwMode="auto">
          <a:xfrm>
            <a:off x="3048000" y="1066800"/>
            <a:ext cx="396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800" b="1" dirty="0" err="1" smtClean="0">
                <a:solidFill>
                  <a:schemeClr val="accent2"/>
                </a:solidFill>
              </a:rPr>
              <a:t>SophroKhépri</a:t>
            </a:r>
            <a:endParaRPr lang="fr-FR" sz="2800" b="1" dirty="0">
              <a:solidFill>
                <a:schemeClr val="accent2"/>
              </a:solidFill>
            </a:endParaRPr>
          </a:p>
        </p:txBody>
      </p:sp>
      <p:pic>
        <p:nvPicPr>
          <p:cNvPr id="4" name="Picture 2" descr="\\FREEBOX\Disque dur\evelyne\Sophrologie\googlesite\logokhepri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9197" y="260648"/>
            <a:ext cx="1242392" cy="124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703813"/>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a:xfrm>
            <a:off x="539552" y="476250"/>
            <a:ext cx="7793037" cy="576263"/>
          </a:xfrm>
        </p:spPr>
        <p:txBody>
          <a:bodyPr/>
          <a:lstStyle/>
          <a:p>
            <a:r>
              <a:rPr lang="fr-FR" altLang="fr-FR" sz="3600" b="1" dirty="0" smtClean="0"/>
              <a:t>6. Où en est le projet ?</a:t>
            </a:r>
            <a:endParaRPr lang="fr-FR" altLang="fr-FR" sz="3600" b="1" dirty="0"/>
          </a:p>
        </p:txBody>
      </p:sp>
      <p:sp>
        <p:nvSpPr>
          <p:cNvPr id="14342" name="Rectangle 3"/>
          <p:cNvSpPr>
            <a:spLocks noGrp="1" noChangeArrowheads="1"/>
          </p:cNvSpPr>
          <p:nvPr>
            <p:ph type="body" idx="1"/>
          </p:nvPr>
        </p:nvSpPr>
        <p:spPr>
          <a:xfrm>
            <a:off x="368101" y="1052513"/>
            <a:ext cx="8135937" cy="4608512"/>
          </a:xfrm>
        </p:spPr>
        <p:txBody>
          <a:bodyPr/>
          <a:lstStyle/>
          <a:p>
            <a:pPr marL="0" indent="0" eaLnBrk="1" hangingPunct="1">
              <a:buSzTx/>
              <a:buFont typeface="Wingdings" panose="05000000000000000000" pitchFamily="2" charset="2"/>
              <a:buNone/>
              <a:defRPr/>
            </a:pPr>
            <a:endParaRPr lang="fr-FR" altLang="fr-FR" sz="1800" dirty="0" smtClean="0"/>
          </a:p>
          <a:p>
            <a:pPr>
              <a:defRPr/>
            </a:pPr>
            <a:r>
              <a:rPr lang="fr-FR" sz="1800" dirty="0" smtClean="0"/>
              <a:t>Avril </a:t>
            </a:r>
            <a:r>
              <a:rPr lang="fr-FR" sz="1800" dirty="0"/>
              <a:t>2015, ouverture du Centre </a:t>
            </a:r>
            <a:r>
              <a:rPr lang="fr-FR" sz="1800" dirty="0" err="1"/>
              <a:t>SophroKhepri</a:t>
            </a:r>
            <a:r>
              <a:rPr lang="fr-FR" sz="1800" dirty="0"/>
              <a:t>, situé au pied du RER E de Nogent le </a:t>
            </a:r>
            <a:r>
              <a:rPr lang="fr-FR" sz="1800" dirty="0" smtClean="0"/>
              <a:t>Perreux à Nogent-sur-Marne</a:t>
            </a:r>
          </a:p>
          <a:p>
            <a:pPr>
              <a:defRPr/>
            </a:pPr>
            <a:endParaRPr lang="fr-FR" sz="1800" dirty="0"/>
          </a:p>
          <a:p>
            <a:pPr>
              <a:defRPr/>
            </a:pPr>
            <a:r>
              <a:rPr lang="fr-FR" sz="1800" dirty="0"/>
              <a:t>180m2, 10 cabines, 2 salles de </a:t>
            </a:r>
            <a:r>
              <a:rPr lang="fr-FR" sz="1800" dirty="0" smtClean="0"/>
              <a:t>formation</a:t>
            </a:r>
          </a:p>
          <a:p>
            <a:pPr marL="0" indent="0">
              <a:buNone/>
              <a:defRPr/>
            </a:pPr>
            <a:endParaRPr lang="fr-FR" sz="1800" dirty="0"/>
          </a:p>
          <a:p>
            <a:pPr>
              <a:defRPr/>
            </a:pPr>
            <a:r>
              <a:rPr lang="fr-FR" sz="1800" dirty="0"/>
              <a:t>Le bail est signé, nous sommes en phase d’anticipation commerciale, les travaux d’aménagement sont prévus en </a:t>
            </a:r>
            <a:r>
              <a:rPr lang="fr-FR" sz="1800" dirty="0" smtClean="0"/>
              <a:t>mars</a:t>
            </a:r>
          </a:p>
          <a:p>
            <a:pPr>
              <a:defRPr/>
            </a:pPr>
            <a:endParaRPr lang="fr-FR" sz="1800" dirty="0"/>
          </a:p>
          <a:p>
            <a:pPr>
              <a:defRPr/>
            </a:pPr>
            <a:r>
              <a:rPr lang="fr-FR" sz="1800" dirty="0"/>
              <a:t>J’ai, personnellement, investi 35 000 € dans ce </a:t>
            </a:r>
            <a:r>
              <a:rPr lang="fr-FR" sz="1800" dirty="0" smtClean="0"/>
              <a:t>projet</a:t>
            </a:r>
            <a:endParaRPr lang="fr-FR" sz="1800" dirty="0"/>
          </a:p>
          <a:p>
            <a:pPr marL="0" indent="0">
              <a:buNone/>
              <a:defRPr/>
            </a:pPr>
            <a:endParaRPr lang="fr-FR" sz="1800" dirty="0" smtClean="0"/>
          </a:p>
          <a:p>
            <a:pPr>
              <a:defRPr/>
            </a:pPr>
            <a:r>
              <a:rPr lang="fr-FR" altLang="fr-FR" sz="1800" dirty="0" smtClean="0"/>
              <a:t>Opération de </a:t>
            </a:r>
            <a:r>
              <a:rPr lang="fr-FR" altLang="fr-FR" sz="1800" b="1" dirty="0" err="1" smtClean="0"/>
              <a:t>Crowd</a:t>
            </a:r>
            <a:r>
              <a:rPr lang="fr-FR" altLang="fr-FR" sz="1800" b="1" dirty="0" smtClean="0"/>
              <a:t> </a:t>
            </a:r>
            <a:r>
              <a:rPr lang="fr-FR" altLang="fr-FR" sz="1800" b="1" dirty="0" err="1" smtClean="0"/>
              <a:t>Funding</a:t>
            </a:r>
            <a:r>
              <a:rPr lang="fr-FR" altLang="fr-FR" sz="1800" b="1" dirty="0" smtClean="0"/>
              <a:t>  de 35 000 €, </a:t>
            </a:r>
            <a:r>
              <a:rPr lang="fr-FR" altLang="fr-FR" sz="1800" dirty="0" smtClean="0"/>
              <a:t>en cours avec </a:t>
            </a:r>
            <a:r>
              <a:rPr lang="fr-FR" altLang="fr-FR" sz="1800" dirty="0" err="1" smtClean="0"/>
              <a:t>SparkUp</a:t>
            </a:r>
            <a:endParaRPr lang="fr-FR" altLang="fr-FR" sz="1800" dirty="0" smtClean="0"/>
          </a:p>
          <a:p>
            <a:pPr marL="0" indent="0" eaLnBrk="1" hangingPunct="1">
              <a:buSzTx/>
              <a:buFont typeface="Wingdings" panose="05000000000000000000" pitchFamily="2" charset="2"/>
              <a:buNone/>
              <a:defRPr/>
            </a:pPr>
            <a:endParaRPr lang="fr-FR" altLang="fr-FR" sz="1800" dirty="0" smtClean="0"/>
          </a:p>
          <a:p>
            <a:pPr marL="0" indent="0" eaLnBrk="1" hangingPunct="1">
              <a:buSzTx/>
              <a:buFont typeface="Wingdings" panose="05000000000000000000" pitchFamily="2" charset="2"/>
              <a:buNone/>
              <a:defRPr/>
            </a:pPr>
            <a:endParaRPr lang="fr-FR" altLang="fr-FR" sz="1800" dirty="0" smtClean="0"/>
          </a:p>
          <a:p>
            <a:pPr marL="0" indent="0" eaLnBrk="1" hangingPunct="1">
              <a:buSzTx/>
              <a:buFont typeface="Wingdings" panose="05000000000000000000" pitchFamily="2" charset="2"/>
              <a:buNone/>
              <a:defRPr/>
            </a:pPr>
            <a:endParaRPr lang="fr-FR" altLang="fr-FR" sz="1800" dirty="0" smtClean="0"/>
          </a:p>
        </p:txBody>
      </p:sp>
    </p:spTree>
    <p:extLst>
      <p:ext uri="{BB962C8B-B14F-4D97-AF65-F5344CB8AC3E}">
        <p14:creationId xmlns:p14="http://schemas.microsoft.com/office/powerpoint/2010/main" val="3553725940"/>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p:cNvSpPr>
            <a:spLocks noGrp="1"/>
          </p:cNvSpPr>
          <p:nvPr>
            <p:ph type="title"/>
          </p:nvPr>
        </p:nvSpPr>
        <p:spPr>
          <a:xfrm>
            <a:off x="457200" y="188640"/>
            <a:ext cx="8229600" cy="1371600"/>
          </a:xfrm>
        </p:spPr>
        <p:txBody>
          <a:bodyPr/>
          <a:lstStyle/>
          <a:p>
            <a:r>
              <a:rPr lang="fr-FR" altLang="fr-FR" sz="3600" b="1" dirty="0" smtClean="0"/>
              <a:t>6. Levée </a:t>
            </a:r>
            <a:r>
              <a:rPr lang="fr-FR" altLang="fr-FR" sz="3600" b="1" dirty="0" err="1" smtClean="0"/>
              <a:t>Crowd</a:t>
            </a:r>
            <a:r>
              <a:rPr lang="fr-FR" altLang="fr-FR" sz="3600" b="1" dirty="0" smtClean="0"/>
              <a:t> </a:t>
            </a:r>
            <a:r>
              <a:rPr lang="fr-FR" altLang="fr-FR" sz="3600" b="1" dirty="0" err="1" smtClean="0"/>
              <a:t>Funding</a:t>
            </a:r>
            <a:endParaRPr lang="fr-FR" altLang="fr-FR" sz="3600" b="1" dirty="0" smtClean="0"/>
          </a:p>
        </p:txBody>
      </p:sp>
      <p:sp>
        <p:nvSpPr>
          <p:cNvPr id="3" name="Espace réservé du contenu 2"/>
          <p:cNvSpPr>
            <a:spLocks noGrp="1"/>
          </p:cNvSpPr>
          <p:nvPr>
            <p:ph idx="1"/>
          </p:nvPr>
        </p:nvSpPr>
        <p:spPr>
          <a:xfrm>
            <a:off x="457200" y="1343000"/>
            <a:ext cx="8229600" cy="4534272"/>
          </a:xfrm>
        </p:spPr>
        <p:txBody>
          <a:bodyPr/>
          <a:lstStyle/>
          <a:p>
            <a:pPr>
              <a:lnSpc>
                <a:spcPct val="150000"/>
              </a:lnSpc>
              <a:defRPr/>
            </a:pPr>
            <a:r>
              <a:rPr lang="fr-FR" sz="1800" b="1" dirty="0" smtClean="0"/>
              <a:t>Proposer à des investisseurs de devenir </a:t>
            </a:r>
            <a:r>
              <a:rPr lang="fr-FR" sz="1800" b="1" dirty="0"/>
              <a:t>associé – actionnaire </a:t>
            </a:r>
            <a:r>
              <a:rPr lang="fr-FR" sz="1800" b="1" dirty="0" err="1" smtClean="0"/>
              <a:t>SophroKhepri</a:t>
            </a:r>
            <a:r>
              <a:rPr lang="fr-FR" sz="1800" b="1" dirty="0"/>
              <a:t> </a:t>
            </a:r>
            <a:r>
              <a:rPr lang="fr-FR" sz="1800" b="1" dirty="0" smtClean="0"/>
              <a:t>SAS:</a:t>
            </a:r>
          </a:p>
          <a:p>
            <a:pPr lvl="1">
              <a:lnSpc>
                <a:spcPct val="150000"/>
              </a:lnSpc>
              <a:defRPr/>
            </a:pPr>
            <a:r>
              <a:rPr lang="fr-FR" sz="1800" dirty="0"/>
              <a:t>500 parts sociales / actions à 70 €</a:t>
            </a:r>
          </a:p>
          <a:p>
            <a:pPr lvl="1">
              <a:lnSpc>
                <a:spcPct val="150000"/>
              </a:lnSpc>
              <a:defRPr/>
            </a:pPr>
            <a:r>
              <a:rPr lang="fr-FR" sz="1800" dirty="0" smtClean="0"/>
              <a:t>Achat </a:t>
            </a:r>
            <a:r>
              <a:rPr lang="fr-FR" sz="1800" dirty="0"/>
              <a:t>minimum : 1 part sociale par </a:t>
            </a:r>
            <a:r>
              <a:rPr lang="fr-FR" sz="1800" dirty="0" smtClean="0"/>
              <a:t>personne</a:t>
            </a:r>
          </a:p>
          <a:p>
            <a:pPr lvl="1">
              <a:lnSpc>
                <a:spcPct val="150000"/>
              </a:lnSpc>
              <a:defRPr/>
            </a:pPr>
            <a:r>
              <a:rPr lang="fr-FR" sz="1800" dirty="0" smtClean="0"/>
              <a:t>Achat </a:t>
            </a:r>
            <a:r>
              <a:rPr lang="fr-FR" sz="1800" dirty="0"/>
              <a:t>maximum : non </a:t>
            </a:r>
            <a:r>
              <a:rPr lang="fr-FR" sz="1800" dirty="0" smtClean="0"/>
              <a:t>limité</a:t>
            </a:r>
          </a:p>
          <a:p>
            <a:pPr lvl="1">
              <a:lnSpc>
                <a:spcPct val="150000"/>
              </a:lnSpc>
              <a:defRPr/>
            </a:pPr>
            <a:r>
              <a:rPr lang="fr-FR" sz="1800" dirty="0" smtClean="0"/>
              <a:t>Opération </a:t>
            </a:r>
            <a:r>
              <a:rPr lang="fr-FR" sz="1800" dirty="0"/>
              <a:t>gérée par </a:t>
            </a:r>
            <a:r>
              <a:rPr lang="fr-FR" sz="1800" dirty="0" smtClean="0"/>
              <a:t>SPARKUP, plateforme de financement participatif</a:t>
            </a:r>
            <a:endParaRPr lang="fr-FR" dirty="0" smtClean="0"/>
          </a:p>
          <a:p>
            <a:pPr>
              <a:lnSpc>
                <a:spcPct val="150000"/>
              </a:lnSpc>
              <a:defRPr/>
            </a:pPr>
            <a:r>
              <a:rPr lang="fr-FR" sz="1800" b="1" dirty="0"/>
              <a:t>Besoin en </a:t>
            </a:r>
            <a:r>
              <a:rPr lang="fr-FR" sz="1800" b="1" dirty="0" smtClean="0"/>
              <a:t>financement couvert par L’opération </a:t>
            </a:r>
            <a:r>
              <a:rPr lang="fr-FR" sz="1800" b="1" dirty="0" err="1" smtClean="0"/>
              <a:t>SparkUp</a:t>
            </a:r>
            <a:r>
              <a:rPr lang="fr-FR" sz="1800" b="1" dirty="0" smtClean="0"/>
              <a:t> :</a:t>
            </a:r>
            <a:endParaRPr lang="fr-FR" sz="1800" dirty="0"/>
          </a:p>
          <a:p>
            <a:pPr lvl="1">
              <a:lnSpc>
                <a:spcPct val="150000"/>
              </a:lnSpc>
              <a:defRPr/>
            </a:pPr>
            <a:r>
              <a:rPr lang="fr-FR" sz="1800" dirty="0"/>
              <a:t>Besoin de 35 000 € supplémentaires pour mettre au point l’interface patients et praticiens, gestion efficiente des rendez-vous en ligne, tenue des agendas interactifs, promotion du concept novateur. </a:t>
            </a:r>
          </a:p>
        </p:txBody>
      </p:sp>
    </p:spTree>
    <p:extLst>
      <p:ext uri="{BB962C8B-B14F-4D97-AF65-F5344CB8AC3E}">
        <p14:creationId xmlns:p14="http://schemas.microsoft.com/office/powerpoint/2010/main" val="2720926652"/>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2339752" y="2116504"/>
            <a:ext cx="6655023" cy="1631216"/>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wrap="square">
            <a:spAutoFit/>
          </a:bodyPr>
          <a:lstStyle/>
          <a:p>
            <a:r>
              <a:rPr lang="fr-FR" dirty="0"/>
              <a:t>7</a:t>
            </a:r>
            <a:r>
              <a:rPr lang="fr-FR" dirty="0" smtClean="0"/>
              <a:t>. Proposition pour les investisseurs</a:t>
            </a:r>
            <a:endParaRPr lang="fr-FR" dirty="0"/>
          </a:p>
        </p:txBody>
      </p:sp>
      <p:sp>
        <p:nvSpPr>
          <p:cNvPr id="35845" name="Rectangle 5"/>
          <p:cNvSpPr>
            <a:spLocks noChangeArrowheads="1"/>
          </p:cNvSpPr>
          <p:nvPr/>
        </p:nvSpPr>
        <p:spPr bwMode="auto">
          <a:xfrm>
            <a:off x="3048000" y="1066800"/>
            <a:ext cx="396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800" b="1" dirty="0" err="1" smtClean="0">
                <a:solidFill>
                  <a:schemeClr val="accent2"/>
                </a:solidFill>
              </a:rPr>
              <a:t>SophroKhépri</a:t>
            </a:r>
            <a:endParaRPr lang="fr-FR" sz="2800" b="1" dirty="0">
              <a:solidFill>
                <a:schemeClr val="accent2"/>
              </a:solidFill>
            </a:endParaRPr>
          </a:p>
        </p:txBody>
      </p:sp>
      <p:pic>
        <p:nvPicPr>
          <p:cNvPr id="4" name="Picture 2" descr="\\FREEBOX\Disque dur\evelyne\Sophrologie\googlesite\logokhepri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9197" y="260648"/>
            <a:ext cx="1242392" cy="124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8673692"/>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a:xfrm>
            <a:off x="457200" y="188640"/>
            <a:ext cx="8229600" cy="1371600"/>
          </a:xfrm>
        </p:spPr>
        <p:txBody>
          <a:bodyPr/>
          <a:lstStyle/>
          <a:p>
            <a:pPr eaLnBrk="1" hangingPunct="1"/>
            <a:r>
              <a:rPr lang="fr-FR" altLang="fr-FR" sz="3600" b="1" dirty="0" smtClean="0"/>
              <a:t>7. Business Plan</a:t>
            </a:r>
            <a:endParaRPr lang="fr-FR" altLang="fr-FR" sz="3600" dirty="0" smtClean="0"/>
          </a:p>
        </p:txBody>
      </p:sp>
      <p:sp>
        <p:nvSpPr>
          <p:cNvPr id="21510" name="Rectangle 3"/>
          <p:cNvSpPr>
            <a:spLocks noGrp="1" noChangeArrowheads="1"/>
          </p:cNvSpPr>
          <p:nvPr>
            <p:ph type="body" idx="1"/>
          </p:nvPr>
        </p:nvSpPr>
        <p:spPr>
          <a:xfrm>
            <a:off x="179388" y="1916113"/>
            <a:ext cx="8775700" cy="4216400"/>
          </a:xfrm>
        </p:spPr>
        <p:txBody>
          <a:bodyPr/>
          <a:lstStyle/>
          <a:p>
            <a:pPr marL="381000" indent="-381000" eaLnBrk="1" hangingPunct="1"/>
            <a:endParaRPr lang="fr-FR" altLang="fr-FR" dirty="0" smtClean="0"/>
          </a:p>
          <a:p>
            <a:pPr lvl="4" eaLnBrk="1" hangingPunct="1">
              <a:buSzTx/>
            </a:pPr>
            <a:r>
              <a:rPr lang="fr-FR" altLang="fr-FR" sz="3200" dirty="0" smtClean="0"/>
              <a:t>Comptes d’exploitation </a:t>
            </a:r>
          </a:p>
          <a:p>
            <a:pPr lvl="4" eaLnBrk="1" hangingPunct="1">
              <a:buSzTx/>
            </a:pPr>
            <a:r>
              <a:rPr lang="fr-FR" altLang="fr-FR" sz="3200" dirty="0" smtClean="0"/>
              <a:t>Plan de financement</a:t>
            </a:r>
          </a:p>
          <a:p>
            <a:pPr lvl="4" eaLnBrk="1" hangingPunct="1">
              <a:buSzTx/>
            </a:pPr>
            <a:r>
              <a:rPr lang="fr-FR" altLang="fr-FR" sz="3200" dirty="0" smtClean="0"/>
              <a:t>Bilans</a:t>
            </a:r>
          </a:p>
          <a:p>
            <a:pPr lvl="4" eaLnBrk="1" hangingPunct="1">
              <a:buSzTx/>
            </a:pPr>
            <a:r>
              <a:rPr lang="fr-FR" altLang="fr-FR" sz="3200" dirty="0" smtClean="0"/>
              <a:t>BFR</a:t>
            </a:r>
          </a:p>
        </p:txBody>
      </p:sp>
    </p:spTree>
    <p:extLst>
      <p:ext uri="{BB962C8B-B14F-4D97-AF65-F5344CB8AC3E}">
        <p14:creationId xmlns:p14="http://schemas.microsoft.com/office/powerpoint/2010/main" val="3261696850"/>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2339752" y="2237402"/>
            <a:ext cx="6655023" cy="1631216"/>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wrap="square">
            <a:spAutoFit/>
          </a:bodyPr>
          <a:lstStyle/>
          <a:p>
            <a:r>
              <a:rPr lang="fr-FR" dirty="0"/>
              <a:t>1</a:t>
            </a:r>
            <a:r>
              <a:rPr lang="fr-FR" dirty="0" smtClean="0"/>
              <a:t>. Résumé carrière</a:t>
            </a:r>
            <a:br>
              <a:rPr lang="fr-FR" dirty="0" smtClean="0"/>
            </a:br>
            <a:r>
              <a:rPr lang="fr-FR" dirty="0" smtClean="0"/>
              <a:t>&amp; constat</a:t>
            </a:r>
            <a:endParaRPr lang="fr-FR" dirty="0"/>
          </a:p>
        </p:txBody>
      </p:sp>
      <p:sp>
        <p:nvSpPr>
          <p:cNvPr id="35845" name="Rectangle 5"/>
          <p:cNvSpPr>
            <a:spLocks noChangeArrowheads="1"/>
          </p:cNvSpPr>
          <p:nvPr/>
        </p:nvSpPr>
        <p:spPr bwMode="auto">
          <a:xfrm>
            <a:off x="3048000" y="1066800"/>
            <a:ext cx="396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800" b="1" dirty="0" err="1" smtClean="0">
                <a:solidFill>
                  <a:schemeClr val="accent2"/>
                </a:solidFill>
              </a:rPr>
              <a:t>SophroKhépri</a:t>
            </a:r>
            <a:endParaRPr lang="fr-FR" sz="2800" b="1" dirty="0">
              <a:solidFill>
                <a:schemeClr val="accent2"/>
              </a:solidFill>
            </a:endParaRPr>
          </a:p>
        </p:txBody>
      </p:sp>
      <p:pic>
        <p:nvPicPr>
          <p:cNvPr id="4" name="Picture 2" descr="\\FREEBOX\Disque dur\evelyne\Sophrologie\googlesite\logokhepri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9197" y="260648"/>
            <a:ext cx="1242392" cy="124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4373862"/>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p:cNvSpPr>
            <a:spLocks noGrp="1"/>
          </p:cNvSpPr>
          <p:nvPr>
            <p:ph type="title"/>
          </p:nvPr>
        </p:nvSpPr>
        <p:spPr>
          <a:xfrm>
            <a:off x="457200" y="116632"/>
            <a:ext cx="8229600" cy="1371600"/>
          </a:xfrm>
        </p:spPr>
        <p:txBody>
          <a:bodyPr/>
          <a:lstStyle/>
          <a:p>
            <a:r>
              <a:rPr lang="fr-FR" altLang="fr-FR" sz="3600" b="1" dirty="0" err="1" smtClean="0"/>
              <a:t>Contruction</a:t>
            </a:r>
            <a:r>
              <a:rPr lang="fr-FR" altLang="fr-FR" sz="3600" b="1" dirty="0" smtClean="0"/>
              <a:t> du CA - Ventes</a:t>
            </a:r>
          </a:p>
        </p:txBody>
      </p:sp>
      <p:grpSp>
        <p:nvGrpSpPr>
          <p:cNvPr id="2" name="Groupe 1"/>
          <p:cNvGrpSpPr/>
          <p:nvPr/>
        </p:nvGrpSpPr>
        <p:grpSpPr>
          <a:xfrm>
            <a:off x="1184054" y="1196752"/>
            <a:ext cx="5909070" cy="5366717"/>
            <a:chOff x="1184054" y="1196752"/>
            <a:chExt cx="5909070" cy="5366717"/>
          </a:xfrm>
        </p:grpSpPr>
        <p:pic>
          <p:nvPicPr>
            <p:cNvPr id="1026" name="Picture 2" descr="D:\du msi\Mes documents\KHEPRI Developpement\Installation 2013\Cabinet paramédical Khepri\Dossier complet Creation SAS Khepri\Construction B-Plan\CA cab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196752"/>
              <a:ext cx="5905500" cy="13144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du msi\Mes documents\KHEPRI Developpement\Installation 2013\Cabinet paramédical Khepri\Dossier complet Creation SAS Khepri\Construction B-Plan\Forfait cab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564904"/>
              <a:ext cx="5905500" cy="12573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du msi\Mes documents\KHEPRI Developpement\Installation 2013\Cabinet paramédical Khepri\Dossier complet Creation SAS Khepri\Construction B-Plan\Salles forma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4379" y="3717032"/>
              <a:ext cx="4876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D:\du msi\Mes documents\KHEPRI Developpement\Installation 2013\Cabinet paramédical Khepri\Dossier complet Creation SAS Khepri\Construction B-Plan\Repartition C-couran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4054" y="4725144"/>
              <a:ext cx="283845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du msi\Mes documents\KHEPRI Developpement\Installation 2013\Cabinet paramédical Khepri\Dossier complet Creation SAS Khepri\Construction B-Plan\Répart Kpa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7554" y="4725144"/>
              <a:ext cx="2609850" cy="18383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69865370"/>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a:xfrm>
            <a:off x="457200" y="188640"/>
            <a:ext cx="8229600" cy="1008112"/>
          </a:xfrm>
        </p:spPr>
        <p:txBody>
          <a:bodyPr/>
          <a:lstStyle/>
          <a:p>
            <a:pPr eaLnBrk="1" hangingPunct="1"/>
            <a:r>
              <a:rPr lang="fr-FR" altLang="fr-FR" sz="3600" b="1" dirty="0" smtClean="0"/>
              <a:t>Comptes d’exploitation</a:t>
            </a:r>
          </a:p>
        </p:txBody>
      </p:sp>
      <p:pic>
        <p:nvPicPr>
          <p:cNvPr id="3074" name="Picture 2" descr="D:\du msi\Mes documents\KHEPRI Developpement\Installation 2013\Cabinet paramédical Khepri\Dossier complet Creation SAS Khepri\Construction B-Plan\C-Exploit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650" y="1011510"/>
            <a:ext cx="7124700" cy="565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403319"/>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a:xfrm>
            <a:off x="457200" y="113184"/>
            <a:ext cx="8229600" cy="1083568"/>
          </a:xfrm>
        </p:spPr>
        <p:txBody>
          <a:bodyPr/>
          <a:lstStyle/>
          <a:p>
            <a:pPr eaLnBrk="1" hangingPunct="1"/>
            <a:r>
              <a:rPr lang="fr-FR" altLang="fr-FR" sz="3600" b="1" dirty="0" smtClean="0"/>
              <a:t>Plan de financement</a:t>
            </a:r>
          </a:p>
        </p:txBody>
      </p:sp>
      <p:cxnSp>
        <p:nvCxnSpPr>
          <p:cNvPr id="7" name="Connecteur droit avec flèche 6"/>
          <p:cNvCxnSpPr/>
          <p:nvPr/>
        </p:nvCxnSpPr>
        <p:spPr>
          <a:xfrm>
            <a:off x="2519363" y="13076238"/>
            <a:ext cx="3876675" cy="3714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flipV="1">
            <a:off x="2471738" y="12523788"/>
            <a:ext cx="3905250" cy="3524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50" name="Picture 2" descr="D:\du msi\Mes documents\KHEPRI Developpement\Installation 2013\Cabinet paramédical Khepri\Dossier complet Creation SAS Khepri\Construction B-Plan\Répart Kp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2062" y="4653136"/>
            <a:ext cx="3028329" cy="213309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D:\du msi\Mes documents\KHEPRI Developpement\Installation 2013\Cabinet paramédical Khepri\Dossier complet Creation SAS Khepri\Construction B-Plan\Repartition C-coura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4653136"/>
            <a:ext cx="3528392" cy="179971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du msi\Mes documents\KHEPRI Developpement\Installation 2013\Cabinet paramédical Khepri\Dossier complet Creation SAS Khepri\Construction B-Plan\C-Financemen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175" y="908720"/>
            <a:ext cx="7776864" cy="3917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064901"/>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2"/>
          <p:cNvSpPr>
            <a:spLocks noGrp="1" noChangeArrowheads="1"/>
          </p:cNvSpPr>
          <p:nvPr>
            <p:ph type="title"/>
          </p:nvPr>
        </p:nvSpPr>
        <p:spPr>
          <a:xfrm>
            <a:off x="457200" y="185192"/>
            <a:ext cx="8229600" cy="1011560"/>
          </a:xfrm>
        </p:spPr>
        <p:txBody>
          <a:bodyPr/>
          <a:lstStyle/>
          <a:p>
            <a:pPr eaLnBrk="1" hangingPunct="1"/>
            <a:r>
              <a:rPr lang="fr-FR" altLang="fr-FR" sz="3600" b="1" dirty="0" smtClean="0"/>
              <a:t>Bilans</a:t>
            </a:r>
          </a:p>
        </p:txBody>
      </p:sp>
      <p:pic>
        <p:nvPicPr>
          <p:cNvPr id="4098" name="Picture 2" descr="D:\du msi\Mes documents\KHEPRI Developpement\Installation 2013\Cabinet paramédical Khepri\Dossier complet Creation SAS Khepri\Construction B-Plan\Bila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318" y="1268760"/>
            <a:ext cx="81534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9104672"/>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a date 3"/>
          <p:cNvSpPr>
            <a:spLocks noGrp="1"/>
          </p:cNvSpPr>
          <p:nvPr>
            <p:ph type="dt" sz="quarter" idx="4294967295"/>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smtClean="0"/>
              <a:t>JSC Consultant</a:t>
            </a:r>
          </a:p>
        </p:txBody>
      </p:sp>
      <p:sp>
        <p:nvSpPr>
          <p:cNvPr id="26627" name="Espace réservé du pied de page 4"/>
          <p:cNvSpPr>
            <a:spLocks noGrp="1"/>
          </p:cNvSpPr>
          <p:nvPr>
            <p:ph type="ftr" sz="quarter" idx="4294967295"/>
          </p:nvPr>
        </p:nvSpPr>
        <p:spPr>
          <a:xfrm>
            <a:off x="6553200" y="62484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smtClean="0"/>
              <a:t> Hiver - Printemps 2010</a:t>
            </a:r>
          </a:p>
        </p:txBody>
      </p:sp>
      <p:sp>
        <p:nvSpPr>
          <p:cNvPr id="26628" name="Espace réservé du numéro de diapositive 5"/>
          <p:cNvSpPr>
            <a:spLocks noGrp="1"/>
          </p:cNvSpPr>
          <p:nvPr>
            <p:ph type="sldNum" sz="quarter" idx="4294967295"/>
          </p:nvPr>
        </p:nvSpPr>
        <p:spPr>
          <a:xfrm>
            <a:off x="457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a:t>Page </a:t>
            </a:r>
            <a:fld id="{32C68400-E827-43E2-B43A-9542329A540C}" type="slidenum">
              <a:rPr lang="fr-FR" altLang="fr-FR" sz="1400"/>
              <a:pPr eaLnBrk="1" hangingPunct="1">
                <a:spcBef>
                  <a:spcPct val="0"/>
                </a:spcBef>
                <a:buClrTx/>
                <a:buSzTx/>
                <a:buFontTx/>
                <a:buNone/>
              </a:pPr>
              <a:t>34</a:t>
            </a:fld>
            <a:endParaRPr lang="fr-FR" altLang="fr-FR" sz="1400"/>
          </a:p>
        </p:txBody>
      </p:sp>
      <p:sp>
        <p:nvSpPr>
          <p:cNvPr id="26629" name="Rectangle 2"/>
          <p:cNvSpPr>
            <a:spLocks noGrp="1" noChangeArrowheads="1"/>
          </p:cNvSpPr>
          <p:nvPr>
            <p:ph type="title"/>
          </p:nvPr>
        </p:nvSpPr>
        <p:spPr>
          <a:xfrm>
            <a:off x="457200" y="185192"/>
            <a:ext cx="8229600" cy="1371600"/>
          </a:xfrm>
        </p:spPr>
        <p:txBody>
          <a:bodyPr/>
          <a:lstStyle/>
          <a:p>
            <a:pPr eaLnBrk="1" hangingPunct="1"/>
            <a:r>
              <a:rPr lang="fr-FR" altLang="fr-FR" sz="3600" b="1" dirty="0" smtClean="0"/>
              <a:t>BFR</a:t>
            </a:r>
          </a:p>
        </p:txBody>
      </p:sp>
      <p:pic>
        <p:nvPicPr>
          <p:cNvPr id="5122" name="Picture 2" descr="D:\du msi\Mes documents\KHEPRI Developpement\Installation 2013\Cabinet paramédical Khepri\Dossier complet Creation SAS Khepri\Construction B-Plan\BF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265" y="1485272"/>
            <a:ext cx="8246199" cy="3599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607802"/>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4"/>
          <p:cNvSpPr>
            <a:spLocks noGrp="1" noChangeArrowheads="1"/>
          </p:cNvSpPr>
          <p:nvPr>
            <p:ph type="ctrTitle"/>
          </p:nvPr>
        </p:nvSpPr>
        <p:spPr>
          <a:xfrm>
            <a:off x="2267744" y="1916832"/>
            <a:ext cx="7772400" cy="1462088"/>
          </a:xfrm>
        </p:spPr>
        <p:txBody>
          <a:bodyPr/>
          <a:lstStyle/>
          <a:p>
            <a:pPr eaLnBrk="1" hangingPunct="1"/>
            <a:r>
              <a:rPr lang="fr-FR" altLang="fr-FR" sz="3600" i="1" dirty="0" smtClean="0"/>
              <a:t>ANNEXES :</a:t>
            </a:r>
          </a:p>
        </p:txBody>
      </p:sp>
      <p:sp>
        <p:nvSpPr>
          <p:cNvPr id="27654" name="Rectangle 5"/>
          <p:cNvSpPr>
            <a:spLocks noGrp="1" noChangeArrowheads="1"/>
          </p:cNvSpPr>
          <p:nvPr>
            <p:ph type="subTitle" idx="1"/>
          </p:nvPr>
        </p:nvSpPr>
        <p:spPr>
          <a:xfrm>
            <a:off x="1835696" y="2996952"/>
            <a:ext cx="6840760" cy="1752600"/>
          </a:xfrm>
        </p:spPr>
        <p:txBody>
          <a:bodyPr/>
          <a:lstStyle/>
          <a:p>
            <a:pPr>
              <a:lnSpc>
                <a:spcPct val="90000"/>
              </a:lnSpc>
            </a:pPr>
            <a:r>
              <a:rPr lang="fr-FR" altLang="fr-FR" b="1" i="1" dirty="0">
                <a:solidFill>
                  <a:schemeClr val="bg1"/>
                </a:solidFill>
              </a:rPr>
              <a:t>Qu’est ce que la </a:t>
            </a:r>
            <a:r>
              <a:rPr lang="fr-FR" altLang="fr-FR" b="1" i="1" dirty="0" smtClean="0">
                <a:solidFill>
                  <a:schemeClr val="bg1"/>
                </a:solidFill>
              </a:rPr>
              <a:t>sophrologie ?</a:t>
            </a:r>
          </a:p>
          <a:p>
            <a:pPr eaLnBrk="1" hangingPunct="1">
              <a:lnSpc>
                <a:spcPct val="90000"/>
              </a:lnSpc>
            </a:pPr>
            <a:r>
              <a:rPr lang="fr-FR" altLang="fr-FR" b="1" i="1" dirty="0" smtClean="0">
                <a:solidFill>
                  <a:schemeClr val="bg1"/>
                </a:solidFill>
              </a:rPr>
              <a:t>Parcours de la dirigeante </a:t>
            </a:r>
          </a:p>
        </p:txBody>
      </p:sp>
    </p:spTree>
    <p:extLst>
      <p:ext uri="{BB962C8B-B14F-4D97-AF65-F5344CB8AC3E}">
        <p14:creationId xmlns:p14="http://schemas.microsoft.com/office/powerpoint/2010/main" val="3388367212"/>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b="1" dirty="0" smtClean="0"/>
              <a:t>Qu’est-ce que la sophrologie ?</a:t>
            </a:r>
            <a:endParaRPr lang="fr-FR" sz="3600" b="1" dirty="0"/>
          </a:p>
        </p:txBody>
      </p:sp>
      <p:sp>
        <p:nvSpPr>
          <p:cNvPr id="3" name="Espace réservé du contenu 2"/>
          <p:cNvSpPr>
            <a:spLocks noGrp="1"/>
          </p:cNvSpPr>
          <p:nvPr>
            <p:ph idx="1"/>
          </p:nvPr>
        </p:nvSpPr>
        <p:spPr/>
        <p:txBody>
          <a:bodyPr/>
          <a:lstStyle/>
          <a:p>
            <a:r>
              <a:rPr lang="fr-FR" sz="1400" dirty="0" smtClean="0"/>
              <a:t>La sophrologie rentre dans la catégorie des techniques de relaxation, de thérapie </a:t>
            </a:r>
            <a:r>
              <a:rPr lang="fr-FR" sz="1400" dirty="0"/>
              <a:t>énergétique et </a:t>
            </a:r>
            <a:r>
              <a:rPr lang="fr-FR" sz="1400" dirty="0" smtClean="0"/>
              <a:t>de psychothérapie</a:t>
            </a:r>
            <a:r>
              <a:rPr lang="fr-FR" sz="1400" dirty="0"/>
              <a:t>. </a:t>
            </a:r>
            <a:endParaRPr lang="fr-FR" sz="1400" dirty="0" smtClean="0"/>
          </a:p>
          <a:p>
            <a:r>
              <a:rPr lang="fr-FR" sz="1400" dirty="0" smtClean="0"/>
              <a:t>En </a:t>
            </a:r>
            <a:r>
              <a:rPr lang="fr-FR" sz="1400" dirty="0"/>
              <a:t>effet, au-delà de la relaxation la sophrologie est </a:t>
            </a:r>
            <a:r>
              <a:rPr lang="fr-FR" sz="1400" dirty="0" smtClean="0"/>
              <a:t>aussi une </a:t>
            </a:r>
            <a:r>
              <a:rPr lang="fr-FR" sz="1400" dirty="0"/>
              <a:t>pratique </a:t>
            </a:r>
            <a:r>
              <a:rPr lang="fr-FR" sz="1400" dirty="0" err="1"/>
              <a:t>psycho-corporelle</a:t>
            </a:r>
            <a:r>
              <a:rPr lang="fr-FR" sz="1400" dirty="0"/>
              <a:t> énergétique </a:t>
            </a:r>
            <a:r>
              <a:rPr lang="fr-FR" sz="1400" dirty="0" smtClean="0"/>
              <a:t>liant le corps et l’esprit, </a:t>
            </a:r>
            <a:r>
              <a:rPr lang="fr-FR" sz="1400" dirty="0"/>
              <a:t>les </a:t>
            </a:r>
            <a:r>
              <a:rPr lang="fr-FR" sz="1400" dirty="0" smtClean="0"/>
              <a:t>émotions (flux énergétiques) et </a:t>
            </a:r>
            <a:r>
              <a:rPr lang="fr-FR" sz="1400" dirty="0"/>
              <a:t>le mental </a:t>
            </a:r>
            <a:r>
              <a:rPr lang="fr-FR" sz="1400" dirty="0" smtClean="0"/>
              <a:t>en </a:t>
            </a:r>
            <a:r>
              <a:rPr lang="fr-FR" sz="1400" dirty="0"/>
              <a:t>s’appuyant sur des techniques respiratoires issues du </a:t>
            </a:r>
            <a:r>
              <a:rPr lang="fr-FR" sz="1400" dirty="0" smtClean="0"/>
              <a:t>yoga et </a:t>
            </a:r>
            <a:r>
              <a:rPr lang="fr-FR" sz="1400" dirty="0"/>
              <a:t>des techniques de </a:t>
            </a:r>
            <a:r>
              <a:rPr lang="fr-FR" sz="1400" dirty="0" smtClean="0"/>
              <a:t>visualisation (images). </a:t>
            </a:r>
          </a:p>
          <a:p>
            <a:r>
              <a:rPr lang="fr-FR" sz="1400" dirty="0" smtClean="0"/>
              <a:t>Elle se pratique en état de conscience modifiée, (ou état hypnotique pour les hypnologues). Les </a:t>
            </a:r>
            <a:r>
              <a:rPr lang="fr-FR" sz="1400" dirty="0"/>
              <a:t>protocoles sont très proches, parfois identiques à l’hypnose car le Dr A. </a:t>
            </a:r>
            <a:r>
              <a:rPr lang="fr-FR" sz="1400" dirty="0" err="1"/>
              <a:t>Caycedo</a:t>
            </a:r>
            <a:r>
              <a:rPr lang="fr-FR" sz="1400" dirty="0"/>
              <a:t> s’est inspiré de la Méthode </a:t>
            </a:r>
            <a:r>
              <a:rPr lang="fr-FR" sz="1400" dirty="0" err="1"/>
              <a:t>ericksonienne</a:t>
            </a:r>
            <a:r>
              <a:rPr lang="fr-FR" sz="1400" dirty="0"/>
              <a:t>. </a:t>
            </a:r>
          </a:p>
          <a:p>
            <a:r>
              <a:rPr lang="fr-FR" sz="1400" dirty="0"/>
              <a:t>En master, le programme des cours de sophrologie intègre la Méthode </a:t>
            </a:r>
            <a:r>
              <a:rPr lang="fr-FR" sz="1400" dirty="0" err="1"/>
              <a:t>Vittoz</a:t>
            </a:r>
            <a:r>
              <a:rPr lang="fr-FR" sz="1400" dirty="0"/>
              <a:t>, l’haptonomie, la </a:t>
            </a:r>
            <a:r>
              <a:rPr lang="fr-FR" sz="1400" dirty="0" err="1"/>
              <a:t>sophrogénéalogie</a:t>
            </a:r>
            <a:r>
              <a:rPr lang="fr-FR" sz="1400" dirty="0"/>
              <a:t>, particulièrement en master</a:t>
            </a:r>
            <a:r>
              <a:rPr lang="fr-FR" sz="1400" dirty="0" smtClean="0"/>
              <a:t>.</a:t>
            </a:r>
            <a:endParaRPr lang="fr-FR" sz="1400" dirty="0"/>
          </a:p>
        </p:txBody>
      </p:sp>
    </p:spTree>
    <p:extLst>
      <p:ext uri="{BB962C8B-B14F-4D97-AF65-F5344CB8AC3E}">
        <p14:creationId xmlns:p14="http://schemas.microsoft.com/office/powerpoint/2010/main" val="3511921987"/>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1"/>
          <p:cNvSpPr>
            <a:spLocks noGrp="1"/>
          </p:cNvSpPr>
          <p:nvPr>
            <p:ph type="title"/>
          </p:nvPr>
        </p:nvSpPr>
        <p:spPr>
          <a:xfrm>
            <a:off x="457200" y="116632"/>
            <a:ext cx="8229600" cy="1371600"/>
          </a:xfrm>
        </p:spPr>
        <p:txBody>
          <a:bodyPr/>
          <a:lstStyle/>
          <a:p>
            <a:r>
              <a:rPr lang="fr-FR" altLang="fr-FR" sz="3600" b="1" dirty="0" smtClean="0"/>
              <a:t>Parcours de la Dirigeante</a:t>
            </a:r>
            <a:endParaRPr lang="fr-FR" altLang="fr-FR" sz="3600" dirty="0" smtClean="0"/>
          </a:p>
        </p:txBody>
      </p:sp>
      <p:sp>
        <p:nvSpPr>
          <p:cNvPr id="12291" name="Espace réservé du contenu 2"/>
          <p:cNvSpPr>
            <a:spLocks noGrp="1"/>
          </p:cNvSpPr>
          <p:nvPr>
            <p:ph idx="1"/>
          </p:nvPr>
        </p:nvSpPr>
        <p:spPr>
          <a:xfrm>
            <a:off x="179388" y="1124744"/>
            <a:ext cx="8775700" cy="4824413"/>
          </a:xfrm>
        </p:spPr>
        <p:txBody>
          <a:bodyPr/>
          <a:lstStyle/>
          <a:p>
            <a:pPr>
              <a:defRPr/>
            </a:pPr>
            <a:r>
              <a:rPr lang="fr-FR" sz="1600" b="1" dirty="0" smtClean="0"/>
              <a:t>Dirigeante depuis 2000</a:t>
            </a:r>
          </a:p>
          <a:p>
            <a:pPr>
              <a:defRPr/>
            </a:pPr>
            <a:r>
              <a:rPr lang="fr-FR" sz="1600" b="1" dirty="0" smtClean="0"/>
              <a:t>Motivation : </a:t>
            </a:r>
            <a:r>
              <a:rPr lang="fr-FR" sz="1600" dirty="0" smtClean="0"/>
              <a:t>le goût d’entreprendre et l’envie de valoriser 30 ans d'expérience et de connaissances acquises au service de l'accompagnement de l'humain.</a:t>
            </a:r>
          </a:p>
          <a:p>
            <a:pPr>
              <a:defRPr/>
            </a:pPr>
            <a:r>
              <a:rPr lang="fr-FR" sz="1600" b="1" dirty="0" smtClean="0"/>
              <a:t>Sophrologue thérapeute</a:t>
            </a:r>
            <a:r>
              <a:rPr lang="fr-FR" sz="1600" dirty="0" smtClean="0"/>
              <a:t> liant le corps, les émotions, les flux énergétiques et le mental,</a:t>
            </a:r>
          </a:p>
          <a:p>
            <a:pPr>
              <a:defRPr/>
            </a:pPr>
            <a:r>
              <a:rPr lang="fr-FR" sz="1600" dirty="0" smtClean="0"/>
              <a:t>Possède une </a:t>
            </a:r>
            <a:r>
              <a:rPr lang="fr-FR" sz="1600" b="1" dirty="0" smtClean="0"/>
              <a:t>forte culture entrepreneuriale</a:t>
            </a:r>
            <a:r>
              <a:rPr lang="fr-FR" sz="1600" dirty="0" smtClean="0"/>
              <a:t>, </a:t>
            </a:r>
          </a:p>
          <a:p>
            <a:pPr>
              <a:defRPr/>
            </a:pPr>
            <a:r>
              <a:rPr lang="fr-FR" sz="1600" dirty="0" smtClean="0"/>
              <a:t>A réalisé la moitié de sa carrière en entreprise et l'autre moitié en freelance en tant que consultante, coach et thérapeute.</a:t>
            </a:r>
          </a:p>
          <a:p>
            <a:pPr>
              <a:defRPr/>
            </a:pPr>
            <a:r>
              <a:rPr lang="fr-FR" sz="1600" b="1" dirty="0" smtClean="0"/>
              <a:t>Prévention secondaire des risques psychosociaux :</a:t>
            </a:r>
            <a:endParaRPr lang="fr-FR" sz="1600" dirty="0" smtClean="0"/>
          </a:p>
          <a:p>
            <a:pPr lvl="1">
              <a:defRPr/>
            </a:pPr>
            <a:r>
              <a:rPr lang="fr-FR" sz="1600" dirty="0" smtClean="0">
                <a:ea typeface="+mn-ea"/>
                <a:cs typeface="+mn-cs"/>
              </a:rPr>
              <a:t>Conférences, sensibilisation et formation à la prévention et à la gestion du stress</a:t>
            </a:r>
          </a:p>
          <a:p>
            <a:pPr>
              <a:defRPr/>
            </a:pPr>
            <a:r>
              <a:rPr lang="fr-FR" sz="1600" b="1" dirty="0" smtClean="0"/>
              <a:t>Prévention tertiaire :</a:t>
            </a:r>
            <a:endParaRPr lang="fr-FR" sz="1600" dirty="0" smtClean="0"/>
          </a:p>
          <a:p>
            <a:pPr lvl="1">
              <a:defRPr/>
            </a:pPr>
            <a:r>
              <a:rPr lang="fr-FR" sz="1600" dirty="0" smtClean="0">
                <a:ea typeface="+mn-ea"/>
                <a:cs typeface="+mn-cs"/>
              </a:rPr>
              <a:t>Animation de groupe de parole, écoute et accompagnement de cadres en repositionnement professionnel,</a:t>
            </a:r>
          </a:p>
          <a:p>
            <a:pPr>
              <a:defRPr/>
            </a:pPr>
            <a:r>
              <a:rPr lang="fr-FR" sz="1600" b="1" dirty="0" smtClean="0"/>
              <a:t>Ingénierie pédagogique et de formation :</a:t>
            </a:r>
            <a:endParaRPr lang="fr-FR" sz="1600" dirty="0" smtClean="0"/>
          </a:p>
          <a:p>
            <a:pPr lvl="1">
              <a:defRPr/>
            </a:pPr>
            <a:r>
              <a:rPr lang="fr-FR" sz="1600" dirty="0" smtClean="0">
                <a:ea typeface="+mn-ea"/>
                <a:cs typeface="+mn-cs"/>
              </a:rPr>
              <a:t>Analyse des besoins, propositions de contenus en gestion du stress,</a:t>
            </a:r>
          </a:p>
          <a:p>
            <a:pPr lvl="1">
              <a:defRPr/>
            </a:pPr>
            <a:r>
              <a:rPr lang="fr-FR" sz="1600" dirty="0" smtClean="0">
                <a:ea typeface="+mn-ea"/>
                <a:cs typeface="+mn-cs"/>
              </a:rPr>
              <a:t>Conception de prestation et outils sur-mesure, animation, évaluation,</a:t>
            </a:r>
          </a:p>
          <a:p>
            <a:pPr lvl="1">
              <a:defRPr/>
            </a:pPr>
            <a:r>
              <a:rPr lang="fr-FR" sz="1600" dirty="0" smtClean="0">
                <a:ea typeface="+mn-ea"/>
                <a:cs typeface="+mn-cs"/>
              </a:rPr>
              <a:t>Prévention et gestion des risques psychosociaux, accompagnement des collaborateurs en difficultés, management, communication</a:t>
            </a:r>
            <a:r>
              <a:rPr lang="fr-FR" sz="1600" dirty="0" smtClean="0"/>
              <a:t> participative.</a:t>
            </a:r>
            <a:r>
              <a:rPr lang="fr-FR" sz="1600" dirty="0" smtClean="0">
                <a:ea typeface="+mn-ea"/>
                <a:cs typeface="+mn-cs"/>
              </a:rPr>
              <a:t/>
            </a:r>
            <a:br>
              <a:rPr lang="fr-FR" sz="1600" dirty="0" smtClean="0">
                <a:ea typeface="+mn-ea"/>
                <a:cs typeface="+mn-cs"/>
              </a:rPr>
            </a:br>
            <a:endParaRPr lang="fr-FR" sz="1600" dirty="0" smtClean="0">
              <a:ea typeface="+mn-ea"/>
              <a:cs typeface="+mn-cs"/>
            </a:endParaRPr>
          </a:p>
          <a:p>
            <a:pPr>
              <a:defRPr/>
            </a:pPr>
            <a:endParaRPr lang="fr-FR" sz="1600" dirty="0" smtClean="0"/>
          </a:p>
        </p:txBody>
      </p:sp>
    </p:spTree>
    <p:extLst>
      <p:ext uri="{BB962C8B-B14F-4D97-AF65-F5344CB8AC3E}">
        <p14:creationId xmlns:p14="http://schemas.microsoft.com/office/powerpoint/2010/main" val="4235438667"/>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1"/>
          <p:cNvSpPr>
            <a:spLocks noGrp="1"/>
          </p:cNvSpPr>
          <p:nvPr>
            <p:ph type="title"/>
          </p:nvPr>
        </p:nvSpPr>
        <p:spPr/>
        <p:txBody>
          <a:bodyPr/>
          <a:lstStyle/>
          <a:p>
            <a:r>
              <a:rPr lang="fr-FR" altLang="fr-FR" sz="3600" b="1" dirty="0" smtClean="0"/>
              <a:t>Résumé de carrière</a:t>
            </a:r>
            <a:endParaRPr lang="fr-FR" altLang="fr-FR" sz="3600" dirty="0" smtClean="0"/>
          </a:p>
        </p:txBody>
      </p:sp>
      <p:sp>
        <p:nvSpPr>
          <p:cNvPr id="29699" name="Espace réservé du contenu 2"/>
          <p:cNvSpPr>
            <a:spLocks noGrp="1"/>
          </p:cNvSpPr>
          <p:nvPr>
            <p:ph idx="1"/>
          </p:nvPr>
        </p:nvSpPr>
        <p:spPr>
          <a:xfrm>
            <a:off x="457200" y="1412776"/>
            <a:ext cx="8229600" cy="3886200"/>
          </a:xfrm>
        </p:spPr>
        <p:txBody>
          <a:bodyPr/>
          <a:lstStyle/>
          <a:p>
            <a:r>
              <a:rPr lang="fr-FR" altLang="fr-FR" sz="1800" dirty="0" smtClean="0"/>
              <a:t>Mon positionnement relève aussi bien des fonctions Ressources Humaines, que de Prévention des risques au sens large en entreprises. J’interviens comme sophrologue thérapeute pour les particuliers et en entreprise sur la santé au travail, pour la prévention des risques psycho-sociaux, tant sur le volet collectif (accompagnement du changement) qu’individuel (gestion du stress, </a:t>
            </a:r>
            <a:r>
              <a:rPr lang="fr-FR" altLang="fr-FR" sz="1800" dirty="0" err="1" smtClean="0"/>
              <a:t>burn</a:t>
            </a:r>
            <a:r>
              <a:rPr lang="fr-FR" altLang="fr-FR" sz="1800" dirty="0" smtClean="0"/>
              <a:t> out, gestion de conflit…).</a:t>
            </a:r>
          </a:p>
          <a:p>
            <a:endParaRPr lang="fr-FR" altLang="fr-FR" sz="1800" dirty="0" smtClean="0"/>
          </a:p>
          <a:p>
            <a:r>
              <a:rPr lang="fr-FR" altLang="fr-FR" sz="1800" b="1" dirty="0" smtClean="0"/>
              <a:t>PARCOURS PROFESSIONNEL :</a:t>
            </a:r>
            <a:endParaRPr lang="fr-FR" altLang="fr-FR" sz="1800" dirty="0"/>
          </a:p>
          <a:p>
            <a:pPr lvl="1"/>
            <a:r>
              <a:rPr lang="fr-FR" altLang="fr-FR" sz="1800" dirty="0"/>
              <a:t>J’ai une expérience d’une quinzaine d’années en Ressources Humaines au sein de grands groupes en tant que Responsable des Ressources humaines et coach interne, (</a:t>
            </a:r>
            <a:r>
              <a:rPr lang="fr-FR" altLang="fr-FR" sz="1800" dirty="0" err="1"/>
              <a:t>Hewlett-packard</a:t>
            </a:r>
            <a:r>
              <a:rPr lang="fr-FR" altLang="fr-FR" sz="1800" dirty="0"/>
              <a:t> et Etam prêt à porter)</a:t>
            </a:r>
          </a:p>
          <a:p>
            <a:pPr lvl="1"/>
            <a:r>
              <a:rPr lang="fr-FR" altLang="fr-FR" sz="1800" dirty="0" smtClean="0"/>
              <a:t>Depuis 2000, j’interviens, en tant que Consultante, Coach et thérapeute. J'ai eu des missions d'optimisation des ressources humaines dans un contexte de cession-acquisition et levée de fonds, ou de stratégie de développement des PME en intégrant les enjeux de l'entreprise.</a:t>
            </a:r>
          </a:p>
        </p:txBody>
      </p:sp>
    </p:spTree>
    <p:extLst>
      <p:ext uri="{BB962C8B-B14F-4D97-AF65-F5344CB8AC3E}">
        <p14:creationId xmlns:p14="http://schemas.microsoft.com/office/powerpoint/2010/main" val="4009104145"/>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1"/>
          <p:cNvSpPr>
            <a:spLocks noGrp="1"/>
          </p:cNvSpPr>
          <p:nvPr>
            <p:ph type="title"/>
          </p:nvPr>
        </p:nvSpPr>
        <p:spPr>
          <a:xfrm>
            <a:off x="457200" y="44624"/>
            <a:ext cx="8229600" cy="1371600"/>
          </a:xfrm>
        </p:spPr>
        <p:txBody>
          <a:bodyPr/>
          <a:lstStyle/>
          <a:p>
            <a:r>
              <a:rPr lang="fr-FR" altLang="fr-FR" sz="3600" b="1" dirty="0" smtClean="0"/>
              <a:t>Formation</a:t>
            </a:r>
            <a:endParaRPr lang="fr-FR" altLang="fr-FR" sz="3600" dirty="0" smtClean="0"/>
          </a:p>
        </p:txBody>
      </p:sp>
      <p:sp>
        <p:nvSpPr>
          <p:cNvPr id="30723" name="Espace réservé du contenu 2"/>
          <p:cNvSpPr>
            <a:spLocks noGrp="1"/>
          </p:cNvSpPr>
          <p:nvPr>
            <p:ph idx="1"/>
          </p:nvPr>
        </p:nvSpPr>
        <p:spPr>
          <a:xfrm>
            <a:off x="395536" y="1124744"/>
            <a:ext cx="8229600" cy="4608512"/>
          </a:xfrm>
        </p:spPr>
        <p:txBody>
          <a:bodyPr/>
          <a:lstStyle/>
          <a:p>
            <a:pPr marL="0" indent="0">
              <a:buNone/>
            </a:pPr>
            <a:r>
              <a:rPr lang="fr-FR" altLang="fr-FR" sz="1800" b="1" dirty="0" smtClean="0"/>
              <a:t>FORMATIONS</a:t>
            </a:r>
            <a:r>
              <a:rPr lang="fr-FR" altLang="fr-FR" sz="1800" dirty="0" smtClean="0"/>
              <a:t> : </a:t>
            </a:r>
            <a:endParaRPr lang="fr-FR" altLang="fr-FR" sz="1800" dirty="0"/>
          </a:p>
          <a:p>
            <a:r>
              <a:rPr lang="fr-FR" altLang="fr-FR" sz="1600" dirty="0" smtClean="0"/>
              <a:t>Diplôme d'Ecole de Commerce (Sup de Co Grenoble), promo 1991,</a:t>
            </a:r>
          </a:p>
          <a:p>
            <a:r>
              <a:rPr lang="fr-FR" altLang="fr-FR" sz="1600" dirty="0" smtClean="0"/>
              <a:t>Dialogue Intérieur selon Hal et </a:t>
            </a:r>
            <a:r>
              <a:rPr lang="fr-FR" altLang="fr-FR" sz="1600" dirty="0" err="1" smtClean="0"/>
              <a:t>Sidra</a:t>
            </a:r>
            <a:r>
              <a:rPr lang="fr-FR" altLang="fr-FR" sz="1600" dirty="0" smtClean="0"/>
              <a:t> Stone, technique de thérapie brève et de coaching  (2002)</a:t>
            </a:r>
          </a:p>
          <a:p>
            <a:r>
              <a:rPr lang="fr-FR" altLang="fr-FR" sz="1600" dirty="0" smtClean="0"/>
              <a:t>Forum Ouvert (OST : Open </a:t>
            </a:r>
            <a:r>
              <a:rPr lang="fr-FR" altLang="fr-FR" sz="1600" dirty="0" err="1" smtClean="0"/>
              <a:t>Space</a:t>
            </a:r>
            <a:r>
              <a:rPr lang="fr-FR" altLang="fr-FR" sz="1600" dirty="0" smtClean="0"/>
              <a:t> </a:t>
            </a:r>
            <a:r>
              <a:rPr lang="fr-FR" altLang="fr-FR" sz="1600" dirty="0" err="1" smtClean="0"/>
              <a:t>Technology</a:t>
            </a:r>
            <a:r>
              <a:rPr lang="fr-FR" altLang="fr-FR" sz="1600" dirty="0" smtClean="0"/>
              <a:t>)  Communication participative &amp; collaborative, (2011)</a:t>
            </a:r>
          </a:p>
          <a:p>
            <a:r>
              <a:rPr lang="fr-FR" altLang="fr-FR" sz="1600" dirty="0" smtClean="0"/>
              <a:t>Sophrologue de l'ESSA (diplôme RNCP Répertoire National des Certifications Professionnelles), et maître praticien depuis avril 2014,</a:t>
            </a:r>
          </a:p>
          <a:p>
            <a:r>
              <a:rPr lang="fr-FR" altLang="fr-FR" sz="1600" dirty="0" smtClean="0"/>
              <a:t>Mémoire de master en sophrologie : </a:t>
            </a:r>
            <a:r>
              <a:rPr lang="fr-FR" sz="1600" b="1" dirty="0"/>
              <a:t>La sophrologie au cœur d'un processus </a:t>
            </a:r>
            <a:r>
              <a:rPr lang="fr-FR" sz="1600" dirty="0"/>
              <a:t> </a:t>
            </a:r>
            <a:r>
              <a:rPr lang="fr-FR" sz="1600" b="1" dirty="0" smtClean="0"/>
              <a:t>de </a:t>
            </a:r>
            <a:r>
              <a:rPr lang="fr-FR" sz="1600" b="1" dirty="0"/>
              <a:t>transformation en </a:t>
            </a:r>
            <a:r>
              <a:rPr lang="fr-FR" sz="1600" b="1" dirty="0" smtClean="0"/>
              <a:t>entreprise.</a:t>
            </a:r>
            <a:endParaRPr lang="fr-FR" altLang="fr-FR" sz="1600" dirty="0" smtClean="0"/>
          </a:p>
          <a:p>
            <a:r>
              <a:rPr lang="fr-FR" altLang="fr-FR" sz="1600" dirty="0" smtClean="0"/>
              <a:t>Mémoire de cycle de praticien </a:t>
            </a:r>
            <a:r>
              <a:rPr lang="fr-FR" altLang="fr-FR" sz="1600" dirty="0" smtClean="0">
                <a:sym typeface="Wingdings" panose="05000000000000000000" pitchFamily="2" charset="2"/>
              </a:rPr>
              <a:t> </a:t>
            </a:r>
            <a:r>
              <a:rPr lang="fr-FR" sz="1600" dirty="0" smtClean="0"/>
              <a:t>cas </a:t>
            </a:r>
            <a:r>
              <a:rPr lang="fr-FR" sz="1600" dirty="0"/>
              <a:t>pratique en entreprise : Sophrologie et cohésion d'équipe dans une PME </a:t>
            </a:r>
            <a:r>
              <a:rPr lang="fr-FR" sz="1600" dirty="0" smtClean="0"/>
              <a:t>familiale, </a:t>
            </a:r>
            <a:r>
              <a:rPr lang="fr-FR" sz="1600" b="1" dirty="0" smtClean="0"/>
              <a:t>"Construire </a:t>
            </a:r>
            <a:r>
              <a:rPr lang="fr-FR" sz="1600" b="1" dirty="0"/>
              <a:t>ensemble l'organisation </a:t>
            </a:r>
            <a:r>
              <a:rPr lang="fr-FR" sz="1600" b="1" dirty="0" smtClean="0"/>
              <a:t>de</a:t>
            </a:r>
            <a:r>
              <a:rPr lang="fr-FR" sz="1600" dirty="0"/>
              <a:t> </a:t>
            </a:r>
            <a:r>
              <a:rPr lang="fr-FR" sz="1600" b="1" dirty="0" smtClean="0"/>
              <a:t>l'Equipe </a:t>
            </a:r>
            <a:r>
              <a:rPr lang="fr-FR" sz="1600" b="1" dirty="0"/>
              <a:t>BETEN France de </a:t>
            </a:r>
            <a:r>
              <a:rPr lang="fr-FR" sz="1600" b="1" dirty="0" smtClean="0"/>
              <a:t>demain"</a:t>
            </a:r>
            <a:r>
              <a:rPr lang="fr-FR" sz="1600" dirty="0" smtClean="0"/>
              <a:t>. </a:t>
            </a:r>
            <a:endParaRPr lang="fr-FR" altLang="fr-FR" sz="1600" dirty="0" smtClean="0"/>
          </a:p>
          <a:p>
            <a:r>
              <a:rPr lang="fr-FR" altLang="fr-FR" sz="1600" dirty="0" smtClean="0"/>
              <a:t>Praticienne méthodes de thérapie brève EFT (</a:t>
            </a:r>
            <a:r>
              <a:rPr lang="fr-FR" altLang="fr-FR" sz="1600" dirty="0" err="1" smtClean="0"/>
              <a:t>Emotional</a:t>
            </a:r>
            <a:r>
              <a:rPr lang="fr-FR" altLang="fr-FR" sz="1600" dirty="0" smtClean="0"/>
              <a:t> </a:t>
            </a:r>
            <a:r>
              <a:rPr lang="fr-FR" altLang="fr-FR" sz="1600" dirty="0" err="1" smtClean="0"/>
              <a:t>Freedom</a:t>
            </a:r>
            <a:r>
              <a:rPr lang="fr-FR" altLang="fr-FR" sz="1600" dirty="0" smtClean="0"/>
              <a:t> Technique) Stress et Gestion des émotions, (2013),</a:t>
            </a:r>
          </a:p>
          <a:p>
            <a:r>
              <a:rPr lang="fr-FR" altLang="fr-FR" sz="1600" dirty="0" smtClean="0"/>
              <a:t>Praticienne en Analyse </a:t>
            </a:r>
            <a:r>
              <a:rPr lang="fr-FR" altLang="fr-FR" sz="1600" dirty="0" err="1" smtClean="0"/>
              <a:t>Neuro-Cognitive</a:t>
            </a:r>
            <a:r>
              <a:rPr lang="fr-FR" altLang="fr-FR" sz="1600" dirty="0" smtClean="0"/>
              <a:t> et Comportementale, spécialiste du stress (ANC par le Dr Jacques </a:t>
            </a:r>
            <a:r>
              <a:rPr lang="fr-FR" altLang="fr-FR" sz="1600" dirty="0" err="1" smtClean="0"/>
              <a:t>Frandin</a:t>
            </a:r>
            <a:r>
              <a:rPr lang="fr-FR" altLang="fr-FR" sz="1600" dirty="0" smtClean="0"/>
              <a:t>), Mars 2014.</a:t>
            </a:r>
          </a:p>
          <a:p>
            <a:pPr marL="0" indent="0">
              <a:buNone/>
            </a:pPr>
            <a:endParaRPr lang="fr-FR" altLang="fr-FR" dirty="0" smtClean="0"/>
          </a:p>
        </p:txBody>
      </p:sp>
    </p:spTree>
    <p:extLst>
      <p:ext uri="{BB962C8B-B14F-4D97-AF65-F5344CB8AC3E}">
        <p14:creationId xmlns:p14="http://schemas.microsoft.com/office/powerpoint/2010/main" val="2463541783"/>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611188" y="476250"/>
            <a:ext cx="8497315" cy="576263"/>
          </a:xfrm>
        </p:spPr>
        <p:txBody>
          <a:bodyPr/>
          <a:lstStyle/>
          <a:p>
            <a:pPr eaLnBrk="1" hangingPunct="1"/>
            <a:r>
              <a:rPr lang="fr-FR" altLang="fr-FR" sz="3600" b="1" dirty="0" smtClean="0"/>
              <a:t>1. Résumé de carrière</a:t>
            </a:r>
            <a:endParaRPr lang="fr-FR" altLang="fr-FR" sz="3600" dirty="0" smtClean="0"/>
          </a:p>
        </p:txBody>
      </p:sp>
      <p:sp>
        <p:nvSpPr>
          <p:cNvPr id="6150" name="Rectangle 3"/>
          <p:cNvSpPr>
            <a:spLocks noGrp="1" noChangeArrowheads="1"/>
          </p:cNvSpPr>
          <p:nvPr>
            <p:ph type="body" idx="1"/>
          </p:nvPr>
        </p:nvSpPr>
        <p:spPr>
          <a:xfrm>
            <a:off x="611188" y="1557339"/>
            <a:ext cx="8137525" cy="3383830"/>
          </a:xfrm>
        </p:spPr>
        <p:txBody>
          <a:bodyPr/>
          <a:lstStyle/>
          <a:p>
            <a:pPr>
              <a:defRPr/>
            </a:pPr>
            <a:r>
              <a:rPr lang="fr-FR" altLang="fr-FR" sz="2400" dirty="0" smtClean="0"/>
              <a:t>54 ans</a:t>
            </a:r>
          </a:p>
          <a:p>
            <a:pPr>
              <a:defRPr/>
            </a:pPr>
            <a:r>
              <a:rPr lang="fr-FR" sz="2400" dirty="0"/>
              <a:t>S</a:t>
            </a:r>
            <a:r>
              <a:rPr lang="fr-FR" sz="2400" dirty="0" smtClean="0"/>
              <a:t>ophrologue</a:t>
            </a:r>
            <a:r>
              <a:rPr lang="fr-FR" sz="2400" dirty="0"/>
              <a:t>, doublée d’une compétence </a:t>
            </a:r>
            <a:r>
              <a:rPr lang="fr-FR" sz="2400" dirty="0" smtClean="0"/>
              <a:t>commerciale</a:t>
            </a:r>
            <a:r>
              <a:rPr lang="fr-FR" sz="2400" dirty="0"/>
              <a:t> </a:t>
            </a:r>
            <a:r>
              <a:rPr lang="fr-FR" altLang="fr-FR" sz="2400" dirty="0" smtClean="0"/>
              <a:t>(Ecole de commerce et Master en sophrologie, pratique thérapeutique liant le corps, les émotions, les flux énergétiques et le mental).</a:t>
            </a:r>
          </a:p>
          <a:p>
            <a:pPr>
              <a:defRPr/>
            </a:pPr>
            <a:r>
              <a:rPr lang="fr-FR" altLang="fr-FR" sz="2400" dirty="0" smtClean="0"/>
              <a:t>15 ans dans les R.H. en entreprise et 15 ans de conseil, coach et thérapeute.</a:t>
            </a:r>
            <a:endParaRPr lang="fr-FR" sz="2400" dirty="0"/>
          </a:p>
          <a:p>
            <a:pPr>
              <a:defRPr/>
            </a:pPr>
            <a:r>
              <a:rPr lang="fr-FR" sz="2400" dirty="0"/>
              <a:t>Je marque, mes 30 ans d’expériences en créant le Centre du Mieux-être </a:t>
            </a:r>
            <a:r>
              <a:rPr lang="fr-FR" sz="2400" b="1" dirty="0" err="1"/>
              <a:t>SophroKhepri</a:t>
            </a:r>
            <a:r>
              <a:rPr lang="fr-FR" sz="2400" b="1" dirty="0"/>
              <a:t>,</a:t>
            </a:r>
            <a:r>
              <a:rPr lang="fr-FR" sz="2400" dirty="0"/>
              <a:t> Centre de sophrologie et de </a:t>
            </a:r>
            <a:r>
              <a:rPr lang="fr-FR" sz="2400" dirty="0" smtClean="0"/>
              <a:t>thérapies brèves alternatives</a:t>
            </a:r>
            <a:r>
              <a:rPr lang="fr-FR" altLang="fr-FR" sz="2400" dirty="0" smtClean="0"/>
              <a:t>. </a:t>
            </a:r>
            <a:endParaRPr lang="fr-FR" altLang="fr-FR" dirty="0" smtClean="0"/>
          </a:p>
        </p:txBody>
      </p:sp>
    </p:spTree>
    <p:extLst>
      <p:ext uri="{BB962C8B-B14F-4D97-AF65-F5344CB8AC3E}">
        <p14:creationId xmlns:p14="http://schemas.microsoft.com/office/powerpoint/2010/main" val="13224261"/>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4"/>
          <p:cNvSpPr>
            <a:spLocks noGrp="1" noChangeArrowheads="1"/>
          </p:cNvSpPr>
          <p:nvPr>
            <p:ph type="ctrTitle"/>
          </p:nvPr>
        </p:nvSpPr>
        <p:spPr/>
        <p:txBody>
          <a:bodyPr/>
          <a:lstStyle/>
          <a:p>
            <a:pPr eaLnBrk="1" hangingPunct="1"/>
            <a:r>
              <a:rPr lang="fr-FR" altLang="fr-FR" smtClean="0"/>
              <a:t>Merci de votre attention.</a:t>
            </a:r>
          </a:p>
        </p:txBody>
      </p:sp>
    </p:spTree>
    <p:extLst>
      <p:ext uri="{BB962C8B-B14F-4D97-AF65-F5344CB8AC3E}">
        <p14:creationId xmlns:p14="http://schemas.microsoft.com/office/powerpoint/2010/main" val="3477491767"/>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1131757" y="1981198"/>
          <a:ext cx="6880486" cy="3886205"/>
        </p:xfrm>
        <a:graphic>
          <a:graphicData uri="http://schemas.openxmlformats.org/drawingml/2006/table">
            <a:tbl>
              <a:tblPr/>
              <a:tblGrid>
                <a:gridCol w="3440243"/>
                <a:gridCol w="3440243"/>
              </a:tblGrid>
              <a:tr h="261204">
                <a:tc>
                  <a:txBody>
                    <a:bodyPr/>
                    <a:lstStyle/>
                    <a:p>
                      <a:pPr algn="ctr"/>
                      <a:r>
                        <a:rPr lang="fr-FR" sz="1500" b="0" u="none" strike="noStrike">
                          <a:solidFill>
                            <a:srgbClr val="4C4C4C"/>
                          </a:solidFill>
                          <a:effectLst/>
                          <a:hlinkClick r:id="rId2"/>
                        </a:rPr>
                        <a:t>Acupuncture</a:t>
                      </a:r>
                      <a:r>
                        <a:rPr lang="fr-FR" sz="1500" b="0">
                          <a:effectLst/>
                        </a:rPr>
                        <a:t> (2)</a:t>
                      </a:r>
                    </a:p>
                  </a:txBody>
                  <a:tcPr marL="15927" marR="15927" marT="15927" marB="15927">
                    <a:lnL>
                      <a:noFill/>
                    </a:lnL>
                    <a:lnR>
                      <a:noFill/>
                    </a:lnR>
                    <a:lnT>
                      <a:noFill/>
                    </a:lnT>
                    <a:lnB>
                      <a:noFill/>
                    </a:lnB>
                  </a:tcPr>
                </a:tc>
                <a:tc>
                  <a:txBody>
                    <a:bodyPr/>
                    <a:lstStyle/>
                    <a:p>
                      <a:pPr algn="ctr"/>
                      <a:r>
                        <a:rPr lang="fr-FR" sz="1500" b="0" u="none" strike="noStrike">
                          <a:solidFill>
                            <a:srgbClr val="4C4C4C"/>
                          </a:solidFill>
                          <a:effectLst/>
                          <a:hlinkClick r:id="rId3"/>
                        </a:rPr>
                        <a:t>Auriculothérapie</a:t>
                      </a:r>
                      <a:r>
                        <a:rPr lang="fr-FR" sz="1500" b="0">
                          <a:effectLst/>
                        </a:rPr>
                        <a:t> (2)</a:t>
                      </a:r>
                    </a:p>
                  </a:txBody>
                  <a:tcPr marL="15927" marR="15927" marT="15927" marB="15927">
                    <a:lnL>
                      <a:noFill/>
                    </a:lnL>
                    <a:lnR>
                      <a:noFill/>
                    </a:lnR>
                    <a:lnT>
                      <a:noFill/>
                    </a:lnT>
                    <a:lnB>
                      <a:noFill/>
                    </a:lnB>
                  </a:tcPr>
                </a:tc>
              </a:tr>
              <a:tr h="261204">
                <a:tc>
                  <a:txBody>
                    <a:bodyPr/>
                    <a:lstStyle/>
                    <a:p>
                      <a:pPr algn="ctr"/>
                      <a:r>
                        <a:rPr lang="fr-FR" sz="1500" b="0" u="none" strike="noStrike">
                          <a:solidFill>
                            <a:srgbClr val="4C4C4C"/>
                          </a:solidFill>
                          <a:effectLst/>
                          <a:hlinkClick r:id="rId4"/>
                        </a:rPr>
                        <a:t>Autres approches thérapeutiques</a:t>
                      </a:r>
                      <a:r>
                        <a:rPr lang="fr-FR" sz="1500" b="0">
                          <a:effectLst/>
                        </a:rPr>
                        <a:t> (1)</a:t>
                      </a:r>
                    </a:p>
                  </a:txBody>
                  <a:tcPr marL="15927" marR="15927" marT="15927" marB="15927">
                    <a:lnL>
                      <a:noFill/>
                    </a:lnL>
                    <a:lnR>
                      <a:noFill/>
                    </a:lnR>
                    <a:lnT>
                      <a:noFill/>
                    </a:lnT>
                    <a:lnB>
                      <a:noFill/>
                    </a:lnB>
                  </a:tcPr>
                </a:tc>
                <a:tc>
                  <a:txBody>
                    <a:bodyPr/>
                    <a:lstStyle/>
                    <a:p>
                      <a:pPr algn="ctr"/>
                      <a:r>
                        <a:rPr lang="fr-FR" sz="1500" b="0" u="none" strike="noStrike">
                          <a:solidFill>
                            <a:srgbClr val="4C4C4C"/>
                          </a:solidFill>
                          <a:effectLst/>
                          <a:hlinkClick r:id="rId5"/>
                        </a:rPr>
                        <a:t>Clarification</a:t>
                      </a:r>
                      <a:r>
                        <a:rPr lang="fr-FR" sz="1500" b="0">
                          <a:effectLst/>
                        </a:rPr>
                        <a:t> (2)</a:t>
                      </a:r>
                    </a:p>
                  </a:txBody>
                  <a:tcPr marL="15927" marR="15927" marT="15927" marB="15927">
                    <a:lnL>
                      <a:noFill/>
                    </a:lnL>
                    <a:lnR>
                      <a:noFill/>
                    </a:lnR>
                    <a:lnT>
                      <a:noFill/>
                    </a:lnT>
                    <a:lnB>
                      <a:noFill/>
                    </a:lnB>
                  </a:tcPr>
                </a:tc>
              </a:tr>
              <a:tr h="261204">
                <a:tc>
                  <a:txBody>
                    <a:bodyPr/>
                    <a:lstStyle/>
                    <a:p>
                      <a:pPr algn="ctr"/>
                      <a:r>
                        <a:rPr lang="fr-FR" sz="1500" b="0" u="none" strike="noStrike">
                          <a:solidFill>
                            <a:srgbClr val="4C4C4C"/>
                          </a:solidFill>
                          <a:effectLst/>
                          <a:hlinkClick r:id="rId6"/>
                        </a:rPr>
                        <a:t>Coaching</a:t>
                      </a:r>
                      <a:r>
                        <a:rPr lang="fr-FR" sz="1500" b="0">
                          <a:effectLst/>
                        </a:rPr>
                        <a:t> (4)</a:t>
                      </a:r>
                    </a:p>
                  </a:txBody>
                  <a:tcPr marL="15927" marR="15927" marT="15927" marB="15927">
                    <a:lnL>
                      <a:noFill/>
                    </a:lnL>
                    <a:lnR>
                      <a:noFill/>
                    </a:lnR>
                    <a:lnT>
                      <a:noFill/>
                    </a:lnT>
                    <a:lnB>
                      <a:noFill/>
                    </a:lnB>
                  </a:tcPr>
                </a:tc>
                <a:tc>
                  <a:txBody>
                    <a:bodyPr/>
                    <a:lstStyle/>
                    <a:p>
                      <a:pPr algn="ctr"/>
                      <a:r>
                        <a:rPr lang="fr-FR" sz="1500" b="0" u="none" strike="noStrike">
                          <a:solidFill>
                            <a:srgbClr val="4C4C4C"/>
                          </a:solidFill>
                          <a:effectLst/>
                          <a:hlinkClick r:id="rId7"/>
                        </a:rPr>
                        <a:t>Drainages Lymphatiques</a:t>
                      </a:r>
                      <a:r>
                        <a:rPr lang="fr-FR" sz="1500" b="0">
                          <a:effectLst/>
                        </a:rPr>
                        <a:t> (2)</a:t>
                      </a:r>
                    </a:p>
                  </a:txBody>
                  <a:tcPr marL="15927" marR="15927" marT="15927" marB="15927">
                    <a:lnL>
                      <a:noFill/>
                    </a:lnL>
                    <a:lnR>
                      <a:noFill/>
                    </a:lnR>
                    <a:lnT>
                      <a:noFill/>
                    </a:lnT>
                    <a:lnB>
                      <a:noFill/>
                    </a:lnB>
                  </a:tcPr>
                </a:tc>
              </a:tr>
              <a:tr h="261204">
                <a:tc>
                  <a:txBody>
                    <a:bodyPr/>
                    <a:lstStyle/>
                    <a:p>
                      <a:pPr algn="ctr"/>
                      <a:r>
                        <a:rPr lang="fr-FR" sz="1500" b="0" u="none" strike="noStrike">
                          <a:solidFill>
                            <a:srgbClr val="4C4C4C"/>
                          </a:solidFill>
                          <a:effectLst/>
                          <a:hlinkClick r:id="rId8"/>
                        </a:rPr>
                        <a:t>EMDR-IMO</a:t>
                      </a:r>
                      <a:r>
                        <a:rPr lang="fr-FR" sz="1500" b="0">
                          <a:effectLst/>
                        </a:rPr>
                        <a:t> (20)</a:t>
                      </a:r>
                    </a:p>
                  </a:txBody>
                  <a:tcPr marL="15927" marR="15927" marT="15927" marB="15927">
                    <a:lnL>
                      <a:noFill/>
                    </a:lnL>
                    <a:lnR>
                      <a:noFill/>
                    </a:lnR>
                    <a:lnT>
                      <a:noFill/>
                    </a:lnT>
                    <a:lnB>
                      <a:noFill/>
                    </a:lnB>
                  </a:tcPr>
                </a:tc>
                <a:tc>
                  <a:txBody>
                    <a:bodyPr/>
                    <a:lstStyle/>
                    <a:p>
                      <a:pPr algn="ctr"/>
                      <a:r>
                        <a:rPr lang="fr-FR" sz="1500" b="0" u="none" strike="noStrike">
                          <a:solidFill>
                            <a:srgbClr val="4C4C4C"/>
                          </a:solidFill>
                          <a:effectLst/>
                          <a:hlinkClick r:id="rId9"/>
                        </a:rPr>
                        <a:t>Gestalt-Thérapie</a:t>
                      </a:r>
                      <a:r>
                        <a:rPr lang="fr-FR" sz="1500" b="0">
                          <a:effectLst/>
                        </a:rPr>
                        <a:t> (2)</a:t>
                      </a:r>
                    </a:p>
                  </a:txBody>
                  <a:tcPr marL="15927" marR="15927" marT="15927" marB="15927">
                    <a:lnL>
                      <a:noFill/>
                    </a:lnL>
                    <a:lnR>
                      <a:noFill/>
                    </a:lnR>
                    <a:lnT>
                      <a:noFill/>
                    </a:lnT>
                    <a:lnB>
                      <a:noFill/>
                    </a:lnB>
                  </a:tcPr>
                </a:tc>
              </a:tr>
              <a:tr h="261204">
                <a:tc>
                  <a:txBody>
                    <a:bodyPr/>
                    <a:lstStyle/>
                    <a:p>
                      <a:pPr algn="ctr"/>
                      <a:r>
                        <a:rPr lang="fr-FR" sz="1500" b="0" u="none" strike="noStrike">
                          <a:solidFill>
                            <a:srgbClr val="4C4C4C"/>
                          </a:solidFill>
                          <a:effectLst/>
                          <a:hlinkClick r:id="rId10"/>
                        </a:rPr>
                        <a:t>Homéopathie</a:t>
                      </a:r>
                      <a:r>
                        <a:rPr lang="fr-FR" sz="1500" b="0">
                          <a:effectLst/>
                        </a:rPr>
                        <a:t> (2)</a:t>
                      </a:r>
                    </a:p>
                  </a:txBody>
                  <a:tcPr marL="15927" marR="15927" marT="15927" marB="15927">
                    <a:lnL>
                      <a:noFill/>
                    </a:lnL>
                    <a:lnR>
                      <a:noFill/>
                    </a:lnR>
                    <a:lnT>
                      <a:noFill/>
                    </a:lnT>
                    <a:lnB>
                      <a:noFill/>
                    </a:lnB>
                  </a:tcPr>
                </a:tc>
                <a:tc>
                  <a:txBody>
                    <a:bodyPr/>
                    <a:lstStyle/>
                    <a:p>
                      <a:pPr algn="ctr"/>
                      <a:r>
                        <a:rPr lang="fr-FR" sz="1500" b="0" u="none" strike="noStrike">
                          <a:solidFill>
                            <a:srgbClr val="4C4C4C"/>
                          </a:solidFill>
                          <a:effectLst/>
                          <a:hlinkClick r:id="rId11"/>
                        </a:rPr>
                        <a:t>Hypnose Ericksonienne</a:t>
                      </a:r>
                      <a:r>
                        <a:rPr lang="fr-FR" sz="1500" b="0">
                          <a:effectLst/>
                        </a:rPr>
                        <a:t> (22)</a:t>
                      </a:r>
                    </a:p>
                  </a:txBody>
                  <a:tcPr marL="15927" marR="15927" marT="15927" marB="15927">
                    <a:lnL>
                      <a:noFill/>
                    </a:lnL>
                    <a:lnR>
                      <a:noFill/>
                    </a:lnR>
                    <a:lnT>
                      <a:noFill/>
                    </a:lnT>
                    <a:lnB>
                      <a:noFill/>
                    </a:lnB>
                  </a:tcPr>
                </a:tc>
              </a:tr>
              <a:tr h="490553">
                <a:tc>
                  <a:txBody>
                    <a:bodyPr/>
                    <a:lstStyle/>
                    <a:p>
                      <a:pPr algn="ctr"/>
                      <a:r>
                        <a:rPr lang="fr-FR" sz="1500" b="0" u="none" strike="noStrike">
                          <a:solidFill>
                            <a:srgbClr val="4C4C4C"/>
                          </a:solidFill>
                          <a:effectLst/>
                          <a:hlinkClick r:id="rId12"/>
                        </a:rPr>
                        <a:t>Massage Sensitif ® Méthode Camilli ®</a:t>
                      </a:r>
                      <a:r>
                        <a:rPr lang="fr-FR" sz="1500" b="0">
                          <a:effectLst/>
                        </a:rPr>
                        <a:t> (1)</a:t>
                      </a:r>
                    </a:p>
                  </a:txBody>
                  <a:tcPr marL="15927" marR="15927" marT="15927" marB="15927">
                    <a:lnL>
                      <a:noFill/>
                    </a:lnL>
                    <a:lnR>
                      <a:noFill/>
                    </a:lnR>
                    <a:lnT>
                      <a:noFill/>
                    </a:lnT>
                    <a:lnB>
                      <a:noFill/>
                    </a:lnB>
                  </a:tcPr>
                </a:tc>
                <a:tc>
                  <a:txBody>
                    <a:bodyPr/>
                    <a:lstStyle/>
                    <a:p>
                      <a:pPr algn="ctr"/>
                      <a:r>
                        <a:rPr lang="fr-FR" sz="1500" b="0" u="none" strike="noStrike">
                          <a:solidFill>
                            <a:srgbClr val="4C4C4C"/>
                          </a:solidFill>
                          <a:effectLst/>
                          <a:hlinkClick r:id="rId13"/>
                        </a:rPr>
                        <a:t>Massages</a:t>
                      </a:r>
                      <a:r>
                        <a:rPr lang="fr-FR" sz="1500" b="0">
                          <a:effectLst/>
                        </a:rPr>
                        <a:t> (1)</a:t>
                      </a:r>
                    </a:p>
                  </a:txBody>
                  <a:tcPr marL="15927" marR="15927" marT="15927" marB="15927">
                    <a:lnL>
                      <a:noFill/>
                    </a:lnL>
                    <a:lnR>
                      <a:noFill/>
                    </a:lnR>
                    <a:lnT>
                      <a:noFill/>
                    </a:lnT>
                    <a:lnB>
                      <a:noFill/>
                    </a:lnB>
                  </a:tcPr>
                </a:tc>
              </a:tr>
              <a:tr h="261204">
                <a:tc>
                  <a:txBody>
                    <a:bodyPr/>
                    <a:lstStyle/>
                    <a:p>
                      <a:pPr algn="ctr"/>
                      <a:r>
                        <a:rPr lang="fr-FR" sz="1500" b="0" u="none" strike="noStrike">
                          <a:solidFill>
                            <a:srgbClr val="4C4C4C"/>
                          </a:solidFill>
                          <a:effectLst/>
                          <a:hlinkClick r:id="rId14"/>
                        </a:rPr>
                        <a:t>Médecine Traditionnelle Chinoise</a:t>
                      </a:r>
                      <a:r>
                        <a:rPr lang="fr-FR" sz="1500" b="0">
                          <a:effectLst/>
                        </a:rPr>
                        <a:t> (1)</a:t>
                      </a:r>
                    </a:p>
                  </a:txBody>
                  <a:tcPr marL="15927" marR="15927" marT="15927" marB="15927">
                    <a:lnL>
                      <a:noFill/>
                    </a:lnL>
                    <a:lnR>
                      <a:noFill/>
                    </a:lnR>
                    <a:lnT>
                      <a:noFill/>
                    </a:lnT>
                    <a:lnB>
                      <a:noFill/>
                    </a:lnB>
                  </a:tcPr>
                </a:tc>
                <a:tc>
                  <a:txBody>
                    <a:bodyPr/>
                    <a:lstStyle/>
                    <a:p>
                      <a:pPr algn="ctr"/>
                      <a:r>
                        <a:rPr lang="fr-FR" sz="1500" b="0" u="none" strike="noStrike">
                          <a:solidFill>
                            <a:srgbClr val="4C4C4C"/>
                          </a:solidFill>
                          <a:effectLst/>
                          <a:hlinkClick r:id="rId15"/>
                        </a:rPr>
                        <a:t>Nutrition</a:t>
                      </a:r>
                      <a:r>
                        <a:rPr lang="fr-FR" sz="1500" b="0">
                          <a:effectLst/>
                        </a:rPr>
                        <a:t> (1)</a:t>
                      </a:r>
                    </a:p>
                  </a:txBody>
                  <a:tcPr marL="15927" marR="15927" marT="15927" marB="15927">
                    <a:lnL>
                      <a:noFill/>
                    </a:lnL>
                    <a:lnR>
                      <a:noFill/>
                    </a:lnR>
                    <a:lnT>
                      <a:noFill/>
                    </a:lnT>
                    <a:lnB>
                      <a:noFill/>
                    </a:lnB>
                  </a:tcPr>
                </a:tc>
              </a:tr>
              <a:tr h="261204">
                <a:tc>
                  <a:txBody>
                    <a:bodyPr/>
                    <a:lstStyle/>
                    <a:p>
                      <a:pPr algn="ctr"/>
                      <a:r>
                        <a:rPr lang="fr-FR" sz="1500" b="0" u="none" strike="noStrike">
                          <a:solidFill>
                            <a:srgbClr val="4C4C4C"/>
                          </a:solidFill>
                          <a:effectLst/>
                          <a:hlinkClick r:id="rId16"/>
                        </a:rPr>
                        <a:t>Ostéopathie</a:t>
                      </a:r>
                      <a:r>
                        <a:rPr lang="fr-FR" sz="1500" b="0">
                          <a:effectLst/>
                        </a:rPr>
                        <a:t> (5)</a:t>
                      </a:r>
                    </a:p>
                  </a:txBody>
                  <a:tcPr marL="15927" marR="15927" marT="15927" marB="15927">
                    <a:lnL>
                      <a:noFill/>
                    </a:lnL>
                    <a:lnR>
                      <a:noFill/>
                    </a:lnR>
                    <a:lnT>
                      <a:noFill/>
                    </a:lnT>
                    <a:lnB>
                      <a:noFill/>
                    </a:lnB>
                  </a:tcPr>
                </a:tc>
                <a:tc>
                  <a:txBody>
                    <a:bodyPr/>
                    <a:lstStyle/>
                    <a:p>
                      <a:pPr algn="ctr"/>
                      <a:r>
                        <a:rPr lang="fr-FR" sz="1500" b="0" u="none" strike="noStrike">
                          <a:solidFill>
                            <a:srgbClr val="4C4C4C"/>
                          </a:solidFill>
                          <a:effectLst/>
                          <a:hlinkClick r:id="rId17"/>
                        </a:rPr>
                        <a:t>Phytothérapie</a:t>
                      </a:r>
                      <a:r>
                        <a:rPr lang="fr-FR" sz="1500" b="0">
                          <a:effectLst/>
                        </a:rPr>
                        <a:t> (1)</a:t>
                      </a:r>
                    </a:p>
                  </a:txBody>
                  <a:tcPr marL="15927" marR="15927" marT="15927" marB="15927">
                    <a:lnL>
                      <a:noFill/>
                    </a:lnL>
                    <a:lnR>
                      <a:noFill/>
                    </a:lnR>
                    <a:lnT>
                      <a:noFill/>
                    </a:lnT>
                    <a:lnB>
                      <a:noFill/>
                    </a:lnB>
                  </a:tcPr>
                </a:tc>
              </a:tr>
              <a:tr h="261204">
                <a:tc>
                  <a:txBody>
                    <a:bodyPr/>
                    <a:lstStyle/>
                    <a:p>
                      <a:pPr algn="ctr"/>
                      <a:r>
                        <a:rPr lang="fr-FR" sz="1500" b="0" u="none" strike="noStrike">
                          <a:solidFill>
                            <a:srgbClr val="4C4C4C"/>
                          </a:solidFill>
                          <a:effectLst/>
                          <a:hlinkClick r:id="rId18"/>
                        </a:rPr>
                        <a:t>PNL</a:t>
                      </a:r>
                      <a:r>
                        <a:rPr lang="fr-FR" sz="1500" b="0">
                          <a:effectLst/>
                        </a:rPr>
                        <a:t> (4)</a:t>
                      </a:r>
                    </a:p>
                  </a:txBody>
                  <a:tcPr marL="15927" marR="15927" marT="15927" marB="15927">
                    <a:lnL>
                      <a:noFill/>
                    </a:lnL>
                    <a:lnR>
                      <a:noFill/>
                    </a:lnR>
                    <a:lnT>
                      <a:noFill/>
                    </a:lnT>
                    <a:lnB>
                      <a:noFill/>
                    </a:lnB>
                  </a:tcPr>
                </a:tc>
                <a:tc>
                  <a:txBody>
                    <a:bodyPr/>
                    <a:lstStyle/>
                    <a:p>
                      <a:pPr algn="ctr"/>
                      <a:r>
                        <a:rPr lang="fr-FR" sz="1500" b="0" u="none" strike="noStrike">
                          <a:solidFill>
                            <a:srgbClr val="4C4C4C"/>
                          </a:solidFill>
                          <a:effectLst/>
                          <a:hlinkClick r:id="rId19"/>
                        </a:rPr>
                        <a:t>Psychanalyse</a:t>
                      </a:r>
                      <a:r>
                        <a:rPr lang="fr-FR" sz="1500" b="0">
                          <a:effectLst/>
                        </a:rPr>
                        <a:t> (1)</a:t>
                      </a:r>
                    </a:p>
                  </a:txBody>
                  <a:tcPr marL="15927" marR="15927" marT="15927" marB="15927">
                    <a:lnL>
                      <a:noFill/>
                    </a:lnL>
                    <a:lnR>
                      <a:noFill/>
                    </a:lnR>
                    <a:lnT>
                      <a:noFill/>
                    </a:lnT>
                    <a:lnB>
                      <a:noFill/>
                    </a:lnB>
                  </a:tcPr>
                </a:tc>
              </a:tr>
              <a:tr h="261204">
                <a:tc>
                  <a:txBody>
                    <a:bodyPr/>
                    <a:lstStyle/>
                    <a:p>
                      <a:pPr algn="ctr"/>
                      <a:r>
                        <a:rPr lang="fr-FR" sz="1500" b="0" u="none" strike="noStrike">
                          <a:solidFill>
                            <a:srgbClr val="4C4C4C"/>
                          </a:solidFill>
                          <a:effectLst/>
                          <a:hlinkClick r:id="rId20"/>
                        </a:rPr>
                        <a:t>Psychologie</a:t>
                      </a:r>
                      <a:r>
                        <a:rPr lang="fr-FR" sz="1500" b="0">
                          <a:effectLst/>
                        </a:rPr>
                        <a:t> (13)</a:t>
                      </a:r>
                    </a:p>
                  </a:txBody>
                  <a:tcPr marL="15927" marR="15927" marT="15927" marB="15927">
                    <a:lnL>
                      <a:noFill/>
                    </a:lnL>
                    <a:lnR>
                      <a:noFill/>
                    </a:lnR>
                    <a:lnT>
                      <a:noFill/>
                    </a:lnT>
                    <a:lnB>
                      <a:noFill/>
                    </a:lnB>
                  </a:tcPr>
                </a:tc>
                <a:tc>
                  <a:txBody>
                    <a:bodyPr/>
                    <a:lstStyle/>
                    <a:p>
                      <a:pPr algn="ctr"/>
                      <a:r>
                        <a:rPr lang="fr-FR" sz="1500" b="0" u="none" strike="noStrike">
                          <a:solidFill>
                            <a:srgbClr val="4C4C4C"/>
                          </a:solidFill>
                          <a:effectLst/>
                          <a:hlinkClick r:id="rId21"/>
                        </a:rPr>
                        <a:t>Psychothérapie</a:t>
                      </a:r>
                      <a:r>
                        <a:rPr lang="fr-FR" sz="1500" b="0">
                          <a:effectLst/>
                        </a:rPr>
                        <a:t> (27)</a:t>
                      </a:r>
                    </a:p>
                  </a:txBody>
                  <a:tcPr marL="15927" marR="15927" marT="15927" marB="15927">
                    <a:lnL>
                      <a:noFill/>
                    </a:lnL>
                    <a:lnR>
                      <a:noFill/>
                    </a:lnR>
                    <a:lnT>
                      <a:noFill/>
                    </a:lnT>
                    <a:lnB>
                      <a:noFill/>
                    </a:lnB>
                  </a:tcPr>
                </a:tc>
              </a:tr>
              <a:tr h="261204">
                <a:tc>
                  <a:txBody>
                    <a:bodyPr/>
                    <a:lstStyle/>
                    <a:p>
                      <a:pPr algn="ctr"/>
                      <a:r>
                        <a:rPr lang="fr-FR" sz="1500" b="0" u="none" strike="noStrike">
                          <a:solidFill>
                            <a:srgbClr val="4C4C4C"/>
                          </a:solidFill>
                          <a:effectLst/>
                          <a:hlinkClick r:id="rId22"/>
                        </a:rPr>
                        <a:t>Relaxation</a:t>
                      </a:r>
                      <a:r>
                        <a:rPr lang="fr-FR" sz="1500" b="0">
                          <a:effectLst/>
                        </a:rPr>
                        <a:t> (2)</a:t>
                      </a:r>
                    </a:p>
                  </a:txBody>
                  <a:tcPr marL="15927" marR="15927" marT="15927" marB="15927">
                    <a:lnL>
                      <a:noFill/>
                    </a:lnL>
                    <a:lnR>
                      <a:noFill/>
                    </a:lnR>
                    <a:lnT>
                      <a:noFill/>
                    </a:lnT>
                    <a:lnB>
                      <a:noFill/>
                    </a:lnB>
                  </a:tcPr>
                </a:tc>
                <a:tc>
                  <a:txBody>
                    <a:bodyPr/>
                    <a:lstStyle/>
                    <a:p>
                      <a:pPr algn="ctr"/>
                      <a:r>
                        <a:rPr lang="fr-FR" sz="1500" b="0" u="none" strike="noStrike">
                          <a:solidFill>
                            <a:srgbClr val="4C4C4C"/>
                          </a:solidFill>
                          <a:effectLst/>
                          <a:hlinkClick r:id="rId23"/>
                        </a:rPr>
                        <a:t>SCHULTZ Training Autogène</a:t>
                      </a:r>
                      <a:r>
                        <a:rPr lang="fr-FR" sz="1500" b="0">
                          <a:effectLst/>
                        </a:rPr>
                        <a:t> (3)</a:t>
                      </a:r>
                    </a:p>
                  </a:txBody>
                  <a:tcPr marL="15927" marR="15927" marT="15927" marB="15927">
                    <a:lnL>
                      <a:noFill/>
                    </a:lnL>
                    <a:lnR>
                      <a:noFill/>
                    </a:lnR>
                    <a:lnT>
                      <a:noFill/>
                    </a:lnT>
                    <a:lnB>
                      <a:noFill/>
                    </a:lnB>
                  </a:tcPr>
                </a:tc>
              </a:tr>
              <a:tr h="261204">
                <a:tc>
                  <a:txBody>
                    <a:bodyPr/>
                    <a:lstStyle/>
                    <a:p>
                      <a:pPr algn="ctr"/>
                      <a:r>
                        <a:rPr lang="fr-FR" sz="1500" b="0" u="none" strike="noStrike">
                          <a:solidFill>
                            <a:srgbClr val="4C4C4C"/>
                          </a:solidFill>
                          <a:effectLst/>
                          <a:hlinkClick r:id="rId24"/>
                        </a:rPr>
                        <a:t>Sexologie - Sexothérapie</a:t>
                      </a:r>
                      <a:r>
                        <a:rPr lang="fr-FR" sz="1500" b="0">
                          <a:effectLst/>
                        </a:rPr>
                        <a:t> (3)</a:t>
                      </a:r>
                    </a:p>
                  </a:txBody>
                  <a:tcPr marL="15927" marR="15927" marT="15927" marB="15927">
                    <a:lnL>
                      <a:noFill/>
                    </a:lnL>
                    <a:lnR>
                      <a:noFill/>
                    </a:lnR>
                    <a:lnT>
                      <a:noFill/>
                    </a:lnT>
                    <a:lnB>
                      <a:noFill/>
                    </a:lnB>
                  </a:tcPr>
                </a:tc>
                <a:tc>
                  <a:txBody>
                    <a:bodyPr/>
                    <a:lstStyle/>
                    <a:p>
                      <a:pPr algn="ctr"/>
                      <a:r>
                        <a:rPr lang="fr-FR" sz="1500" b="0" u="none" strike="noStrike">
                          <a:solidFill>
                            <a:srgbClr val="4C4C4C"/>
                          </a:solidFill>
                          <a:effectLst/>
                          <a:hlinkClick r:id="rId25"/>
                        </a:rPr>
                        <a:t>Sophrologie</a:t>
                      </a:r>
                      <a:r>
                        <a:rPr lang="fr-FR" sz="1500" b="0">
                          <a:effectLst/>
                        </a:rPr>
                        <a:t> (9)</a:t>
                      </a:r>
                    </a:p>
                  </a:txBody>
                  <a:tcPr marL="15927" marR="15927" marT="15927" marB="15927">
                    <a:lnL>
                      <a:noFill/>
                    </a:lnL>
                    <a:lnR>
                      <a:noFill/>
                    </a:lnR>
                    <a:lnT>
                      <a:noFill/>
                    </a:lnT>
                    <a:lnB>
                      <a:noFill/>
                    </a:lnB>
                  </a:tcPr>
                </a:tc>
              </a:tr>
              <a:tr h="261204">
                <a:tc>
                  <a:txBody>
                    <a:bodyPr/>
                    <a:lstStyle/>
                    <a:p>
                      <a:pPr algn="ctr"/>
                      <a:r>
                        <a:rPr lang="fr-FR" sz="1500" b="0" u="none" strike="noStrike">
                          <a:solidFill>
                            <a:srgbClr val="4C4C4C"/>
                          </a:solidFill>
                          <a:effectLst/>
                          <a:hlinkClick r:id="rId26"/>
                        </a:rPr>
                        <a:t>Thérapies Brèves</a:t>
                      </a:r>
                      <a:r>
                        <a:rPr lang="fr-FR" sz="1500" b="0">
                          <a:effectLst/>
                        </a:rPr>
                        <a:t> (23)</a:t>
                      </a:r>
                    </a:p>
                  </a:txBody>
                  <a:tcPr marL="15927" marR="15927" marT="15927" marB="15927">
                    <a:lnL>
                      <a:noFill/>
                    </a:lnL>
                    <a:lnR>
                      <a:noFill/>
                    </a:lnR>
                    <a:lnT>
                      <a:noFill/>
                    </a:lnT>
                    <a:lnB>
                      <a:noFill/>
                    </a:lnB>
                  </a:tcPr>
                </a:tc>
                <a:tc>
                  <a:txBody>
                    <a:bodyPr/>
                    <a:lstStyle/>
                    <a:p>
                      <a:pPr algn="ctr"/>
                      <a:r>
                        <a:rPr lang="fr-FR" sz="1500" b="0" u="none" strike="noStrike">
                          <a:solidFill>
                            <a:srgbClr val="4C4C4C"/>
                          </a:solidFill>
                          <a:effectLst/>
                          <a:hlinkClick r:id="rId27"/>
                        </a:rPr>
                        <a:t>Thérapies Energétiques</a:t>
                      </a:r>
                      <a:r>
                        <a:rPr lang="fr-FR" sz="1500" b="0">
                          <a:effectLst/>
                        </a:rPr>
                        <a:t> (2)</a:t>
                      </a:r>
                    </a:p>
                  </a:txBody>
                  <a:tcPr marL="15927" marR="15927" marT="15927" marB="15927">
                    <a:lnL>
                      <a:noFill/>
                    </a:lnL>
                    <a:lnR>
                      <a:noFill/>
                    </a:lnR>
                    <a:lnT>
                      <a:noFill/>
                    </a:lnT>
                    <a:lnB>
                      <a:noFill/>
                    </a:lnB>
                  </a:tcPr>
                </a:tc>
              </a:tr>
              <a:tr h="261204">
                <a:tc>
                  <a:txBody>
                    <a:bodyPr/>
                    <a:lstStyle/>
                    <a:p>
                      <a:pPr algn="ctr"/>
                      <a:r>
                        <a:rPr lang="fr-FR" sz="1500" b="0" u="none" strike="noStrike">
                          <a:solidFill>
                            <a:srgbClr val="4C4C4C"/>
                          </a:solidFill>
                          <a:effectLst/>
                          <a:hlinkClick r:id="rId28"/>
                        </a:rPr>
                        <a:t>Victimologie</a:t>
                      </a:r>
                      <a:r>
                        <a:rPr lang="fr-FR" sz="1500" b="0">
                          <a:effectLst/>
                        </a:rPr>
                        <a:t> (1)</a:t>
                      </a:r>
                    </a:p>
                  </a:txBody>
                  <a:tcPr marL="15927" marR="15927" marT="15927" marB="15927">
                    <a:lnL>
                      <a:noFill/>
                    </a:lnL>
                    <a:lnR>
                      <a:noFill/>
                    </a:lnR>
                    <a:lnT>
                      <a:noFill/>
                    </a:lnT>
                    <a:lnB>
                      <a:noFill/>
                    </a:lnB>
                  </a:tcPr>
                </a:tc>
                <a:tc>
                  <a:txBody>
                    <a:bodyPr/>
                    <a:lstStyle/>
                    <a:p>
                      <a:pPr algn="ctr"/>
                      <a:r>
                        <a:rPr lang="fr-FR" sz="1500" dirty="0">
                          <a:effectLst/>
                        </a:rPr>
                        <a:t> </a:t>
                      </a:r>
                    </a:p>
                  </a:txBody>
                  <a:tcPr marL="15927" marR="15927" marT="15927" marB="15927" anchor="ctr">
                    <a:lnL>
                      <a:noFill/>
                    </a:lnL>
                    <a:lnR>
                      <a:noFill/>
                    </a:lnR>
                    <a:lnT>
                      <a:noFill/>
                    </a:lnT>
                    <a:lnB>
                      <a:noFill/>
                    </a:lnB>
                  </a:tcPr>
                </a:tc>
              </a:tr>
            </a:tbl>
          </a:graphicData>
        </a:graphic>
      </p:graphicFrame>
      <p:sp>
        <p:nvSpPr>
          <p:cNvPr id="5" name="Rectangle 1"/>
          <p:cNvSpPr>
            <a:spLocks noChangeArrowheads="1"/>
          </p:cNvSpPr>
          <p:nvPr/>
        </p:nvSpPr>
        <p:spPr bwMode="auto">
          <a:xfrm>
            <a:off x="1131888" y="1417276"/>
            <a:ext cx="7328544" cy="1585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dirty="0" smtClean="0">
                <a:ln>
                  <a:noFill/>
                </a:ln>
                <a:solidFill>
                  <a:srgbClr val="666666"/>
                </a:solidFill>
                <a:effectLst/>
                <a:latin typeface="Verdana" pitchFamily="34" charset="0"/>
                <a:cs typeface="Arial" pitchFamily="34" charset="0"/>
              </a:rPr>
              <a:t>Sélectionnez une spécialité</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100" b="0" i="0" u="none" strike="noStrike" cap="none" normalizeH="0" baseline="0" dirty="0" smtClean="0">
                <a:ln>
                  <a:noFill/>
                </a:ln>
                <a:solidFill>
                  <a:schemeClr val="tx1"/>
                </a:solidFill>
                <a:effectLst/>
                <a:latin typeface="Arial" pitchFamily="34" charset="0"/>
                <a:cs typeface="Arial" pitchFamily="34" charset="0"/>
              </a:rPr>
              <a:t> </a:t>
            </a:r>
            <a:r>
              <a:rPr kumimoji="0" lang="fr-FR" altLang="fr-FR" sz="1600" b="0" i="0" u="none" strike="noStrike" cap="none" normalizeH="0" baseline="0" dirty="0" smtClean="0">
                <a:ln>
                  <a:noFill/>
                </a:ln>
                <a:solidFill>
                  <a:schemeClr val="tx1"/>
                </a:solidFill>
                <a:effectLst/>
                <a:latin typeface="Arial" pitchFamily="34" charset="0"/>
                <a:cs typeface="Arial" pitchFamily="34" charset="0"/>
              </a:rPr>
              <a:t>                          </a:t>
            </a:r>
          </a:p>
        </p:txBody>
      </p:sp>
      <p:pic>
        <p:nvPicPr>
          <p:cNvPr id="1026" name="Picture 2" descr="http://therapies-complementaires.com/annuaire/styles/images/s.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131888" y="1981200"/>
            <a:ext cx="228600" cy="2571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ttp://therapies-complementaires.com/annuaire/styles/images/s.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452563" y="1981200"/>
            <a:ext cx="228600" cy="2571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herapies-complementaires.com/annuaire/styles/images/s.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509713" y="1981200"/>
            <a:ext cx="228600" cy="25717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ttp://therapies-complementaires.com/annuaire/styles/images/s.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566863" y="1981200"/>
            <a:ext cx="228600" cy="2571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therapies-complementaires.com/annuaire/styles/images/s.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624013" y="1981200"/>
            <a:ext cx="228600" cy="25717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therapies-complementaires.com/annuaire/styles/images/s.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681163" y="1981200"/>
            <a:ext cx="228600" cy="2571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therapies-complementaires.com/annuaire/styles/images/s.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738313" y="1981200"/>
            <a:ext cx="228600" cy="25717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therapies-complementaires.com/annuaire/styles/images/s.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795463" y="1981200"/>
            <a:ext cx="228600" cy="2571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erapies-complementaires.com/annuaire/styles/images/s.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852613" y="1981200"/>
            <a:ext cx="228600" cy="25717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http://therapies-complementaires.com/annuaire/styles/images/s.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909763" y="1981200"/>
            <a:ext cx="228600" cy="25717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therapies-complementaires.com/annuaire/styles/images/s.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966913" y="1981200"/>
            <a:ext cx="228600" cy="25717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therapies-complementaires.com/annuaire/styles/images/s.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024063" y="1981200"/>
            <a:ext cx="228600" cy="25717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therapies-complementaires.com/annuaire/styles/images/s.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081213" y="1981200"/>
            <a:ext cx="228600" cy="257175"/>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http://therapies-complementaires.com/annuaire/styles/images/s.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138363" y="1981200"/>
            <a:ext cx="228600" cy="25717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therapies-complementaires.com/annuaire/styles/images/s.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195513" y="1981200"/>
            <a:ext cx="228600" cy="257175"/>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http://therapies-complementaires.com/annuaire/styles/images/s.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252663" y="1981200"/>
            <a:ext cx="228600" cy="25717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therapies-complementaires.com/annuaire/styles/images/s.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309813" y="1981200"/>
            <a:ext cx="228600" cy="257175"/>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http://therapies-complementaires.com/annuaire/styles/images/s.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366963" y="1981200"/>
            <a:ext cx="228600" cy="25717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therapies-complementaires.com/annuaire/styles/images/s.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424113" y="1981200"/>
            <a:ext cx="228600" cy="257175"/>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http://therapies-complementaires.com/annuaire/styles/images/s.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481263" y="1981200"/>
            <a:ext cx="228600" cy="25717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therapies-complementaires.com/annuaire/styles/images/s.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538413" y="1981200"/>
            <a:ext cx="228600" cy="257175"/>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http://therapies-complementaires.com/annuaire/styles/images/s.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595563" y="1981200"/>
            <a:ext cx="228600" cy="257175"/>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therapies-complementaires.com/annuaire/styles/images/s.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652713" y="1981200"/>
            <a:ext cx="228600" cy="257175"/>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descr="http://therapies-complementaires.com/annuaire/styles/images/s.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709863" y="1981200"/>
            <a:ext cx="228600" cy="257175"/>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http://therapies-complementaires.com/annuaire/styles/images/s.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767013" y="1981200"/>
            <a:ext cx="228600" cy="257175"/>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7" descr="http://therapies-complementaires.com/annuaire/styles/images/s.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824163" y="1981200"/>
            <a:ext cx="228600" cy="257175"/>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therapies-complementaires.com/annuaire/styles/images/s.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881313" y="1981200"/>
            <a:ext cx="228600" cy="257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688206"/>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2048"/>
          <p:cNvSpPr/>
          <p:nvPr/>
        </p:nvSpPr>
        <p:spPr bwMode="auto">
          <a:xfrm>
            <a:off x="-4801" y="2870965"/>
            <a:ext cx="9148801" cy="3987035"/>
          </a:xfrm>
          <a:prstGeom prst="rect">
            <a:avLst/>
          </a:prstGeom>
          <a:solidFill>
            <a:srgbClr val="F8F8F8"/>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grpSp>
        <p:nvGrpSpPr>
          <p:cNvPr id="4" name="Groupe 3"/>
          <p:cNvGrpSpPr/>
          <p:nvPr/>
        </p:nvGrpSpPr>
        <p:grpSpPr>
          <a:xfrm>
            <a:off x="1979712" y="3435953"/>
            <a:ext cx="1512168" cy="1269722"/>
            <a:chOff x="3663031" y="2503857"/>
            <a:chExt cx="1512168" cy="1269722"/>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1224" y="2503857"/>
              <a:ext cx="744240" cy="949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Ellipse 5"/>
            <p:cNvSpPr/>
            <p:nvPr/>
          </p:nvSpPr>
          <p:spPr bwMode="auto">
            <a:xfrm>
              <a:off x="3921246" y="2503857"/>
              <a:ext cx="936104" cy="949792"/>
            </a:xfrm>
            <a:prstGeom prst="ellipse">
              <a:avLst/>
            </a:prstGeom>
            <a:noFill/>
            <a:ln w="19050" cap="flat" cmpd="sng" algn="ctr">
              <a:solidFill>
                <a:schemeClr val="bg2">
                  <a:lumMod val="40000"/>
                  <a:lumOff val="60000"/>
                </a:schemeClr>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7" name="ZoneTexte 6"/>
            <p:cNvSpPr txBox="1"/>
            <p:nvPr/>
          </p:nvSpPr>
          <p:spPr>
            <a:xfrm>
              <a:off x="3663031" y="3511969"/>
              <a:ext cx="1512168" cy="261610"/>
            </a:xfrm>
            <a:prstGeom prst="rect">
              <a:avLst/>
            </a:prstGeom>
            <a:noFill/>
          </p:spPr>
          <p:txBody>
            <a:bodyPr wrap="square" rtlCol="0">
              <a:spAutoFit/>
            </a:bodyPr>
            <a:lstStyle/>
            <a:p>
              <a:r>
                <a:rPr lang="fr-FR" sz="1100" b="1" dirty="0" smtClean="0">
                  <a:solidFill>
                    <a:schemeClr val="bg2">
                      <a:lumMod val="60000"/>
                      <a:lumOff val="40000"/>
                    </a:schemeClr>
                  </a:solidFill>
                  <a:latin typeface="Times New Roman" panose="02020603050405020304" pitchFamily="18" charset="0"/>
                  <a:cs typeface="Times New Roman" panose="02020603050405020304" pitchFamily="18" charset="0"/>
                </a:rPr>
                <a:t>Je suis un thérapeute</a:t>
              </a:r>
              <a:endParaRPr lang="fr-FR" sz="1100" b="1" dirty="0">
                <a:solidFill>
                  <a:schemeClr val="bg2">
                    <a:lumMod val="60000"/>
                    <a:lumOff val="40000"/>
                  </a:schemeClr>
                </a:solidFill>
                <a:latin typeface="Times New Roman" panose="02020603050405020304" pitchFamily="18" charset="0"/>
                <a:cs typeface="Times New Roman" panose="02020603050405020304" pitchFamily="18" charset="0"/>
              </a:endParaRPr>
            </a:p>
          </p:txBody>
        </p:sp>
      </p:grpSp>
      <p:grpSp>
        <p:nvGrpSpPr>
          <p:cNvPr id="9" name="Groupe 8"/>
          <p:cNvGrpSpPr/>
          <p:nvPr/>
        </p:nvGrpSpPr>
        <p:grpSpPr>
          <a:xfrm>
            <a:off x="6465444" y="4945870"/>
            <a:ext cx="1584175" cy="1269722"/>
            <a:chOff x="3580790" y="2503857"/>
            <a:chExt cx="1584175" cy="1269722"/>
          </a:xfrm>
        </p:grpSpPr>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1224" y="2503857"/>
              <a:ext cx="744240" cy="949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Ellipse 10"/>
            <p:cNvSpPr/>
            <p:nvPr/>
          </p:nvSpPr>
          <p:spPr bwMode="auto">
            <a:xfrm>
              <a:off x="3921246" y="2503857"/>
              <a:ext cx="936104" cy="949792"/>
            </a:xfrm>
            <a:prstGeom prst="ellipse">
              <a:avLst/>
            </a:prstGeom>
            <a:noFill/>
            <a:ln w="19050" cap="flat" cmpd="sng" algn="ctr">
              <a:solidFill>
                <a:schemeClr val="bg2">
                  <a:lumMod val="40000"/>
                  <a:lumOff val="60000"/>
                </a:schemeClr>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12" name="ZoneTexte 11"/>
            <p:cNvSpPr txBox="1"/>
            <p:nvPr/>
          </p:nvSpPr>
          <p:spPr>
            <a:xfrm>
              <a:off x="3580790" y="3511969"/>
              <a:ext cx="1584175" cy="261610"/>
            </a:xfrm>
            <a:prstGeom prst="rect">
              <a:avLst/>
            </a:prstGeom>
            <a:noFill/>
          </p:spPr>
          <p:txBody>
            <a:bodyPr wrap="square" rtlCol="0">
              <a:spAutoFit/>
            </a:bodyPr>
            <a:lstStyle/>
            <a:p>
              <a:r>
                <a:rPr lang="fr-FR" sz="1100" b="1" dirty="0" smtClean="0">
                  <a:solidFill>
                    <a:schemeClr val="bg2">
                      <a:lumMod val="60000"/>
                      <a:lumOff val="40000"/>
                    </a:schemeClr>
                  </a:solidFill>
                  <a:latin typeface="Times New Roman" panose="02020603050405020304" pitchFamily="18" charset="0"/>
                  <a:cs typeface="Times New Roman" panose="02020603050405020304" pitchFamily="18" charset="0"/>
                </a:rPr>
                <a:t>Précocité Intellectuelle</a:t>
              </a:r>
              <a:endParaRPr lang="fr-FR" sz="1100" b="1" dirty="0">
                <a:solidFill>
                  <a:schemeClr val="bg2">
                    <a:lumMod val="60000"/>
                    <a:lumOff val="40000"/>
                  </a:schemeClr>
                </a:solidFill>
                <a:latin typeface="Times New Roman" panose="02020603050405020304" pitchFamily="18" charset="0"/>
                <a:cs typeface="Times New Roman" panose="02020603050405020304" pitchFamily="18" charset="0"/>
              </a:endParaRPr>
            </a:p>
          </p:txBody>
        </p:sp>
      </p:grpSp>
      <p:grpSp>
        <p:nvGrpSpPr>
          <p:cNvPr id="13" name="Groupe 12"/>
          <p:cNvGrpSpPr/>
          <p:nvPr/>
        </p:nvGrpSpPr>
        <p:grpSpPr>
          <a:xfrm>
            <a:off x="4636984" y="4941168"/>
            <a:ext cx="1440160" cy="1438999"/>
            <a:chOff x="3663031" y="2503857"/>
            <a:chExt cx="1440160" cy="1438999"/>
          </a:xfrm>
        </p:grpSpPr>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1224" y="2503857"/>
              <a:ext cx="744240" cy="949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Ellipse 14"/>
            <p:cNvSpPr/>
            <p:nvPr/>
          </p:nvSpPr>
          <p:spPr bwMode="auto">
            <a:xfrm>
              <a:off x="3921246" y="2503857"/>
              <a:ext cx="936104" cy="949792"/>
            </a:xfrm>
            <a:prstGeom prst="ellipse">
              <a:avLst/>
            </a:prstGeom>
            <a:noFill/>
            <a:ln w="19050" cap="flat" cmpd="sng" algn="ctr">
              <a:solidFill>
                <a:schemeClr val="bg2">
                  <a:lumMod val="40000"/>
                  <a:lumOff val="60000"/>
                </a:schemeClr>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16" name="ZoneTexte 15"/>
            <p:cNvSpPr txBox="1"/>
            <p:nvPr/>
          </p:nvSpPr>
          <p:spPr>
            <a:xfrm>
              <a:off x="3663031" y="3511969"/>
              <a:ext cx="1440160" cy="430887"/>
            </a:xfrm>
            <a:prstGeom prst="rect">
              <a:avLst/>
            </a:prstGeom>
            <a:noFill/>
          </p:spPr>
          <p:txBody>
            <a:bodyPr wrap="square" rtlCol="0">
              <a:spAutoFit/>
            </a:bodyPr>
            <a:lstStyle/>
            <a:p>
              <a:pPr algn="ctr"/>
              <a:r>
                <a:rPr lang="fr-FR" sz="1100" b="1" dirty="0" err="1" smtClean="0">
                  <a:solidFill>
                    <a:schemeClr val="bg2">
                      <a:lumMod val="60000"/>
                      <a:lumOff val="40000"/>
                    </a:schemeClr>
                  </a:solidFill>
                  <a:latin typeface="Times New Roman" panose="02020603050405020304" pitchFamily="18" charset="0"/>
                  <a:cs typeface="Times New Roman" panose="02020603050405020304" pitchFamily="18" charset="0"/>
                </a:rPr>
                <a:t>SophroKhepri</a:t>
              </a:r>
              <a:r>
                <a:rPr lang="fr-FR" sz="1100" b="1" dirty="0" smtClean="0">
                  <a:solidFill>
                    <a:schemeClr val="bg2">
                      <a:lumMod val="60000"/>
                      <a:lumOff val="40000"/>
                    </a:schemeClr>
                  </a:solidFill>
                  <a:latin typeface="Times New Roman" panose="02020603050405020304" pitchFamily="18" charset="0"/>
                  <a:cs typeface="Times New Roman" panose="02020603050405020304" pitchFamily="18" charset="0"/>
                </a:rPr>
                <a:t> Online</a:t>
              </a:r>
              <a:endParaRPr lang="fr-FR" sz="1100" b="1" dirty="0">
                <a:solidFill>
                  <a:schemeClr val="bg2">
                    <a:lumMod val="60000"/>
                    <a:lumOff val="40000"/>
                  </a:schemeClr>
                </a:solidFill>
                <a:latin typeface="Times New Roman" panose="02020603050405020304" pitchFamily="18" charset="0"/>
                <a:cs typeface="Times New Roman" panose="02020603050405020304" pitchFamily="18" charset="0"/>
              </a:endParaRPr>
            </a:p>
          </p:txBody>
        </p:sp>
      </p:grpSp>
      <p:grpSp>
        <p:nvGrpSpPr>
          <p:cNvPr id="17" name="Groupe 16"/>
          <p:cNvGrpSpPr/>
          <p:nvPr/>
        </p:nvGrpSpPr>
        <p:grpSpPr>
          <a:xfrm>
            <a:off x="2912304" y="4945870"/>
            <a:ext cx="1440160" cy="1269722"/>
            <a:chOff x="3663031" y="2503857"/>
            <a:chExt cx="1440160" cy="1269722"/>
          </a:xfrm>
        </p:grpSpPr>
        <p:pic>
          <p:nvPicPr>
            <p:cNvPr id="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1224" y="2503857"/>
              <a:ext cx="744240" cy="949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Ellipse 18"/>
            <p:cNvSpPr/>
            <p:nvPr/>
          </p:nvSpPr>
          <p:spPr bwMode="auto">
            <a:xfrm>
              <a:off x="3921246" y="2503857"/>
              <a:ext cx="936104" cy="949792"/>
            </a:xfrm>
            <a:prstGeom prst="ellipse">
              <a:avLst/>
            </a:prstGeom>
            <a:noFill/>
            <a:ln w="19050" cap="flat" cmpd="sng" algn="ctr">
              <a:solidFill>
                <a:schemeClr val="bg2">
                  <a:lumMod val="40000"/>
                  <a:lumOff val="60000"/>
                </a:schemeClr>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20" name="ZoneTexte 19"/>
            <p:cNvSpPr txBox="1"/>
            <p:nvPr/>
          </p:nvSpPr>
          <p:spPr>
            <a:xfrm>
              <a:off x="3663031" y="3511969"/>
              <a:ext cx="1440160" cy="261610"/>
            </a:xfrm>
            <a:prstGeom prst="rect">
              <a:avLst/>
            </a:prstGeom>
            <a:noFill/>
          </p:spPr>
          <p:txBody>
            <a:bodyPr wrap="square" rtlCol="0">
              <a:spAutoFit/>
            </a:bodyPr>
            <a:lstStyle/>
            <a:p>
              <a:pPr algn="ctr"/>
              <a:r>
                <a:rPr lang="fr-FR" sz="1100" b="1" dirty="0" smtClean="0">
                  <a:solidFill>
                    <a:schemeClr val="bg2">
                      <a:lumMod val="60000"/>
                      <a:lumOff val="40000"/>
                    </a:schemeClr>
                  </a:solidFill>
                  <a:latin typeface="Times New Roman" panose="02020603050405020304" pitchFamily="18" charset="0"/>
                  <a:cs typeface="Times New Roman" panose="02020603050405020304" pitchFamily="18" charset="0"/>
                </a:rPr>
                <a:t>Partenaires</a:t>
              </a:r>
              <a:endParaRPr lang="fr-FR" sz="1100" b="1" dirty="0">
                <a:solidFill>
                  <a:schemeClr val="bg2">
                    <a:lumMod val="60000"/>
                    <a:lumOff val="40000"/>
                  </a:schemeClr>
                </a:solidFill>
                <a:latin typeface="Times New Roman" panose="02020603050405020304" pitchFamily="18" charset="0"/>
                <a:cs typeface="Times New Roman" panose="02020603050405020304" pitchFamily="18" charset="0"/>
              </a:endParaRPr>
            </a:p>
          </p:txBody>
        </p:sp>
      </p:grpSp>
      <p:grpSp>
        <p:nvGrpSpPr>
          <p:cNvPr id="21" name="Groupe 20"/>
          <p:cNvGrpSpPr/>
          <p:nvPr/>
        </p:nvGrpSpPr>
        <p:grpSpPr>
          <a:xfrm>
            <a:off x="395536" y="3429000"/>
            <a:ext cx="1440160" cy="1269722"/>
            <a:chOff x="3663031" y="2503857"/>
            <a:chExt cx="1440160" cy="1269722"/>
          </a:xfrm>
        </p:grpSpPr>
        <p:pic>
          <p:nvPicPr>
            <p:cNvPr id="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1224" y="2503857"/>
              <a:ext cx="744240" cy="949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Ellipse 22"/>
            <p:cNvSpPr/>
            <p:nvPr/>
          </p:nvSpPr>
          <p:spPr bwMode="auto">
            <a:xfrm>
              <a:off x="3921246" y="2503857"/>
              <a:ext cx="936104" cy="949792"/>
            </a:xfrm>
            <a:prstGeom prst="ellipse">
              <a:avLst/>
            </a:prstGeom>
            <a:noFill/>
            <a:ln w="19050" cap="flat" cmpd="sng" algn="ctr">
              <a:solidFill>
                <a:schemeClr val="bg2">
                  <a:lumMod val="40000"/>
                  <a:lumOff val="60000"/>
                </a:schemeClr>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24" name="ZoneTexte 23"/>
            <p:cNvSpPr txBox="1"/>
            <p:nvPr/>
          </p:nvSpPr>
          <p:spPr>
            <a:xfrm>
              <a:off x="3663031" y="3511969"/>
              <a:ext cx="1440160" cy="261610"/>
            </a:xfrm>
            <a:prstGeom prst="rect">
              <a:avLst/>
            </a:prstGeom>
            <a:noFill/>
          </p:spPr>
          <p:txBody>
            <a:bodyPr wrap="square" rtlCol="0">
              <a:spAutoFit/>
            </a:bodyPr>
            <a:lstStyle/>
            <a:p>
              <a:pPr algn="ctr"/>
              <a:r>
                <a:rPr lang="fr-FR" sz="1100" b="1" dirty="0" smtClean="0">
                  <a:solidFill>
                    <a:schemeClr val="bg2">
                      <a:lumMod val="60000"/>
                      <a:lumOff val="40000"/>
                    </a:schemeClr>
                  </a:solidFill>
                  <a:latin typeface="Times New Roman" panose="02020603050405020304" pitchFamily="18" charset="0"/>
                  <a:cs typeface="Times New Roman" panose="02020603050405020304" pitchFamily="18" charset="0"/>
                </a:rPr>
                <a:t>Le Centre</a:t>
              </a:r>
              <a:endParaRPr lang="fr-FR" sz="1100" b="1" dirty="0">
                <a:solidFill>
                  <a:schemeClr val="bg2">
                    <a:lumMod val="60000"/>
                    <a:lumOff val="40000"/>
                  </a:schemeClr>
                </a:solidFill>
                <a:latin typeface="Times New Roman" panose="02020603050405020304" pitchFamily="18" charset="0"/>
                <a:cs typeface="Times New Roman" panose="02020603050405020304" pitchFamily="18" charset="0"/>
              </a:endParaRPr>
            </a:p>
          </p:txBody>
        </p:sp>
      </p:grpSp>
      <p:grpSp>
        <p:nvGrpSpPr>
          <p:cNvPr id="25" name="Groupe 24"/>
          <p:cNvGrpSpPr/>
          <p:nvPr/>
        </p:nvGrpSpPr>
        <p:grpSpPr>
          <a:xfrm>
            <a:off x="5148064" y="3432761"/>
            <a:ext cx="1656183" cy="1438999"/>
            <a:chOff x="3548832" y="2503857"/>
            <a:chExt cx="1656183" cy="1438999"/>
          </a:xfrm>
        </p:grpSpPr>
        <p:pic>
          <p:nvPicPr>
            <p:cNvPr id="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1224" y="2503857"/>
              <a:ext cx="744240" cy="949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Ellipse 26"/>
            <p:cNvSpPr/>
            <p:nvPr/>
          </p:nvSpPr>
          <p:spPr bwMode="auto">
            <a:xfrm>
              <a:off x="3921246" y="2503857"/>
              <a:ext cx="936104" cy="949792"/>
            </a:xfrm>
            <a:prstGeom prst="ellipse">
              <a:avLst/>
            </a:prstGeom>
            <a:noFill/>
            <a:ln w="19050" cap="flat" cmpd="sng" algn="ctr">
              <a:solidFill>
                <a:schemeClr val="bg2">
                  <a:lumMod val="40000"/>
                  <a:lumOff val="60000"/>
                </a:schemeClr>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28" name="ZoneTexte 27"/>
            <p:cNvSpPr txBox="1"/>
            <p:nvPr/>
          </p:nvSpPr>
          <p:spPr>
            <a:xfrm>
              <a:off x="3548832" y="3511969"/>
              <a:ext cx="1656183" cy="430887"/>
            </a:xfrm>
            <a:prstGeom prst="rect">
              <a:avLst/>
            </a:prstGeom>
            <a:noFill/>
          </p:spPr>
          <p:txBody>
            <a:bodyPr wrap="square" rtlCol="0">
              <a:spAutoFit/>
            </a:bodyPr>
            <a:lstStyle/>
            <a:p>
              <a:pPr algn="ctr"/>
              <a:r>
                <a:rPr lang="fr-FR" sz="1100" b="1" dirty="0" smtClean="0">
                  <a:solidFill>
                    <a:schemeClr val="bg2">
                      <a:lumMod val="60000"/>
                      <a:lumOff val="40000"/>
                    </a:schemeClr>
                  </a:solidFill>
                  <a:latin typeface="Times New Roman" panose="02020603050405020304" pitchFamily="18" charset="0"/>
                  <a:cs typeface="Times New Roman" panose="02020603050405020304" pitchFamily="18" charset="0"/>
                </a:rPr>
                <a:t>Je suis un professionnel de santé</a:t>
              </a:r>
              <a:endParaRPr lang="fr-FR" sz="1100" b="1" dirty="0">
                <a:solidFill>
                  <a:schemeClr val="bg2">
                    <a:lumMod val="60000"/>
                    <a:lumOff val="40000"/>
                  </a:schemeClr>
                </a:solidFill>
                <a:latin typeface="Times New Roman" panose="02020603050405020304" pitchFamily="18" charset="0"/>
                <a:cs typeface="Times New Roman" panose="02020603050405020304" pitchFamily="18" charset="0"/>
              </a:endParaRPr>
            </a:p>
          </p:txBody>
        </p:sp>
      </p:grpSp>
      <p:grpSp>
        <p:nvGrpSpPr>
          <p:cNvPr id="29" name="Groupe 28"/>
          <p:cNvGrpSpPr/>
          <p:nvPr/>
        </p:nvGrpSpPr>
        <p:grpSpPr>
          <a:xfrm>
            <a:off x="6876256" y="3465770"/>
            <a:ext cx="1584176" cy="1269722"/>
            <a:chOff x="3591023" y="2503857"/>
            <a:chExt cx="1584176" cy="1269722"/>
          </a:xfrm>
        </p:grpSpPr>
        <p:pic>
          <p:nvPicPr>
            <p:cNvPr id="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1224" y="2503857"/>
              <a:ext cx="744240" cy="949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Ellipse 30"/>
            <p:cNvSpPr/>
            <p:nvPr/>
          </p:nvSpPr>
          <p:spPr bwMode="auto">
            <a:xfrm>
              <a:off x="3921246" y="2503857"/>
              <a:ext cx="936104" cy="949792"/>
            </a:xfrm>
            <a:prstGeom prst="ellipse">
              <a:avLst/>
            </a:prstGeom>
            <a:noFill/>
            <a:ln w="19050" cap="flat" cmpd="sng" algn="ctr">
              <a:solidFill>
                <a:schemeClr val="bg2">
                  <a:lumMod val="40000"/>
                  <a:lumOff val="60000"/>
                </a:schemeClr>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32" name="ZoneTexte 31"/>
            <p:cNvSpPr txBox="1"/>
            <p:nvPr/>
          </p:nvSpPr>
          <p:spPr>
            <a:xfrm>
              <a:off x="3591023" y="3511969"/>
              <a:ext cx="1584176" cy="261610"/>
            </a:xfrm>
            <a:prstGeom prst="rect">
              <a:avLst/>
            </a:prstGeom>
            <a:noFill/>
          </p:spPr>
          <p:txBody>
            <a:bodyPr wrap="square" rtlCol="0">
              <a:spAutoFit/>
            </a:bodyPr>
            <a:lstStyle/>
            <a:p>
              <a:r>
                <a:rPr lang="fr-FR" sz="1100" b="1" dirty="0" smtClean="0">
                  <a:solidFill>
                    <a:schemeClr val="bg2">
                      <a:lumMod val="60000"/>
                      <a:lumOff val="40000"/>
                    </a:schemeClr>
                  </a:solidFill>
                  <a:latin typeface="Times New Roman" panose="02020603050405020304" pitchFamily="18" charset="0"/>
                  <a:cs typeface="Times New Roman" panose="02020603050405020304" pitchFamily="18" charset="0"/>
                </a:rPr>
                <a:t>Je suis une entreprise</a:t>
              </a:r>
              <a:endParaRPr lang="fr-FR" sz="1100" b="1" dirty="0">
                <a:solidFill>
                  <a:schemeClr val="bg2">
                    <a:lumMod val="60000"/>
                    <a:lumOff val="40000"/>
                  </a:schemeClr>
                </a:solidFill>
                <a:latin typeface="Times New Roman" panose="02020603050405020304" pitchFamily="18" charset="0"/>
                <a:cs typeface="Times New Roman" panose="02020603050405020304" pitchFamily="18" charset="0"/>
              </a:endParaRPr>
            </a:p>
          </p:txBody>
        </p:sp>
      </p:grpSp>
      <p:grpSp>
        <p:nvGrpSpPr>
          <p:cNvPr id="33" name="Groupe 32"/>
          <p:cNvGrpSpPr/>
          <p:nvPr/>
        </p:nvGrpSpPr>
        <p:grpSpPr>
          <a:xfrm>
            <a:off x="1197854" y="4945870"/>
            <a:ext cx="1440160" cy="1269722"/>
            <a:chOff x="3663031" y="2503857"/>
            <a:chExt cx="1440160" cy="1269722"/>
          </a:xfrm>
        </p:grpSpPr>
        <p:pic>
          <p:nvPicPr>
            <p:cNvPr id="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1224" y="2503857"/>
              <a:ext cx="744240" cy="949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Ellipse 34"/>
            <p:cNvSpPr/>
            <p:nvPr/>
          </p:nvSpPr>
          <p:spPr bwMode="auto">
            <a:xfrm>
              <a:off x="3921246" y="2503857"/>
              <a:ext cx="936104" cy="949792"/>
            </a:xfrm>
            <a:prstGeom prst="ellipse">
              <a:avLst/>
            </a:prstGeom>
            <a:noFill/>
            <a:ln w="19050" cap="flat" cmpd="sng" algn="ctr">
              <a:solidFill>
                <a:schemeClr val="bg2">
                  <a:lumMod val="40000"/>
                  <a:lumOff val="60000"/>
                </a:schemeClr>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36" name="ZoneTexte 35"/>
            <p:cNvSpPr txBox="1"/>
            <p:nvPr/>
          </p:nvSpPr>
          <p:spPr>
            <a:xfrm>
              <a:off x="3663031" y="3511969"/>
              <a:ext cx="1440160" cy="261610"/>
            </a:xfrm>
            <a:prstGeom prst="rect">
              <a:avLst/>
            </a:prstGeom>
            <a:noFill/>
          </p:spPr>
          <p:txBody>
            <a:bodyPr wrap="square" rtlCol="0">
              <a:spAutoFit/>
            </a:bodyPr>
            <a:lstStyle/>
            <a:p>
              <a:pPr algn="ctr"/>
              <a:r>
                <a:rPr lang="fr-FR" sz="1100" b="1" dirty="0" smtClean="0">
                  <a:solidFill>
                    <a:schemeClr val="bg2">
                      <a:lumMod val="60000"/>
                      <a:lumOff val="40000"/>
                    </a:schemeClr>
                  </a:solidFill>
                  <a:latin typeface="Times New Roman" panose="02020603050405020304" pitchFamily="18" charset="0"/>
                  <a:cs typeface="Times New Roman" panose="02020603050405020304" pitchFamily="18" charset="0"/>
                </a:rPr>
                <a:t>Soins proposés</a:t>
              </a:r>
              <a:endParaRPr lang="fr-FR" sz="1100" b="1" dirty="0">
                <a:solidFill>
                  <a:schemeClr val="bg2">
                    <a:lumMod val="60000"/>
                    <a:lumOff val="40000"/>
                  </a:schemeClr>
                </a:solidFill>
                <a:latin typeface="Times New Roman" panose="02020603050405020304" pitchFamily="18" charset="0"/>
                <a:cs typeface="Times New Roman" panose="02020603050405020304" pitchFamily="18" charset="0"/>
              </a:endParaRPr>
            </a:p>
          </p:txBody>
        </p:sp>
      </p:grpSp>
      <p:graphicFrame>
        <p:nvGraphicFramePr>
          <p:cNvPr id="8" name="Objet 7"/>
          <p:cNvGraphicFramePr>
            <a:graphicFrameLocks noChangeAspect="1"/>
          </p:cNvGraphicFramePr>
          <p:nvPr>
            <p:extLst>
              <p:ext uri="{D42A27DB-BD31-4B8C-83A1-F6EECF244321}">
                <p14:modId xmlns:p14="http://schemas.microsoft.com/office/powerpoint/2010/main" val="3535973601"/>
              </p:ext>
            </p:extLst>
          </p:nvPr>
        </p:nvGraphicFramePr>
        <p:xfrm>
          <a:off x="-1" y="-236"/>
          <a:ext cx="9144001" cy="2053969"/>
        </p:xfrm>
        <a:graphic>
          <a:graphicData uri="http://schemas.openxmlformats.org/presentationml/2006/ole">
            <mc:AlternateContent xmlns:mc="http://schemas.openxmlformats.org/markup-compatibility/2006">
              <mc:Choice xmlns:v="urn:schemas-microsoft-com:vml" Requires="v">
                <p:oleObj spid="_x0000_s2063" name="Acrobat Document" r:id="rId4" imgW="2400098" imgH="1590472" progId="AcroExch.Document.11">
                  <p:embed/>
                </p:oleObj>
              </mc:Choice>
              <mc:Fallback>
                <p:oleObj name="Acrobat Document" r:id="rId4" imgW="2400098" imgH="1590472" progId="AcroExch.Document.11">
                  <p:embed/>
                  <p:pic>
                    <p:nvPicPr>
                      <p:cNvPr id="0" name=""/>
                      <p:cNvPicPr/>
                      <p:nvPr/>
                    </p:nvPicPr>
                    <p:blipFill>
                      <a:blip r:embed="rId5"/>
                      <a:stretch>
                        <a:fillRect/>
                      </a:stretch>
                    </p:blipFill>
                    <p:spPr>
                      <a:xfrm>
                        <a:off x="-1" y="-236"/>
                        <a:ext cx="9144001" cy="2053969"/>
                      </a:xfrm>
                      <a:prstGeom prst="rect">
                        <a:avLst/>
                      </a:prstGeom>
                    </p:spPr>
                  </p:pic>
                </p:oleObj>
              </mc:Fallback>
            </mc:AlternateContent>
          </a:graphicData>
        </a:graphic>
      </p:graphicFrame>
      <p:grpSp>
        <p:nvGrpSpPr>
          <p:cNvPr id="38" name="Groupe 37"/>
          <p:cNvGrpSpPr/>
          <p:nvPr/>
        </p:nvGrpSpPr>
        <p:grpSpPr>
          <a:xfrm>
            <a:off x="3557015" y="3441989"/>
            <a:ext cx="1440160" cy="1269722"/>
            <a:chOff x="3663031" y="2503857"/>
            <a:chExt cx="1440160" cy="1269722"/>
          </a:xfrm>
        </p:grpSpPr>
        <p:pic>
          <p:nvPicPr>
            <p:cNvPr id="3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1224" y="2503857"/>
              <a:ext cx="744240" cy="949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Ellipse 39"/>
            <p:cNvSpPr/>
            <p:nvPr/>
          </p:nvSpPr>
          <p:spPr bwMode="auto">
            <a:xfrm>
              <a:off x="3921246" y="2503857"/>
              <a:ext cx="936104" cy="949792"/>
            </a:xfrm>
            <a:prstGeom prst="ellipse">
              <a:avLst/>
            </a:prstGeom>
            <a:noFill/>
            <a:ln w="19050" cap="flat" cmpd="sng" algn="ctr">
              <a:solidFill>
                <a:schemeClr val="bg2">
                  <a:lumMod val="40000"/>
                  <a:lumOff val="60000"/>
                </a:schemeClr>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41" name="ZoneTexte 40"/>
            <p:cNvSpPr txBox="1"/>
            <p:nvPr/>
          </p:nvSpPr>
          <p:spPr>
            <a:xfrm>
              <a:off x="3663031" y="3511969"/>
              <a:ext cx="1440160" cy="261610"/>
            </a:xfrm>
            <a:prstGeom prst="rect">
              <a:avLst/>
            </a:prstGeom>
            <a:noFill/>
          </p:spPr>
          <p:txBody>
            <a:bodyPr wrap="square" rtlCol="0">
              <a:spAutoFit/>
            </a:bodyPr>
            <a:lstStyle/>
            <a:p>
              <a:r>
                <a:rPr lang="fr-FR" sz="1100" b="1" dirty="0" smtClean="0">
                  <a:solidFill>
                    <a:schemeClr val="bg2">
                      <a:lumMod val="60000"/>
                      <a:lumOff val="40000"/>
                    </a:schemeClr>
                  </a:solidFill>
                  <a:latin typeface="Times New Roman" panose="02020603050405020304" pitchFamily="18" charset="0"/>
                  <a:cs typeface="Times New Roman" panose="02020603050405020304" pitchFamily="18" charset="0"/>
                </a:rPr>
                <a:t>Je suis un particulier</a:t>
              </a:r>
              <a:endParaRPr lang="fr-FR" sz="1100" b="1" dirty="0">
                <a:solidFill>
                  <a:schemeClr val="bg2">
                    <a:lumMod val="60000"/>
                    <a:lumOff val="40000"/>
                  </a:schemeClr>
                </a:solidFill>
                <a:latin typeface="Times New Roman" panose="02020603050405020304" pitchFamily="18" charset="0"/>
                <a:cs typeface="Times New Roman" panose="02020603050405020304" pitchFamily="18" charset="0"/>
              </a:endParaRPr>
            </a:p>
          </p:txBody>
        </p:sp>
      </p:grpSp>
      <p:pic>
        <p:nvPicPr>
          <p:cNvPr id="2052" name="Picture 4" descr="C:\Users\Dell\Dropbox\Sophrokhépri\PHOTOS du Centre\Selection photos site web\BASSEDEF\01 MAN_6862v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1" y="1988841"/>
            <a:ext cx="1326502" cy="882124"/>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Dell\Dropbox\Sophrokhépri\PHOTOS du Centre\Selection photos site web\BASSEDEF\02 MAN_674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21701" y="1988840"/>
            <a:ext cx="1326505" cy="8821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Dell\Dropbox\Sophrokhépri\PHOTOS du Centre\Selection photos site web\BASSEDEF\07 MAN_678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27784" y="1988841"/>
            <a:ext cx="1326502" cy="882124"/>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Dell\Dropbox\Sophrokhépri\PHOTOS du Centre\Selection photos site web\BASSEDEF\08 MAN_6826.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54286" y="1980343"/>
            <a:ext cx="1326504" cy="8821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Dell\Dropbox\Sophrokhépri\PHOTOS du Centre\Selection photos site web\BASSEDEF\05 MAN_6837v2.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31503" y="1967091"/>
            <a:ext cx="1326503" cy="882125"/>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Dell\Dropbox\Sophrokhépri\PHOTOS du Centre\Selection photos site web\BASSEDEF\03 MAN_6797.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25612" y="1967091"/>
            <a:ext cx="1319498" cy="877466"/>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C:\Users\Dell\Dropbox\Sophrokhépri\PHOTOS du Centre\Selection photos site web\BASSEDEF\07 MAN_678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16217" y="1967091"/>
            <a:ext cx="1326504" cy="882125"/>
          </a:xfrm>
          <a:prstGeom prst="rect">
            <a:avLst/>
          </a:prstGeom>
          <a:noFill/>
          <a:extLst>
            <a:ext uri="{909E8E84-426E-40DD-AFC4-6F175D3DCCD1}">
              <a14:hiddenFill xmlns:a14="http://schemas.microsoft.com/office/drawing/2010/main">
                <a:solidFill>
                  <a:srgbClr val="FFFFFF"/>
                </a:solidFill>
              </a14:hiddenFill>
            </a:ext>
          </a:extLst>
        </p:spPr>
      </p:pic>
      <p:sp>
        <p:nvSpPr>
          <p:cNvPr id="2048" name="ZoneTexte 2047"/>
          <p:cNvSpPr txBox="1"/>
          <p:nvPr/>
        </p:nvSpPr>
        <p:spPr>
          <a:xfrm>
            <a:off x="1939550" y="2852936"/>
            <a:ext cx="4961615" cy="369332"/>
          </a:xfrm>
          <a:prstGeom prst="rect">
            <a:avLst/>
          </a:prstGeom>
          <a:noFill/>
        </p:spPr>
        <p:txBody>
          <a:bodyPr wrap="none" rtlCol="0">
            <a:spAutoFit/>
          </a:bodyPr>
          <a:lstStyle/>
          <a:p>
            <a:r>
              <a:rPr lang="fr-FR" b="1" i="1" dirty="0" smtClean="0">
                <a:solidFill>
                  <a:schemeClr val="bg2">
                    <a:lumMod val="60000"/>
                    <a:lumOff val="40000"/>
                  </a:schemeClr>
                </a:solidFill>
                <a:latin typeface="Times New Roman" panose="02020603050405020304" pitchFamily="18" charset="0"/>
                <a:cs typeface="Times New Roman" panose="02020603050405020304" pitchFamily="18" charset="0"/>
              </a:rPr>
              <a:t>Pour que toutes les médecines agissent ensemble !</a:t>
            </a:r>
            <a:endParaRPr lang="fr-FR" b="1" i="1" dirty="0">
              <a:solidFill>
                <a:schemeClr val="bg2">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105117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9"/>
                                        </p:tgtEl>
                                      </p:cBhvr>
                                    </p:animEffect>
                                    <p:animScale>
                                      <p:cBhvr>
                                        <p:cTn id="10" dur="250" autoRev="1" fill="hold"/>
                                        <p:tgtEl>
                                          <p:spTgt spid="9"/>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13"/>
                                        </p:tgtEl>
                                      </p:cBhvr>
                                    </p:animEffect>
                                    <p:animScale>
                                      <p:cBhvr>
                                        <p:cTn id="13" dur="250" autoRev="1" fill="hold"/>
                                        <p:tgtEl>
                                          <p:spTgt spid="13"/>
                                        </p:tgtEl>
                                      </p:cBhvr>
                                      <p:by x="105000" y="105000"/>
                                    </p:animScale>
                                  </p:childTnLst>
                                </p:cTn>
                              </p:par>
                              <p:par>
                                <p:cTn id="14" presetID="26" presetClass="emph" presetSubtype="0" fill="hold" nodeType="withEffect">
                                  <p:stCondLst>
                                    <p:cond delay="0"/>
                                  </p:stCondLst>
                                  <p:childTnLst>
                                    <p:animEffect transition="out" filter="fade">
                                      <p:cBhvr>
                                        <p:cTn id="15" dur="500" tmFilter="0, 0; .2, .5; .8, .5; 1, 0"/>
                                        <p:tgtEl>
                                          <p:spTgt spid="17"/>
                                        </p:tgtEl>
                                      </p:cBhvr>
                                    </p:animEffect>
                                    <p:animScale>
                                      <p:cBhvr>
                                        <p:cTn id="16" dur="250" autoRev="1" fill="hold"/>
                                        <p:tgtEl>
                                          <p:spTgt spid="17"/>
                                        </p:tgtEl>
                                      </p:cBhvr>
                                      <p:by x="105000" y="105000"/>
                                    </p:animScale>
                                  </p:childTnLst>
                                </p:cTn>
                              </p:par>
                              <p:par>
                                <p:cTn id="17" presetID="26" presetClass="emph" presetSubtype="0" fill="hold" nodeType="withEffect">
                                  <p:stCondLst>
                                    <p:cond delay="0"/>
                                  </p:stCondLst>
                                  <p:childTnLst>
                                    <p:animEffect transition="out" filter="fade">
                                      <p:cBhvr>
                                        <p:cTn id="18" dur="500" tmFilter="0, 0; .2, .5; .8, .5; 1, 0"/>
                                        <p:tgtEl>
                                          <p:spTgt spid="21"/>
                                        </p:tgtEl>
                                      </p:cBhvr>
                                    </p:animEffect>
                                    <p:animScale>
                                      <p:cBhvr>
                                        <p:cTn id="19" dur="250" autoRev="1" fill="hold"/>
                                        <p:tgtEl>
                                          <p:spTgt spid="21"/>
                                        </p:tgtEl>
                                      </p:cBhvr>
                                      <p:by x="105000" y="105000"/>
                                    </p:animScale>
                                  </p:childTnLst>
                                </p:cTn>
                              </p:par>
                              <p:par>
                                <p:cTn id="20" presetID="26" presetClass="emph" presetSubtype="0" fill="hold" nodeType="withEffect">
                                  <p:stCondLst>
                                    <p:cond delay="0"/>
                                  </p:stCondLst>
                                  <p:childTnLst>
                                    <p:animEffect transition="out" filter="fade">
                                      <p:cBhvr>
                                        <p:cTn id="21" dur="500" tmFilter="0, 0; .2, .5; .8, .5; 1, 0"/>
                                        <p:tgtEl>
                                          <p:spTgt spid="25"/>
                                        </p:tgtEl>
                                      </p:cBhvr>
                                    </p:animEffect>
                                    <p:animScale>
                                      <p:cBhvr>
                                        <p:cTn id="22" dur="250" autoRev="1" fill="hold"/>
                                        <p:tgtEl>
                                          <p:spTgt spid="25"/>
                                        </p:tgtEl>
                                      </p:cBhvr>
                                      <p:by x="105000" y="105000"/>
                                    </p:animScale>
                                  </p:childTnLst>
                                </p:cTn>
                              </p:par>
                              <p:par>
                                <p:cTn id="23" presetID="26" presetClass="emph" presetSubtype="0" fill="hold" nodeType="withEffect">
                                  <p:stCondLst>
                                    <p:cond delay="0"/>
                                  </p:stCondLst>
                                  <p:childTnLst>
                                    <p:animEffect transition="out" filter="fade">
                                      <p:cBhvr>
                                        <p:cTn id="24" dur="500" tmFilter="0, 0; .2, .5; .8, .5; 1, 0"/>
                                        <p:tgtEl>
                                          <p:spTgt spid="29"/>
                                        </p:tgtEl>
                                      </p:cBhvr>
                                    </p:animEffect>
                                    <p:animScale>
                                      <p:cBhvr>
                                        <p:cTn id="25" dur="250" autoRev="1" fill="hold"/>
                                        <p:tgtEl>
                                          <p:spTgt spid="29"/>
                                        </p:tgtEl>
                                      </p:cBhvr>
                                      <p:by x="105000" y="105000"/>
                                    </p:animScale>
                                  </p:childTnLst>
                                </p:cTn>
                              </p:par>
                              <p:par>
                                <p:cTn id="26" presetID="26" presetClass="emph" presetSubtype="0" fill="hold" nodeType="withEffect">
                                  <p:stCondLst>
                                    <p:cond delay="0"/>
                                  </p:stCondLst>
                                  <p:childTnLst>
                                    <p:animEffect transition="out" filter="fade">
                                      <p:cBhvr>
                                        <p:cTn id="27" dur="500" tmFilter="0, 0; .2, .5; .8, .5; 1, 0"/>
                                        <p:tgtEl>
                                          <p:spTgt spid="33"/>
                                        </p:tgtEl>
                                      </p:cBhvr>
                                    </p:animEffect>
                                    <p:animScale>
                                      <p:cBhvr>
                                        <p:cTn id="28" dur="250" autoRev="1" fill="hold"/>
                                        <p:tgtEl>
                                          <p:spTgt spid="33"/>
                                        </p:tgtEl>
                                      </p:cBhvr>
                                      <p:by x="105000" y="105000"/>
                                    </p:animScale>
                                  </p:childTnLst>
                                </p:cTn>
                              </p:par>
                              <p:par>
                                <p:cTn id="29" presetID="26" presetClass="emph" presetSubtype="0" fill="hold" nodeType="withEffect">
                                  <p:stCondLst>
                                    <p:cond delay="0"/>
                                  </p:stCondLst>
                                  <p:childTnLst>
                                    <p:animEffect transition="out" filter="fade">
                                      <p:cBhvr>
                                        <p:cTn id="30" dur="500" tmFilter="0, 0; .2, .5; .8, .5; 1, 0"/>
                                        <p:tgtEl>
                                          <p:spTgt spid="38"/>
                                        </p:tgtEl>
                                      </p:cBhvr>
                                    </p:animEffect>
                                    <p:animScale>
                                      <p:cBhvr>
                                        <p:cTn id="31" dur="250" autoRev="1" fill="hold"/>
                                        <p:tgtEl>
                                          <p:spTgt spid="3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2"/>
          <p:cNvSpPr>
            <a:spLocks noGrp="1" noChangeArrowheads="1"/>
          </p:cNvSpPr>
          <p:nvPr>
            <p:ph type="title"/>
          </p:nvPr>
        </p:nvSpPr>
        <p:spPr>
          <a:xfrm>
            <a:off x="1116013" y="476250"/>
            <a:ext cx="7793037" cy="576263"/>
          </a:xfrm>
        </p:spPr>
        <p:txBody>
          <a:bodyPr/>
          <a:lstStyle/>
          <a:p>
            <a:pPr eaLnBrk="1" hangingPunct="1"/>
            <a:r>
              <a:rPr lang="fr-FR" altLang="fr-FR" sz="3600" b="1" dirty="0"/>
              <a:t>1</a:t>
            </a:r>
            <a:r>
              <a:rPr lang="fr-FR" altLang="fr-FR" sz="3600" b="1" dirty="0" smtClean="0"/>
              <a:t>. </a:t>
            </a:r>
            <a:r>
              <a:rPr lang="fr-FR" altLang="fr-FR" sz="3600" b="1" dirty="0"/>
              <a:t>Constat et problématique</a:t>
            </a:r>
          </a:p>
        </p:txBody>
      </p:sp>
      <p:sp>
        <p:nvSpPr>
          <p:cNvPr id="7174" name="Rectangle 3"/>
          <p:cNvSpPr>
            <a:spLocks noGrp="1" noChangeArrowheads="1"/>
          </p:cNvSpPr>
          <p:nvPr>
            <p:ph type="body" idx="1"/>
          </p:nvPr>
        </p:nvSpPr>
        <p:spPr>
          <a:xfrm>
            <a:off x="684213" y="1341438"/>
            <a:ext cx="8135937" cy="4608512"/>
          </a:xfrm>
        </p:spPr>
        <p:txBody>
          <a:bodyPr/>
          <a:lstStyle/>
          <a:p>
            <a:pPr>
              <a:defRPr/>
            </a:pPr>
            <a:r>
              <a:rPr lang="fr-FR" sz="2400" dirty="0"/>
              <a:t>Je murie ce projet depuis 10 ans, quand j’ai eu moi-même des difficultés à trouver efficacement un thérapeute adapté. </a:t>
            </a:r>
            <a:endParaRPr lang="fr-FR" sz="2400" dirty="0" smtClean="0"/>
          </a:p>
          <a:p>
            <a:pPr marL="0" indent="0">
              <a:buNone/>
              <a:defRPr/>
            </a:pPr>
            <a:endParaRPr lang="fr-FR" sz="2400" dirty="0"/>
          </a:p>
          <a:p>
            <a:pPr>
              <a:defRPr/>
            </a:pPr>
            <a:r>
              <a:rPr lang="fr-FR" sz="2400" dirty="0"/>
              <a:t>J’étais face à une offre dispersée, avec une multitude de spécialistes, souvent injoignables. </a:t>
            </a:r>
            <a:endParaRPr lang="fr-FR" sz="2400" dirty="0" smtClean="0"/>
          </a:p>
          <a:p>
            <a:pPr>
              <a:defRPr/>
            </a:pPr>
            <a:endParaRPr lang="fr-FR" sz="2400" dirty="0"/>
          </a:p>
          <a:p>
            <a:pPr>
              <a:defRPr/>
            </a:pPr>
            <a:r>
              <a:rPr lang="fr-FR" sz="2400" dirty="0" smtClean="0"/>
              <a:t>Et </a:t>
            </a:r>
            <a:r>
              <a:rPr lang="fr-FR" sz="2400" dirty="0"/>
              <a:t>quand, j’ai voulu m’installer à mon tour, il a été très difficile de trouver un cabinet partagé, au bon endroit et au bon prix.</a:t>
            </a:r>
            <a:endParaRPr lang="fr-FR" altLang="fr-FR" sz="2400" dirty="0" smtClean="0"/>
          </a:p>
          <a:p>
            <a:pPr marL="0" indent="0" eaLnBrk="1" hangingPunct="1">
              <a:buSzTx/>
              <a:buFont typeface="Wingdings" panose="05000000000000000000" pitchFamily="2" charset="2"/>
              <a:buNone/>
              <a:defRPr/>
            </a:pPr>
            <a:endParaRPr lang="fr-FR" altLang="fr-FR" dirty="0" smtClean="0"/>
          </a:p>
        </p:txBody>
      </p:sp>
    </p:spTree>
    <p:extLst>
      <p:ext uri="{BB962C8B-B14F-4D97-AF65-F5344CB8AC3E}">
        <p14:creationId xmlns:p14="http://schemas.microsoft.com/office/powerpoint/2010/main" val="3827110164"/>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2339752" y="2622123"/>
            <a:ext cx="6655023" cy="861774"/>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wrap="square">
            <a:spAutoFit/>
          </a:bodyPr>
          <a:lstStyle/>
          <a:p>
            <a:r>
              <a:rPr lang="fr-FR" dirty="0" smtClean="0"/>
              <a:t>2. La Vision</a:t>
            </a:r>
            <a:endParaRPr lang="fr-FR" dirty="0"/>
          </a:p>
        </p:txBody>
      </p:sp>
      <p:sp>
        <p:nvSpPr>
          <p:cNvPr id="35845" name="Rectangle 5"/>
          <p:cNvSpPr>
            <a:spLocks noChangeArrowheads="1"/>
          </p:cNvSpPr>
          <p:nvPr/>
        </p:nvSpPr>
        <p:spPr bwMode="auto">
          <a:xfrm>
            <a:off x="3048000" y="1066800"/>
            <a:ext cx="396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800" b="1" dirty="0" err="1" smtClean="0">
                <a:solidFill>
                  <a:schemeClr val="accent2"/>
                </a:solidFill>
              </a:rPr>
              <a:t>SophroKhépri</a:t>
            </a:r>
            <a:endParaRPr lang="fr-FR" sz="2800" b="1" dirty="0">
              <a:solidFill>
                <a:schemeClr val="accent2"/>
              </a:solidFill>
            </a:endParaRPr>
          </a:p>
        </p:txBody>
      </p:sp>
      <p:pic>
        <p:nvPicPr>
          <p:cNvPr id="4" name="Picture 2" descr="\\FREEBOX\Disque dur\evelyne\Sophrologie\googlesite\logokhepri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9197" y="260648"/>
            <a:ext cx="1242392" cy="124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4965663"/>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a:xfrm>
            <a:off x="437029" y="332656"/>
            <a:ext cx="8229600" cy="1146175"/>
          </a:xfrm>
        </p:spPr>
        <p:txBody>
          <a:bodyPr/>
          <a:lstStyle/>
          <a:p>
            <a:r>
              <a:rPr lang="fr-FR" altLang="fr-FR" sz="3600" b="1" dirty="0" smtClean="0"/>
              <a:t>2. La vision</a:t>
            </a:r>
          </a:p>
        </p:txBody>
      </p:sp>
      <p:sp>
        <p:nvSpPr>
          <p:cNvPr id="7171" name="Espace réservé du contenu 2"/>
          <p:cNvSpPr>
            <a:spLocks noGrp="1"/>
          </p:cNvSpPr>
          <p:nvPr>
            <p:ph idx="1"/>
          </p:nvPr>
        </p:nvSpPr>
        <p:spPr>
          <a:xfrm>
            <a:off x="395536" y="1268760"/>
            <a:ext cx="8229600" cy="4896544"/>
          </a:xfrm>
        </p:spPr>
        <p:txBody>
          <a:bodyPr/>
          <a:lstStyle/>
          <a:p>
            <a:pPr marL="0" indent="0">
              <a:buNone/>
            </a:pPr>
            <a:r>
              <a:rPr lang="fr-FR" altLang="fr-FR" sz="1600" dirty="0" smtClean="0"/>
              <a:t>Création d’un centre du </a:t>
            </a:r>
            <a:r>
              <a:rPr lang="fr-FR" altLang="fr-FR" sz="1600" dirty="0"/>
              <a:t>m</a:t>
            </a:r>
            <a:r>
              <a:rPr lang="fr-FR" altLang="fr-FR" sz="1600" dirty="0" smtClean="0"/>
              <a:t>ieux-être, parapsychologique, de sophrologie, de thérapies brèves</a:t>
            </a:r>
            <a:endParaRPr lang="fr-FR" altLang="fr-FR" sz="1600" dirty="0"/>
          </a:p>
          <a:p>
            <a:pPr marL="0" indent="0" algn="just">
              <a:buNone/>
            </a:pPr>
            <a:r>
              <a:rPr lang="fr-FR" altLang="fr-FR" sz="1600" dirty="0" smtClean="0">
                <a:sym typeface="Wingdings" panose="05000000000000000000" pitchFamily="2" charset="2"/>
              </a:rPr>
              <a:t>P</a:t>
            </a:r>
            <a:r>
              <a:rPr lang="fr-FR" altLang="fr-FR" sz="1600" dirty="0" smtClean="0"/>
              <a:t>réserver sa santé, le maintien d'un certain équilibre et améliorer sa qualité de vie aussi bien à l'école, au travail, en famille que pour préparer sa retraite.  Ce centre a la particularité d’offrir une unité spécialisée enfants précoces et adultes surdoués en difficulté.</a:t>
            </a:r>
          </a:p>
          <a:p>
            <a:r>
              <a:rPr lang="fr-FR" altLang="fr-FR" sz="1600" b="1" dirty="0" smtClean="0"/>
              <a:t>La vocation du centre est de développer :</a:t>
            </a:r>
          </a:p>
          <a:p>
            <a:pPr algn="just">
              <a:buFont typeface="+mj-lt"/>
              <a:buAutoNum type="arabicPeriod"/>
            </a:pPr>
            <a:r>
              <a:rPr lang="fr-FR" altLang="fr-FR" sz="1600" b="1" dirty="0" smtClean="0"/>
              <a:t>L’activité des thérapeutes</a:t>
            </a:r>
            <a:r>
              <a:rPr lang="fr-FR" altLang="fr-FR" sz="1600" dirty="0" smtClean="0"/>
              <a:t> en mettant à leur disposition des espaces équipés qu’ils pourront utiliser à temps plein et à temps partagé, en leur proposant des services pour développer leur activité notamment en leur proposant du portage salarial.</a:t>
            </a:r>
          </a:p>
          <a:p>
            <a:pPr algn="just">
              <a:buFont typeface="+mj-lt"/>
              <a:buAutoNum type="arabicPeriod"/>
            </a:pPr>
            <a:r>
              <a:rPr lang="fr-FR" altLang="fr-FR" sz="1600" b="1" dirty="0" smtClean="0"/>
              <a:t>La notoriété de pratiques </a:t>
            </a:r>
            <a:r>
              <a:rPr lang="fr-FR" altLang="fr-FR" sz="1600" dirty="0" smtClean="0"/>
              <a:t>de thérapie alternatives efficaces auprès des particuliers, des collaborateurs d’entreprises, aidants familiaux et autres professionnels de santé dans les domaines suivant : gestion du stress, chocs émotionnels, dépression, avec une unité spécialisée dans le diagnostic et l’accompagnement des enfants précoces et des adultes surdoués.</a:t>
            </a:r>
          </a:p>
          <a:p>
            <a:pPr algn="just">
              <a:buFont typeface="+mj-lt"/>
              <a:buAutoNum type="arabicPeriod"/>
            </a:pPr>
            <a:r>
              <a:rPr lang="fr-FR" altLang="fr-FR" sz="1600" b="1" dirty="0" smtClean="0"/>
              <a:t>L’accès aux soins </a:t>
            </a:r>
            <a:r>
              <a:rPr lang="fr-FR" altLang="fr-FR" sz="1600" dirty="0" smtClean="0"/>
              <a:t>: thérapies individuelles ou/et collectives en cabinet ou à distance avec prise en charge téléphonique (plateforme téléphonique, et accompagnement à distance via internet) + web conférences.</a:t>
            </a:r>
          </a:p>
        </p:txBody>
      </p:sp>
    </p:spTree>
    <p:extLst>
      <p:ext uri="{BB962C8B-B14F-4D97-AF65-F5344CB8AC3E}">
        <p14:creationId xmlns:p14="http://schemas.microsoft.com/office/powerpoint/2010/main" val="1874972752"/>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2339752" y="2244973"/>
            <a:ext cx="6655023" cy="1616075"/>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wrap="square">
            <a:spAutoFit/>
          </a:bodyPr>
          <a:lstStyle/>
          <a:p>
            <a:r>
              <a:rPr lang="fr-FR" dirty="0" smtClean="0"/>
              <a:t>3. Spécificités </a:t>
            </a:r>
            <a:r>
              <a:rPr lang="fr-FR" dirty="0"/>
              <a:t>du Centre</a:t>
            </a:r>
          </a:p>
        </p:txBody>
      </p:sp>
      <p:sp>
        <p:nvSpPr>
          <p:cNvPr id="35845" name="Rectangle 5"/>
          <p:cNvSpPr>
            <a:spLocks noChangeArrowheads="1"/>
          </p:cNvSpPr>
          <p:nvPr/>
        </p:nvSpPr>
        <p:spPr bwMode="auto">
          <a:xfrm>
            <a:off x="3048000" y="1066800"/>
            <a:ext cx="396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800" b="1" dirty="0" err="1" smtClean="0">
                <a:solidFill>
                  <a:schemeClr val="accent2"/>
                </a:solidFill>
              </a:rPr>
              <a:t>SophroKhépri</a:t>
            </a:r>
            <a:endParaRPr lang="fr-FR" sz="2800" b="1" dirty="0">
              <a:solidFill>
                <a:schemeClr val="accent2"/>
              </a:solidFill>
            </a:endParaRPr>
          </a:p>
        </p:txBody>
      </p:sp>
      <p:pic>
        <p:nvPicPr>
          <p:cNvPr id="4" name="Picture 2" descr="\\FREEBOX\Disque dur\evelyne\Sophrologie\googlesite\logokhepri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9197" y="260648"/>
            <a:ext cx="1242392" cy="124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5913013"/>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a:xfrm>
            <a:off x="457200" y="44624"/>
            <a:ext cx="8229600" cy="1371600"/>
          </a:xfrm>
        </p:spPr>
        <p:txBody>
          <a:bodyPr/>
          <a:lstStyle/>
          <a:p>
            <a:r>
              <a:rPr lang="fr-FR" altLang="fr-FR" sz="3600" b="1" dirty="0" smtClean="0"/>
              <a:t>3. Spécificités </a:t>
            </a:r>
            <a:r>
              <a:rPr lang="fr-FR" altLang="fr-FR" sz="3600" b="1" dirty="0"/>
              <a:t>du Centre</a:t>
            </a:r>
          </a:p>
        </p:txBody>
      </p:sp>
      <p:sp>
        <p:nvSpPr>
          <p:cNvPr id="12291" name="Espace réservé du contenu 2"/>
          <p:cNvSpPr>
            <a:spLocks noGrp="1"/>
          </p:cNvSpPr>
          <p:nvPr>
            <p:ph idx="1"/>
          </p:nvPr>
        </p:nvSpPr>
        <p:spPr>
          <a:xfrm>
            <a:off x="323528" y="1268759"/>
            <a:ext cx="8229600" cy="4976465"/>
          </a:xfrm>
        </p:spPr>
        <p:txBody>
          <a:bodyPr/>
          <a:lstStyle/>
          <a:p>
            <a:pPr marL="0" lvl="1" indent="0" eaLnBrk="1" hangingPunct="1">
              <a:lnSpc>
                <a:spcPct val="90000"/>
              </a:lnSpc>
              <a:buClr>
                <a:schemeClr val="folHlink"/>
              </a:buClr>
              <a:buSzTx/>
              <a:buNone/>
              <a:defRPr/>
            </a:pPr>
            <a:r>
              <a:rPr lang="fr-FR" altLang="fr-FR" sz="1600" b="1" dirty="0" smtClean="0"/>
              <a:t>Positionnement </a:t>
            </a:r>
            <a:endParaRPr lang="fr-FR" sz="1600" b="1" dirty="0"/>
          </a:p>
          <a:p>
            <a:pPr marL="0" lvl="1" indent="0" eaLnBrk="1" hangingPunct="1">
              <a:lnSpc>
                <a:spcPct val="90000"/>
              </a:lnSpc>
              <a:buClr>
                <a:schemeClr val="folHlink"/>
              </a:buClr>
              <a:buSzTx/>
              <a:buNone/>
              <a:defRPr/>
            </a:pPr>
            <a:r>
              <a:rPr lang="fr-FR" sz="1600" dirty="0" smtClean="0"/>
              <a:t>Professionnel </a:t>
            </a:r>
            <a:r>
              <a:rPr lang="fr-FR" sz="1600" dirty="0"/>
              <a:t>du mieux-être, "tenu" par un diplôme de sophrologue reconnu RNCP* Niveau II (Répertoire national des certifications professionnelles). La sophrologie a été créée en 1960 par le Dr Alfonso </a:t>
            </a:r>
            <a:r>
              <a:rPr lang="fr-FR" sz="1600" dirty="0" err="1"/>
              <a:t>Caycedo</a:t>
            </a:r>
            <a:r>
              <a:rPr lang="fr-FR" sz="1600" dirty="0"/>
              <a:t>, </a:t>
            </a:r>
            <a:r>
              <a:rPr lang="fr-FR" sz="1600" dirty="0" smtClean="0"/>
              <a:t>neuropsychiatre.</a:t>
            </a:r>
          </a:p>
          <a:p>
            <a:pPr marL="0" lvl="1" indent="0" eaLnBrk="1" hangingPunct="1">
              <a:lnSpc>
                <a:spcPct val="90000"/>
              </a:lnSpc>
              <a:buClr>
                <a:schemeClr val="folHlink"/>
              </a:buClr>
              <a:buSzTx/>
              <a:buNone/>
              <a:defRPr/>
            </a:pPr>
            <a:r>
              <a:rPr lang="fr-FR" sz="1600" dirty="0" smtClean="0"/>
              <a:t>Choix </a:t>
            </a:r>
            <a:r>
              <a:rPr lang="fr-FR" sz="1600" dirty="0"/>
              <a:t>de soins traitants de plus en plus remboursés par les mutuelles, sur le segment du paramédical, comme la sophrologie, ou </a:t>
            </a:r>
            <a:r>
              <a:rPr lang="fr-FR" sz="1600" dirty="0" smtClean="0"/>
              <a:t>l'ostéopathie,</a:t>
            </a:r>
          </a:p>
          <a:p>
            <a:pPr marL="0" lvl="1" indent="0" eaLnBrk="1" hangingPunct="1">
              <a:lnSpc>
                <a:spcPct val="90000"/>
              </a:lnSpc>
              <a:buClr>
                <a:schemeClr val="folHlink"/>
              </a:buClr>
              <a:buSzTx/>
              <a:buNone/>
              <a:defRPr/>
            </a:pPr>
            <a:r>
              <a:rPr lang="fr-FR" sz="1600" dirty="0" smtClean="0"/>
              <a:t>Faire </a:t>
            </a:r>
            <a:r>
              <a:rPr lang="fr-FR" sz="1600" dirty="0"/>
              <a:t>connaître des techniques efficaces </a:t>
            </a:r>
            <a:r>
              <a:rPr lang="fr-FR" sz="1600" dirty="0" smtClean="0"/>
              <a:t>visant </a:t>
            </a:r>
            <a:r>
              <a:rPr lang="fr-FR" sz="1600" dirty="0"/>
              <a:t>à soulager des maux tant physiques que </a:t>
            </a:r>
            <a:r>
              <a:rPr lang="fr-FR" sz="1600" dirty="0" smtClean="0"/>
              <a:t>psychiques.</a:t>
            </a:r>
          </a:p>
          <a:p>
            <a:pPr marL="381000" lvl="1" indent="-381000" eaLnBrk="1" hangingPunct="1">
              <a:lnSpc>
                <a:spcPct val="90000"/>
              </a:lnSpc>
              <a:buClr>
                <a:schemeClr val="folHlink"/>
              </a:buClr>
              <a:buSzTx/>
              <a:buFont typeface="Wingdings" panose="05000000000000000000" pitchFamily="2" charset="2"/>
              <a:buAutoNum type="arabicPeriod"/>
              <a:defRPr/>
            </a:pPr>
            <a:endParaRPr lang="fr-FR" sz="1600" dirty="0" smtClean="0"/>
          </a:p>
          <a:p>
            <a:pPr marL="0" lvl="1" indent="0" eaLnBrk="1" hangingPunct="1">
              <a:lnSpc>
                <a:spcPct val="90000"/>
              </a:lnSpc>
              <a:buClr>
                <a:schemeClr val="folHlink"/>
              </a:buClr>
              <a:buSzTx/>
              <a:buNone/>
              <a:defRPr/>
            </a:pPr>
            <a:r>
              <a:rPr lang="fr-FR" altLang="fr-FR" sz="1600" b="1" dirty="0" smtClean="0"/>
              <a:t>Types d’accompagnement</a:t>
            </a:r>
          </a:p>
          <a:p>
            <a:pPr>
              <a:defRPr/>
            </a:pPr>
            <a:r>
              <a:rPr lang="fr-FR" altLang="fr-FR" sz="1600" dirty="0" smtClean="0"/>
              <a:t>Accompagnement des enfants précoces en difficulté scolaires, TDA-H avec diagnostic préalable, et adultes surdoués en difficulté,</a:t>
            </a:r>
          </a:p>
          <a:p>
            <a:pPr>
              <a:defRPr/>
            </a:pPr>
            <a:r>
              <a:rPr lang="fr-FR" altLang="fr-FR" sz="1600" dirty="0" smtClean="0"/>
              <a:t>Haptonomie et accompagnement des mamans pendant les 3 mois après la naissance de leur bébé,</a:t>
            </a:r>
          </a:p>
          <a:p>
            <a:pPr>
              <a:defRPr/>
            </a:pPr>
            <a:r>
              <a:rPr lang="fr-FR" altLang="fr-FR" sz="1600" dirty="0" smtClean="0"/>
              <a:t>Sortie de </a:t>
            </a:r>
            <a:r>
              <a:rPr lang="fr-FR" altLang="fr-FR" sz="1600" dirty="0" err="1" smtClean="0"/>
              <a:t>burn</a:t>
            </a:r>
            <a:r>
              <a:rPr lang="fr-FR" altLang="fr-FR" sz="1600" dirty="0" smtClean="0"/>
              <a:t> out,</a:t>
            </a:r>
          </a:p>
          <a:p>
            <a:pPr>
              <a:defRPr/>
            </a:pPr>
            <a:r>
              <a:rPr lang="fr-FR" altLang="fr-FR" sz="1600" dirty="0" smtClean="0"/>
              <a:t>Souffrance et stress post-traumatique,</a:t>
            </a:r>
          </a:p>
          <a:p>
            <a:pPr>
              <a:defRPr/>
            </a:pPr>
            <a:r>
              <a:rPr lang="fr-FR" altLang="fr-FR" sz="1600" dirty="0" smtClean="0"/>
              <a:t>Cohérence cardiaque,</a:t>
            </a:r>
          </a:p>
          <a:p>
            <a:pPr>
              <a:defRPr/>
            </a:pPr>
            <a:r>
              <a:rPr lang="fr-FR" altLang="fr-FR" sz="1600" dirty="0" smtClean="0"/>
              <a:t>Soutien psychologique pour des traitements liés à des pathologies longues.</a:t>
            </a:r>
          </a:p>
          <a:p>
            <a:pPr>
              <a:defRPr/>
            </a:pPr>
            <a:endParaRPr lang="fr-FR" altLang="fr-FR" sz="1600" dirty="0" smtClean="0"/>
          </a:p>
        </p:txBody>
      </p:sp>
    </p:spTree>
    <p:extLst>
      <p:ext uri="{BB962C8B-B14F-4D97-AF65-F5344CB8AC3E}">
        <p14:creationId xmlns:p14="http://schemas.microsoft.com/office/powerpoint/2010/main" val="2986068993"/>
      </p:ext>
    </p:extLst>
  </p:cSld>
  <p:clrMapOvr>
    <a:masterClrMapping/>
  </p:clrMapOvr>
  <p:transition spd="med"/>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FINEDINNAVIGATOR" val="False"/>
  <p:tag name="BRANCHTO" val="0"/>
</p:tagLst>
</file>

<file path=ppt/theme/theme1.xml><?xml version="1.0" encoding="utf-8"?>
<a:theme xmlns:a="http://schemas.openxmlformats.org/drawingml/2006/main" name="frproposal">
  <a:themeElements>
    <a:clrScheme name="frproposa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frpropos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frproposa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frproposa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frproposa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frproposa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frproposa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frproposa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frproposa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frproposa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frproposa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frproposa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frproposa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frproposa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10E7608-AD23-4176-BC16-327A967B3E0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Présentation d'un projet</Template>
  <TotalTime>6586</TotalTime>
  <Words>1790</Words>
  <Application>Microsoft Office PowerPoint</Application>
  <PresentationFormat>Affichage à l'écran (4:3)</PresentationFormat>
  <Paragraphs>370</Paragraphs>
  <Slides>42</Slides>
  <Notes>21</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42</vt:i4>
      </vt:variant>
    </vt:vector>
  </HeadingPairs>
  <TitlesOfParts>
    <vt:vector size="44" baseType="lpstr">
      <vt:lpstr>frproposal</vt:lpstr>
      <vt:lpstr>Adobe Acrobat Document</vt:lpstr>
      <vt:lpstr>        Centre SophroKhepri     Centre du Mieux-être Sophrologie et Thérapies alternatives </vt:lpstr>
      <vt:lpstr>Sommaire</vt:lpstr>
      <vt:lpstr>1. Résumé carrière &amp; constat</vt:lpstr>
      <vt:lpstr>1. Résumé de carrière</vt:lpstr>
      <vt:lpstr>1. Constat et problématique</vt:lpstr>
      <vt:lpstr>2. La Vision</vt:lpstr>
      <vt:lpstr>2. La vision</vt:lpstr>
      <vt:lpstr>3. Spécificités du Centre</vt:lpstr>
      <vt:lpstr>3. Spécificités du Centre</vt:lpstr>
      <vt:lpstr>Présentation PowerPoint</vt:lpstr>
      <vt:lpstr>3. Situation des locaux</vt:lpstr>
      <vt:lpstr>Agencement </vt:lpstr>
      <vt:lpstr>4. Concept et stratégie</vt:lpstr>
      <vt:lpstr>4. Concept et stratégie</vt:lpstr>
      <vt:lpstr>4. Qui sont nos clients ?</vt:lpstr>
      <vt:lpstr>4. Que cherchent les patients?</vt:lpstr>
      <vt:lpstr>Que cherchent les professionnels ?</vt:lpstr>
      <vt:lpstr>4. L'offre de services B2B</vt:lpstr>
      <vt:lpstr>4. Comment atteindre nos clients</vt:lpstr>
      <vt:lpstr>5. Le marché</vt:lpstr>
      <vt:lpstr>5. Concurrence indirecte</vt:lpstr>
      <vt:lpstr>5. Evolution du marché</vt:lpstr>
      <vt:lpstr>5. Niveau de connaissance de la sophrologie (sondage effectué par la Société Française de sophrologie)</vt:lpstr>
      <vt:lpstr>5. Niveau de connaissance de la sophrologie (sondage effectué par la Société Française de sophrologie)</vt:lpstr>
      <vt:lpstr>6. Avancement du projet</vt:lpstr>
      <vt:lpstr>6. Où en est le projet ?</vt:lpstr>
      <vt:lpstr>6. Levée Crowd Funding</vt:lpstr>
      <vt:lpstr>7. Proposition pour les investisseurs</vt:lpstr>
      <vt:lpstr>7. Business Plan</vt:lpstr>
      <vt:lpstr>Contruction du CA - Ventes</vt:lpstr>
      <vt:lpstr>Comptes d’exploitation</vt:lpstr>
      <vt:lpstr>Plan de financement</vt:lpstr>
      <vt:lpstr>Bilans</vt:lpstr>
      <vt:lpstr>BFR</vt:lpstr>
      <vt:lpstr>ANNEXES :</vt:lpstr>
      <vt:lpstr>Qu’est-ce que la sophrologie ?</vt:lpstr>
      <vt:lpstr>Parcours de la Dirigeante</vt:lpstr>
      <vt:lpstr>Résumé de carrière</vt:lpstr>
      <vt:lpstr>Formation</vt:lpstr>
      <vt:lpstr>Merci de votre attention.</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du Nom du projet</dc:title>
  <dc:creator>Graziella Zonnekynd</dc:creator>
  <cp:lastModifiedBy>Dell</cp:lastModifiedBy>
  <cp:revision>72</cp:revision>
  <cp:lastPrinted>2015-03-05T00:14:30Z</cp:lastPrinted>
  <dcterms:created xsi:type="dcterms:W3CDTF">2015-02-15T15:45:30Z</dcterms:created>
  <dcterms:modified xsi:type="dcterms:W3CDTF">2015-07-07T19:33:59Z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TC060891601036</vt:lpwstr>
  </property>
</Properties>
</file>