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303" r:id="rId3"/>
    <p:sldId id="257" r:id="rId4"/>
    <p:sldId id="261" r:id="rId5"/>
    <p:sldId id="260" r:id="rId6"/>
    <p:sldId id="262" r:id="rId7"/>
    <p:sldId id="263" r:id="rId8"/>
    <p:sldId id="299" r:id="rId9"/>
    <p:sldId id="264" r:id="rId10"/>
    <p:sldId id="300" r:id="rId11"/>
    <p:sldId id="272" r:id="rId12"/>
    <p:sldId id="281" r:id="rId13"/>
    <p:sldId id="265" r:id="rId14"/>
    <p:sldId id="266" r:id="rId15"/>
    <p:sldId id="267" r:id="rId16"/>
    <p:sldId id="268" r:id="rId17"/>
    <p:sldId id="297" r:id="rId18"/>
    <p:sldId id="298" r:id="rId19"/>
    <p:sldId id="302" r:id="rId20"/>
  </p:sldIdLst>
  <p:sldSz cx="12192000" cy="6858000"/>
  <p:notesSz cx="6797675"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tilisateur Windows" initials="UW" lastIdx="4" clrIdx="0">
    <p:extLst>
      <p:ext uri="{19B8F6BF-5375-455C-9EA6-DF929625EA0E}">
        <p15:presenceInfo xmlns:p15="http://schemas.microsoft.com/office/powerpoint/2012/main" userId="Utilisateur Window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377D4"/>
    <a:srgbClr val="13D4CA"/>
    <a:srgbClr val="CA10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showGuides="1">
      <p:cViewPr varScale="1">
        <p:scale>
          <a:sx n="65" d="100"/>
          <a:sy n="65" d="100"/>
        </p:scale>
        <p:origin x="48" y="39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10-25T01:10:46.231" idx="1">
    <p:pos x="2660" y="1855"/>
    <p:text>PHYSIOLOGIE
A.− Substance organique qui entre dans le processus métabolique. Dégradation des métabolites. Parmi les métabolites des végétaux, rappelons les tanins (Encyclop. Sc. Techn.t. 71972, p. 774):
1. La fonction primordiale des mitochondries est d'opérer dans la cellule l'oxydation des métabolites oxydables, opération souvent dénommée «respiration cellulaire» (...). Les métabolites oxydables sont essentiellement les glucides, surtout le glucose. Mais lipides et protéines peuvent être utilisés en cas de disette des premiers. Dans tous les cas, la mitochondrie ne peut recevoir ces métabolites que sous la forme déjà partiellement dégradée de radicaux acétyle à deux carbones seulement: CH3-CO-. Encyclop. Sc. Techn., t. 8, 1972, p. 73.
♦ Métabolite essentiel. Substance non synthétisée par l'organisme et dont la présence est indispensable au déroulement normal d'un processus métabolique (d'apr. Quillet Suppl. 1971). L'étude des métabolites essentiels et des facteurs de croissance (Hist. gén. sc., t. 3, vol. 2, 1964, p. 623).
B. − Produit intermédiaire qui se forme dans l'organisme au cours d'un processus métabolique:
2. Il y a (...) une grande diversité des voies de dégradation des glucides. Si l'on y ajoute celles qui attaquent les lipides et les protides, l'ensemble forme un faisceau de réactions qui parfois convergent sur les mêmes métabolites: acide pyruvique [le plus simple des acides α-cétoniques de formule CH3-CO-COOH], groupe acétyle, parfois divergent et fournissent de nombreux matériaux de synthèse. Physiol., 1969, p. 261 (Encyclop. de la Pléiade).
Prononc.: [metabɔlit]. Étymol. et Hist. 1. 1954 «produit de la transformation d'un corps chimique organique au sein d'une cellule» (J. Guillerme, La Vie en haute altitude, p. 63). 2. 1963 «produit simple et assimilable de la digestion d'un aliment» (Lar. encyclop.) Dér. de métabolisme*; suff. -ite*.</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10-25T01:32:46.003" idx="2">
    <p:pos x="543" y="1551"/>
    <p:text>ATP</p:text>
    <p:extLst>
      <p:ext uri="{C676402C-5697-4E1C-873F-D02D1690AC5C}">
        <p15:threadingInfo xmlns:p15="http://schemas.microsoft.com/office/powerpoint/2012/main" timeZoneBias="-120"/>
      </p:ext>
    </p:extLst>
  </p:cm>
  <p:cm authorId="1" dt="2020-10-25T01:42:13.137" idx="3">
    <p:pos x="543" y="1687"/>
    <p:text>Définition du mot ATP : ATP : Adénosine TriphosPhate, molécule qui aide les organismes vivants à transformer le glycogène en glucose.</p:text>
    <p:extLst>
      <p:ext uri="{C676402C-5697-4E1C-873F-D02D1690AC5C}">
        <p15:threadingInfo xmlns:p15="http://schemas.microsoft.com/office/powerpoint/2012/main" timeZoneBias="-120">
          <p15:parentCm authorId="1" idx="2"/>
        </p15:threadingInfo>
      </p:ext>
    </p:extLst>
  </p:cm>
  <p:cm authorId="1" dt="2020-10-25T01:44:28.483" idx="4">
    <p:pos x="543" y="1823"/>
    <p:text>Biologie : l'ATP et la respiration cellulaire. Dans la cellule, les stocks d'ATP sont peu importants, la molécule doit donc être continuellement renouvelée. La mitochondrie est le lieu de la respiration cellulaire. Celle-ci est un ensemble de réactions qui permettent de convertir le glucose en molécule énergétique, l'ATP. Ce processus comprend plusieurs étapes, dont le « cycle de Krebs », un ensemble de réactions métaboliques qui a lieu dans la matrice de la mitochondrie.</p:text>
    <p:extLst>
      <p:ext uri="{C676402C-5697-4E1C-873F-D02D1690AC5C}">
        <p15:threadingInfo xmlns:p15="http://schemas.microsoft.com/office/powerpoint/2012/main" timeZoneBias="-120">
          <p15:parentCm authorId="1" idx="2"/>
        </p15:threadingInfo>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8215"/>
          </a:xfrm>
          <a:prstGeom prst="rect">
            <a:avLst/>
          </a:prstGeom>
        </p:spPr>
        <p:txBody>
          <a:bodyPr vert="horz" lIns="91440" tIns="45720" rIns="91440" bIns="45720" rtlCol="0"/>
          <a:lstStyle>
            <a:lvl1pPr algn="r">
              <a:defRPr sz="1200"/>
            </a:lvl1pPr>
          </a:lstStyle>
          <a:p>
            <a:fld id="{85CE3F97-D12C-4669-8EEA-740E056DC46F}" type="datetimeFigureOut">
              <a:rPr lang="fr-FR" smtClean="0"/>
              <a:t>04/11/2020</a:t>
            </a:fld>
            <a:endParaRPr lang="fr-FR"/>
          </a:p>
        </p:txBody>
      </p:sp>
      <p:sp>
        <p:nvSpPr>
          <p:cNvPr id="4" name="Espace réservé du pied de page 3"/>
          <p:cNvSpPr>
            <a:spLocks noGrp="1"/>
          </p:cNvSpPr>
          <p:nvPr>
            <p:ph type="ftr" sz="quarter" idx="2"/>
          </p:nvPr>
        </p:nvSpPr>
        <p:spPr>
          <a:xfrm>
            <a:off x="0" y="9431600"/>
            <a:ext cx="2945659" cy="498214"/>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31600"/>
            <a:ext cx="2945659" cy="498214"/>
          </a:xfrm>
          <a:prstGeom prst="rect">
            <a:avLst/>
          </a:prstGeom>
        </p:spPr>
        <p:txBody>
          <a:bodyPr vert="horz" lIns="91440" tIns="45720" rIns="91440" bIns="45720" rtlCol="0" anchor="b"/>
          <a:lstStyle>
            <a:lvl1pPr algn="r">
              <a:defRPr sz="1200"/>
            </a:lvl1pPr>
          </a:lstStyle>
          <a:p>
            <a:fld id="{67239771-9BF4-4106-B176-36D160058A8A}" type="slidenum">
              <a:rPr lang="fr-FR" smtClean="0"/>
              <a:t>‹N°›</a:t>
            </a:fld>
            <a:endParaRPr lang="fr-FR"/>
          </a:p>
        </p:txBody>
      </p:sp>
    </p:spTree>
    <p:extLst>
      <p:ext uri="{BB962C8B-B14F-4D97-AF65-F5344CB8AC3E}">
        <p14:creationId xmlns:p14="http://schemas.microsoft.com/office/powerpoint/2010/main" val="22886974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215"/>
          </a:xfrm>
          <a:prstGeom prst="rect">
            <a:avLst/>
          </a:prstGeom>
        </p:spPr>
        <p:txBody>
          <a:bodyPr vert="horz" lIns="91440" tIns="45720" rIns="91440" bIns="45720" rtlCol="0"/>
          <a:lstStyle>
            <a:lvl1pPr algn="r">
              <a:defRPr sz="1200"/>
            </a:lvl1pPr>
          </a:lstStyle>
          <a:p>
            <a:fld id="{D0E713AD-FBA5-4DFF-9026-3957A87D797A}" type="datetimeFigureOut">
              <a:rPr lang="fr-FR" smtClean="0"/>
              <a:t>04/11/2020</a:t>
            </a:fld>
            <a:endParaRPr lang="fr-FR"/>
          </a:p>
        </p:txBody>
      </p:sp>
      <p:sp>
        <p:nvSpPr>
          <p:cNvPr id="4" name="Espace réservé de l'image des diapositives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78722"/>
            <a:ext cx="5438140" cy="3909864"/>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31600"/>
            <a:ext cx="2945659" cy="49821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31600"/>
            <a:ext cx="2945659" cy="498214"/>
          </a:xfrm>
          <a:prstGeom prst="rect">
            <a:avLst/>
          </a:prstGeom>
        </p:spPr>
        <p:txBody>
          <a:bodyPr vert="horz" lIns="91440" tIns="45720" rIns="91440" bIns="45720" rtlCol="0" anchor="b"/>
          <a:lstStyle>
            <a:lvl1pPr algn="r">
              <a:defRPr sz="1200"/>
            </a:lvl1pPr>
          </a:lstStyle>
          <a:p>
            <a:fld id="{269045A7-6928-4531-9008-89CC912377D7}" type="slidenum">
              <a:rPr lang="fr-FR" smtClean="0"/>
              <a:t>‹N°›</a:t>
            </a:fld>
            <a:endParaRPr lang="fr-FR"/>
          </a:p>
        </p:txBody>
      </p:sp>
    </p:spTree>
    <p:extLst>
      <p:ext uri="{BB962C8B-B14F-4D97-AF65-F5344CB8AC3E}">
        <p14:creationId xmlns:p14="http://schemas.microsoft.com/office/powerpoint/2010/main" val="4021560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1:notes"/>
          <p:cNvSpPr>
            <a:spLocks noGrp="1" noRot="1" noChangeAspect="1"/>
          </p:cNvSpPr>
          <p:nvPr>
            <p:ph type="sldImg" idx="2"/>
          </p:nvPr>
        </p:nvSpPr>
        <p:spPr>
          <a:xfrm>
            <a:off x="-222250" y="809625"/>
            <a:ext cx="7191375" cy="40465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 name="Google Shape;65;p1:notes"/>
          <p:cNvSpPr txBox="1">
            <a:spLocks noGrp="1"/>
          </p:cNvSpPr>
          <p:nvPr>
            <p:ph type="body" idx="1"/>
          </p:nvPr>
        </p:nvSpPr>
        <p:spPr>
          <a:xfrm>
            <a:off x="674576" y="5126913"/>
            <a:ext cx="5396598" cy="485707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extLst>
      <p:ext uri="{BB962C8B-B14F-4D97-AF65-F5344CB8AC3E}">
        <p14:creationId xmlns:p14="http://schemas.microsoft.com/office/powerpoint/2010/main" val="2707858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B1B4018F-0A2C-459B-ABF3-FE22369DCEB8}" type="datetimeFigureOut">
              <a:rPr lang="fr-FR" smtClean="0"/>
              <a:t>04/11/2020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6672330-64F4-4F2D-A682-2B99E7821B2E}" type="slidenum">
              <a:rPr lang="fr-FR" smtClean="0"/>
              <a:t>‹N°›</a:t>
            </a:fld>
            <a:endParaRPr lang="fr-FR"/>
          </a:p>
        </p:txBody>
      </p:sp>
    </p:spTree>
    <p:extLst>
      <p:ext uri="{BB962C8B-B14F-4D97-AF65-F5344CB8AC3E}">
        <p14:creationId xmlns:p14="http://schemas.microsoft.com/office/powerpoint/2010/main" val="1323768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1B4018F-0A2C-459B-ABF3-FE22369DCEB8}" type="datetimeFigureOut">
              <a:rPr lang="fr-FR" smtClean="0"/>
              <a:t>04/11/2020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6672330-64F4-4F2D-A682-2B99E7821B2E}" type="slidenum">
              <a:rPr lang="fr-FR" smtClean="0"/>
              <a:t>‹N°›</a:t>
            </a:fld>
            <a:endParaRPr lang="fr-FR"/>
          </a:p>
        </p:txBody>
      </p:sp>
    </p:spTree>
    <p:extLst>
      <p:ext uri="{BB962C8B-B14F-4D97-AF65-F5344CB8AC3E}">
        <p14:creationId xmlns:p14="http://schemas.microsoft.com/office/powerpoint/2010/main" val="2045200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1B4018F-0A2C-459B-ABF3-FE22369DCEB8}" type="datetimeFigureOut">
              <a:rPr lang="fr-FR" smtClean="0"/>
              <a:t>04/11/2020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6672330-64F4-4F2D-A682-2B99E7821B2E}" type="slidenum">
              <a:rPr lang="fr-FR" smtClean="0"/>
              <a:t>‹N°›</a:t>
            </a:fld>
            <a:endParaRPr lang="fr-FR"/>
          </a:p>
        </p:txBody>
      </p:sp>
    </p:spTree>
    <p:extLst>
      <p:ext uri="{BB962C8B-B14F-4D97-AF65-F5344CB8AC3E}">
        <p14:creationId xmlns:p14="http://schemas.microsoft.com/office/powerpoint/2010/main" val="1000579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18"/>
          <p:cNvSpPr txBox="1">
            <a:spLocks noGrp="1"/>
          </p:cNvSpPr>
          <p:nvPr>
            <p:ph type="ctrTitle"/>
          </p:nvPr>
        </p:nvSpPr>
        <p:spPr>
          <a:xfrm>
            <a:off x="2266913" y="1360350"/>
            <a:ext cx="7743199" cy="1546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91EA"/>
              </a:buClr>
              <a:buSzPts val="6000"/>
              <a:buNone/>
              <a:defRPr sz="6000" b="1">
                <a:solidFill>
                  <a:srgbClr val="0091EA"/>
                </a:solidFill>
              </a:defRPr>
            </a:lvl1pPr>
            <a:lvl2pPr lvl="1">
              <a:spcBef>
                <a:spcPts val="0"/>
              </a:spcBef>
              <a:spcAft>
                <a:spcPts val="0"/>
              </a:spcAft>
              <a:buClr>
                <a:srgbClr val="0091EA"/>
              </a:buClr>
              <a:buSzPts val="6000"/>
              <a:buNone/>
              <a:defRPr sz="6000" b="1">
                <a:solidFill>
                  <a:srgbClr val="0091EA"/>
                </a:solidFill>
              </a:defRPr>
            </a:lvl2pPr>
            <a:lvl3pPr lvl="2">
              <a:spcBef>
                <a:spcPts val="0"/>
              </a:spcBef>
              <a:spcAft>
                <a:spcPts val="0"/>
              </a:spcAft>
              <a:buClr>
                <a:srgbClr val="0091EA"/>
              </a:buClr>
              <a:buSzPts val="6000"/>
              <a:buNone/>
              <a:defRPr sz="6000" b="1">
                <a:solidFill>
                  <a:srgbClr val="0091EA"/>
                </a:solidFill>
              </a:defRPr>
            </a:lvl3pPr>
            <a:lvl4pPr lvl="3">
              <a:spcBef>
                <a:spcPts val="0"/>
              </a:spcBef>
              <a:spcAft>
                <a:spcPts val="0"/>
              </a:spcAft>
              <a:buClr>
                <a:srgbClr val="0091EA"/>
              </a:buClr>
              <a:buSzPts val="6000"/>
              <a:buNone/>
              <a:defRPr sz="6000" b="1">
                <a:solidFill>
                  <a:srgbClr val="0091EA"/>
                </a:solidFill>
              </a:defRPr>
            </a:lvl4pPr>
            <a:lvl5pPr lvl="4">
              <a:spcBef>
                <a:spcPts val="0"/>
              </a:spcBef>
              <a:spcAft>
                <a:spcPts val="0"/>
              </a:spcAft>
              <a:buClr>
                <a:srgbClr val="0091EA"/>
              </a:buClr>
              <a:buSzPts val="6000"/>
              <a:buNone/>
              <a:defRPr sz="6000" b="1">
                <a:solidFill>
                  <a:srgbClr val="0091EA"/>
                </a:solidFill>
              </a:defRPr>
            </a:lvl5pPr>
            <a:lvl6pPr lvl="5">
              <a:spcBef>
                <a:spcPts val="0"/>
              </a:spcBef>
              <a:spcAft>
                <a:spcPts val="0"/>
              </a:spcAft>
              <a:buClr>
                <a:srgbClr val="0091EA"/>
              </a:buClr>
              <a:buSzPts val="6000"/>
              <a:buNone/>
              <a:defRPr sz="6000" b="1">
                <a:solidFill>
                  <a:srgbClr val="0091EA"/>
                </a:solidFill>
              </a:defRPr>
            </a:lvl6pPr>
            <a:lvl7pPr lvl="6">
              <a:spcBef>
                <a:spcPts val="0"/>
              </a:spcBef>
              <a:spcAft>
                <a:spcPts val="0"/>
              </a:spcAft>
              <a:buClr>
                <a:srgbClr val="0091EA"/>
              </a:buClr>
              <a:buSzPts val="6000"/>
              <a:buNone/>
              <a:defRPr sz="6000" b="1">
                <a:solidFill>
                  <a:srgbClr val="0091EA"/>
                </a:solidFill>
              </a:defRPr>
            </a:lvl7pPr>
            <a:lvl8pPr lvl="7">
              <a:spcBef>
                <a:spcPts val="0"/>
              </a:spcBef>
              <a:spcAft>
                <a:spcPts val="0"/>
              </a:spcAft>
              <a:buClr>
                <a:srgbClr val="0091EA"/>
              </a:buClr>
              <a:buSzPts val="6000"/>
              <a:buNone/>
              <a:defRPr sz="6000" b="1">
                <a:solidFill>
                  <a:srgbClr val="0091EA"/>
                </a:solidFill>
              </a:defRPr>
            </a:lvl8pPr>
            <a:lvl9pPr lvl="8">
              <a:spcBef>
                <a:spcPts val="0"/>
              </a:spcBef>
              <a:spcAft>
                <a:spcPts val="0"/>
              </a:spcAft>
              <a:buClr>
                <a:srgbClr val="0091EA"/>
              </a:buClr>
              <a:buSzPts val="6000"/>
              <a:buNone/>
              <a:defRPr sz="6000" b="1">
                <a:solidFill>
                  <a:srgbClr val="0091EA"/>
                </a:solidFill>
              </a:defRPr>
            </a:lvl9pPr>
          </a:lstStyle>
          <a:p>
            <a:endParaRPr/>
          </a:p>
        </p:txBody>
      </p:sp>
      <p:sp>
        <p:nvSpPr>
          <p:cNvPr id="10" name="Google Shape;10;p18"/>
          <p:cNvSpPr/>
          <p:nvPr/>
        </p:nvSpPr>
        <p:spPr>
          <a:xfrm>
            <a:off x="9196833" y="6199950"/>
            <a:ext cx="169200" cy="126900"/>
          </a:xfrm>
          <a:prstGeom prst="ellipse">
            <a:avLst/>
          </a:prstGeom>
          <a:solidFill>
            <a:srgbClr val="0091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18"/>
          <p:cNvSpPr/>
          <p:nvPr/>
        </p:nvSpPr>
        <p:spPr>
          <a:xfrm>
            <a:off x="9939167" y="5638800"/>
            <a:ext cx="169200" cy="126900"/>
          </a:xfrm>
          <a:prstGeom prst="ellipse">
            <a:avLst/>
          </a:prstGeom>
          <a:solidFill>
            <a:srgbClr val="0091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18"/>
          <p:cNvSpPr/>
          <p:nvPr/>
        </p:nvSpPr>
        <p:spPr>
          <a:xfrm>
            <a:off x="11770303" y="4597554"/>
            <a:ext cx="101199" cy="75899"/>
          </a:xfrm>
          <a:prstGeom prst="ellipse">
            <a:avLst/>
          </a:prstGeom>
          <a:solidFill>
            <a:srgbClr val="0091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18"/>
          <p:cNvSpPr/>
          <p:nvPr/>
        </p:nvSpPr>
        <p:spPr>
          <a:xfrm>
            <a:off x="11569400" y="6577875"/>
            <a:ext cx="169200" cy="126900"/>
          </a:xfrm>
          <a:prstGeom prst="ellipse">
            <a:avLst/>
          </a:prstGeom>
          <a:solidFill>
            <a:srgbClr val="0091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18"/>
          <p:cNvSpPr/>
          <p:nvPr/>
        </p:nvSpPr>
        <p:spPr>
          <a:xfrm>
            <a:off x="3962967" y="633400"/>
            <a:ext cx="169200" cy="126900"/>
          </a:xfrm>
          <a:prstGeom prst="ellipse">
            <a:avLst/>
          </a:prstGeom>
          <a:solidFill>
            <a:srgbClr val="0091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18"/>
          <p:cNvSpPr/>
          <p:nvPr/>
        </p:nvSpPr>
        <p:spPr>
          <a:xfrm>
            <a:off x="772845" y="3373478"/>
            <a:ext cx="169200" cy="126900"/>
          </a:xfrm>
          <a:prstGeom prst="ellipse">
            <a:avLst/>
          </a:prstGeom>
          <a:solidFill>
            <a:srgbClr val="0091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18"/>
          <p:cNvSpPr/>
          <p:nvPr/>
        </p:nvSpPr>
        <p:spPr>
          <a:xfrm>
            <a:off x="415791" y="791518"/>
            <a:ext cx="169200" cy="126900"/>
          </a:xfrm>
          <a:prstGeom prst="ellipse">
            <a:avLst/>
          </a:prstGeom>
          <a:solidFill>
            <a:srgbClr val="0091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18"/>
          <p:cNvSpPr/>
          <p:nvPr/>
        </p:nvSpPr>
        <p:spPr>
          <a:xfrm>
            <a:off x="835095" y="1339871"/>
            <a:ext cx="338400" cy="253800"/>
          </a:xfrm>
          <a:prstGeom prst="ellipse">
            <a:avLst/>
          </a:prstGeom>
          <a:noFill/>
          <a:ln w="19050" cap="flat" cmpd="sng">
            <a:solidFill>
              <a:srgbClr val="0091E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18"/>
          <p:cNvSpPr/>
          <p:nvPr/>
        </p:nvSpPr>
        <p:spPr>
          <a:xfrm>
            <a:off x="10806000" y="4963100"/>
            <a:ext cx="253600" cy="190500"/>
          </a:xfrm>
          <a:prstGeom prst="ellipse">
            <a:avLst/>
          </a:prstGeom>
          <a:noFill/>
          <a:ln w="19050" cap="flat" cmpd="sng">
            <a:solidFill>
              <a:srgbClr val="0091E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18"/>
          <p:cNvSpPr/>
          <p:nvPr/>
        </p:nvSpPr>
        <p:spPr>
          <a:xfrm>
            <a:off x="11738600" y="5654656"/>
            <a:ext cx="253600" cy="190500"/>
          </a:xfrm>
          <a:prstGeom prst="ellipse">
            <a:avLst/>
          </a:prstGeom>
          <a:noFill/>
          <a:ln w="19050" cap="flat" cmpd="sng">
            <a:solidFill>
              <a:srgbClr val="0091E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18"/>
          <p:cNvSpPr/>
          <p:nvPr/>
        </p:nvSpPr>
        <p:spPr>
          <a:xfrm>
            <a:off x="261747" y="1990891"/>
            <a:ext cx="101199" cy="75899"/>
          </a:xfrm>
          <a:prstGeom prst="ellipse">
            <a:avLst/>
          </a:prstGeom>
          <a:solidFill>
            <a:srgbClr val="0091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18"/>
          <p:cNvSpPr/>
          <p:nvPr/>
        </p:nvSpPr>
        <p:spPr>
          <a:xfrm>
            <a:off x="2317400" y="271321"/>
            <a:ext cx="338400" cy="253800"/>
          </a:xfrm>
          <a:prstGeom prst="ellipse">
            <a:avLst/>
          </a:prstGeom>
          <a:noFill/>
          <a:ln w="19050" cap="flat" cmpd="sng">
            <a:solidFill>
              <a:srgbClr val="0091E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18"/>
          <p:cNvSpPr/>
          <p:nvPr/>
        </p:nvSpPr>
        <p:spPr>
          <a:xfrm>
            <a:off x="1028878" y="2504486"/>
            <a:ext cx="101199" cy="75899"/>
          </a:xfrm>
          <a:prstGeom prst="ellipse">
            <a:avLst/>
          </a:prstGeom>
          <a:solidFill>
            <a:srgbClr val="0091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18"/>
          <p:cNvSpPr/>
          <p:nvPr/>
        </p:nvSpPr>
        <p:spPr>
          <a:xfrm>
            <a:off x="5695445" y="474826"/>
            <a:ext cx="101199" cy="75899"/>
          </a:xfrm>
          <a:prstGeom prst="ellipse">
            <a:avLst/>
          </a:prstGeom>
          <a:solidFill>
            <a:srgbClr val="0091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18"/>
          <p:cNvSpPr/>
          <p:nvPr/>
        </p:nvSpPr>
        <p:spPr>
          <a:xfrm>
            <a:off x="10305617" y="6127437"/>
            <a:ext cx="338400" cy="254100"/>
          </a:xfrm>
          <a:prstGeom prst="ellipse">
            <a:avLst/>
          </a:prstGeom>
          <a:noFill/>
          <a:ln w="19050" cap="flat" cmpd="sng">
            <a:solidFill>
              <a:srgbClr val="0091E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372879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1B4018F-0A2C-459B-ABF3-FE22369DCEB8}" type="datetimeFigureOut">
              <a:rPr lang="fr-FR" smtClean="0"/>
              <a:t>04/11/2020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6672330-64F4-4F2D-A682-2B99E7821B2E}" type="slidenum">
              <a:rPr lang="fr-FR" smtClean="0"/>
              <a:t>‹N°›</a:t>
            </a:fld>
            <a:endParaRPr lang="fr-FR"/>
          </a:p>
        </p:txBody>
      </p:sp>
    </p:spTree>
    <p:extLst>
      <p:ext uri="{BB962C8B-B14F-4D97-AF65-F5344CB8AC3E}">
        <p14:creationId xmlns:p14="http://schemas.microsoft.com/office/powerpoint/2010/main" val="4159897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B1B4018F-0A2C-459B-ABF3-FE22369DCEB8}" type="datetimeFigureOut">
              <a:rPr lang="fr-FR" smtClean="0"/>
              <a:t>04/11/2020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6672330-64F4-4F2D-A682-2B99E7821B2E}" type="slidenum">
              <a:rPr lang="fr-FR" smtClean="0"/>
              <a:t>‹N°›</a:t>
            </a:fld>
            <a:endParaRPr lang="fr-FR"/>
          </a:p>
        </p:txBody>
      </p:sp>
    </p:spTree>
    <p:extLst>
      <p:ext uri="{BB962C8B-B14F-4D97-AF65-F5344CB8AC3E}">
        <p14:creationId xmlns:p14="http://schemas.microsoft.com/office/powerpoint/2010/main" val="2929909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B1B4018F-0A2C-459B-ABF3-FE22369DCEB8}" type="datetimeFigureOut">
              <a:rPr lang="fr-FR" smtClean="0"/>
              <a:t>04/11/2020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6672330-64F4-4F2D-A682-2B99E7821B2E}" type="slidenum">
              <a:rPr lang="fr-FR" smtClean="0"/>
              <a:t>‹N°›</a:t>
            </a:fld>
            <a:endParaRPr lang="fr-FR"/>
          </a:p>
        </p:txBody>
      </p:sp>
    </p:spTree>
    <p:extLst>
      <p:ext uri="{BB962C8B-B14F-4D97-AF65-F5344CB8AC3E}">
        <p14:creationId xmlns:p14="http://schemas.microsoft.com/office/powerpoint/2010/main" val="2945288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B1B4018F-0A2C-459B-ABF3-FE22369DCEB8}" type="datetimeFigureOut">
              <a:rPr lang="fr-FR" smtClean="0"/>
              <a:t>04/11/2020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6672330-64F4-4F2D-A682-2B99E7821B2E}" type="slidenum">
              <a:rPr lang="fr-FR" smtClean="0"/>
              <a:t>‹N°›</a:t>
            </a:fld>
            <a:endParaRPr lang="fr-FR"/>
          </a:p>
        </p:txBody>
      </p:sp>
    </p:spTree>
    <p:extLst>
      <p:ext uri="{BB962C8B-B14F-4D97-AF65-F5344CB8AC3E}">
        <p14:creationId xmlns:p14="http://schemas.microsoft.com/office/powerpoint/2010/main" val="3621590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B1B4018F-0A2C-459B-ABF3-FE22369DCEB8}" type="datetimeFigureOut">
              <a:rPr lang="fr-FR" smtClean="0"/>
              <a:t>04/11/2020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6672330-64F4-4F2D-A682-2B99E7821B2E}" type="slidenum">
              <a:rPr lang="fr-FR" smtClean="0"/>
              <a:t>‹N°›</a:t>
            </a:fld>
            <a:endParaRPr lang="fr-FR"/>
          </a:p>
        </p:txBody>
      </p:sp>
    </p:spTree>
    <p:extLst>
      <p:ext uri="{BB962C8B-B14F-4D97-AF65-F5344CB8AC3E}">
        <p14:creationId xmlns:p14="http://schemas.microsoft.com/office/powerpoint/2010/main" val="1318655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1B4018F-0A2C-459B-ABF3-FE22369DCEB8}" type="datetimeFigureOut">
              <a:rPr lang="fr-FR" smtClean="0"/>
              <a:t>04/11/2020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6672330-64F4-4F2D-A682-2B99E7821B2E}" type="slidenum">
              <a:rPr lang="fr-FR" smtClean="0"/>
              <a:t>‹N°›</a:t>
            </a:fld>
            <a:endParaRPr lang="fr-FR"/>
          </a:p>
        </p:txBody>
      </p:sp>
    </p:spTree>
    <p:extLst>
      <p:ext uri="{BB962C8B-B14F-4D97-AF65-F5344CB8AC3E}">
        <p14:creationId xmlns:p14="http://schemas.microsoft.com/office/powerpoint/2010/main" val="3193874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B1B4018F-0A2C-459B-ABF3-FE22369DCEB8}" type="datetimeFigureOut">
              <a:rPr lang="fr-FR" smtClean="0"/>
              <a:t>04/11/2020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6672330-64F4-4F2D-A682-2B99E7821B2E}" type="slidenum">
              <a:rPr lang="fr-FR" smtClean="0"/>
              <a:t>‹N°›</a:t>
            </a:fld>
            <a:endParaRPr lang="fr-FR"/>
          </a:p>
        </p:txBody>
      </p:sp>
    </p:spTree>
    <p:extLst>
      <p:ext uri="{BB962C8B-B14F-4D97-AF65-F5344CB8AC3E}">
        <p14:creationId xmlns:p14="http://schemas.microsoft.com/office/powerpoint/2010/main" val="3633268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B1B4018F-0A2C-459B-ABF3-FE22369DCEB8}" type="datetimeFigureOut">
              <a:rPr lang="fr-FR" smtClean="0"/>
              <a:t>04/11/2020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6672330-64F4-4F2D-A682-2B99E7821B2E}" type="slidenum">
              <a:rPr lang="fr-FR" smtClean="0"/>
              <a:t>‹N°›</a:t>
            </a:fld>
            <a:endParaRPr lang="fr-FR"/>
          </a:p>
        </p:txBody>
      </p:sp>
    </p:spTree>
    <p:extLst>
      <p:ext uri="{BB962C8B-B14F-4D97-AF65-F5344CB8AC3E}">
        <p14:creationId xmlns:p14="http://schemas.microsoft.com/office/powerpoint/2010/main" val="3224691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B4018F-0A2C-459B-ABF3-FE22369DCEB8}" type="datetimeFigureOut">
              <a:rPr lang="fr-FR" smtClean="0"/>
              <a:t>04/11/2020</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672330-64F4-4F2D-A682-2B99E7821B2E}" type="slidenum">
              <a:rPr lang="fr-FR" smtClean="0"/>
              <a:t>‹N°›</a:t>
            </a:fld>
            <a:endParaRPr lang="fr-FR"/>
          </a:p>
        </p:txBody>
      </p:sp>
    </p:spTree>
    <p:extLst>
      <p:ext uri="{BB962C8B-B14F-4D97-AF65-F5344CB8AC3E}">
        <p14:creationId xmlns:p14="http://schemas.microsoft.com/office/powerpoint/2010/main" val="22337457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evelyne.revellat@kheprisante.fr"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28.jp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jpg"/><Relationship Id="rId10" Type="http://schemas.openxmlformats.org/officeDocument/2006/relationships/image" Target="../media/image15.png"/><Relationship Id="rId4" Type="http://schemas.openxmlformats.org/officeDocument/2006/relationships/image" Target="../media/image9.jpe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txBox="1">
            <a:spLocks/>
          </p:cNvSpPr>
          <p:nvPr/>
        </p:nvSpPr>
        <p:spPr>
          <a:xfrm>
            <a:off x="0" y="6065574"/>
            <a:ext cx="12317167" cy="991620"/>
          </a:xfrm>
          <a:prstGeom prst="rect">
            <a:avLst/>
          </a:prstGeom>
          <a:solidFill>
            <a:srgbClr val="33241F"/>
          </a:solidFill>
          <a:ln>
            <a:solidFill>
              <a:schemeClr val="bg1"/>
            </a:solidFill>
          </a:ln>
        </p:spPr>
        <p:txBody>
          <a:bodyPr lIns="110231" tIns="55116" rIns="110231" bIns="55116">
            <a:normAutofit/>
          </a:bodyPr>
          <a:lstStyle>
            <a:lvl1pPr marL="239173" indent="-239173" algn="l" defTabSz="63779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1pPr>
            <a:lvl2pPr marL="518208" indent="-199311" algn="l" defTabSz="63779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797243" indent="-159449" algn="l" defTabSz="637794"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3pPr>
            <a:lvl4pPr marL="1116140" indent="-159449" algn="l" defTabSz="637794"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1435037" indent="-159449" algn="l" defTabSz="637794"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1753934" indent="-159449" algn="l" defTabSz="637794"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2072831" indent="-159449" algn="l" defTabSz="637794"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2391728" indent="-159449" algn="l" defTabSz="637794"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2710625" indent="-159449" algn="l" defTabSz="637794"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9pPr>
          </a:lstStyle>
          <a:p>
            <a:pPr marL="0" indent="0" algn="ctr">
              <a:buNone/>
            </a:pPr>
            <a:endParaRPr lang="fr-FR" sz="1515" b="1" dirty="0">
              <a:solidFill>
                <a:schemeClr val="bg1"/>
              </a:solidFill>
            </a:endParaRPr>
          </a:p>
        </p:txBody>
      </p:sp>
      <p:pic>
        <p:nvPicPr>
          <p:cNvPr id="5" name="Image 4" descr="C:\Users\PC\Dropbox\01-Sophrokhépri\Marketing et Communication\Cocooning Day\Telethon 7 et 8 décembre\logo VMAPI.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40801" y="5792156"/>
            <a:ext cx="1740940" cy="1065844"/>
          </a:xfrm>
          <a:prstGeom prst="rect">
            <a:avLst/>
          </a:prstGeom>
          <a:noFill/>
          <a:ln>
            <a:noFill/>
          </a:ln>
        </p:spPr>
      </p:pic>
      <p:sp>
        <p:nvSpPr>
          <p:cNvPr id="6" name="ZoneTexte 5"/>
          <p:cNvSpPr txBox="1"/>
          <p:nvPr/>
        </p:nvSpPr>
        <p:spPr>
          <a:xfrm>
            <a:off x="4165601" y="6065574"/>
            <a:ext cx="4571924" cy="492695"/>
          </a:xfrm>
          <a:prstGeom prst="rect">
            <a:avLst/>
          </a:prstGeom>
          <a:noFill/>
        </p:spPr>
        <p:txBody>
          <a:bodyPr wrap="square" lIns="110231" tIns="55116" rIns="110231" bIns="55116" rtlCol="0">
            <a:spAutoFit/>
          </a:bodyPr>
          <a:lstStyle/>
          <a:p>
            <a:pPr algn="ctr"/>
            <a:r>
              <a:rPr lang="fr-FR" sz="1239" b="1" dirty="0">
                <a:solidFill>
                  <a:schemeClr val="bg1"/>
                </a:solidFill>
              </a:rPr>
              <a:t>188 Grande Rue Charles de Gaulle</a:t>
            </a:r>
            <a:br>
              <a:rPr lang="fr-FR" sz="1239" b="1" dirty="0">
                <a:solidFill>
                  <a:schemeClr val="bg1"/>
                </a:solidFill>
              </a:rPr>
            </a:br>
            <a:r>
              <a:rPr lang="fr-FR" sz="1239" b="1" dirty="0">
                <a:solidFill>
                  <a:schemeClr val="bg1"/>
                </a:solidFill>
              </a:rPr>
              <a:t>94130 Nogent-sur-Marne</a:t>
            </a:r>
          </a:p>
        </p:txBody>
      </p:sp>
      <p:sp>
        <p:nvSpPr>
          <p:cNvPr id="9" name="ZoneTexte 8"/>
          <p:cNvSpPr txBox="1"/>
          <p:nvPr/>
        </p:nvSpPr>
        <p:spPr>
          <a:xfrm>
            <a:off x="9161939" y="2034777"/>
            <a:ext cx="2784864" cy="523264"/>
          </a:xfrm>
          <a:prstGeom prst="rect">
            <a:avLst/>
          </a:prstGeom>
          <a:noFill/>
        </p:spPr>
        <p:txBody>
          <a:bodyPr wrap="square" lIns="116946" tIns="58473" rIns="116946" bIns="58473" rtlCol="0">
            <a:spAutoFit/>
          </a:bodyPr>
          <a:lstStyle/>
          <a:p>
            <a:pPr algn="r">
              <a:lnSpc>
                <a:spcPct val="150000"/>
              </a:lnSpc>
            </a:pPr>
            <a:r>
              <a:rPr lang="fr-FR" sz="2000" b="1" dirty="0">
                <a:solidFill>
                  <a:srgbClr val="0085B0"/>
                </a:solidFill>
                <a:latin typeface="Trebuchet MS" panose="020B0603020202020204" pitchFamily="34" charset="0"/>
              </a:rPr>
              <a:t>www.kheprisante.fr</a:t>
            </a:r>
          </a:p>
        </p:txBody>
      </p:sp>
      <p:sp>
        <p:nvSpPr>
          <p:cNvPr id="10" name="Titre 1"/>
          <p:cNvSpPr txBox="1">
            <a:spLocks/>
          </p:cNvSpPr>
          <p:nvPr/>
        </p:nvSpPr>
        <p:spPr>
          <a:xfrm>
            <a:off x="8737525" y="204441"/>
            <a:ext cx="3173180" cy="1259800"/>
          </a:xfrm>
          <a:prstGeom prst="rect">
            <a:avLst/>
          </a:prstGeom>
        </p:spPr>
        <p:txBody>
          <a:bodyPr lIns="63037" tIns="31518" rIns="63037" bIns="31518">
            <a:noAutofit/>
          </a:bodyPr>
          <a:lstStyle>
            <a:lvl1pPr algn="ctr" defTabSz="1115310" rtl="0" eaLnBrk="1" latinLnBrk="0" hangingPunct="1">
              <a:spcBef>
                <a:spcPct val="0"/>
              </a:spcBef>
              <a:buNone/>
              <a:defRPr sz="5400" kern="1200">
                <a:solidFill>
                  <a:schemeClr val="tx1"/>
                </a:solidFill>
                <a:latin typeface="+mj-lt"/>
                <a:ea typeface="+mj-ea"/>
                <a:cs typeface="+mj-cs"/>
              </a:defRPr>
            </a:lvl1pPr>
          </a:lstStyle>
          <a:p>
            <a:pPr algn="r"/>
            <a:r>
              <a:rPr lang="fr-FR" sz="1653" b="1" dirty="0">
                <a:solidFill>
                  <a:srgbClr val="0070C0"/>
                </a:solidFill>
              </a:rPr>
              <a:t>Espace de Santé intégrative</a:t>
            </a:r>
          </a:p>
          <a:p>
            <a:pPr algn="r"/>
            <a:r>
              <a:rPr lang="fr-FR" sz="1653" b="1" dirty="0" smtClean="0">
                <a:solidFill>
                  <a:srgbClr val="0070C0"/>
                </a:solidFill>
              </a:rPr>
              <a:t>&amp; Thérapie complémentaire</a:t>
            </a:r>
            <a:endParaRPr lang="fr-FR" sz="1653" b="1" dirty="0">
              <a:solidFill>
                <a:srgbClr val="0070C0"/>
              </a:solidFill>
            </a:endParaRPr>
          </a:p>
          <a:p>
            <a:pPr algn="r"/>
            <a:endParaRPr lang="fr-FR" sz="1102" b="1" dirty="0">
              <a:solidFill>
                <a:srgbClr val="0085B0"/>
              </a:solidFill>
            </a:endParaRPr>
          </a:p>
          <a:p>
            <a:pPr algn="r"/>
            <a:r>
              <a:rPr lang="fr-FR" sz="1653" b="1" dirty="0">
                <a:solidFill>
                  <a:schemeClr val="bg2">
                    <a:lumMod val="50000"/>
                  </a:schemeClr>
                </a:solidFill>
              </a:rPr>
              <a:t>Coordination de soins</a:t>
            </a:r>
            <a:br>
              <a:rPr lang="fr-FR" sz="1653" b="1" dirty="0">
                <a:solidFill>
                  <a:schemeClr val="bg2">
                    <a:lumMod val="50000"/>
                  </a:schemeClr>
                </a:solidFill>
              </a:rPr>
            </a:br>
            <a:r>
              <a:rPr lang="fr-FR" sz="1653" b="1" dirty="0">
                <a:solidFill>
                  <a:schemeClr val="bg2">
                    <a:lumMod val="50000"/>
                  </a:schemeClr>
                </a:solidFill>
              </a:rPr>
              <a:t> &amp; </a:t>
            </a:r>
            <a:r>
              <a:rPr lang="fr-FR" sz="1653" b="1" dirty="0" smtClean="0">
                <a:solidFill>
                  <a:schemeClr val="bg2">
                    <a:lumMod val="50000"/>
                  </a:schemeClr>
                </a:solidFill>
              </a:rPr>
              <a:t>Thérapie </a:t>
            </a:r>
            <a:r>
              <a:rPr lang="fr-FR" sz="1653" b="1" dirty="0">
                <a:solidFill>
                  <a:schemeClr val="bg2">
                    <a:lumMod val="50000"/>
                  </a:schemeClr>
                </a:solidFill>
              </a:rPr>
              <a:t>Fréquentielle</a:t>
            </a:r>
            <a:r>
              <a:rPr lang="fr-FR" sz="1653" b="1" dirty="0">
                <a:solidFill>
                  <a:schemeClr val="bg2">
                    <a:lumMod val="25000"/>
                  </a:schemeClr>
                </a:solidFill>
              </a:rPr>
              <a:t/>
            </a:r>
            <a:br>
              <a:rPr lang="fr-FR" sz="1653" b="1" dirty="0">
                <a:solidFill>
                  <a:schemeClr val="bg2">
                    <a:lumMod val="25000"/>
                  </a:schemeClr>
                </a:solidFill>
              </a:rPr>
            </a:br>
            <a:endParaRPr lang="fr-FR" sz="1653" b="1" dirty="0">
              <a:solidFill>
                <a:schemeClr val="bg2">
                  <a:lumMod val="50000"/>
                </a:schemeClr>
              </a:solidFill>
            </a:endParaRP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426" y="296209"/>
            <a:ext cx="3056195" cy="640600"/>
          </a:xfrm>
          <a:prstGeom prst="rect">
            <a:avLst/>
          </a:prstGeom>
        </p:spPr>
      </p:pic>
      <p:sp>
        <p:nvSpPr>
          <p:cNvPr id="12" name="ZoneTexte 11"/>
          <p:cNvSpPr txBox="1"/>
          <p:nvPr/>
        </p:nvSpPr>
        <p:spPr>
          <a:xfrm>
            <a:off x="431665" y="3128578"/>
            <a:ext cx="11479040" cy="2062103"/>
          </a:xfrm>
          <a:prstGeom prst="rect">
            <a:avLst/>
          </a:prstGeom>
          <a:noFill/>
        </p:spPr>
        <p:txBody>
          <a:bodyPr wrap="square" numCol="2" rtlCol="0">
            <a:spAutoFit/>
          </a:bodyPr>
          <a:lstStyle/>
          <a:p>
            <a:pPr marL="266700" algn="ctr"/>
            <a:r>
              <a:rPr lang="fr-FR" b="1" dirty="0" smtClean="0">
                <a:solidFill>
                  <a:srgbClr val="0070C0"/>
                </a:solidFill>
              </a:rPr>
              <a:t>Les 4 piliers de la coordination de soins</a:t>
            </a:r>
          </a:p>
          <a:p>
            <a:pPr marL="266700" algn="ctr"/>
            <a:r>
              <a:rPr lang="fr-FR" b="1" dirty="0" smtClean="0">
                <a:solidFill>
                  <a:srgbClr val="0070C0"/>
                </a:solidFill>
              </a:rPr>
              <a:t>en thérapie complémentaire :</a:t>
            </a:r>
          </a:p>
          <a:p>
            <a:pPr marL="266700"/>
            <a:r>
              <a:rPr lang="fr-FR" sz="1400" b="1" dirty="0" smtClean="0">
                <a:solidFill>
                  <a:srgbClr val="0070C0"/>
                </a:solidFill>
              </a:rPr>
              <a:t>Elaboration </a:t>
            </a:r>
            <a:r>
              <a:rPr lang="fr-FR" sz="1400" b="1" dirty="0">
                <a:solidFill>
                  <a:srgbClr val="0070C0"/>
                </a:solidFill>
              </a:rPr>
              <a:t>de programmes personnalisés </a:t>
            </a:r>
            <a:r>
              <a:rPr lang="fr-FR" sz="1400" b="1" dirty="0" smtClean="0">
                <a:solidFill>
                  <a:schemeClr val="bg2">
                    <a:lumMod val="10000"/>
                  </a:schemeClr>
                </a:solidFill>
              </a:rPr>
              <a:t>faisant </a:t>
            </a:r>
            <a:r>
              <a:rPr lang="fr-FR" sz="1400" b="1" dirty="0">
                <a:solidFill>
                  <a:schemeClr val="bg2">
                    <a:lumMod val="10000"/>
                  </a:schemeClr>
                </a:solidFill>
              </a:rPr>
              <a:t>intervenir plusieurs thérapies complémentaires agissant sur </a:t>
            </a:r>
            <a:r>
              <a:rPr lang="fr-FR" sz="1400" b="1" dirty="0" smtClean="0">
                <a:solidFill>
                  <a:schemeClr val="bg2">
                    <a:lumMod val="10000"/>
                  </a:schemeClr>
                </a:solidFill>
              </a:rPr>
              <a:t>les plans :</a:t>
            </a:r>
          </a:p>
          <a:p>
            <a:pPr marL="1009650" lvl="1" indent="-285750">
              <a:buFont typeface="Wingdings" panose="05000000000000000000" pitchFamily="2" charset="2"/>
              <a:buChar char="ü"/>
            </a:pPr>
            <a:r>
              <a:rPr lang="fr-FR" sz="1600" b="1" dirty="0" smtClean="0">
                <a:solidFill>
                  <a:schemeClr val="bg2">
                    <a:lumMod val="10000"/>
                  </a:schemeClr>
                </a:solidFill>
              </a:rPr>
              <a:t>Physique</a:t>
            </a:r>
          </a:p>
          <a:p>
            <a:pPr marL="1009650" lvl="1" indent="-285750">
              <a:buFont typeface="Wingdings" panose="05000000000000000000" pitchFamily="2" charset="2"/>
              <a:buChar char="ü"/>
            </a:pPr>
            <a:r>
              <a:rPr lang="fr-FR" sz="1600" b="1" dirty="0" smtClean="0">
                <a:solidFill>
                  <a:schemeClr val="bg2">
                    <a:lumMod val="10000"/>
                  </a:schemeClr>
                </a:solidFill>
              </a:rPr>
              <a:t>Mental</a:t>
            </a:r>
          </a:p>
          <a:p>
            <a:pPr marL="1009650" lvl="1" indent="-285750">
              <a:buFont typeface="Wingdings" panose="05000000000000000000" pitchFamily="2" charset="2"/>
              <a:buChar char="ü"/>
            </a:pPr>
            <a:r>
              <a:rPr lang="fr-FR" sz="1600" b="1" dirty="0" smtClean="0">
                <a:solidFill>
                  <a:schemeClr val="bg2">
                    <a:lumMod val="10000"/>
                  </a:schemeClr>
                </a:solidFill>
              </a:rPr>
              <a:t>Émotionnel</a:t>
            </a:r>
          </a:p>
          <a:p>
            <a:pPr marL="1009650" lvl="1" indent="-285750">
              <a:buFont typeface="Wingdings" panose="05000000000000000000" pitchFamily="2" charset="2"/>
              <a:buChar char="ü"/>
            </a:pPr>
            <a:r>
              <a:rPr lang="fr-FR" sz="1600" b="1" dirty="0" smtClean="0">
                <a:solidFill>
                  <a:schemeClr val="bg2">
                    <a:lumMod val="10000"/>
                  </a:schemeClr>
                </a:solidFill>
              </a:rPr>
              <a:t>Énergétique</a:t>
            </a:r>
          </a:p>
          <a:p>
            <a:pPr marL="266700" algn="ctr"/>
            <a:r>
              <a:rPr lang="fr-FR" sz="1600" b="1" dirty="0">
                <a:solidFill>
                  <a:srgbClr val="0070C0"/>
                </a:solidFill>
              </a:rPr>
              <a:t>Dispositif </a:t>
            </a:r>
            <a:r>
              <a:rPr lang="fr-FR" sz="1600" b="1" dirty="0" smtClean="0">
                <a:solidFill>
                  <a:srgbClr val="0070C0"/>
                </a:solidFill>
              </a:rPr>
              <a:t>médical reconnu par la médecine conventionnelle</a:t>
            </a:r>
          </a:p>
          <a:p>
            <a:pPr marL="438150" indent="-171450">
              <a:buFont typeface="Wingdings" panose="05000000000000000000" pitchFamily="2" charset="2"/>
              <a:buChar char="ü"/>
            </a:pPr>
            <a:r>
              <a:rPr lang="fr-FR" sz="1400" b="1" dirty="0" smtClean="0">
                <a:solidFill>
                  <a:schemeClr val="bg2">
                    <a:lumMod val="10000"/>
                  </a:schemeClr>
                </a:solidFill>
              </a:rPr>
              <a:t>Douleurs chroniques musculaires et/ou articulaires</a:t>
            </a:r>
          </a:p>
          <a:p>
            <a:pPr marL="438150" indent="-171450">
              <a:buFont typeface="Wingdings" panose="05000000000000000000" pitchFamily="2" charset="2"/>
              <a:buChar char="ü"/>
            </a:pPr>
            <a:r>
              <a:rPr lang="fr-FR" sz="1400" b="1" dirty="0">
                <a:solidFill>
                  <a:schemeClr val="bg2">
                    <a:lumMod val="10000"/>
                  </a:schemeClr>
                </a:solidFill>
              </a:rPr>
              <a:t>F</a:t>
            </a:r>
            <a:r>
              <a:rPr lang="fr-FR" sz="1400" b="1" dirty="0" smtClean="0">
                <a:solidFill>
                  <a:schemeClr val="bg2">
                    <a:lumMod val="10000"/>
                  </a:schemeClr>
                </a:solidFill>
              </a:rPr>
              <a:t>ibromyalgie</a:t>
            </a:r>
          </a:p>
          <a:p>
            <a:pPr marL="438150" indent="-171450">
              <a:buFont typeface="Wingdings" panose="05000000000000000000" pitchFamily="2" charset="2"/>
              <a:buChar char="ü"/>
            </a:pPr>
            <a:r>
              <a:rPr lang="fr-FR" sz="1400" b="1" dirty="0" smtClean="0">
                <a:solidFill>
                  <a:schemeClr val="bg2">
                    <a:lumMod val="10000"/>
                  </a:schemeClr>
                </a:solidFill>
              </a:rPr>
              <a:t>Fatigue</a:t>
            </a:r>
          </a:p>
          <a:p>
            <a:pPr marL="438150" indent="-171450">
              <a:buFont typeface="Wingdings" panose="05000000000000000000" pitchFamily="2" charset="2"/>
              <a:buChar char="ü"/>
            </a:pPr>
            <a:r>
              <a:rPr lang="fr-FR" sz="1400" b="1" dirty="0" smtClean="0">
                <a:solidFill>
                  <a:schemeClr val="bg2">
                    <a:lumMod val="10000"/>
                  </a:schemeClr>
                </a:solidFill>
              </a:rPr>
              <a:t>Stress</a:t>
            </a:r>
            <a:endParaRPr lang="fr-FR" sz="1400" b="1" dirty="0">
              <a:solidFill>
                <a:schemeClr val="bg2">
                  <a:lumMod val="10000"/>
                </a:schemeClr>
              </a:solidFill>
            </a:endParaRPr>
          </a:p>
          <a:p>
            <a:pPr marL="438150" indent="-171450">
              <a:buFont typeface="Wingdings" panose="05000000000000000000" pitchFamily="2" charset="2"/>
              <a:buChar char="ü"/>
            </a:pPr>
            <a:r>
              <a:rPr lang="fr-FR" sz="1400" b="1" dirty="0" smtClean="0">
                <a:solidFill>
                  <a:schemeClr val="bg2">
                    <a:lumMod val="10000"/>
                  </a:schemeClr>
                </a:solidFill>
              </a:rPr>
              <a:t>Migraine</a:t>
            </a:r>
          </a:p>
          <a:p>
            <a:pPr marL="438150" indent="-171450">
              <a:buFont typeface="Wingdings" panose="05000000000000000000" pitchFamily="2" charset="2"/>
              <a:buChar char="ü"/>
            </a:pPr>
            <a:r>
              <a:rPr lang="fr-FR" sz="1400" b="1" dirty="0" smtClean="0">
                <a:solidFill>
                  <a:schemeClr val="bg2">
                    <a:lumMod val="10000"/>
                  </a:schemeClr>
                </a:solidFill>
              </a:rPr>
              <a:t>Troubles psychiques, dépression, anxiété</a:t>
            </a:r>
          </a:p>
          <a:p>
            <a:pPr marL="438150" indent="-171450">
              <a:buFont typeface="Wingdings" panose="05000000000000000000" pitchFamily="2" charset="2"/>
              <a:buChar char="ü"/>
            </a:pPr>
            <a:r>
              <a:rPr lang="fr-FR" sz="1400" b="1" dirty="0" smtClean="0">
                <a:solidFill>
                  <a:schemeClr val="bg2">
                    <a:lumMod val="10000"/>
                  </a:schemeClr>
                </a:solidFill>
              </a:rPr>
              <a:t>Anxiété</a:t>
            </a:r>
          </a:p>
          <a:p>
            <a:pPr marL="438150" indent="-171450">
              <a:buFont typeface="Wingdings" panose="05000000000000000000" pitchFamily="2" charset="2"/>
              <a:buChar char="ü"/>
            </a:pPr>
            <a:r>
              <a:rPr lang="fr-FR" sz="1400" b="1" dirty="0" smtClean="0">
                <a:solidFill>
                  <a:schemeClr val="bg2">
                    <a:lumMod val="10000"/>
                  </a:schemeClr>
                </a:solidFill>
              </a:rPr>
              <a:t>Troubles </a:t>
            </a:r>
            <a:r>
              <a:rPr lang="fr-FR" sz="1400" b="1" dirty="0">
                <a:solidFill>
                  <a:schemeClr val="bg2">
                    <a:lumMod val="10000"/>
                  </a:schemeClr>
                </a:solidFill>
              </a:rPr>
              <a:t>du </a:t>
            </a:r>
            <a:r>
              <a:rPr lang="fr-FR" sz="1400" b="1" dirty="0" smtClean="0">
                <a:solidFill>
                  <a:schemeClr val="bg2">
                    <a:lumMod val="10000"/>
                  </a:schemeClr>
                </a:solidFill>
              </a:rPr>
              <a:t>sommeil</a:t>
            </a:r>
            <a:endParaRPr lang="fr-FR" sz="1400" b="1" dirty="0">
              <a:solidFill>
                <a:schemeClr val="bg2">
                  <a:lumMod val="10000"/>
                </a:schemeClr>
              </a:solidFill>
            </a:endParaRPr>
          </a:p>
        </p:txBody>
      </p:sp>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9163" y="0"/>
            <a:ext cx="5672776" cy="3056377"/>
          </a:xfrm>
          <a:prstGeom prst="rect">
            <a:avLst/>
          </a:prstGeom>
        </p:spPr>
      </p:pic>
      <p:sp>
        <p:nvSpPr>
          <p:cNvPr id="3" name="ZoneTexte 2"/>
          <p:cNvSpPr txBox="1"/>
          <p:nvPr/>
        </p:nvSpPr>
        <p:spPr>
          <a:xfrm>
            <a:off x="228426" y="1553889"/>
            <a:ext cx="3134515" cy="1077218"/>
          </a:xfrm>
          <a:prstGeom prst="rect">
            <a:avLst/>
          </a:prstGeom>
          <a:noFill/>
        </p:spPr>
        <p:txBody>
          <a:bodyPr wrap="square" rtlCol="0">
            <a:spAutoFit/>
          </a:bodyPr>
          <a:lstStyle/>
          <a:p>
            <a:pPr algn="ctr"/>
            <a:r>
              <a:rPr lang="fr-FR" sz="1600" b="1" dirty="0" smtClean="0">
                <a:solidFill>
                  <a:srgbClr val="0070C0"/>
                </a:solidFill>
              </a:rPr>
              <a:t>1</a:t>
            </a:r>
            <a:r>
              <a:rPr lang="fr-FR" sz="1600" b="1" baseline="30000" dirty="0" smtClean="0">
                <a:solidFill>
                  <a:srgbClr val="0070C0"/>
                </a:solidFill>
              </a:rPr>
              <a:t>er</a:t>
            </a:r>
            <a:r>
              <a:rPr lang="fr-FR" sz="1600" b="1" dirty="0" smtClean="0">
                <a:solidFill>
                  <a:srgbClr val="0070C0"/>
                </a:solidFill>
              </a:rPr>
              <a:t> Centre de Santé Intégrative </a:t>
            </a:r>
            <a:r>
              <a:rPr lang="fr-FR" sz="1600" b="1" dirty="0">
                <a:solidFill>
                  <a:srgbClr val="0070C0"/>
                </a:solidFill>
              </a:rPr>
              <a:t>créé </a:t>
            </a:r>
            <a:r>
              <a:rPr lang="fr-FR" sz="1600" b="1" dirty="0" smtClean="0">
                <a:solidFill>
                  <a:srgbClr val="0070C0"/>
                </a:solidFill>
              </a:rPr>
              <a:t>en France </a:t>
            </a:r>
          </a:p>
          <a:p>
            <a:pPr algn="ctr"/>
            <a:r>
              <a:rPr lang="fr-FR" sz="1600" b="1" dirty="0">
                <a:solidFill>
                  <a:srgbClr val="0070C0"/>
                </a:solidFill>
              </a:rPr>
              <a:t>I</a:t>
            </a:r>
            <a:r>
              <a:rPr lang="fr-FR" sz="1600" b="1" dirty="0" smtClean="0">
                <a:solidFill>
                  <a:srgbClr val="0070C0"/>
                </a:solidFill>
              </a:rPr>
              <a:t>l y a 5 ans</a:t>
            </a:r>
          </a:p>
          <a:p>
            <a:pPr algn="ctr"/>
            <a:r>
              <a:rPr lang="fr-FR" sz="1600" b="1" dirty="0" smtClean="0">
                <a:solidFill>
                  <a:srgbClr val="0070C0"/>
                </a:solidFill>
              </a:rPr>
              <a:t>8000 usagers depuis l’ouverture</a:t>
            </a:r>
            <a:endParaRPr lang="fr-FR" sz="1600" b="1" dirty="0">
              <a:solidFill>
                <a:srgbClr val="0070C0"/>
              </a:solidFill>
            </a:endParaRPr>
          </a:p>
        </p:txBody>
      </p:sp>
      <p:sp>
        <p:nvSpPr>
          <p:cNvPr id="14" name="ZoneTexte 13"/>
          <p:cNvSpPr txBox="1"/>
          <p:nvPr/>
        </p:nvSpPr>
        <p:spPr>
          <a:xfrm>
            <a:off x="7212839" y="2357605"/>
            <a:ext cx="1822878" cy="646331"/>
          </a:xfrm>
          <a:prstGeom prst="rect">
            <a:avLst/>
          </a:prstGeom>
          <a:noFill/>
        </p:spPr>
        <p:txBody>
          <a:bodyPr wrap="square" rtlCol="0">
            <a:spAutoFit/>
          </a:bodyPr>
          <a:lstStyle/>
          <a:p>
            <a:r>
              <a:rPr lang="fr-FR" b="1" dirty="0" smtClean="0">
                <a:solidFill>
                  <a:schemeClr val="bg1"/>
                </a:solidFill>
              </a:rPr>
              <a:t>Evelyne Revellat</a:t>
            </a:r>
            <a:br>
              <a:rPr lang="fr-FR" b="1" dirty="0" smtClean="0">
                <a:solidFill>
                  <a:schemeClr val="bg1"/>
                </a:solidFill>
              </a:rPr>
            </a:br>
            <a:r>
              <a:rPr lang="fr-FR" b="1" dirty="0" smtClean="0">
                <a:solidFill>
                  <a:schemeClr val="bg1"/>
                </a:solidFill>
              </a:rPr>
              <a:t>Fondatrice</a:t>
            </a:r>
            <a:endParaRPr lang="fr-FR" b="1" dirty="0">
              <a:solidFill>
                <a:schemeClr val="bg1"/>
              </a:solidFill>
            </a:endParaRPr>
          </a:p>
        </p:txBody>
      </p:sp>
      <p:sp>
        <p:nvSpPr>
          <p:cNvPr id="15" name="ZoneTexte 14"/>
          <p:cNvSpPr txBox="1"/>
          <p:nvPr/>
        </p:nvSpPr>
        <p:spPr>
          <a:xfrm>
            <a:off x="2576310" y="5597902"/>
            <a:ext cx="5282023" cy="276999"/>
          </a:xfrm>
          <a:prstGeom prst="rect">
            <a:avLst/>
          </a:prstGeom>
          <a:noFill/>
        </p:spPr>
        <p:txBody>
          <a:bodyPr wrap="none" rtlCol="0">
            <a:spAutoFit/>
          </a:bodyPr>
          <a:lstStyle/>
          <a:p>
            <a:r>
              <a:rPr lang="fr-FR" sz="1200" b="1" dirty="0"/>
              <a:t>Directive 93/42</a:t>
            </a:r>
            <a:r>
              <a:rPr lang="fr-FR" sz="1200" dirty="0"/>
              <a:t>/CEE du Conseil, du 14 juin 1993, relative aux dispositifs médicaux</a:t>
            </a:r>
          </a:p>
        </p:txBody>
      </p:sp>
      <p:pic>
        <p:nvPicPr>
          <p:cNvPr id="16" name="Imag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56948" y="5178479"/>
            <a:ext cx="772841" cy="806812"/>
          </a:xfrm>
          <a:prstGeom prst="rect">
            <a:avLst/>
          </a:prstGeom>
        </p:spPr>
      </p:pic>
      <p:pic>
        <p:nvPicPr>
          <p:cNvPr id="17" name="Imag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24033" y="5170298"/>
            <a:ext cx="864917" cy="787075"/>
          </a:xfrm>
          <a:prstGeom prst="rect">
            <a:avLst/>
          </a:prstGeom>
        </p:spPr>
      </p:pic>
      <p:pic>
        <p:nvPicPr>
          <p:cNvPr id="18" name="Imag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70260" y="5152904"/>
            <a:ext cx="933010" cy="808322"/>
          </a:xfrm>
          <a:prstGeom prst="rect">
            <a:avLst/>
          </a:prstGeom>
        </p:spPr>
      </p:pic>
      <p:pic>
        <p:nvPicPr>
          <p:cNvPr id="20" name="Image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29420" y="5184028"/>
            <a:ext cx="861533" cy="796918"/>
          </a:xfrm>
          <a:prstGeom prst="rect">
            <a:avLst/>
          </a:prstGeom>
        </p:spPr>
      </p:pic>
      <p:pic>
        <p:nvPicPr>
          <p:cNvPr id="7" name="Imag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531529" y="3744718"/>
            <a:ext cx="1388550" cy="1371479"/>
          </a:xfrm>
          <a:prstGeom prst="rect">
            <a:avLst/>
          </a:prstGeom>
        </p:spPr>
      </p:pic>
      <p:sp>
        <p:nvSpPr>
          <p:cNvPr id="8" name="ZoneTexte 7"/>
          <p:cNvSpPr txBox="1"/>
          <p:nvPr/>
        </p:nvSpPr>
        <p:spPr>
          <a:xfrm>
            <a:off x="10633613" y="3518217"/>
            <a:ext cx="1179875" cy="369332"/>
          </a:xfrm>
          <a:prstGeom prst="rect">
            <a:avLst/>
          </a:prstGeom>
          <a:noFill/>
        </p:spPr>
        <p:txBody>
          <a:bodyPr wrap="none" rtlCol="0">
            <a:spAutoFit/>
          </a:bodyPr>
          <a:lstStyle/>
          <a:p>
            <a:r>
              <a:rPr lang="fr-FR" b="1" dirty="0" smtClean="0">
                <a:solidFill>
                  <a:schemeClr val="tx1">
                    <a:lumMod val="65000"/>
                    <a:lumOff val="35000"/>
                  </a:schemeClr>
                </a:solidFill>
              </a:rPr>
              <a:t>Partenaire</a:t>
            </a:r>
            <a:endParaRPr lang="fr-FR" b="1" dirty="0">
              <a:solidFill>
                <a:schemeClr val="tx1">
                  <a:lumMod val="65000"/>
                  <a:lumOff val="35000"/>
                </a:schemeClr>
              </a:solidFill>
            </a:endParaRPr>
          </a:p>
        </p:txBody>
      </p:sp>
    </p:spTree>
    <p:extLst>
      <p:ext uri="{BB962C8B-B14F-4D97-AF65-F5344CB8AC3E}">
        <p14:creationId xmlns:p14="http://schemas.microsoft.com/office/powerpoint/2010/main" val="38410415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4247142" y="4165"/>
            <a:ext cx="3777916" cy="561307"/>
          </a:xfrm>
          <a:solidFill>
            <a:srgbClr val="00B0F0"/>
          </a:solidFill>
        </p:spPr>
        <p:txBody>
          <a:bodyPr>
            <a:normAutofit/>
          </a:bodyPr>
          <a:lstStyle/>
          <a:p>
            <a:pPr algn="ctr"/>
            <a:r>
              <a:rPr lang="fr-FR" sz="3200" dirty="0" smtClean="0">
                <a:solidFill>
                  <a:schemeClr val="bg1"/>
                </a:solidFill>
              </a:rPr>
              <a:t>TECHNOLOGIE</a:t>
            </a:r>
            <a:endParaRPr lang="fr-FR" sz="3200" dirty="0">
              <a:solidFill>
                <a:schemeClr val="bg1"/>
              </a:solidFill>
            </a:endParaRPr>
          </a:p>
        </p:txBody>
      </p:sp>
      <p:pic>
        <p:nvPicPr>
          <p:cNvPr id="7" name="Espace réservé du contenu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6839" y="1264024"/>
            <a:ext cx="10327378" cy="4603657"/>
          </a:xfrm>
        </p:spPr>
      </p:pic>
    </p:spTree>
    <p:extLst>
      <p:ext uri="{BB962C8B-B14F-4D97-AF65-F5344CB8AC3E}">
        <p14:creationId xmlns:p14="http://schemas.microsoft.com/office/powerpoint/2010/main" val="24955442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024" y="0"/>
            <a:ext cx="12317694" cy="6929572"/>
          </a:xfrm>
          <a:prstGeom prst="rect">
            <a:avLst/>
          </a:prstGeom>
        </p:spPr>
      </p:pic>
      <p:sp>
        <p:nvSpPr>
          <p:cNvPr id="3" name="ZoneTexte 2"/>
          <p:cNvSpPr txBox="1"/>
          <p:nvPr/>
        </p:nvSpPr>
        <p:spPr>
          <a:xfrm>
            <a:off x="7624483" y="2514600"/>
            <a:ext cx="4410823" cy="369332"/>
          </a:xfrm>
          <a:prstGeom prst="rect">
            <a:avLst/>
          </a:prstGeom>
          <a:noFill/>
        </p:spPr>
        <p:txBody>
          <a:bodyPr wrap="none" rtlCol="0">
            <a:spAutoFit/>
          </a:bodyPr>
          <a:lstStyle/>
          <a:p>
            <a:r>
              <a:rPr lang="fr-FR" dirty="0" smtClean="0"/>
              <a:t>Mesure de la tension électrique d’une cellule</a:t>
            </a:r>
            <a:endParaRPr lang="fr-FR" dirty="0"/>
          </a:p>
        </p:txBody>
      </p:sp>
    </p:spTree>
    <p:extLst>
      <p:ext uri="{BB962C8B-B14F-4D97-AF65-F5344CB8AC3E}">
        <p14:creationId xmlns:p14="http://schemas.microsoft.com/office/powerpoint/2010/main" val="36271104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428767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770965"/>
            <a:ext cx="10515600" cy="5737411"/>
          </a:xfrm>
        </p:spPr>
        <p:txBody>
          <a:bodyPr>
            <a:normAutofit lnSpcReduction="10000"/>
          </a:bodyPr>
          <a:lstStyle/>
          <a:p>
            <a:r>
              <a:rPr lang="fr-FR" sz="3200" b="1" dirty="0" smtClean="0">
                <a:solidFill>
                  <a:srgbClr val="0070C0"/>
                </a:solidFill>
              </a:rPr>
              <a:t>Le lien avec les thérapies quantiques</a:t>
            </a:r>
          </a:p>
          <a:p>
            <a:pPr marL="0" indent="0">
              <a:buNone/>
            </a:pPr>
            <a:endParaRPr lang="fr-FR" sz="3200" b="1" dirty="0" smtClean="0">
              <a:solidFill>
                <a:srgbClr val="0070C0"/>
              </a:solidFill>
            </a:endParaRPr>
          </a:p>
          <a:p>
            <a:pPr lvl="1">
              <a:buFont typeface="Wingdings" panose="05000000000000000000" pitchFamily="2" charset="2"/>
              <a:buChar char="ü"/>
            </a:pPr>
            <a:r>
              <a:rPr lang="fr-FR" dirty="0" smtClean="0"/>
              <a:t>Les physiciens </a:t>
            </a:r>
            <a:r>
              <a:rPr lang="fr-FR" dirty="0" smtClean="0"/>
              <a:t>ont </a:t>
            </a:r>
            <a:r>
              <a:rPr lang="fr-FR" dirty="0" smtClean="0"/>
              <a:t>démontré que la plus petite quantité d’énergie présente dans l’univers est de l’ordre de : </a:t>
            </a:r>
          </a:p>
          <a:p>
            <a:pPr marL="457200" lvl="1" indent="0">
              <a:buNone/>
            </a:pPr>
            <a:r>
              <a:rPr lang="fr-FR" dirty="0"/>
              <a:t>	</a:t>
            </a:r>
            <a:r>
              <a:rPr lang="fr-FR" dirty="0" smtClean="0"/>
              <a:t> E = 6.626 X 10 </a:t>
            </a:r>
            <a:r>
              <a:rPr lang="fr-FR" sz="1600" dirty="0" smtClean="0"/>
              <a:t>-34 </a:t>
            </a:r>
            <a:r>
              <a:rPr lang="fr-FR" dirty="0" err="1" smtClean="0"/>
              <a:t>Joules.S</a:t>
            </a:r>
            <a:r>
              <a:rPr lang="fr-FR" dirty="0" smtClean="0"/>
              <a:t> (exposant 634 Joules x secondes </a:t>
            </a:r>
            <a:r>
              <a:rPr lang="fr-FR" dirty="0" smtClean="0">
                <a:sym typeface="Wingdings" panose="05000000000000000000" pitchFamily="2" charset="2"/>
              </a:rPr>
              <a:t> énormément de 0 après la virgule.</a:t>
            </a:r>
            <a:endParaRPr lang="fr-FR" dirty="0" smtClean="0"/>
          </a:p>
          <a:p>
            <a:pPr lvl="1"/>
            <a:r>
              <a:rPr lang="fr-FR" dirty="0"/>
              <a:t>C’est le </a:t>
            </a:r>
            <a:r>
              <a:rPr lang="fr-FR" dirty="0" smtClean="0"/>
              <a:t>Quanta, </a:t>
            </a:r>
            <a:r>
              <a:rPr lang="fr-FR" dirty="0" smtClean="0"/>
              <a:t>la </a:t>
            </a:r>
            <a:r>
              <a:rPr lang="fr-FR" dirty="0" smtClean="0"/>
              <a:t>plus petite quantité d’énergie qui puisse exister dans </a:t>
            </a:r>
            <a:r>
              <a:rPr lang="fr-FR" dirty="0" smtClean="0"/>
              <a:t>l’univers, </a:t>
            </a:r>
            <a:r>
              <a:rPr lang="fr-FR" dirty="0" smtClean="0"/>
              <a:t>découverte </a:t>
            </a:r>
            <a:r>
              <a:rPr lang="fr-FR" dirty="0"/>
              <a:t>de Max Planck Prix Nobel en 1919. </a:t>
            </a:r>
            <a:endParaRPr lang="fr-FR" dirty="0" smtClean="0"/>
          </a:p>
          <a:p>
            <a:pPr lvl="1"/>
            <a:r>
              <a:rPr lang="fr-FR" dirty="0" smtClean="0"/>
              <a:t>Pour l’énergie lumineuse, les quantas d’énergie s’appellent des photons. Ils ont la particularité de se comporter à la fois comme une onde et comme une particule.</a:t>
            </a:r>
          </a:p>
          <a:p>
            <a:pPr lvl="1"/>
            <a:endParaRPr lang="fr-FR" dirty="0"/>
          </a:p>
          <a:p>
            <a:pPr lvl="1"/>
            <a:r>
              <a:rPr lang="fr-FR" dirty="0" smtClean="0"/>
              <a:t>En 1988, le </a:t>
            </a:r>
            <a:r>
              <a:rPr lang="fr-FR" dirty="0"/>
              <a:t>Dr Fritz-Albert </a:t>
            </a:r>
            <a:r>
              <a:rPr lang="fr-FR" dirty="0" err="1"/>
              <a:t>Popp</a:t>
            </a:r>
            <a:r>
              <a:rPr lang="fr-FR" dirty="0"/>
              <a:t>, chercheur en biophysique a </a:t>
            </a:r>
            <a:r>
              <a:rPr lang="fr-FR" dirty="0" smtClean="0"/>
              <a:t>démontré que les cellules communiquent entre elles au moyen d’ondes électromagnétiques cohérentes ; c’est-à-dire par l’échange de photons.</a:t>
            </a:r>
          </a:p>
        </p:txBody>
      </p:sp>
      <p:sp>
        <p:nvSpPr>
          <p:cNvPr id="5" name="Titre 1"/>
          <p:cNvSpPr>
            <a:spLocks noGrp="1"/>
          </p:cNvSpPr>
          <p:nvPr>
            <p:ph type="title"/>
          </p:nvPr>
        </p:nvSpPr>
        <p:spPr>
          <a:xfrm>
            <a:off x="4247142" y="4165"/>
            <a:ext cx="3777916" cy="561307"/>
          </a:xfrm>
          <a:solidFill>
            <a:srgbClr val="00B0F0"/>
          </a:solidFill>
        </p:spPr>
        <p:txBody>
          <a:bodyPr>
            <a:normAutofit/>
          </a:bodyPr>
          <a:lstStyle/>
          <a:p>
            <a:pPr algn="ctr"/>
            <a:r>
              <a:rPr lang="fr-FR" sz="3200" dirty="0" smtClean="0">
                <a:solidFill>
                  <a:schemeClr val="bg1"/>
                </a:solidFill>
              </a:rPr>
              <a:t>TECHNOLOGIE</a:t>
            </a:r>
            <a:endParaRPr lang="fr-FR" sz="3200" dirty="0">
              <a:solidFill>
                <a:schemeClr val="bg1"/>
              </a:solidFill>
            </a:endParaRPr>
          </a:p>
        </p:txBody>
      </p:sp>
    </p:spTree>
    <p:extLst>
      <p:ext uri="{BB962C8B-B14F-4D97-AF65-F5344CB8AC3E}">
        <p14:creationId xmlns:p14="http://schemas.microsoft.com/office/powerpoint/2010/main" val="42414275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770965"/>
            <a:ext cx="10515600" cy="5737411"/>
          </a:xfrm>
        </p:spPr>
        <p:txBody>
          <a:bodyPr>
            <a:normAutofit fontScale="85000" lnSpcReduction="20000"/>
          </a:bodyPr>
          <a:lstStyle/>
          <a:p>
            <a:r>
              <a:rPr lang="fr-FR" sz="3200" b="1" dirty="0" smtClean="0">
                <a:solidFill>
                  <a:srgbClr val="0070C0"/>
                </a:solidFill>
              </a:rPr>
              <a:t>Le lien avec les thérapies quantiques</a:t>
            </a:r>
          </a:p>
          <a:p>
            <a:pPr marL="0" indent="0">
              <a:buNone/>
            </a:pPr>
            <a:endParaRPr lang="fr-FR" sz="2400" b="1" dirty="0" smtClean="0">
              <a:solidFill>
                <a:srgbClr val="0070C0"/>
              </a:solidFill>
            </a:endParaRPr>
          </a:p>
          <a:p>
            <a:pPr lvl="1">
              <a:buFont typeface="Wingdings" panose="05000000000000000000" pitchFamily="2" charset="2"/>
              <a:buChar char="ü"/>
            </a:pPr>
            <a:r>
              <a:rPr lang="fr-FR" dirty="0" smtClean="0"/>
              <a:t>Il s’agit d’une bioluminescence ultra faible assimilable au rayonnement laser.</a:t>
            </a:r>
          </a:p>
          <a:p>
            <a:pPr lvl="1">
              <a:buFont typeface="Wingdings" panose="05000000000000000000" pitchFamily="2" charset="2"/>
              <a:buChar char="ü"/>
            </a:pPr>
            <a:r>
              <a:rPr lang="fr-FR" dirty="0" smtClean="0"/>
              <a:t>Il a démontré également que ces émissions provenaient de l’ADN. Pour le corps nous parlerons de bio-photons.</a:t>
            </a:r>
          </a:p>
          <a:p>
            <a:pPr marL="0" indent="0">
              <a:buNone/>
            </a:pPr>
            <a:endParaRPr lang="fr-FR" altLang="fr-FR" sz="2400" b="1" dirty="0" smtClean="0">
              <a:solidFill>
                <a:srgbClr val="0070C0"/>
              </a:solidFill>
              <a:cs typeface="Calibri" panose="020F0502020204030204" pitchFamily="34" charset="0"/>
            </a:endParaRPr>
          </a:p>
          <a:p>
            <a:pPr marL="0" indent="0">
              <a:buNone/>
            </a:pPr>
            <a:r>
              <a:rPr lang="fr-FR" altLang="fr-FR" sz="2400" b="1" dirty="0" smtClean="0">
                <a:solidFill>
                  <a:srgbClr val="0070C0"/>
                </a:solidFill>
                <a:cs typeface="Calibri" panose="020F0502020204030204" pitchFamily="34" charset="0"/>
              </a:rPr>
              <a:t>En </a:t>
            </a:r>
            <a:r>
              <a:rPr lang="fr-FR" altLang="fr-FR" sz="2400" b="1" dirty="0">
                <a:solidFill>
                  <a:srgbClr val="0070C0"/>
                </a:solidFill>
                <a:cs typeface="Calibri" panose="020F0502020204030204" pitchFamily="34" charset="0"/>
              </a:rPr>
              <a:t>termes scientifiques : </a:t>
            </a:r>
            <a:endParaRPr lang="fr-FR" altLang="fr-FR" sz="2400" b="1" dirty="0">
              <a:solidFill>
                <a:srgbClr val="222222"/>
              </a:solidFill>
              <a:cs typeface="Calibri" panose="020F0502020204030204" pitchFamily="34" charset="0"/>
            </a:endParaRPr>
          </a:p>
          <a:p>
            <a:pPr>
              <a:buFont typeface="Wingdings" panose="05000000000000000000" pitchFamily="2" charset="2"/>
              <a:buChar char="ü"/>
            </a:pPr>
            <a:r>
              <a:rPr lang="fr-FR" altLang="fr-FR" sz="2400" dirty="0">
                <a:solidFill>
                  <a:srgbClr val="222222"/>
                </a:solidFill>
              </a:rPr>
              <a:t>Un flux d'informations au niveau quantique.</a:t>
            </a:r>
            <a:r>
              <a:rPr lang="fr-FR" altLang="fr-FR" sz="2400" dirty="0"/>
              <a:t> </a:t>
            </a:r>
          </a:p>
          <a:p>
            <a:pPr>
              <a:buFont typeface="Wingdings" panose="05000000000000000000" pitchFamily="2" charset="2"/>
              <a:buChar char="ü"/>
            </a:pPr>
            <a:r>
              <a:rPr lang="fr-FR" altLang="fr-FR" sz="2400" b="1" dirty="0"/>
              <a:t>Un champ quantique constitué par la communication des bio-photons comme un rayonnement.</a:t>
            </a:r>
          </a:p>
          <a:p>
            <a:pPr>
              <a:buFont typeface="Wingdings" panose="05000000000000000000" pitchFamily="2" charset="2"/>
              <a:buChar char="ü"/>
            </a:pPr>
            <a:r>
              <a:rPr lang="fr-FR" altLang="fr-FR" sz="2400" dirty="0"/>
              <a:t>Cela reste du domaine scientifique et ce champ quantique traverse tout notre corps et contrôle de nombreux processus biochimiques et biophysiques. C’est le domaine visible de notre monde</a:t>
            </a:r>
            <a:r>
              <a:rPr lang="fr-FR" altLang="fr-FR" sz="2400" dirty="0" smtClean="0"/>
              <a:t>.</a:t>
            </a:r>
            <a:endParaRPr lang="fr-FR" altLang="fr-FR" sz="2400" dirty="0"/>
          </a:p>
          <a:p>
            <a:pPr>
              <a:buFont typeface="Wingdings" panose="05000000000000000000" pitchFamily="2" charset="2"/>
              <a:buChar char="ü"/>
            </a:pPr>
            <a:r>
              <a:rPr lang="fr-FR" altLang="fr-FR" sz="2400" b="1" dirty="0"/>
              <a:t>L’intrication quantique</a:t>
            </a:r>
            <a:r>
              <a:rPr lang="fr-FR" altLang="fr-FR" sz="2400" dirty="0"/>
              <a:t>, c’est le principe selon lequel deux choses </a:t>
            </a:r>
            <a:r>
              <a:rPr lang="fr-FR" altLang="fr-FR" sz="2400" dirty="0" smtClean="0"/>
              <a:t>qui ont </a:t>
            </a:r>
            <a:r>
              <a:rPr lang="fr-FR" altLang="fr-FR" sz="2400" dirty="0"/>
              <a:t>été une fois connectées ensemble, </a:t>
            </a:r>
            <a:r>
              <a:rPr lang="fr-FR" altLang="fr-FR" sz="2400" dirty="0" smtClean="0"/>
              <a:t>seront </a:t>
            </a:r>
            <a:r>
              <a:rPr lang="fr-FR" altLang="fr-FR" sz="2400" dirty="0"/>
              <a:t>toujours connectées l’une à l’autre. Même éloignées, elles auront toujours un effet l’une sur l’autre.</a:t>
            </a:r>
          </a:p>
          <a:p>
            <a:pPr>
              <a:buFont typeface="Wingdings" panose="05000000000000000000" pitchFamily="2" charset="2"/>
              <a:buChar char="ü"/>
            </a:pPr>
            <a:r>
              <a:rPr lang="fr-FR" altLang="fr-FR" sz="2400" dirty="0"/>
              <a:t>Cette intrication quantique est valable pour les photons et les acides aminés et tout est en fait interconnecté</a:t>
            </a:r>
            <a:r>
              <a:rPr lang="fr-FR" altLang="fr-FR" sz="2400" dirty="0" smtClean="0"/>
              <a:t>.</a:t>
            </a:r>
          </a:p>
          <a:p>
            <a:pPr>
              <a:buFont typeface="Wingdings" panose="05000000000000000000" pitchFamily="2" charset="2"/>
              <a:buChar char="ü"/>
            </a:pPr>
            <a:r>
              <a:rPr lang="fr-FR" altLang="fr-FR" sz="2400" dirty="0" smtClean="0"/>
              <a:t>Toute chose dans ce monde a une sorte de relation cachée dont nous n’avons pas forcément conscience.</a:t>
            </a:r>
            <a:endParaRPr lang="fr-FR" altLang="fr-FR" sz="2400" dirty="0"/>
          </a:p>
          <a:p>
            <a:pPr lvl="1">
              <a:buFont typeface="Wingdings" panose="05000000000000000000" pitchFamily="2" charset="2"/>
              <a:buChar char="ü"/>
            </a:pPr>
            <a:endParaRPr lang="fr-FR" dirty="0" smtClean="0"/>
          </a:p>
        </p:txBody>
      </p:sp>
      <p:sp>
        <p:nvSpPr>
          <p:cNvPr id="5" name="Titre 1"/>
          <p:cNvSpPr>
            <a:spLocks noGrp="1"/>
          </p:cNvSpPr>
          <p:nvPr>
            <p:ph type="title"/>
          </p:nvPr>
        </p:nvSpPr>
        <p:spPr>
          <a:xfrm>
            <a:off x="4247142" y="4165"/>
            <a:ext cx="3777916" cy="561307"/>
          </a:xfrm>
          <a:solidFill>
            <a:srgbClr val="00B0F0"/>
          </a:solidFill>
        </p:spPr>
        <p:txBody>
          <a:bodyPr>
            <a:normAutofit/>
          </a:bodyPr>
          <a:lstStyle/>
          <a:p>
            <a:pPr algn="ctr"/>
            <a:r>
              <a:rPr lang="fr-FR" sz="3200" dirty="0" smtClean="0">
                <a:solidFill>
                  <a:schemeClr val="bg1"/>
                </a:solidFill>
              </a:rPr>
              <a:t>TECHNOLOGIE</a:t>
            </a:r>
            <a:endParaRPr lang="fr-FR" sz="3200" dirty="0">
              <a:solidFill>
                <a:schemeClr val="bg1"/>
              </a:solidFill>
            </a:endParaRPr>
          </a:p>
        </p:txBody>
      </p:sp>
    </p:spTree>
    <p:extLst>
      <p:ext uri="{BB962C8B-B14F-4D97-AF65-F5344CB8AC3E}">
        <p14:creationId xmlns:p14="http://schemas.microsoft.com/office/powerpoint/2010/main" val="31734425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770965"/>
            <a:ext cx="10515600" cy="5737411"/>
          </a:xfrm>
        </p:spPr>
        <p:txBody>
          <a:bodyPr>
            <a:normAutofit/>
          </a:bodyPr>
          <a:lstStyle/>
          <a:p>
            <a:r>
              <a:rPr lang="fr-FR" sz="3200" b="1" dirty="0" smtClean="0">
                <a:solidFill>
                  <a:srgbClr val="0070C0"/>
                </a:solidFill>
              </a:rPr>
              <a:t>En synthèse nous avons vu que les cellules de notre corps :</a:t>
            </a:r>
          </a:p>
          <a:p>
            <a:pPr marL="0" indent="0">
              <a:buNone/>
            </a:pPr>
            <a:endParaRPr lang="fr-FR" sz="800" b="1" dirty="0" smtClean="0">
              <a:solidFill>
                <a:srgbClr val="0070C0"/>
              </a:solidFill>
            </a:endParaRPr>
          </a:p>
          <a:p>
            <a:pPr lvl="1">
              <a:buFont typeface="Wingdings" panose="05000000000000000000" pitchFamily="2" charset="2"/>
              <a:buChar char="ü"/>
            </a:pPr>
            <a:r>
              <a:rPr lang="fr-FR" dirty="0"/>
              <a:t>A</a:t>
            </a:r>
            <a:r>
              <a:rPr lang="fr-FR" dirty="0" smtClean="0"/>
              <a:t>gissent comme de petits résonateurs qui communiquent entre eux grâce à des champs cohérents d’ondes électromagnétiques,</a:t>
            </a:r>
          </a:p>
          <a:p>
            <a:pPr lvl="1">
              <a:buFont typeface="Wingdings" panose="05000000000000000000" pitchFamily="2" charset="2"/>
              <a:buChar char="ü"/>
            </a:pPr>
            <a:r>
              <a:rPr lang="fr-FR" dirty="0" smtClean="0"/>
              <a:t>Les appareils de </a:t>
            </a:r>
            <a:r>
              <a:rPr lang="fr-FR" dirty="0" err="1" smtClean="0"/>
              <a:t>Biorésonance</a:t>
            </a:r>
            <a:r>
              <a:rPr lang="fr-FR" dirty="0" smtClean="0"/>
              <a:t> utilisent d’infimes quantités d’ondes électromagnétiques dont l’intensité est bien inférieure à celles des ondes des téléphones portables</a:t>
            </a:r>
          </a:p>
          <a:p>
            <a:pPr lvl="1">
              <a:buFont typeface="Wingdings" panose="05000000000000000000" pitchFamily="2" charset="2"/>
              <a:buChar char="ü"/>
            </a:pPr>
            <a:r>
              <a:rPr lang="fr-FR" dirty="0" smtClean="0"/>
              <a:t>Les méthodes d’investigation des appareils de </a:t>
            </a:r>
            <a:r>
              <a:rPr lang="fr-FR" dirty="0" err="1" smtClean="0"/>
              <a:t>Biorésonance</a:t>
            </a:r>
            <a:r>
              <a:rPr lang="fr-FR" dirty="0" smtClean="0"/>
              <a:t> sont douces, non invasives et en harmonie avec le vivant comme les thérapies orientales, qui elles aussi s’appuient sur des phénomènes quantiques.</a:t>
            </a:r>
          </a:p>
          <a:p>
            <a:pPr lvl="1">
              <a:buFont typeface="Wingdings" panose="05000000000000000000" pitchFamily="2" charset="2"/>
              <a:buChar char="ü"/>
            </a:pPr>
            <a:r>
              <a:rPr lang="fr-FR" dirty="0" smtClean="0"/>
              <a:t>Nous parlons ainsi de thérapies quantiques.</a:t>
            </a:r>
          </a:p>
        </p:txBody>
      </p:sp>
      <p:sp>
        <p:nvSpPr>
          <p:cNvPr id="5" name="Titre 1"/>
          <p:cNvSpPr>
            <a:spLocks noGrp="1"/>
          </p:cNvSpPr>
          <p:nvPr>
            <p:ph type="title"/>
          </p:nvPr>
        </p:nvSpPr>
        <p:spPr>
          <a:xfrm>
            <a:off x="4247142" y="4165"/>
            <a:ext cx="3777916" cy="561307"/>
          </a:xfrm>
          <a:solidFill>
            <a:srgbClr val="00B0F0"/>
          </a:solidFill>
        </p:spPr>
        <p:txBody>
          <a:bodyPr>
            <a:normAutofit/>
          </a:bodyPr>
          <a:lstStyle/>
          <a:p>
            <a:pPr algn="ctr"/>
            <a:r>
              <a:rPr lang="fr-FR" sz="3200" dirty="0" smtClean="0">
                <a:solidFill>
                  <a:schemeClr val="bg1"/>
                </a:solidFill>
              </a:rPr>
              <a:t>TECHNOLOGIE</a:t>
            </a:r>
            <a:endParaRPr lang="fr-FR" sz="3200" dirty="0">
              <a:solidFill>
                <a:schemeClr val="bg1"/>
              </a:solidFill>
            </a:endParaRP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42453" y="3993607"/>
            <a:ext cx="2268021" cy="2864393"/>
          </a:xfrm>
          <a:prstGeom prst="rect">
            <a:avLst/>
          </a:prstGeom>
        </p:spPr>
      </p:pic>
      <p:pic>
        <p:nvPicPr>
          <p:cNvPr id="1026" name="Picture 2" descr="dreamstime_s_40190579"/>
          <p:cNvPicPr>
            <a:picLocks noChangeAspect="1" noChangeArrowheads="1"/>
          </p:cNvPicPr>
          <p:nvPr/>
        </p:nvPicPr>
        <p:blipFill>
          <a:blip r:embed="rId3" cstate="print">
            <a:extLst>
              <a:ext uri="{28A0092B-C50C-407E-A947-70E740481C1C}">
                <a14:useLocalDpi xmlns:a14="http://schemas.microsoft.com/office/drawing/2010/main" val="0"/>
              </a:ext>
            </a:extLst>
          </a:blip>
          <a:srcRect t="1654" b="1654"/>
          <a:stretch>
            <a:fillRect/>
          </a:stretch>
        </p:blipFill>
        <p:spPr bwMode="auto">
          <a:xfrm>
            <a:off x="242047" y="4748544"/>
            <a:ext cx="3049588" cy="1965325"/>
          </a:xfrm>
          <a:prstGeom prst="rect">
            <a:avLst/>
          </a:prstGeom>
          <a:noFill/>
          <a:ln w="57150" algn="ctr">
            <a:no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8791162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770965"/>
            <a:ext cx="10515600" cy="5737411"/>
          </a:xfrm>
        </p:spPr>
        <p:txBody>
          <a:bodyPr>
            <a:normAutofit/>
          </a:bodyPr>
          <a:lstStyle/>
          <a:p>
            <a:r>
              <a:rPr lang="fr-FR" sz="3200" b="1" dirty="0" smtClean="0">
                <a:solidFill>
                  <a:srgbClr val="0070C0"/>
                </a:solidFill>
              </a:rPr>
              <a:t>Le lien avec les thérapies quantiques</a:t>
            </a:r>
          </a:p>
          <a:p>
            <a:pPr marL="0" indent="0">
              <a:buNone/>
            </a:pPr>
            <a:endParaRPr lang="fr-FR" sz="1200" b="1" dirty="0" smtClean="0">
              <a:solidFill>
                <a:srgbClr val="0070C0"/>
              </a:solidFill>
            </a:endParaRPr>
          </a:p>
          <a:p>
            <a:pPr lvl="1">
              <a:buFont typeface="Wingdings" panose="05000000000000000000" pitchFamily="2" charset="2"/>
              <a:buChar char="ü"/>
            </a:pPr>
            <a:r>
              <a:rPr lang="fr-FR" dirty="0" smtClean="0"/>
              <a:t>Marcus </a:t>
            </a:r>
            <a:r>
              <a:rPr lang="fr-FR" dirty="0" err="1" smtClean="0"/>
              <a:t>Schmieke</a:t>
            </a:r>
            <a:r>
              <a:rPr lang="fr-FR" dirty="0" smtClean="0"/>
              <a:t> et son équipe scientifique ont tenu a observer une approche rigoureuse et scientifique des phénomènes observés par ces traditions.</a:t>
            </a:r>
          </a:p>
          <a:p>
            <a:pPr lvl="1">
              <a:buFont typeface="Wingdings" panose="05000000000000000000" pitchFamily="2" charset="2"/>
              <a:buChar char="ü"/>
            </a:pPr>
            <a:endParaRPr lang="fr-FR" dirty="0"/>
          </a:p>
          <a:p>
            <a:pPr lvl="1">
              <a:buFont typeface="Wingdings" panose="05000000000000000000" pitchFamily="2" charset="2"/>
              <a:buChar char="ü"/>
            </a:pPr>
            <a:r>
              <a:rPr lang="fr-FR" b="1" dirty="0" smtClean="0">
                <a:solidFill>
                  <a:srgbClr val="0070C0"/>
                </a:solidFill>
              </a:rPr>
              <a:t>Les appareils de </a:t>
            </a:r>
            <a:r>
              <a:rPr lang="fr-FR" b="1" dirty="0" err="1" smtClean="0">
                <a:solidFill>
                  <a:srgbClr val="0070C0"/>
                </a:solidFill>
              </a:rPr>
              <a:t>Biorésonance</a:t>
            </a:r>
            <a:r>
              <a:rPr lang="fr-FR" b="1" dirty="0" smtClean="0">
                <a:solidFill>
                  <a:srgbClr val="0070C0"/>
                </a:solidFill>
              </a:rPr>
              <a:t> permettent donc :</a:t>
            </a:r>
          </a:p>
          <a:p>
            <a:pPr lvl="2">
              <a:buFont typeface="Wingdings" panose="05000000000000000000" pitchFamily="2" charset="2"/>
              <a:buChar char="ü"/>
            </a:pPr>
            <a:r>
              <a:rPr lang="fr-FR" dirty="0" smtClean="0"/>
              <a:t>Rôle du </a:t>
            </a:r>
            <a:r>
              <a:rPr lang="fr-FR" dirty="0" err="1" smtClean="0"/>
              <a:t>Healy</a:t>
            </a:r>
            <a:r>
              <a:rPr lang="fr-FR" dirty="0" smtClean="0"/>
              <a:t> agit de façon générale dans un processus quantique</a:t>
            </a:r>
          </a:p>
          <a:p>
            <a:pPr lvl="2">
              <a:buFont typeface="Wingdings" panose="05000000000000000000" pitchFamily="2" charset="2"/>
              <a:buChar char="ü"/>
            </a:pPr>
            <a:r>
              <a:rPr lang="fr-FR" dirty="0" smtClean="0"/>
              <a:t>Lien entre l’information et la matière</a:t>
            </a:r>
          </a:p>
          <a:p>
            <a:pPr lvl="2">
              <a:buFont typeface="Wingdings" panose="05000000000000000000" pitchFamily="2" charset="2"/>
              <a:buChar char="ü"/>
            </a:pPr>
            <a:r>
              <a:rPr lang="fr-FR" dirty="0" smtClean="0"/>
              <a:t>La réalité dans laquelle nous vivons est continuellement en mouvement</a:t>
            </a:r>
          </a:p>
          <a:p>
            <a:pPr lvl="2">
              <a:buFont typeface="Wingdings" panose="05000000000000000000" pitchFamily="2" charset="2"/>
              <a:buChar char="ü"/>
            </a:pPr>
            <a:r>
              <a:rPr lang="fr-FR" dirty="0" smtClean="0"/>
              <a:t>L’énergie se transforme en informations</a:t>
            </a:r>
          </a:p>
          <a:p>
            <a:pPr lvl="2">
              <a:buFont typeface="Wingdings" panose="05000000000000000000" pitchFamily="2" charset="2"/>
              <a:buChar char="ü"/>
            </a:pPr>
            <a:r>
              <a:rPr lang="fr-FR" dirty="0" smtClean="0"/>
              <a:t>L’information en énergie</a:t>
            </a:r>
            <a:endParaRPr lang="fr-FR" dirty="0"/>
          </a:p>
          <a:p>
            <a:pPr lvl="2">
              <a:buFont typeface="Wingdings" panose="05000000000000000000" pitchFamily="2" charset="2"/>
              <a:buChar char="ü"/>
            </a:pPr>
            <a:r>
              <a:rPr lang="fr-FR" dirty="0" smtClean="0"/>
              <a:t>L’énergie en matière</a:t>
            </a:r>
          </a:p>
          <a:p>
            <a:pPr lvl="2">
              <a:buFont typeface="Wingdings" panose="05000000000000000000" pitchFamily="2" charset="2"/>
              <a:buChar char="ü"/>
            </a:pPr>
            <a:r>
              <a:rPr lang="fr-FR" dirty="0" smtClean="0"/>
              <a:t>Et la matière en information</a:t>
            </a:r>
          </a:p>
          <a:p>
            <a:pPr lvl="2">
              <a:buFont typeface="Wingdings" panose="05000000000000000000" pitchFamily="2" charset="2"/>
              <a:buChar char="ü"/>
            </a:pPr>
            <a:r>
              <a:rPr lang="fr-FR" dirty="0" smtClean="0"/>
              <a:t>Les 3 sont reliés par le processus quantique par le boîtier </a:t>
            </a:r>
            <a:r>
              <a:rPr lang="fr-FR" dirty="0" err="1" smtClean="0"/>
              <a:t>Healy</a:t>
            </a:r>
            <a:endParaRPr lang="fr-FR" dirty="0" smtClean="0"/>
          </a:p>
        </p:txBody>
      </p:sp>
      <p:sp>
        <p:nvSpPr>
          <p:cNvPr id="5" name="Titre 1"/>
          <p:cNvSpPr>
            <a:spLocks noGrp="1"/>
          </p:cNvSpPr>
          <p:nvPr>
            <p:ph type="title"/>
          </p:nvPr>
        </p:nvSpPr>
        <p:spPr>
          <a:xfrm>
            <a:off x="4247142" y="4165"/>
            <a:ext cx="3777916" cy="561307"/>
          </a:xfrm>
          <a:solidFill>
            <a:srgbClr val="00B0F0"/>
          </a:solidFill>
        </p:spPr>
        <p:txBody>
          <a:bodyPr>
            <a:normAutofit/>
          </a:bodyPr>
          <a:lstStyle/>
          <a:p>
            <a:pPr algn="ctr"/>
            <a:r>
              <a:rPr lang="fr-FR" sz="3200" dirty="0" smtClean="0">
                <a:solidFill>
                  <a:schemeClr val="bg1"/>
                </a:solidFill>
              </a:rPr>
              <a:t>TECHNOLOGIE</a:t>
            </a:r>
            <a:endParaRPr lang="fr-FR" sz="3200" dirty="0">
              <a:solidFill>
                <a:schemeClr val="bg1"/>
              </a:solidFill>
            </a:endParaRPr>
          </a:p>
        </p:txBody>
      </p:sp>
    </p:spTree>
    <p:extLst>
      <p:ext uri="{BB962C8B-B14F-4D97-AF65-F5344CB8AC3E}">
        <p14:creationId xmlns:p14="http://schemas.microsoft.com/office/powerpoint/2010/main" val="27896328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4247142" y="4165"/>
            <a:ext cx="3777916" cy="561307"/>
          </a:xfrm>
          <a:solidFill>
            <a:srgbClr val="00B0F0"/>
          </a:solidFill>
        </p:spPr>
        <p:txBody>
          <a:bodyPr>
            <a:normAutofit/>
          </a:bodyPr>
          <a:lstStyle/>
          <a:p>
            <a:pPr algn="ctr"/>
            <a:r>
              <a:rPr lang="fr-FR" sz="3200" dirty="0" smtClean="0">
                <a:solidFill>
                  <a:schemeClr val="bg1"/>
                </a:solidFill>
              </a:rPr>
              <a:t>TECHNOLOGIE</a:t>
            </a:r>
            <a:endParaRPr lang="fr-FR" sz="3200" dirty="0">
              <a:solidFill>
                <a:schemeClr val="bg1"/>
              </a:solidFill>
            </a:endParaRP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12"/>
            <a:ext cx="12195050" cy="6856287"/>
          </a:xfrm>
          <a:prstGeom prst="rect">
            <a:avLst/>
          </a:prstGeom>
        </p:spPr>
      </p:pic>
      <p:sp>
        <p:nvSpPr>
          <p:cNvPr id="4" name="Rectangle 3"/>
          <p:cNvSpPr/>
          <p:nvPr/>
        </p:nvSpPr>
        <p:spPr>
          <a:xfrm>
            <a:off x="10142621" y="4165"/>
            <a:ext cx="2049379" cy="12591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10455442" y="5871411"/>
            <a:ext cx="1736557" cy="9464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3993776" y="192256"/>
            <a:ext cx="3200400" cy="400110"/>
          </a:xfrm>
          <a:prstGeom prst="rect">
            <a:avLst/>
          </a:prstGeom>
          <a:solidFill>
            <a:srgbClr val="00B0F0"/>
          </a:solidFill>
        </p:spPr>
        <p:txBody>
          <a:bodyPr wrap="square" rtlCol="0">
            <a:spAutoFit/>
          </a:bodyPr>
          <a:lstStyle/>
          <a:p>
            <a:pPr algn="ctr"/>
            <a:r>
              <a:rPr lang="fr-FR" sz="2000" b="1" dirty="0" smtClean="0">
                <a:solidFill>
                  <a:schemeClr val="bg1"/>
                </a:solidFill>
              </a:rPr>
              <a:t>PROCESSUS QUANTIQUE</a:t>
            </a:r>
            <a:endParaRPr lang="fr-FR" sz="2000" b="1" dirty="0">
              <a:solidFill>
                <a:schemeClr val="bg1"/>
              </a:solidFill>
            </a:endParaRPr>
          </a:p>
        </p:txBody>
      </p:sp>
    </p:spTree>
    <p:extLst>
      <p:ext uri="{BB962C8B-B14F-4D97-AF65-F5344CB8AC3E}">
        <p14:creationId xmlns:p14="http://schemas.microsoft.com/office/powerpoint/2010/main" val="14856998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4247142" y="4165"/>
            <a:ext cx="3777916" cy="561307"/>
          </a:xfrm>
          <a:solidFill>
            <a:srgbClr val="00B0F0"/>
          </a:solidFill>
        </p:spPr>
        <p:txBody>
          <a:bodyPr>
            <a:normAutofit/>
          </a:bodyPr>
          <a:lstStyle/>
          <a:p>
            <a:pPr algn="ctr"/>
            <a:r>
              <a:rPr lang="fr-FR" sz="3200" dirty="0" smtClean="0">
                <a:solidFill>
                  <a:schemeClr val="bg1"/>
                </a:solidFill>
              </a:rPr>
              <a:t>TECHNOLOGIE</a:t>
            </a:r>
            <a:endParaRPr lang="fr-FR" sz="3200" dirty="0">
              <a:solidFill>
                <a:schemeClr val="bg1"/>
              </a:solidFill>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8602" y="1393745"/>
            <a:ext cx="4533398" cy="4134459"/>
          </a:xfrm>
          <a:prstGeom prst="rect">
            <a:avLst/>
          </a:prstGeom>
        </p:spPr>
      </p:pic>
      <p:sp>
        <p:nvSpPr>
          <p:cNvPr id="8" name="ZoneTexte 7"/>
          <p:cNvSpPr txBox="1"/>
          <p:nvPr/>
        </p:nvSpPr>
        <p:spPr>
          <a:xfrm>
            <a:off x="779483" y="875624"/>
            <a:ext cx="6879119" cy="5940088"/>
          </a:xfrm>
          <a:prstGeom prst="rect">
            <a:avLst/>
          </a:prstGeom>
          <a:noFill/>
        </p:spPr>
        <p:txBody>
          <a:bodyPr wrap="square" rtlCol="0">
            <a:spAutoFit/>
          </a:bodyPr>
          <a:lstStyle/>
          <a:p>
            <a:r>
              <a:rPr lang="fr-FR" altLang="fr-FR" b="1" dirty="0">
                <a:solidFill>
                  <a:srgbClr val="222222"/>
                </a:solidFill>
              </a:rPr>
              <a:t>Champ </a:t>
            </a:r>
            <a:r>
              <a:rPr lang="fr-FR" altLang="fr-FR" b="1" dirty="0" smtClean="0">
                <a:solidFill>
                  <a:srgbClr val="222222"/>
                </a:solidFill>
              </a:rPr>
              <a:t>bioénergétique : </a:t>
            </a:r>
          </a:p>
          <a:p>
            <a:r>
              <a:rPr lang="fr-FR" altLang="fr-FR" dirty="0" smtClean="0">
                <a:solidFill>
                  <a:srgbClr val="222222"/>
                </a:solidFill>
              </a:rPr>
              <a:t>Le </a:t>
            </a:r>
            <a:r>
              <a:rPr lang="fr-FR" altLang="fr-FR" dirty="0">
                <a:solidFill>
                  <a:srgbClr val="222222"/>
                </a:solidFill>
              </a:rPr>
              <a:t>flux d'énergie vivante reliant le </a:t>
            </a:r>
            <a:r>
              <a:rPr lang="fr-FR" altLang="fr-FR" dirty="0" smtClean="0">
                <a:solidFill>
                  <a:srgbClr val="222222"/>
                </a:solidFill>
              </a:rPr>
              <a:t>corps,</a:t>
            </a:r>
          </a:p>
          <a:p>
            <a:r>
              <a:rPr lang="fr-FR" altLang="fr-FR" dirty="0" smtClean="0">
                <a:solidFill>
                  <a:srgbClr val="222222"/>
                </a:solidFill>
              </a:rPr>
              <a:t>l'esprit </a:t>
            </a:r>
            <a:r>
              <a:rPr lang="fr-FR" altLang="fr-FR" dirty="0">
                <a:solidFill>
                  <a:srgbClr val="222222"/>
                </a:solidFill>
              </a:rPr>
              <a:t>et l'âme traditionnellement connu sous le nom de Chi (ou Qi) et </a:t>
            </a:r>
            <a:r>
              <a:rPr lang="fr-FR" altLang="fr-FR" dirty="0" err="1" smtClean="0">
                <a:solidFill>
                  <a:srgbClr val="222222"/>
                </a:solidFill>
              </a:rPr>
              <a:t>Prana</a:t>
            </a:r>
            <a:r>
              <a:rPr lang="fr-FR" altLang="fr-FR" dirty="0" smtClean="0">
                <a:solidFill>
                  <a:srgbClr val="222222"/>
                </a:solidFill>
              </a:rPr>
              <a:t>.</a:t>
            </a:r>
          </a:p>
          <a:p>
            <a:endParaRPr lang="fr-FR" altLang="fr-FR" dirty="0">
              <a:solidFill>
                <a:srgbClr val="222222"/>
              </a:solidFill>
            </a:endParaRPr>
          </a:p>
          <a:p>
            <a:r>
              <a:rPr lang="fr-FR" altLang="fr-FR" dirty="0" smtClean="0">
                <a:solidFill>
                  <a:srgbClr val="222222"/>
                </a:solidFill>
              </a:rPr>
              <a:t>Le </a:t>
            </a:r>
            <a:r>
              <a:rPr lang="fr-FR" altLang="fr-FR" dirty="0" err="1" smtClean="0">
                <a:solidFill>
                  <a:srgbClr val="222222"/>
                </a:solidFill>
              </a:rPr>
              <a:t>Healy</a:t>
            </a:r>
            <a:r>
              <a:rPr lang="fr-FR" altLang="fr-FR" dirty="0" smtClean="0">
                <a:solidFill>
                  <a:srgbClr val="222222"/>
                </a:solidFill>
              </a:rPr>
              <a:t> est en permanence connecté au champ d’informations et à notre corps</a:t>
            </a:r>
          </a:p>
          <a:p>
            <a:r>
              <a:rPr lang="fr-FR" altLang="fr-FR" dirty="0" smtClean="0">
                <a:solidFill>
                  <a:srgbClr val="222222"/>
                </a:solidFill>
              </a:rPr>
              <a:t>Par résonance cette connexion va pouvoir trouver les fréquences dont on a besoin.</a:t>
            </a:r>
          </a:p>
          <a:p>
            <a:r>
              <a:rPr lang="fr-FR" altLang="fr-FR" dirty="0" smtClean="0">
                <a:solidFill>
                  <a:srgbClr val="222222"/>
                </a:solidFill>
              </a:rPr>
              <a:t>Et du coup quand on dit que le </a:t>
            </a:r>
            <a:r>
              <a:rPr lang="fr-FR" altLang="fr-FR" dirty="0" err="1" smtClean="0">
                <a:solidFill>
                  <a:srgbClr val="222222"/>
                </a:solidFill>
              </a:rPr>
              <a:t>Healy</a:t>
            </a:r>
            <a:r>
              <a:rPr lang="fr-FR" altLang="fr-FR" dirty="0" smtClean="0">
                <a:solidFill>
                  <a:srgbClr val="222222"/>
                </a:solidFill>
              </a:rPr>
              <a:t> analyse en temps réel et qu’il se réajuste toutes les 10 secondes instantanément c’est par ce champ d’intrication.</a:t>
            </a:r>
          </a:p>
          <a:p>
            <a:endParaRPr lang="fr-FR" altLang="fr-FR" dirty="0" smtClean="0">
              <a:solidFill>
                <a:srgbClr val="222222"/>
              </a:solidFill>
            </a:endParaRPr>
          </a:p>
          <a:p>
            <a:r>
              <a:rPr lang="fr-FR" altLang="fr-FR" b="1" dirty="0" smtClean="0">
                <a:solidFill>
                  <a:srgbClr val="222222"/>
                </a:solidFill>
              </a:rPr>
              <a:t>Donc quand le </a:t>
            </a:r>
            <a:r>
              <a:rPr lang="fr-FR" altLang="fr-FR" b="1" dirty="0" err="1" smtClean="0">
                <a:solidFill>
                  <a:srgbClr val="222222"/>
                </a:solidFill>
              </a:rPr>
              <a:t>Healy</a:t>
            </a:r>
            <a:r>
              <a:rPr lang="fr-FR" altLang="fr-FR" b="1" dirty="0" smtClean="0">
                <a:solidFill>
                  <a:srgbClr val="222222"/>
                </a:solidFill>
              </a:rPr>
              <a:t> cherche les fréquences les plus adaptées, il le fait pour 2 objectifs pour :</a:t>
            </a:r>
          </a:p>
          <a:p>
            <a:r>
              <a:rPr lang="fr-FR" altLang="fr-FR" dirty="0">
                <a:solidFill>
                  <a:srgbClr val="222222"/>
                </a:solidFill>
              </a:rPr>
              <a:t>	I</a:t>
            </a:r>
            <a:r>
              <a:rPr lang="fr-FR" altLang="fr-FR" dirty="0" smtClean="0">
                <a:solidFill>
                  <a:srgbClr val="222222"/>
                </a:solidFill>
              </a:rPr>
              <a:t>mpacter la membrane intercellulaire, fréquences basses</a:t>
            </a:r>
          </a:p>
          <a:p>
            <a:r>
              <a:rPr lang="fr-FR" altLang="fr-FR" dirty="0">
                <a:solidFill>
                  <a:srgbClr val="222222"/>
                </a:solidFill>
              </a:rPr>
              <a:t>	</a:t>
            </a:r>
            <a:r>
              <a:rPr lang="fr-FR" altLang="fr-FR" dirty="0" smtClean="0">
                <a:solidFill>
                  <a:srgbClr val="222222"/>
                </a:solidFill>
              </a:rPr>
              <a:t>Réunir le champ d’information avec l’esprit, fréquences 	hautes</a:t>
            </a:r>
          </a:p>
          <a:p>
            <a:endParaRPr lang="fr-FR" altLang="fr-FR" b="1" dirty="0" smtClean="0">
              <a:solidFill>
                <a:srgbClr val="222222"/>
              </a:solidFill>
              <a:cs typeface="Calibri" panose="020F0502020204030204" pitchFamily="34" charset="0"/>
            </a:endParaRPr>
          </a:p>
          <a:p>
            <a:endParaRPr lang="fr-FR" altLang="fr-FR" sz="2000" dirty="0"/>
          </a:p>
          <a:p>
            <a:endParaRPr lang="fr-FR" dirty="0"/>
          </a:p>
        </p:txBody>
      </p:sp>
    </p:spTree>
    <p:extLst>
      <p:ext uri="{BB962C8B-B14F-4D97-AF65-F5344CB8AC3E}">
        <p14:creationId xmlns:p14="http://schemas.microsoft.com/office/powerpoint/2010/main" val="22165664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
          <p:cNvSpPr txBox="1">
            <a:spLocks noGrp="1"/>
          </p:cNvSpPr>
          <p:nvPr>
            <p:ph type="subTitle" idx="4294967295"/>
          </p:nvPr>
        </p:nvSpPr>
        <p:spPr>
          <a:xfrm>
            <a:off x="2136750" y="3749680"/>
            <a:ext cx="4196400" cy="2232000"/>
          </a:xfrm>
          <a:prstGeom prst="rect">
            <a:avLst/>
          </a:prstGeom>
          <a:noFill/>
          <a:ln>
            <a:noFill/>
          </a:ln>
        </p:spPr>
        <p:txBody>
          <a:bodyPr spcFirstLastPara="1" vert="horz" wrap="square" lIns="91425" tIns="91425" rIns="91425" bIns="91425" rtlCol="0" anchor="t" anchorCtr="0">
            <a:noAutofit/>
          </a:bodyPr>
          <a:lstStyle/>
          <a:p>
            <a:pPr marL="0" indent="0">
              <a:lnSpc>
                <a:spcPct val="100000"/>
              </a:lnSpc>
              <a:spcBef>
                <a:spcPts val="0"/>
              </a:spcBef>
              <a:buClr>
                <a:srgbClr val="CFD8DC"/>
              </a:buClr>
              <a:buSzPts val="1800"/>
              <a:buNone/>
            </a:pPr>
            <a:r>
              <a:rPr lang="en" sz="1800" b="1" dirty="0">
                <a:solidFill>
                  <a:srgbClr val="CA10B4"/>
                </a:solidFill>
                <a:latin typeface="Source Sans Pro"/>
                <a:ea typeface="Source Sans Pro"/>
                <a:cs typeface="Source Sans Pro"/>
                <a:sym typeface="Source Sans Pro"/>
              </a:rPr>
              <a:t>Evelyne </a:t>
            </a:r>
            <a:r>
              <a:rPr lang="en" sz="1800" b="1" dirty="0" smtClean="0">
                <a:solidFill>
                  <a:srgbClr val="CA10B4"/>
                </a:solidFill>
                <a:latin typeface="Source Sans Pro"/>
                <a:ea typeface="Source Sans Pro"/>
                <a:cs typeface="Source Sans Pro"/>
                <a:sym typeface="Source Sans Pro"/>
              </a:rPr>
              <a:t>Revellat </a:t>
            </a:r>
            <a:br>
              <a:rPr lang="en" sz="1800" b="1" dirty="0" smtClean="0">
                <a:solidFill>
                  <a:srgbClr val="CA10B4"/>
                </a:solidFill>
                <a:latin typeface="Source Sans Pro"/>
                <a:ea typeface="Source Sans Pro"/>
                <a:cs typeface="Source Sans Pro"/>
                <a:sym typeface="Source Sans Pro"/>
              </a:rPr>
            </a:br>
            <a:r>
              <a:rPr lang="en" sz="1800" b="1" dirty="0" smtClean="0">
                <a:solidFill>
                  <a:srgbClr val="CA10B4"/>
                </a:solidFill>
                <a:latin typeface="Source Sans Pro"/>
                <a:ea typeface="Source Sans Pro"/>
                <a:cs typeface="Source Sans Pro"/>
                <a:sym typeface="Source Sans Pro"/>
              </a:rPr>
              <a:t>06 </a:t>
            </a:r>
            <a:r>
              <a:rPr lang="en" sz="1800" b="1" dirty="0">
                <a:solidFill>
                  <a:srgbClr val="CA10B4"/>
                </a:solidFill>
                <a:latin typeface="Source Sans Pro"/>
                <a:ea typeface="Source Sans Pro"/>
                <a:cs typeface="Source Sans Pro"/>
                <a:sym typeface="Source Sans Pro"/>
              </a:rPr>
              <a:t>60 47 71 </a:t>
            </a:r>
            <a:r>
              <a:rPr lang="en" sz="1800" b="1" dirty="0" smtClean="0">
                <a:solidFill>
                  <a:srgbClr val="CA10B4"/>
                </a:solidFill>
                <a:latin typeface="Source Sans Pro"/>
                <a:ea typeface="Source Sans Pro"/>
                <a:cs typeface="Source Sans Pro"/>
                <a:sym typeface="Source Sans Pro"/>
              </a:rPr>
              <a:t>64</a:t>
            </a:r>
          </a:p>
          <a:p>
            <a:pPr marL="0" indent="0">
              <a:lnSpc>
                <a:spcPct val="100000"/>
              </a:lnSpc>
              <a:spcBef>
                <a:spcPts val="0"/>
              </a:spcBef>
              <a:buClr>
                <a:srgbClr val="CFD8DC"/>
              </a:buClr>
              <a:buSzPts val="1800"/>
              <a:buNone/>
            </a:pPr>
            <a:endParaRPr lang="en" sz="1800" b="1" u="sng" dirty="0">
              <a:solidFill>
                <a:schemeClr val="accent4"/>
              </a:solidFill>
              <a:latin typeface="Source Sans Pro"/>
              <a:ea typeface="Source Sans Pro"/>
              <a:cs typeface="Source Sans Pro"/>
              <a:sym typeface="Source Sans Pro"/>
              <a:hlinkClick r:id="rId3"/>
            </a:endParaRPr>
          </a:p>
          <a:p>
            <a:pPr marL="0" indent="0">
              <a:lnSpc>
                <a:spcPct val="100000"/>
              </a:lnSpc>
              <a:spcBef>
                <a:spcPts val="0"/>
              </a:spcBef>
              <a:buClr>
                <a:srgbClr val="CFD8DC"/>
              </a:buClr>
              <a:buSzPts val="1800"/>
              <a:buNone/>
            </a:pPr>
            <a:r>
              <a:rPr lang="en" sz="1800" b="1" u="sng" dirty="0" smtClean="0">
                <a:solidFill>
                  <a:srgbClr val="5AB1C9"/>
                </a:solidFill>
                <a:latin typeface="Source Sans Pro"/>
                <a:ea typeface="Source Sans Pro"/>
                <a:cs typeface="Source Sans Pro"/>
                <a:sym typeface="Source Sans Pro"/>
                <a:hlinkClick r:id="rId3"/>
              </a:rPr>
              <a:t>evelyne.revellat@kheprisante.fr</a:t>
            </a:r>
            <a:endParaRPr sz="1800" b="1" dirty="0">
              <a:solidFill>
                <a:srgbClr val="5AB1C9"/>
              </a:solidFill>
            </a:endParaRPr>
          </a:p>
          <a:p>
            <a:pPr marL="0" indent="0">
              <a:lnSpc>
                <a:spcPct val="100000"/>
              </a:lnSpc>
              <a:spcBef>
                <a:spcPts val="0"/>
              </a:spcBef>
              <a:buClr>
                <a:srgbClr val="CFD8DC"/>
              </a:buClr>
              <a:buSzPts val="1800"/>
              <a:buNone/>
            </a:pPr>
            <a:endParaRPr lang="en" sz="1800" b="1" dirty="0" smtClean="0">
              <a:solidFill>
                <a:schemeClr val="accent4"/>
              </a:solidFill>
              <a:latin typeface="Source Sans Pro"/>
              <a:ea typeface="Source Sans Pro"/>
              <a:cs typeface="Source Sans Pro"/>
              <a:sym typeface="Source Sans Pro"/>
            </a:endParaRPr>
          </a:p>
          <a:p>
            <a:pPr marL="0" indent="0">
              <a:lnSpc>
                <a:spcPct val="100000"/>
              </a:lnSpc>
              <a:spcBef>
                <a:spcPts val="0"/>
              </a:spcBef>
              <a:buClr>
                <a:srgbClr val="CFD8DC"/>
              </a:buClr>
              <a:buSzPts val="1800"/>
              <a:buNone/>
            </a:pPr>
            <a:r>
              <a:rPr lang="en" sz="1800" b="1" dirty="0" smtClean="0">
                <a:solidFill>
                  <a:srgbClr val="CA10B4"/>
                </a:solidFill>
                <a:latin typeface="Source Sans Pro"/>
                <a:ea typeface="Source Sans Pro"/>
                <a:cs typeface="Source Sans Pro"/>
                <a:sym typeface="Source Sans Pro"/>
              </a:rPr>
              <a:t>www.kheprisante.fr</a:t>
            </a:r>
            <a:endParaRPr sz="1800" b="1" dirty="0">
              <a:solidFill>
                <a:srgbClr val="CA10B4"/>
              </a:solidFill>
              <a:latin typeface="Source Sans Pro"/>
              <a:ea typeface="Source Sans Pro"/>
              <a:cs typeface="Source Sans Pro"/>
              <a:sym typeface="Source Sans Pro"/>
            </a:endParaRPr>
          </a:p>
          <a:p>
            <a:pPr marL="0" indent="0">
              <a:lnSpc>
                <a:spcPct val="100000"/>
              </a:lnSpc>
              <a:spcBef>
                <a:spcPts val="0"/>
              </a:spcBef>
              <a:buClr>
                <a:srgbClr val="CFD8DC"/>
              </a:buClr>
              <a:buSzPts val="1800"/>
              <a:buNone/>
            </a:pPr>
            <a:r>
              <a:rPr lang="en" sz="1800" b="1" dirty="0">
                <a:solidFill>
                  <a:srgbClr val="CA10B4"/>
                </a:solidFill>
                <a:latin typeface="Source Sans Pro"/>
                <a:ea typeface="Source Sans Pro"/>
                <a:cs typeface="Source Sans Pro"/>
                <a:sym typeface="Source Sans Pro"/>
              </a:rPr>
              <a:t>188 Grande rue Charles de Gaulle</a:t>
            </a:r>
          </a:p>
          <a:p>
            <a:pPr marL="0" indent="0">
              <a:lnSpc>
                <a:spcPct val="100000"/>
              </a:lnSpc>
              <a:spcBef>
                <a:spcPts val="0"/>
              </a:spcBef>
              <a:buClr>
                <a:srgbClr val="CFD8DC"/>
              </a:buClr>
              <a:buSzPts val="1800"/>
              <a:buNone/>
            </a:pPr>
            <a:r>
              <a:rPr lang="en" sz="1800" b="1" dirty="0">
                <a:solidFill>
                  <a:srgbClr val="CA10B4"/>
                </a:solidFill>
                <a:latin typeface="Source Sans Pro"/>
                <a:ea typeface="Source Sans Pro"/>
                <a:cs typeface="Source Sans Pro"/>
                <a:sym typeface="Source Sans Pro"/>
              </a:rPr>
              <a:t>94130 Nogent-sur-Marne</a:t>
            </a:r>
            <a:endParaRPr dirty="0">
              <a:solidFill>
                <a:srgbClr val="CA10B4"/>
              </a:solidFill>
            </a:endParaRPr>
          </a:p>
        </p:txBody>
      </p:sp>
      <p:pic>
        <p:nvPicPr>
          <p:cNvPr id="68" name="Google Shape;68;p1"/>
          <p:cNvPicPr preferRelativeResize="0"/>
          <p:nvPr/>
        </p:nvPicPr>
        <p:blipFill rotWithShape="1">
          <a:blip r:embed="rId4">
            <a:alphaModFix/>
          </a:blip>
          <a:srcRect/>
          <a:stretch/>
        </p:blipFill>
        <p:spPr>
          <a:xfrm>
            <a:off x="5059703" y="720915"/>
            <a:ext cx="6527225" cy="1368152"/>
          </a:xfrm>
          <a:prstGeom prst="rect">
            <a:avLst/>
          </a:prstGeom>
          <a:noFill/>
          <a:ln>
            <a:noFill/>
          </a:ln>
        </p:spPr>
      </p:pic>
      <p:pic>
        <p:nvPicPr>
          <p:cNvPr id="69" name="Google Shape;69;p1"/>
          <p:cNvPicPr preferRelativeResize="0"/>
          <p:nvPr/>
        </p:nvPicPr>
        <p:blipFill rotWithShape="1">
          <a:blip r:embed="rId5">
            <a:alphaModFix/>
          </a:blip>
          <a:srcRect/>
          <a:stretch/>
        </p:blipFill>
        <p:spPr>
          <a:xfrm>
            <a:off x="6647681" y="3897597"/>
            <a:ext cx="3087990" cy="2009801"/>
          </a:xfrm>
          <a:prstGeom prst="rect">
            <a:avLst/>
          </a:prstGeom>
          <a:noFill/>
          <a:ln>
            <a:noFill/>
          </a:ln>
        </p:spPr>
      </p:pic>
      <p:sp>
        <p:nvSpPr>
          <p:cNvPr id="5" name="Google Shape;321;p15"/>
          <p:cNvSpPr txBox="1">
            <a:spLocks noGrp="1"/>
          </p:cNvSpPr>
          <p:nvPr>
            <p:ph type="ctrTitle" idx="4294967295"/>
          </p:nvPr>
        </p:nvSpPr>
        <p:spPr>
          <a:xfrm>
            <a:off x="1358154" y="2609353"/>
            <a:ext cx="9977718" cy="992699"/>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rgbClr val="0091EA"/>
              </a:buClr>
              <a:buSzPts val="6000"/>
              <a:buFont typeface="Roboto Slab"/>
              <a:buNone/>
            </a:pPr>
            <a:r>
              <a:rPr lang="en" sz="6000" b="1" i="0" u="none" strike="noStrike" cap="none" dirty="0">
                <a:solidFill>
                  <a:srgbClr val="CA10B4"/>
                </a:solidFill>
                <a:latin typeface="Roboto Slab"/>
                <a:ea typeface="Roboto Slab"/>
                <a:cs typeface="Roboto Slab"/>
                <a:sym typeface="Roboto Slab"/>
              </a:rPr>
              <a:t>Merci !</a:t>
            </a:r>
            <a:endParaRPr dirty="0">
              <a:solidFill>
                <a:srgbClr val="CA10B4"/>
              </a:solidFill>
            </a:endParaRPr>
          </a:p>
        </p:txBody>
      </p:sp>
    </p:spTree>
    <p:extLst>
      <p:ext uri="{BB962C8B-B14F-4D97-AF65-F5344CB8AC3E}">
        <p14:creationId xmlns:p14="http://schemas.microsoft.com/office/powerpoint/2010/main" val="21783750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7919145" y="43787"/>
            <a:ext cx="4212695" cy="1965023"/>
          </a:xfrm>
          <a:prstGeom prst="rect">
            <a:avLst/>
          </a:prstGeom>
          <a:solidFill>
            <a:srgbClr val="13D4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contenu 2"/>
          <p:cNvSpPr txBox="1">
            <a:spLocks/>
          </p:cNvSpPr>
          <p:nvPr/>
        </p:nvSpPr>
        <p:spPr>
          <a:xfrm>
            <a:off x="0" y="6065574"/>
            <a:ext cx="12317167" cy="991620"/>
          </a:xfrm>
          <a:prstGeom prst="rect">
            <a:avLst/>
          </a:prstGeom>
          <a:solidFill>
            <a:srgbClr val="33241F"/>
          </a:solidFill>
          <a:ln>
            <a:solidFill>
              <a:schemeClr val="bg1"/>
            </a:solidFill>
          </a:ln>
        </p:spPr>
        <p:txBody>
          <a:bodyPr lIns="110231" tIns="55116" rIns="110231" bIns="55116">
            <a:normAutofit/>
          </a:bodyPr>
          <a:lstStyle>
            <a:lvl1pPr marL="239173" indent="-239173" algn="l" defTabSz="63779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1pPr>
            <a:lvl2pPr marL="518208" indent="-199311" algn="l" defTabSz="63779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797243" indent="-159449" algn="l" defTabSz="637794"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3pPr>
            <a:lvl4pPr marL="1116140" indent="-159449" algn="l" defTabSz="637794"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1435037" indent="-159449" algn="l" defTabSz="637794"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1753934" indent="-159449" algn="l" defTabSz="637794"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2072831" indent="-159449" algn="l" defTabSz="637794"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2391728" indent="-159449" algn="l" defTabSz="637794"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2710625" indent="-159449" algn="l" defTabSz="637794"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9pPr>
          </a:lstStyle>
          <a:p>
            <a:pPr marL="0" indent="0" algn="ctr">
              <a:buNone/>
            </a:pPr>
            <a:endParaRPr lang="fr-FR" sz="1515" b="1" dirty="0">
              <a:solidFill>
                <a:schemeClr val="bg1"/>
              </a:solidFill>
            </a:endParaRPr>
          </a:p>
        </p:txBody>
      </p:sp>
      <p:pic>
        <p:nvPicPr>
          <p:cNvPr id="5" name="Image 4" descr="C:\Users\PC\Dropbox\01-Sophrokhépri\Marketing et Communication\Cocooning Day\Telethon 7 et 8 décembre\logo VMAPI.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61639" y="5840549"/>
            <a:ext cx="1823112" cy="1220459"/>
          </a:xfrm>
          <a:prstGeom prst="rect">
            <a:avLst/>
          </a:prstGeom>
          <a:noFill/>
          <a:ln>
            <a:noFill/>
          </a:ln>
        </p:spPr>
      </p:pic>
      <p:sp>
        <p:nvSpPr>
          <p:cNvPr id="10" name="Titre 1"/>
          <p:cNvSpPr txBox="1">
            <a:spLocks/>
          </p:cNvSpPr>
          <p:nvPr/>
        </p:nvSpPr>
        <p:spPr>
          <a:xfrm>
            <a:off x="8033662" y="1306394"/>
            <a:ext cx="4106421" cy="526460"/>
          </a:xfrm>
          <a:prstGeom prst="rect">
            <a:avLst/>
          </a:prstGeom>
        </p:spPr>
        <p:txBody>
          <a:bodyPr lIns="63037" tIns="31518" rIns="63037" bIns="31518">
            <a:noAutofit/>
          </a:bodyPr>
          <a:lstStyle>
            <a:lvl1pPr algn="ctr" defTabSz="1115310" rtl="0" eaLnBrk="1" latinLnBrk="0" hangingPunct="1">
              <a:spcBef>
                <a:spcPct val="0"/>
              </a:spcBef>
              <a:buNone/>
              <a:defRPr sz="5400" kern="1200">
                <a:solidFill>
                  <a:schemeClr val="tx1"/>
                </a:solidFill>
                <a:latin typeface="+mj-lt"/>
                <a:ea typeface="+mj-ea"/>
                <a:cs typeface="+mj-cs"/>
              </a:defRPr>
            </a:lvl1pPr>
          </a:lstStyle>
          <a:p>
            <a:pPr algn="l"/>
            <a:r>
              <a:rPr lang="fr-FR" sz="1653" b="1" dirty="0" smtClean="0">
                <a:solidFill>
                  <a:schemeClr val="bg1"/>
                </a:solidFill>
              </a:rPr>
              <a:t>Coordination </a:t>
            </a:r>
            <a:r>
              <a:rPr lang="fr-FR" sz="1653" b="1" dirty="0">
                <a:solidFill>
                  <a:schemeClr val="bg1"/>
                </a:solidFill>
              </a:rPr>
              <a:t>de </a:t>
            </a:r>
            <a:r>
              <a:rPr lang="fr-FR" sz="1653" b="1" dirty="0" smtClean="0">
                <a:solidFill>
                  <a:schemeClr val="bg1"/>
                </a:solidFill>
              </a:rPr>
              <a:t>soins</a:t>
            </a:r>
            <a:r>
              <a:rPr lang="fr-FR" sz="1653" b="1" dirty="0">
                <a:solidFill>
                  <a:schemeClr val="bg1"/>
                </a:solidFill>
              </a:rPr>
              <a:t> </a:t>
            </a:r>
            <a:r>
              <a:rPr lang="fr-FR" sz="1653" b="1" dirty="0" smtClean="0">
                <a:solidFill>
                  <a:schemeClr val="bg1"/>
                </a:solidFill>
              </a:rPr>
              <a:t>&amp; </a:t>
            </a:r>
            <a:r>
              <a:rPr lang="fr-FR" sz="1653" b="1" dirty="0" smtClean="0">
                <a:solidFill>
                  <a:schemeClr val="bg1"/>
                </a:solidFill>
              </a:rPr>
              <a:t>Thérapie </a:t>
            </a:r>
            <a:r>
              <a:rPr lang="fr-FR" sz="1653" b="1" dirty="0" smtClean="0">
                <a:solidFill>
                  <a:schemeClr val="bg1"/>
                </a:solidFill>
              </a:rPr>
              <a:t>Fréquentielle</a:t>
            </a:r>
            <a:endParaRPr lang="fr-FR" sz="1653" b="1" dirty="0">
              <a:solidFill>
                <a:schemeClr val="bg1"/>
              </a:solidFill>
            </a:endParaRP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56364" y="5075406"/>
            <a:ext cx="3056195" cy="640600"/>
          </a:xfrm>
          <a:prstGeom prst="rect">
            <a:avLst/>
          </a:prstGeom>
        </p:spPr>
      </p:pic>
      <p:sp>
        <p:nvSpPr>
          <p:cNvPr id="3" name="ZoneTexte 2"/>
          <p:cNvSpPr txBox="1"/>
          <p:nvPr/>
        </p:nvSpPr>
        <p:spPr>
          <a:xfrm>
            <a:off x="8135931" y="142234"/>
            <a:ext cx="3901884" cy="954107"/>
          </a:xfrm>
          <a:prstGeom prst="rect">
            <a:avLst/>
          </a:prstGeom>
          <a:noFill/>
        </p:spPr>
        <p:txBody>
          <a:bodyPr wrap="square" rtlCol="0">
            <a:spAutoFit/>
          </a:bodyPr>
          <a:lstStyle/>
          <a:p>
            <a:pPr algn="ctr"/>
            <a:r>
              <a:rPr lang="fr-FR" sz="1600" b="1" dirty="0" smtClean="0">
                <a:solidFill>
                  <a:schemeClr val="bg1"/>
                </a:solidFill>
              </a:rPr>
              <a:t>1</a:t>
            </a:r>
            <a:r>
              <a:rPr lang="fr-FR" sz="1600" b="1" baseline="30000" dirty="0" smtClean="0">
                <a:solidFill>
                  <a:schemeClr val="bg1"/>
                </a:solidFill>
              </a:rPr>
              <a:t>er</a:t>
            </a:r>
            <a:r>
              <a:rPr lang="fr-FR" sz="1600" b="1" dirty="0" smtClean="0">
                <a:solidFill>
                  <a:schemeClr val="bg1"/>
                </a:solidFill>
              </a:rPr>
              <a:t> </a:t>
            </a:r>
            <a:r>
              <a:rPr lang="fr-FR" sz="1600" b="1" dirty="0" smtClean="0">
                <a:solidFill>
                  <a:schemeClr val="bg1"/>
                </a:solidFill>
              </a:rPr>
              <a:t>Espac</a:t>
            </a:r>
            <a:r>
              <a:rPr lang="fr-FR" sz="1600" b="1" dirty="0">
                <a:solidFill>
                  <a:schemeClr val="bg1"/>
                </a:solidFill>
              </a:rPr>
              <a:t>e</a:t>
            </a:r>
            <a:r>
              <a:rPr lang="fr-FR" sz="1600" b="1" dirty="0" smtClean="0">
                <a:solidFill>
                  <a:schemeClr val="bg1"/>
                </a:solidFill>
              </a:rPr>
              <a:t> </a:t>
            </a:r>
            <a:r>
              <a:rPr lang="fr-FR" sz="1600" b="1" dirty="0" smtClean="0">
                <a:solidFill>
                  <a:schemeClr val="bg1"/>
                </a:solidFill>
              </a:rPr>
              <a:t>de Santé </a:t>
            </a:r>
            <a:r>
              <a:rPr lang="fr-FR" sz="1600" b="1" dirty="0" smtClean="0">
                <a:solidFill>
                  <a:schemeClr val="bg1"/>
                </a:solidFill>
              </a:rPr>
              <a:t>Intégrative</a:t>
            </a:r>
          </a:p>
          <a:p>
            <a:pPr algn="ctr"/>
            <a:r>
              <a:rPr lang="fr-FR" sz="1600" b="1" dirty="0" smtClean="0">
                <a:solidFill>
                  <a:schemeClr val="bg1"/>
                </a:solidFill>
              </a:rPr>
              <a:t> </a:t>
            </a:r>
            <a:r>
              <a:rPr lang="fr-FR" sz="1600" b="1" dirty="0">
                <a:solidFill>
                  <a:schemeClr val="bg1"/>
                </a:solidFill>
              </a:rPr>
              <a:t>créé </a:t>
            </a:r>
            <a:r>
              <a:rPr lang="fr-FR" sz="1600" b="1" dirty="0" smtClean="0">
                <a:solidFill>
                  <a:schemeClr val="bg1"/>
                </a:solidFill>
              </a:rPr>
              <a:t>en France </a:t>
            </a:r>
            <a:r>
              <a:rPr lang="fr-FR" sz="1600" b="1" dirty="0" smtClean="0">
                <a:solidFill>
                  <a:schemeClr val="bg1"/>
                </a:solidFill>
              </a:rPr>
              <a:t>il </a:t>
            </a:r>
            <a:r>
              <a:rPr lang="fr-FR" sz="1600" b="1" dirty="0" smtClean="0">
                <a:solidFill>
                  <a:schemeClr val="bg1"/>
                </a:solidFill>
              </a:rPr>
              <a:t>y a 5 </a:t>
            </a:r>
            <a:r>
              <a:rPr lang="fr-FR" sz="1600" b="1" dirty="0" smtClean="0">
                <a:solidFill>
                  <a:schemeClr val="bg1"/>
                </a:solidFill>
              </a:rPr>
              <a:t>ans</a:t>
            </a:r>
          </a:p>
          <a:p>
            <a:pPr algn="ctr"/>
            <a:endParaRPr lang="fr-FR" sz="800" b="1" dirty="0" smtClean="0">
              <a:solidFill>
                <a:schemeClr val="bg1"/>
              </a:solidFill>
            </a:endParaRPr>
          </a:p>
          <a:p>
            <a:pPr algn="ctr"/>
            <a:r>
              <a:rPr lang="fr-FR" sz="1600" b="1" dirty="0" smtClean="0">
                <a:solidFill>
                  <a:schemeClr val="bg1"/>
                </a:solidFill>
              </a:rPr>
              <a:t>8000 usagers depuis l’ouverture</a:t>
            </a:r>
            <a:endParaRPr lang="fr-FR" sz="1600" b="1" dirty="0">
              <a:solidFill>
                <a:schemeClr val="bg1"/>
              </a:solidFill>
            </a:endParaRPr>
          </a:p>
        </p:txBody>
      </p:sp>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66638" y="6078562"/>
            <a:ext cx="979744" cy="967698"/>
          </a:xfrm>
          <a:prstGeom prst="rect">
            <a:avLst/>
          </a:prstGeom>
        </p:spPr>
      </p:pic>
      <p:sp>
        <p:nvSpPr>
          <p:cNvPr id="8" name="ZoneTexte 7"/>
          <p:cNvSpPr txBox="1"/>
          <p:nvPr/>
        </p:nvSpPr>
        <p:spPr>
          <a:xfrm>
            <a:off x="403647" y="5696242"/>
            <a:ext cx="1271245" cy="369332"/>
          </a:xfrm>
          <a:prstGeom prst="rect">
            <a:avLst/>
          </a:prstGeom>
          <a:noFill/>
        </p:spPr>
        <p:txBody>
          <a:bodyPr wrap="none" rtlCol="0">
            <a:spAutoFit/>
          </a:bodyPr>
          <a:lstStyle/>
          <a:p>
            <a:r>
              <a:rPr lang="fr-FR" b="1" dirty="0" smtClean="0">
                <a:solidFill>
                  <a:schemeClr val="tx1">
                    <a:lumMod val="65000"/>
                    <a:lumOff val="35000"/>
                  </a:schemeClr>
                </a:solidFill>
              </a:rPr>
              <a:t>Partenaires</a:t>
            </a:r>
            <a:endParaRPr lang="fr-FR" b="1" dirty="0">
              <a:solidFill>
                <a:schemeClr val="tx1">
                  <a:lumMod val="65000"/>
                  <a:lumOff val="35000"/>
                </a:schemeClr>
              </a:solidFill>
            </a:endParaRPr>
          </a:p>
        </p:txBody>
      </p:sp>
      <p:pic>
        <p:nvPicPr>
          <p:cNvPr id="19" name="Imag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053" y="43787"/>
            <a:ext cx="7860092" cy="1965023"/>
          </a:xfrm>
          <a:prstGeom prst="rect">
            <a:avLst/>
          </a:prstGeom>
        </p:spPr>
      </p:pic>
      <p:pic>
        <p:nvPicPr>
          <p:cNvPr id="21" name="Imag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23283" y="5801449"/>
            <a:ext cx="1170242" cy="1170242"/>
          </a:xfrm>
          <a:prstGeom prst="rect">
            <a:avLst/>
          </a:prstGeom>
        </p:spPr>
      </p:pic>
      <p:pic>
        <p:nvPicPr>
          <p:cNvPr id="22" name="Imag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84494" y="6220346"/>
            <a:ext cx="842462" cy="596350"/>
          </a:xfrm>
          <a:prstGeom prst="rect">
            <a:avLst/>
          </a:prstGeom>
        </p:spPr>
      </p:pic>
      <p:pic>
        <p:nvPicPr>
          <p:cNvPr id="23" name="Imag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3115" y="6079229"/>
            <a:ext cx="1903312" cy="892462"/>
          </a:xfrm>
          <a:prstGeom prst="rect">
            <a:avLst/>
          </a:prstGeom>
        </p:spPr>
      </p:pic>
      <p:sp>
        <p:nvSpPr>
          <p:cNvPr id="9" name="ZoneTexte 8"/>
          <p:cNvSpPr txBox="1"/>
          <p:nvPr/>
        </p:nvSpPr>
        <p:spPr>
          <a:xfrm>
            <a:off x="8033662" y="1489357"/>
            <a:ext cx="4106421" cy="579753"/>
          </a:xfrm>
          <a:prstGeom prst="rect">
            <a:avLst/>
          </a:prstGeom>
          <a:noFill/>
        </p:spPr>
        <p:txBody>
          <a:bodyPr wrap="square" lIns="116946" tIns="58473" rIns="116946" bIns="58473" rtlCol="0">
            <a:spAutoFit/>
          </a:bodyPr>
          <a:lstStyle/>
          <a:p>
            <a:pPr algn="ctr">
              <a:lnSpc>
                <a:spcPct val="150000"/>
              </a:lnSpc>
            </a:pPr>
            <a:r>
              <a:rPr lang="fr-FR" sz="2000" b="1" dirty="0">
                <a:solidFill>
                  <a:schemeClr val="bg1"/>
                </a:solidFill>
                <a:latin typeface="Trebuchet MS" panose="020B0603020202020204" pitchFamily="34" charset="0"/>
              </a:rPr>
              <a:t>www.kheprisante.fr</a:t>
            </a:r>
          </a:p>
        </p:txBody>
      </p:sp>
      <p:sp>
        <p:nvSpPr>
          <p:cNvPr id="25" name="ZoneTexte 24"/>
          <p:cNvSpPr txBox="1"/>
          <p:nvPr/>
        </p:nvSpPr>
        <p:spPr>
          <a:xfrm>
            <a:off x="3455283" y="2358567"/>
            <a:ext cx="5487913" cy="461665"/>
          </a:xfrm>
          <a:prstGeom prst="rect">
            <a:avLst/>
          </a:prstGeom>
          <a:noFill/>
        </p:spPr>
        <p:txBody>
          <a:bodyPr wrap="none" rtlCol="0">
            <a:spAutoFit/>
          </a:bodyPr>
          <a:lstStyle/>
          <a:p>
            <a:r>
              <a:rPr lang="fr-FR" sz="2400" b="1" dirty="0" smtClean="0">
                <a:solidFill>
                  <a:srgbClr val="1377D4"/>
                </a:solidFill>
              </a:rPr>
              <a:t>Système immunitaire et Protection Santé</a:t>
            </a:r>
            <a:endParaRPr lang="fr-FR" sz="2400" b="1" dirty="0">
              <a:solidFill>
                <a:srgbClr val="1377D4"/>
              </a:solidFill>
            </a:endParaRPr>
          </a:p>
        </p:txBody>
      </p:sp>
      <p:pic>
        <p:nvPicPr>
          <p:cNvPr id="28" name="Image 2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70268" y="5840549"/>
            <a:ext cx="1167457" cy="1167457"/>
          </a:xfrm>
          <a:prstGeom prst="rect">
            <a:avLst/>
          </a:prstGeom>
        </p:spPr>
      </p:pic>
      <p:pic>
        <p:nvPicPr>
          <p:cNvPr id="29" name="Image 2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560942" y="6061759"/>
            <a:ext cx="991193" cy="991193"/>
          </a:xfrm>
          <a:prstGeom prst="rect">
            <a:avLst/>
          </a:prstGeom>
        </p:spPr>
      </p:pic>
      <p:sp>
        <p:nvSpPr>
          <p:cNvPr id="30" name="ZoneTexte 29"/>
          <p:cNvSpPr txBox="1"/>
          <p:nvPr/>
        </p:nvSpPr>
        <p:spPr>
          <a:xfrm>
            <a:off x="1039269" y="3248556"/>
            <a:ext cx="10648335" cy="1323439"/>
          </a:xfrm>
          <a:prstGeom prst="rect">
            <a:avLst/>
          </a:prstGeom>
          <a:noFill/>
        </p:spPr>
        <p:txBody>
          <a:bodyPr wrap="square" rtlCol="0">
            <a:spAutoFit/>
          </a:bodyPr>
          <a:lstStyle/>
          <a:p>
            <a:r>
              <a:rPr lang="fr-FR" sz="1600" b="1" dirty="0" smtClean="0">
                <a:solidFill>
                  <a:schemeClr val="tx1">
                    <a:lumMod val="65000"/>
                    <a:lumOff val="35000"/>
                  </a:schemeClr>
                </a:solidFill>
              </a:rPr>
              <a:t>D’une façon générale nous avons plusieurs manières de renforcer notre système immunitaire.</a:t>
            </a:r>
          </a:p>
          <a:p>
            <a:r>
              <a:rPr lang="fr-FR" sz="1600" b="1" dirty="0" smtClean="0">
                <a:solidFill>
                  <a:schemeClr val="tx1">
                    <a:lumMod val="65000"/>
                    <a:lumOff val="35000"/>
                  </a:schemeClr>
                </a:solidFill>
              </a:rPr>
              <a:t>En quoi est-ce important de le renforcer ?</a:t>
            </a:r>
          </a:p>
          <a:p>
            <a:r>
              <a:rPr lang="fr-FR" sz="1600" b="1" dirty="0" smtClean="0">
                <a:solidFill>
                  <a:schemeClr val="tx1">
                    <a:lumMod val="65000"/>
                    <a:lumOff val="35000"/>
                  </a:schemeClr>
                </a:solidFill>
              </a:rPr>
              <a:t>Quels sont les bénéfices ?</a:t>
            </a:r>
          </a:p>
          <a:p>
            <a:r>
              <a:rPr lang="fr-FR" sz="1600" b="1" dirty="0" smtClean="0">
                <a:solidFill>
                  <a:schemeClr val="tx1">
                    <a:lumMod val="65000"/>
                    <a:lumOff val="35000"/>
                  </a:schemeClr>
                </a:solidFill>
              </a:rPr>
              <a:t>Apprendre à le faire de façon efficace</a:t>
            </a:r>
          </a:p>
          <a:p>
            <a:r>
              <a:rPr lang="fr-FR" sz="1600" b="1" dirty="0" smtClean="0">
                <a:solidFill>
                  <a:schemeClr val="tx1">
                    <a:lumMod val="65000"/>
                    <a:lumOff val="35000"/>
                  </a:schemeClr>
                </a:solidFill>
              </a:rPr>
              <a:t>Quelles sont les disciplines à votre disposition pour le faire.</a:t>
            </a:r>
          </a:p>
        </p:txBody>
      </p:sp>
    </p:spTree>
    <p:extLst>
      <p:ext uri="{BB962C8B-B14F-4D97-AF65-F5344CB8AC3E}">
        <p14:creationId xmlns:p14="http://schemas.microsoft.com/office/powerpoint/2010/main" val="33742661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txBox="1">
            <a:spLocks/>
          </p:cNvSpPr>
          <p:nvPr/>
        </p:nvSpPr>
        <p:spPr>
          <a:xfrm>
            <a:off x="0" y="6065574"/>
            <a:ext cx="12317167" cy="991620"/>
          </a:xfrm>
          <a:prstGeom prst="rect">
            <a:avLst/>
          </a:prstGeom>
          <a:solidFill>
            <a:srgbClr val="33241F"/>
          </a:solidFill>
          <a:ln>
            <a:solidFill>
              <a:schemeClr val="bg1"/>
            </a:solidFill>
          </a:ln>
        </p:spPr>
        <p:txBody>
          <a:bodyPr lIns="110231" tIns="55116" rIns="110231" bIns="55116">
            <a:normAutofit/>
          </a:bodyPr>
          <a:lstStyle>
            <a:lvl1pPr marL="239173" indent="-239173" algn="l" defTabSz="63779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1pPr>
            <a:lvl2pPr marL="518208" indent="-199311" algn="l" defTabSz="63779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797243" indent="-159449" algn="l" defTabSz="637794"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3pPr>
            <a:lvl4pPr marL="1116140" indent="-159449" algn="l" defTabSz="637794"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1435037" indent="-159449" algn="l" defTabSz="637794"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1753934" indent="-159449" algn="l" defTabSz="637794"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2072831" indent="-159449" algn="l" defTabSz="637794"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2391728" indent="-159449" algn="l" defTabSz="637794"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2710625" indent="-159449" algn="l" defTabSz="637794"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9pPr>
          </a:lstStyle>
          <a:p>
            <a:pPr marL="0" indent="0" algn="ctr">
              <a:buNone/>
            </a:pPr>
            <a:endParaRPr lang="fr-FR" sz="1515" b="1" dirty="0">
              <a:solidFill>
                <a:schemeClr val="bg1"/>
              </a:solidFill>
            </a:endParaRPr>
          </a:p>
        </p:txBody>
      </p:sp>
      <p:pic>
        <p:nvPicPr>
          <p:cNvPr id="5" name="Image 4" descr="C:\Users\PC\Dropbox\01-Sophrokhépri\Marketing et Communication\Cocooning Day\Telethon 7 et 8 décembre\logo VMAPI.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40801" y="5792156"/>
            <a:ext cx="1740940" cy="1065844"/>
          </a:xfrm>
          <a:prstGeom prst="rect">
            <a:avLst/>
          </a:prstGeom>
          <a:noFill/>
          <a:ln>
            <a:noFill/>
          </a:ln>
        </p:spPr>
      </p:pic>
      <p:sp>
        <p:nvSpPr>
          <p:cNvPr id="6" name="ZoneTexte 5"/>
          <p:cNvSpPr txBox="1"/>
          <p:nvPr/>
        </p:nvSpPr>
        <p:spPr>
          <a:xfrm>
            <a:off x="4165601" y="6065574"/>
            <a:ext cx="4571924" cy="492695"/>
          </a:xfrm>
          <a:prstGeom prst="rect">
            <a:avLst/>
          </a:prstGeom>
          <a:noFill/>
        </p:spPr>
        <p:txBody>
          <a:bodyPr wrap="square" lIns="110231" tIns="55116" rIns="110231" bIns="55116" rtlCol="0">
            <a:spAutoFit/>
          </a:bodyPr>
          <a:lstStyle/>
          <a:p>
            <a:pPr algn="ctr"/>
            <a:r>
              <a:rPr lang="fr-FR" sz="1239" b="1" dirty="0">
                <a:solidFill>
                  <a:schemeClr val="bg1"/>
                </a:solidFill>
              </a:rPr>
              <a:t>188 Grande Rue Charles de Gaulle</a:t>
            </a:r>
            <a:br>
              <a:rPr lang="fr-FR" sz="1239" b="1" dirty="0">
                <a:solidFill>
                  <a:schemeClr val="bg1"/>
                </a:solidFill>
              </a:rPr>
            </a:br>
            <a:r>
              <a:rPr lang="fr-FR" sz="1239" b="1" dirty="0">
                <a:solidFill>
                  <a:schemeClr val="bg1"/>
                </a:solidFill>
              </a:rPr>
              <a:t>94130 Nogent-sur-Marne</a:t>
            </a: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5601" y="119002"/>
            <a:ext cx="3159041" cy="662157"/>
          </a:xfrm>
          <a:prstGeom prst="rect">
            <a:avLst/>
          </a:prstGeom>
        </p:spPr>
      </p:pic>
      <p:sp>
        <p:nvSpPr>
          <p:cNvPr id="14" name="ZoneTexte 13"/>
          <p:cNvSpPr txBox="1"/>
          <p:nvPr/>
        </p:nvSpPr>
        <p:spPr>
          <a:xfrm>
            <a:off x="892027" y="911903"/>
            <a:ext cx="5251414" cy="3200876"/>
          </a:xfrm>
          <a:prstGeom prst="rect">
            <a:avLst/>
          </a:prstGeom>
          <a:noFill/>
        </p:spPr>
        <p:txBody>
          <a:bodyPr wrap="square" numCol="1" rtlCol="0">
            <a:spAutoFit/>
          </a:bodyPr>
          <a:lstStyle/>
          <a:p>
            <a:r>
              <a:rPr lang="fr-FR" b="1" dirty="0">
                <a:solidFill>
                  <a:srgbClr val="0070C0"/>
                </a:solidFill>
              </a:rPr>
              <a:t>Vous </a:t>
            </a:r>
            <a:r>
              <a:rPr lang="fr-FR" b="1" dirty="0" smtClean="0">
                <a:solidFill>
                  <a:srgbClr val="0070C0"/>
                </a:solidFill>
              </a:rPr>
              <a:t>voulez</a:t>
            </a:r>
            <a:r>
              <a:rPr lang="fr-FR" b="1" dirty="0">
                <a:solidFill>
                  <a:srgbClr val="0070C0"/>
                </a:solidFill>
              </a:rPr>
              <a:t> </a:t>
            </a:r>
            <a:r>
              <a:rPr lang="fr-FR" b="1" dirty="0" smtClean="0">
                <a:solidFill>
                  <a:srgbClr val="0070C0"/>
                </a:solidFill>
              </a:rPr>
              <a:t>:</a:t>
            </a:r>
            <a:r>
              <a:rPr lang="fr-FR" b="1" dirty="0">
                <a:solidFill>
                  <a:schemeClr val="bg2">
                    <a:lumMod val="10000"/>
                  </a:schemeClr>
                </a:solidFill>
              </a:rPr>
              <a:t/>
            </a:r>
            <a:br>
              <a:rPr lang="fr-FR" b="1" dirty="0">
                <a:solidFill>
                  <a:schemeClr val="bg2">
                    <a:lumMod val="10000"/>
                  </a:schemeClr>
                </a:solidFill>
              </a:rPr>
            </a:br>
            <a:r>
              <a:rPr lang="fr-FR" b="1" dirty="0">
                <a:solidFill>
                  <a:schemeClr val="bg2">
                    <a:lumMod val="10000"/>
                  </a:schemeClr>
                </a:solidFill>
              </a:rPr>
              <a:t>- </a:t>
            </a:r>
            <a:r>
              <a:rPr lang="fr-FR" sz="1600" b="1" dirty="0" smtClean="0">
                <a:solidFill>
                  <a:schemeClr val="bg2">
                    <a:lumMod val="10000"/>
                  </a:schemeClr>
                </a:solidFill>
              </a:rPr>
              <a:t>Retrouver votre </a:t>
            </a:r>
            <a:r>
              <a:rPr lang="fr-FR" sz="1600" b="1" dirty="0">
                <a:solidFill>
                  <a:schemeClr val="bg2">
                    <a:lumMod val="10000"/>
                  </a:schemeClr>
                </a:solidFill>
              </a:rPr>
              <a:t>niveau de </a:t>
            </a:r>
            <a:r>
              <a:rPr lang="fr-FR" sz="1600" b="1" dirty="0" smtClean="0">
                <a:solidFill>
                  <a:schemeClr val="bg2">
                    <a:lumMod val="10000"/>
                  </a:schemeClr>
                </a:solidFill>
              </a:rPr>
              <a:t>vitalité</a:t>
            </a:r>
            <a:r>
              <a:rPr lang="fr-FR" sz="1600" b="1" dirty="0">
                <a:solidFill>
                  <a:schemeClr val="bg2">
                    <a:lumMod val="10000"/>
                  </a:schemeClr>
                </a:solidFill>
              </a:rPr>
              <a:t> </a:t>
            </a:r>
            <a:r>
              <a:rPr lang="fr-FR" sz="1600" b="1" dirty="0" smtClean="0">
                <a:solidFill>
                  <a:schemeClr val="bg2">
                    <a:lumMod val="10000"/>
                  </a:schemeClr>
                </a:solidFill>
              </a:rPr>
              <a:t>?</a:t>
            </a:r>
            <a:r>
              <a:rPr lang="fr-FR" sz="1600" b="1" dirty="0">
                <a:solidFill>
                  <a:schemeClr val="bg2">
                    <a:lumMod val="10000"/>
                  </a:schemeClr>
                </a:solidFill>
              </a:rPr>
              <a:t/>
            </a:r>
            <a:br>
              <a:rPr lang="fr-FR" sz="1600" b="1" dirty="0">
                <a:solidFill>
                  <a:schemeClr val="bg2">
                    <a:lumMod val="10000"/>
                  </a:schemeClr>
                </a:solidFill>
              </a:rPr>
            </a:br>
            <a:r>
              <a:rPr lang="fr-FR" sz="1600" b="1" dirty="0">
                <a:solidFill>
                  <a:schemeClr val="bg2">
                    <a:lumMod val="10000"/>
                  </a:schemeClr>
                </a:solidFill>
              </a:rPr>
              <a:t>- V</a:t>
            </a:r>
            <a:r>
              <a:rPr lang="fr-FR" sz="1600" b="1" dirty="0" smtClean="0">
                <a:solidFill>
                  <a:schemeClr val="bg2">
                    <a:lumMod val="10000"/>
                  </a:schemeClr>
                </a:solidFill>
              </a:rPr>
              <a:t>ous retrouver vous-même ?</a:t>
            </a:r>
          </a:p>
          <a:p>
            <a:r>
              <a:rPr lang="fr-FR" sz="1600" b="1" dirty="0" smtClean="0">
                <a:solidFill>
                  <a:schemeClr val="bg2">
                    <a:lumMod val="10000"/>
                  </a:schemeClr>
                </a:solidFill>
              </a:rPr>
              <a:t>- Rééquilibrer votre corps </a:t>
            </a:r>
            <a:r>
              <a:rPr lang="fr-FR" sz="1600" b="1" dirty="0">
                <a:solidFill>
                  <a:schemeClr val="bg2">
                    <a:lumMod val="10000"/>
                  </a:schemeClr>
                </a:solidFill>
              </a:rPr>
              <a:t>et l’esprit ? </a:t>
            </a:r>
            <a:endParaRPr lang="fr-FR" sz="1600" b="1" dirty="0" smtClean="0">
              <a:solidFill>
                <a:schemeClr val="bg2">
                  <a:lumMod val="10000"/>
                </a:schemeClr>
              </a:solidFill>
            </a:endParaRPr>
          </a:p>
          <a:p>
            <a:endParaRPr lang="fr-FR" sz="1600" b="1" dirty="0" smtClean="0">
              <a:solidFill>
                <a:schemeClr val="bg2">
                  <a:lumMod val="10000"/>
                </a:schemeClr>
              </a:solidFill>
            </a:endParaRPr>
          </a:p>
          <a:p>
            <a:r>
              <a:rPr lang="fr-FR" b="1" dirty="0">
                <a:solidFill>
                  <a:srgbClr val="0070C0"/>
                </a:solidFill>
              </a:rPr>
              <a:t>Vous </a:t>
            </a:r>
            <a:r>
              <a:rPr lang="fr-FR" b="1" dirty="0" smtClean="0">
                <a:solidFill>
                  <a:srgbClr val="0070C0"/>
                </a:solidFill>
              </a:rPr>
              <a:t>vous demandez :</a:t>
            </a:r>
            <a:endParaRPr lang="fr-FR" b="1" dirty="0">
              <a:solidFill>
                <a:schemeClr val="bg2">
                  <a:lumMod val="10000"/>
                </a:schemeClr>
              </a:solidFill>
            </a:endParaRPr>
          </a:p>
          <a:p>
            <a:pPr marL="285750" indent="-285750">
              <a:buFontTx/>
              <a:buChar char="-"/>
            </a:pPr>
            <a:r>
              <a:rPr lang="fr-FR" sz="1600" b="1" dirty="0">
                <a:solidFill>
                  <a:schemeClr val="bg2">
                    <a:lumMod val="10000"/>
                  </a:schemeClr>
                </a:solidFill>
              </a:rPr>
              <a:t>Comment </a:t>
            </a:r>
            <a:r>
              <a:rPr lang="fr-FR" sz="1600" b="1" dirty="0" smtClean="0">
                <a:solidFill>
                  <a:schemeClr val="bg2">
                    <a:lumMod val="10000"/>
                  </a:schemeClr>
                </a:solidFill>
              </a:rPr>
              <a:t>trouver réponses à </a:t>
            </a:r>
            <a:r>
              <a:rPr lang="fr-FR" sz="1600" b="1" dirty="0">
                <a:solidFill>
                  <a:schemeClr val="bg2">
                    <a:lumMod val="10000"/>
                  </a:schemeClr>
                </a:solidFill>
              </a:rPr>
              <a:t>toutes vos questions de </a:t>
            </a:r>
            <a:r>
              <a:rPr lang="fr-FR" sz="1600" b="1" dirty="0" smtClean="0">
                <a:solidFill>
                  <a:schemeClr val="bg2">
                    <a:lumMod val="10000"/>
                  </a:schemeClr>
                </a:solidFill>
              </a:rPr>
              <a:t>santé ?</a:t>
            </a:r>
          </a:p>
          <a:p>
            <a:r>
              <a:rPr lang="fr-FR" sz="1600" b="1" dirty="0" smtClean="0">
                <a:solidFill>
                  <a:schemeClr val="bg2">
                    <a:lumMod val="10000"/>
                  </a:schemeClr>
                </a:solidFill>
              </a:rPr>
              <a:t/>
            </a:r>
            <a:br>
              <a:rPr lang="fr-FR" sz="1600" b="1" dirty="0" smtClean="0">
                <a:solidFill>
                  <a:schemeClr val="bg2">
                    <a:lumMod val="10000"/>
                  </a:schemeClr>
                </a:solidFill>
              </a:rPr>
            </a:br>
            <a:r>
              <a:rPr lang="fr-FR" b="1" dirty="0" smtClean="0">
                <a:solidFill>
                  <a:srgbClr val="0070C0"/>
                </a:solidFill>
              </a:rPr>
              <a:t>Vous cherchez à :</a:t>
            </a:r>
          </a:p>
          <a:p>
            <a:r>
              <a:rPr lang="fr-FR" sz="1600" b="1" dirty="0" smtClean="0">
                <a:solidFill>
                  <a:schemeClr val="bg2">
                    <a:lumMod val="10000"/>
                  </a:schemeClr>
                </a:solidFill>
              </a:rPr>
              <a:t>Etre </a:t>
            </a:r>
            <a:r>
              <a:rPr lang="fr-FR" b="1" dirty="0" smtClean="0">
                <a:solidFill>
                  <a:srgbClr val="0070C0"/>
                </a:solidFill>
              </a:rPr>
              <a:t>guidé </a:t>
            </a:r>
            <a:r>
              <a:rPr lang="fr-FR" sz="1600" b="1" dirty="0" smtClean="0">
                <a:solidFill>
                  <a:schemeClr val="bg2">
                    <a:lumMod val="10000"/>
                  </a:schemeClr>
                </a:solidFill>
              </a:rPr>
              <a:t>et orienté vers les pratiques adaptées à votre situation ?</a:t>
            </a:r>
          </a:p>
        </p:txBody>
      </p:sp>
      <p:sp>
        <p:nvSpPr>
          <p:cNvPr id="15" name="ZoneTexte 14"/>
          <p:cNvSpPr txBox="1"/>
          <p:nvPr/>
        </p:nvSpPr>
        <p:spPr>
          <a:xfrm>
            <a:off x="6146801" y="949006"/>
            <a:ext cx="5588000" cy="2831544"/>
          </a:xfrm>
          <a:prstGeom prst="rect">
            <a:avLst/>
          </a:prstGeom>
          <a:noFill/>
        </p:spPr>
        <p:txBody>
          <a:bodyPr wrap="square" numCol="1" rtlCol="0">
            <a:spAutoFit/>
          </a:bodyPr>
          <a:lstStyle/>
          <a:p>
            <a:r>
              <a:rPr lang="fr-FR" b="1" dirty="0">
                <a:solidFill>
                  <a:srgbClr val="0070C0"/>
                </a:solidFill>
              </a:rPr>
              <a:t>Vous vous demandez </a:t>
            </a:r>
            <a:r>
              <a:rPr lang="fr-FR" b="1" dirty="0" smtClean="0">
                <a:solidFill>
                  <a:srgbClr val="0070C0"/>
                </a:solidFill>
              </a:rPr>
              <a:t>:</a:t>
            </a:r>
          </a:p>
          <a:p>
            <a:endParaRPr lang="fr-FR" sz="1600" b="1" dirty="0">
              <a:solidFill>
                <a:srgbClr val="0070C0"/>
              </a:solidFill>
            </a:endParaRPr>
          </a:p>
          <a:p>
            <a:r>
              <a:rPr lang="fr-FR" sz="1600" b="1" dirty="0">
                <a:solidFill>
                  <a:srgbClr val="0070C0"/>
                </a:solidFill>
              </a:rPr>
              <a:t>Comment apprendre</a:t>
            </a:r>
            <a:r>
              <a:rPr lang="fr-FR" sz="1600" b="1" dirty="0">
                <a:solidFill>
                  <a:schemeClr val="bg2">
                    <a:lumMod val="10000"/>
                  </a:schemeClr>
                </a:solidFill>
              </a:rPr>
              <a:t> la thérapie par bio résonance ?  </a:t>
            </a:r>
            <a:endParaRPr lang="fr-FR" sz="1600" b="1" dirty="0" smtClean="0">
              <a:solidFill>
                <a:schemeClr val="bg2">
                  <a:lumMod val="10000"/>
                </a:schemeClr>
              </a:solidFill>
            </a:endParaRPr>
          </a:p>
          <a:p>
            <a:endParaRPr lang="fr-FR" sz="1600" b="1" dirty="0">
              <a:solidFill>
                <a:schemeClr val="bg2">
                  <a:lumMod val="10000"/>
                </a:schemeClr>
              </a:solidFill>
            </a:endParaRPr>
          </a:p>
          <a:p>
            <a:r>
              <a:rPr lang="fr-FR" sz="1600" b="1" dirty="0" smtClean="0">
                <a:solidFill>
                  <a:srgbClr val="0070C0"/>
                </a:solidFill>
              </a:rPr>
              <a:t>Comment se former à</a:t>
            </a:r>
            <a:r>
              <a:rPr lang="fr-FR" sz="1600" b="1" dirty="0" smtClean="0">
                <a:solidFill>
                  <a:schemeClr val="bg2">
                    <a:lumMod val="10000"/>
                  </a:schemeClr>
                </a:solidFill>
              </a:rPr>
              <a:t> </a:t>
            </a:r>
            <a:r>
              <a:rPr lang="fr-FR" sz="1600" b="1" dirty="0">
                <a:solidFill>
                  <a:schemeClr val="bg2">
                    <a:lumMod val="10000"/>
                  </a:schemeClr>
                </a:solidFill>
              </a:rPr>
              <a:t>cette méthode </a:t>
            </a:r>
            <a:r>
              <a:rPr lang="fr-FR" sz="1600" b="1" dirty="0" smtClean="0">
                <a:solidFill>
                  <a:schemeClr val="bg2">
                    <a:lumMod val="10000"/>
                  </a:schemeClr>
                </a:solidFill>
              </a:rPr>
              <a:t>?</a:t>
            </a:r>
            <a:endParaRPr lang="fr-FR" sz="1600" b="1" dirty="0">
              <a:solidFill>
                <a:schemeClr val="bg2">
                  <a:lumMod val="10000"/>
                </a:schemeClr>
              </a:solidFill>
            </a:endParaRPr>
          </a:p>
          <a:p>
            <a:endParaRPr lang="fr-FR" sz="1600" b="1" dirty="0" smtClean="0">
              <a:solidFill>
                <a:schemeClr val="bg2">
                  <a:lumMod val="10000"/>
                </a:schemeClr>
              </a:solidFill>
            </a:endParaRPr>
          </a:p>
          <a:p>
            <a:r>
              <a:rPr lang="fr-FR" sz="1600" b="1" dirty="0">
                <a:solidFill>
                  <a:srgbClr val="0070C0"/>
                </a:solidFill>
              </a:rPr>
              <a:t>Comment </a:t>
            </a:r>
            <a:r>
              <a:rPr lang="fr-FR" sz="1600" b="1" dirty="0" smtClean="0">
                <a:solidFill>
                  <a:srgbClr val="0070C0"/>
                </a:solidFill>
              </a:rPr>
              <a:t>elle </a:t>
            </a:r>
            <a:r>
              <a:rPr lang="fr-FR" sz="1600" b="1" dirty="0" smtClean="0">
                <a:solidFill>
                  <a:schemeClr val="bg2">
                    <a:lumMod val="10000"/>
                  </a:schemeClr>
                </a:solidFill>
              </a:rPr>
              <a:t>potentialise tous les soins et en augmente l’efficience</a:t>
            </a:r>
            <a:r>
              <a:rPr lang="fr-FR" sz="1600" b="1" dirty="0">
                <a:solidFill>
                  <a:schemeClr val="bg2">
                    <a:lumMod val="10000"/>
                  </a:schemeClr>
                </a:solidFill>
              </a:rPr>
              <a:t> </a:t>
            </a:r>
            <a:r>
              <a:rPr lang="fr-FR" sz="1600" b="1" dirty="0" smtClean="0">
                <a:solidFill>
                  <a:schemeClr val="bg2">
                    <a:lumMod val="10000"/>
                  </a:schemeClr>
                </a:solidFill>
              </a:rPr>
              <a:t>?</a:t>
            </a:r>
          </a:p>
          <a:p>
            <a:endParaRPr lang="fr-FR" sz="1600" b="1" dirty="0">
              <a:solidFill>
                <a:schemeClr val="bg2">
                  <a:lumMod val="10000"/>
                </a:schemeClr>
              </a:solidFill>
            </a:endParaRPr>
          </a:p>
          <a:p>
            <a:r>
              <a:rPr lang="fr-FR" sz="1600" b="1" dirty="0" smtClean="0">
                <a:solidFill>
                  <a:schemeClr val="bg2">
                    <a:lumMod val="10000"/>
                  </a:schemeClr>
                </a:solidFill>
              </a:rPr>
              <a:t>Vous </a:t>
            </a:r>
            <a:r>
              <a:rPr lang="fr-FR" sz="1600" b="1" dirty="0">
                <a:solidFill>
                  <a:schemeClr val="bg2">
                    <a:lumMod val="10000"/>
                  </a:schemeClr>
                </a:solidFill>
              </a:rPr>
              <a:t>découvrirez tous les </a:t>
            </a:r>
            <a:r>
              <a:rPr lang="fr-FR" sz="1600" b="1" dirty="0">
                <a:solidFill>
                  <a:srgbClr val="0070C0"/>
                </a:solidFill>
              </a:rPr>
              <a:t>bénéfices et le fonctionnement d’une technologie innovante </a:t>
            </a:r>
            <a:r>
              <a:rPr lang="fr-FR" sz="1600" b="1" dirty="0">
                <a:solidFill>
                  <a:schemeClr val="bg2">
                    <a:lumMod val="10000"/>
                  </a:schemeClr>
                </a:solidFill>
              </a:rPr>
              <a:t>donnant accès au champ </a:t>
            </a:r>
            <a:r>
              <a:rPr lang="fr-FR" sz="1600" b="1" dirty="0" smtClean="0">
                <a:solidFill>
                  <a:schemeClr val="bg2">
                    <a:lumMod val="10000"/>
                  </a:schemeClr>
                </a:solidFill>
              </a:rPr>
              <a:t>d'information.</a:t>
            </a:r>
            <a:endParaRPr lang="fr-FR" sz="1600" b="1" dirty="0">
              <a:solidFill>
                <a:schemeClr val="bg2">
                  <a:lumMod val="10000"/>
                </a:schemeClr>
              </a:solidFill>
            </a:endParaRPr>
          </a:p>
        </p:txBody>
      </p:sp>
      <p:sp>
        <p:nvSpPr>
          <p:cNvPr id="2" name="ZoneTexte 1"/>
          <p:cNvSpPr txBox="1"/>
          <p:nvPr/>
        </p:nvSpPr>
        <p:spPr>
          <a:xfrm>
            <a:off x="892027" y="4033476"/>
            <a:ext cx="10718447" cy="1815882"/>
          </a:xfrm>
          <a:prstGeom prst="rect">
            <a:avLst/>
          </a:prstGeom>
          <a:noFill/>
        </p:spPr>
        <p:txBody>
          <a:bodyPr wrap="square" rtlCol="0">
            <a:spAutoFit/>
          </a:bodyPr>
          <a:lstStyle/>
          <a:p>
            <a:pPr algn="ctr"/>
            <a:r>
              <a:rPr lang="fr-FR" sz="1600" b="1" dirty="0">
                <a:solidFill>
                  <a:schemeClr val="bg2">
                    <a:lumMod val="10000"/>
                  </a:schemeClr>
                </a:solidFill>
              </a:rPr>
              <a:t>Cette pratique est </a:t>
            </a:r>
            <a:r>
              <a:rPr lang="fr-FR" sz="1600" b="1" dirty="0">
                <a:solidFill>
                  <a:srgbClr val="0070C0"/>
                </a:solidFill>
              </a:rPr>
              <a:t>très prometteuse </a:t>
            </a:r>
            <a:r>
              <a:rPr lang="fr-FR" sz="1600" b="1" dirty="0" smtClean="0">
                <a:solidFill>
                  <a:srgbClr val="0070C0"/>
                </a:solidFill>
              </a:rPr>
              <a:t>pour :</a:t>
            </a:r>
          </a:p>
          <a:p>
            <a:pPr marL="285750" indent="-285750" algn="ctr">
              <a:buFont typeface="Wingdings" panose="05000000000000000000" pitchFamily="2" charset="2"/>
              <a:buChar char="ü"/>
            </a:pPr>
            <a:r>
              <a:rPr lang="fr-FR" sz="1600" b="1" dirty="0">
                <a:solidFill>
                  <a:srgbClr val="0070C0"/>
                </a:solidFill>
              </a:rPr>
              <a:t>S</a:t>
            </a:r>
            <a:r>
              <a:rPr lang="fr-FR" sz="1600" b="1" dirty="0" smtClean="0">
                <a:solidFill>
                  <a:srgbClr val="0070C0"/>
                </a:solidFill>
              </a:rPr>
              <a:t>e prémunir de nombreuses pathologies et virus</a:t>
            </a:r>
          </a:p>
          <a:p>
            <a:pPr marL="285750" indent="-285750" algn="ctr">
              <a:buFont typeface="Wingdings" panose="05000000000000000000" pitchFamily="2" charset="2"/>
              <a:buChar char="ü"/>
            </a:pPr>
            <a:r>
              <a:rPr lang="fr-FR" sz="1600" b="1" dirty="0">
                <a:solidFill>
                  <a:srgbClr val="0070C0"/>
                </a:solidFill>
              </a:rPr>
              <a:t>E</a:t>
            </a:r>
            <a:r>
              <a:rPr lang="fr-FR" sz="1600" b="1" dirty="0" smtClean="0">
                <a:solidFill>
                  <a:srgbClr val="0070C0"/>
                </a:solidFill>
              </a:rPr>
              <a:t>ntretenir sa bonne santé</a:t>
            </a:r>
          </a:p>
          <a:p>
            <a:pPr marL="285750" indent="-285750" algn="ctr">
              <a:buFont typeface="Wingdings" panose="05000000000000000000" pitchFamily="2" charset="2"/>
              <a:buChar char="ü"/>
            </a:pPr>
            <a:r>
              <a:rPr lang="fr-FR" sz="1600" b="1" dirty="0">
                <a:solidFill>
                  <a:srgbClr val="0070C0"/>
                </a:solidFill>
              </a:rPr>
              <a:t>C</a:t>
            </a:r>
            <a:r>
              <a:rPr lang="fr-FR" sz="1600" b="1" dirty="0" smtClean="0">
                <a:solidFill>
                  <a:srgbClr val="0070C0"/>
                </a:solidFill>
              </a:rPr>
              <a:t>onserver un bon niveau d’énergie</a:t>
            </a:r>
          </a:p>
          <a:p>
            <a:pPr marL="285750" indent="-285750" algn="ctr">
              <a:buFont typeface="Wingdings" panose="05000000000000000000" pitchFamily="2" charset="2"/>
              <a:buChar char="ü"/>
            </a:pPr>
            <a:r>
              <a:rPr lang="fr-FR" sz="1600" b="1" dirty="0">
                <a:solidFill>
                  <a:srgbClr val="0070C0"/>
                </a:solidFill>
              </a:rPr>
              <a:t>R</a:t>
            </a:r>
            <a:r>
              <a:rPr lang="fr-FR" sz="1600" b="1" dirty="0" smtClean="0">
                <a:solidFill>
                  <a:srgbClr val="0070C0"/>
                </a:solidFill>
              </a:rPr>
              <a:t>écupérer</a:t>
            </a:r>
            <a:r>
              <a:rPr lang="fr-FR" sz="1600" b="1" dirty="0" smtClean="0">
                <a:solidFill>
                  <a:schemeClr val="bg2">
                    <a:lumMod val="10000"/>
                  </a:schemeClr>
                </a:solidFill>
              </a:rPr>
              <a:t> en </a:t>
            </a:r>
            <a:r>
              <a:rPr lang="fr-FR" sz="1600" b="1" dirty="0">
                <a:solidFill>
                  <a:schemeClr val="bg2">
                    <a:lumMod val="10000"/>
                  </a:schemeClr>
                </a:solidFill>
              </a:rPr>
              <a:t>période </a:t>
            </a:r>
            <a:r>
              <a:rPr lang="fr-FR" sz="1600" b="1" dirty="0" smtClean="0">
                <a:solidFill>
                  <a:schemeClr val="bg2">
                    <a:lumMod val="10000"/>
                  </a:schemeClr>
                </a:solidFill>
              </a:rPr>
              <a:t>d’entraînement sportif intensif,</a:t>
            </a:r>
          </a:p>
          <a:p>
            <a:pPr marL="285750" indent="-285750" algn="ctr">
              <a:buFont typeface="Wingdings" panose="05000000000000000000" pitchFamily="2" charset="2"/>
              <a:buChar char="ü"/>
            </a:pPr>
            <a:r>
              <a:rPr lang="fr-FR" sz="1600" b="1" dirty="0" smtClean="0">
                <a:solidFill>
                  <a:srgbClr val="0070C0"/>
                </a:solidFill>
              </a:rPr>
              <a:t>Se reconstruire en période de convalescence</a:t>
            </a:r>
            <a:r>
              <a:rPr lang="fr-FR" sz="1600" b="1" dirty="0" smtClean="0">
                <a:solidFill>
                  <a:schemeClr val="bg2">
                    <a:lumMod val="10000"/>
                  </a:schemeClr>
                </a:solidFill>
              </a:rPr>
              <a:t> </a:t>
            </a:r>
          </a:p>
          <a:p>
            <a:pPr algn="ctr"/>
            <a:r>
              <a:rPr lang="fr-FR" sz="1600" b="1" dirty="0" smtClean="0">
                <a:solidFill>
                  <a:schemeClr val="bg2">
                    <a:lumMod val="10000"/>
                  </a:schemeClr>
                </a:solidFill>
              </a:rPr>
              <a:t>après un trauma ou choc émotionnel, </a:t>
            </a:r>
            <a:r>
              <a:rPr lang="fr-FR" sz="1600" b="1" dirty="0">
                <a:solidFill>
                  <a:schemeClr val="bg2">
                    <a:lumMod val="10000"/>
                  </a:schemeClr>
                </a:solidFill>
              </a:rPr>
              <a:t>une opération, une longue maladie, une grossesse ou un </a:t>
            </a:r>
            <a:r>
              <a:rPr lang="fr-FR" sz="1600" b="1" dirty="0" err="1">
                <a:solidFill>
                  <a:schemeClr val="bg2">
                    <a:lumMod val="10000"/>
                  </a:schemeClr>
                </a:solidFill>
              </a:rPr>
              <a:t>burn</a:t>
            </a:r>
            <a:r>
              <a:rPr lang="fr-FR" sz="1600" b="1" dirty="0">
                <a:solidFill>
                  <a:schemeClr val="bg2">
                    <a:lumMod val="10000"/>
                  </a:schemeClr>
                </a:solidFill>
              </a:rPr>
              <a:t> </a:t>
            </a:r>
            <a:r>
              <a:rPr lang="fr-FR" sz="1600" b="1" dirty="0" smtClean="0">
                <a:solidFill>
                  <a:schemeClr val="bg2">
                    <a:lumMod val="10000"/>
                  </a:schemeClr>
                </a:solidFill>
              </a:rPr>
              <a:t>out…</a:t>
            </a:r>
            <a:endParaRPr lang="fr-FR" sz="1600" b="1" dirty="0">
              <a:solidFill>
                <a:schemeClr val="bg2">
                  <a:lumMod val="10000"/>
                </a:schemeClr>
              </a:solidFill>
            </a:endParaRPr>
          </a:p>
        </p:txBody>
      </p:sp>
    </p:spTree>
    <p:extLst>
      <p:ext uri="{BB962C8B-B14F-4D97-AF65-F5344CB8AC3E}">
        <p14:creationId xmlns:p14="http://schemas.microsoft.com/office/powerpoint/2010/main" val="21525033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sz="3200" b="1" dirty="0" smtClean="0">
                <a:solidFill>
                  <a:srgbClr val="0070C0"/>
                </a:solidFill>
              </a:rPr>
              <a:t>Les </a:t>
            </a:r>
            <a:r>
              <a:rPr lang="fr-FR" sz="3200" b="1" dirty="0">
                <a:solidFill>
                  <a:srgbClr val="0070C0"/>
                </a:solidFill>
              </a:rPr>
              <a:t>avantages de </a:t>
            </a:r>
            <a:r>
              <a:rPr lang="fr-FR" sz="3200" b="1" dirty="0" smtClean="0">
                <a:solidFill>
                  <a:srgbClr val="0070C0"/>
                </a:solidFill>
              </a:rPr>
              <a:t>la coordination</a:t>
            </a:r>
          </a:p>
          <a:p>
            <a:pPr marL="0" indent="0">
              <a:buNone/>
            </a:pPr>
            <a:r>
              <a:rPr lang="fr-FR" sz="3200" b="1" dirty="0">
                <a:solidFill>
                  <a:srgbClr val="0070C0"/>
                </a:solidFill>
              </a:rPr>
              <a:t> </a:t>
            </a:r>
            <a:r>
              <a:rPr lang="fr-FR" sz="3200" b="1" dirty="0" smtClean="0">
                <a:solidFill>
                  <a:srgbClr val="0070C0"/>
                </a:solidFill>
              </a:rPr>
              <a:t> de soins : </a:t>
            </a:r>
            <a:endParaRPr lang="fr-FR" sz="3200" b="1" dirty="0">
              <a:solidFill>
                <a:srgbClr val="0070C0"/>
              </a:solidFill>
            </a:endParaRPr>
          </a:p>
          <a:p>
            <a:pPr lvl="1">
              <a:buFont typeface="Wingdings" panose="05000000000000000000" pitchFamily="2" charset="2"/>
              <a:buChar char="ü"/>
            </a:pPr>
            <a:r>
              <a:rPr lang="fr-FR" b="1" dirty="0" smtClean="0"/>
              <a:t>Orienter les patients</a:t>
            </a:r>
          </a:p>
          <a:p>
            <a:pPr lvl="1">
              <a:buFont typeface="Wingdings" panose="05000000000000000000" pitchFamily="2" charset="2"/>
              <a:buChar char="ü"/>
            </a:pPr>
            <a:r>
              <a:rPr lang="fr-FR" b="1" dirty="0" smtClean="0"/>
              <a:t>Accroître l’efficacité thérapeutique</a:t>
            </a:r>
          </a:p>
          <a:p>
            <a:pPr lvl="1">
              <a:buFont typeface="Wingdings" panose="05000000000000000000" pitchFamily="2" charset="2"/>
              <a:buChar char="ü"/>
            </a:pPr>
            <a:r>
              <a:rPr lang="fr-FR" b="1" dirty="0" smtClean="0"/>
              <a:t>Faire le suivi régulièrement et facilement entre 2 rendez-vous</a:t>
            </a:r>
            <a:r>
              <a:rPr lang="fr-FR" dirty="0" smtClean="0"/>
              <a:t/>
            </a:r>
            <a:br>
              <a:rPr lang="fr-FR" dirty="0" smtClean="0"/>
            </a:br>
            <a:endParaRPr lang="fr-FR" dirty="0" smtClean="0"/>
          </a:p>
          <a:p>
            <a:pPr marL="457200" lvl="1" indent="0">
              <a:buNone/>
            </a:pPr>
            <a:r>
              <a:rPr lang="fr-FR" sz="2800" b="1" dirty="0" smtClean="0">
                <a:solidFill>
                  <a:srgbClr val="0070C0"/>
                </a:solidFill>
              </a:rPr>
              <a:t>Grâce à une méthode :</a:t>
            </a:r>
          </a:p>
          <a:p>
            <a:pPr lvl="1">
              <a:buFont typeface="Wingdings" panose="05000000000000000000" pitchFamily="2" charset="2"/>
              <a:buChar char="ü"/>
            </a:pPr>
            <a:r>
              <a:rPr lang="fr-FR" b="1" dirty="0"/>
              <a:t>S</a:t>
            </a:r>
            <a:r>
              <a:rPr lang="fr-FR" b="1" dirty="0" smtClean="0"/>
              <a:t>ouple et intuitive</a:t>
            </a:r>
          </a:p>
          <a:p>
            <a:pPr lvl="1">
              <a:buFont typeface="Wingdings" panose="05000000000000000000" pitchFamily="2" charset="2"/>
              <a:buChar char="ü"/>
            </a:pPr>
            <a:r>
              <a:rPr lang="fr-FR" b="1" dirty="0" smtClean="0"/>
              <a:t>Non invasive en harmonie avec le fonctionnement du corps</a:t>
            </a:r>
          </a:p>
          <a:p>
            <a:pPr lvl="1"/>
            <a:endParaRPr lang="fr-FR" dirty="0" smtClean="0"/>
          </a:p>
          <a:p>
            <a:endParaRPr lang="fr-FR" dirty="0" smtClean="0"/>
          </a:p>
        </p:txBody>
      </p:sp>
      <p:sp>
        <p:nvSpPr>
          <p:cNvPr id="5" name="Titre 1"/>
          <p:cNvSpPr>
            <a:spLocks noGrp="1"/>
          </p:cNvSpPr>
          <p:nvPr>
            <p:ph type="title"/>
          </p:nvPr>
        </p:nvSpPr>
        <p:spPr>
          <a:xfrm>
            <a:off x="4247142" y="4165"/>
            <a:ext cx="3777916" cy="561307"/>
          </a:xfrm>
          <a:solidFill>
            <a:srgbClr val="00B0F0"/>
          </a:solidFill>
        </p:spPr>
        <p:txBody>
          <a:bodyPr>
            <a:normAutofit/>
          </a:bodyPr>
          <a:lstStyle/>
          <a:p>
            <a:pPr algn="ctr"/>
            <a:r>
              <a:rPr lang="fr-FR" sz="3200" dirty="0" smtClean="0">
                <a:solidFill>
                  <a:schemeClr val="bg1"/>
                </a:solidFill>
              </a:rPr>
              <a:t>TECHNOLOGIE</a:t>
            </a:r>
            <a:endParaRPr lang="fr-FR" sz="3200" dirty="0">
              <a:solidFill>
                <a:schemeClr val="bg1"/>
              </a:solidFill>
            </a:endParaRPr>
          </a:p>
        </p:txBody>
      </p:sp>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61729" y="565472"/>
            <a:ext cx="4630271" cy="3090705"/>
          </a:xfrm>
          <a:prstGeom prst="rect">
            <a:avLst/>
          </a:prstGeom>
        </p:spPr>
      </p:pic>
    </p:spTree>
    <p:extLst>
      <p:ext uri="{BB962C8B-B14F-4D97-AF65-F5344CB8AC3E}">
        <p14:creationId xmlns:p14="http://schemas.microsoft.com/office/powerpoint/2010/main" val="24557462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47142" y="4165"/>
            <a:ext cx="3777916" cy="561307"/>
          </a:xfrm>
          <a:solidFill>
            <a:srgbClr val="00B0F0"/>
          </a:solidFill>
        </p:spPr>
        <p:txBody>
          <a:bodyPr>
            <a:normAutofit/>
          </a:bodyPr>
          <a:lstStyle/>
          <a:p>
            <a:pPr algn="ctr"/>
            <a:r>
              <a:rPr lang="fr-FR" sz="3200" dirty="0" smtClean="0">
                <a:solidFill>
                  <a:schemeClr val="bg1"/>
                </a:solidFill>
              </a:rPr>
              <a:t>TECHNOLOGIE</a:t>
            </a:r>
            <a:endParaRPr lang="fr-FR" sz="3200" dirty="0">
              <a:solidFill>
                <a:schemeClr val="bg1"/>
              </a:solidFill>
            </a:endParaRPr>
          </a:p>
        </p:txBody>
      </p:sp>
      <p:sp>
        <p:nvSpPr>
          <p:cNvPr id="3" name="Espace réservé du contenu 2"/>
          <p:cNvSpPr>
            <a:spLocks noGrp="1"/>
          </p:cNvSpPr>
          <p:nvPr>
            <p:ph idx="1"/>
          </p:nvPr>
        </p:nvSpPr>
        <p:spPr/>
        <p:txBody>
          <a:bodyPr/>
          <a:lstStyle/>
          <a:p>
            <a:r>
              <a:rPr lang="fr-FR" b="1" dirty="0">
                <a:solidFill>
                  <a:srgbClr val="0070C0"/>
                </a:solidFill>
              </a:rPr>
              <a:t>D</a:t>
            </a:r>
            <a:r>
              <a:rPr lang="fr-FR" b="1" dirty="0" smtClean="0">
                <a:solidFill>
                  <a:srgbClr val="0070C0"/>
                </a:solidFill>
              </a:rPr>
              <a:t>éfinition de la </a:t>
            </a:r>
            <a:r>
              <a:rPr lang="fr-FR" b="1" dirty="0" err="1" smtClean="0">
                <a:solidFill>
                  <a:srgbClr val="0070C0"/>
                </a:solidFill>
              </a:rPr>
              <a:t>biorésonance</a:t>
            </a:r>
            <a:endParaRPr lang="fr-FR" b="1" dirty="0" smtClean="0">
              <a:solidFill>
                <a:srgbClr val="0070C0"/>
              </a:solidFill>
            </a:endParaRPr>
          </a:p>
          <a:p>
            <a:r>
              <a:rPr lang="fr-FR" b="1" dirty="0">
                <a:solidFill>
                  <a:srgbClr val="0070C0"/>
                </a:solidFill>
              </a:rPr>
              <a:t>M</a:t>
            </a:r>
            <a:r>
              <a:rPr lang="fr-FR" b="1" dirty="0" smtClean="0">
                <a:solidFill>
                  <a:srgbClr val="0070C0"/>
                </a:solidFill>
              </a:rPr>
              <a:t>étabolisme cellulaire</a:t>
            </a:r>
          </a:p>
          <a:p>
            <a:r>
              <a:rPr lang="fr-FR" b="1" dirty="0">
                <a:solidFill>
                  <a:srgbClr val="0070C0"/>
                </a:solidFill>
              </a:rPr>
              <a:t>B</a:t>
            </a:r>
            <a:r>
              <a:rPr lang="fr-FR" b="1" dirty="0" smtClean="0">
                <a:solidFill>
                  <a:srgbClr val="0070C0"/>
                </a:solidFill>
              </a:rPr>
              <a:t>ases de la communication</a:t>
            </a:r>
          </a:p>
          <a:p>
            <a:pPr marL="0" indent="0">
              <a:buNone/>
            </a:pPr>
            <a:r>
              <a:rPr lang="fr-FR" b="1" dirty="0">
                <a:solidFill>
                  <a:srgbClr val="0070C0"/>
                </a:solidFill>
              </a:rPr>
              <a:t> </a:t>
            </a:r>
            <a:r>
              <a:rPr lang="fr-FR" b="1" dirty="0" smtClean="0">
                <a:solidFill>
                  <a:srgbClr val="0070C0"/>
                </a:solidFill>
              </a:rPr>
              <a:t>  intercellulaire</a:t>
            </a:r>
          </a:p>
          <a:p>
            <a:r>
              <a:rPr lang="fr-FR" b="1" dirty="0">
                <a:solidFill>
                  <a:srgbClr val="0070C0"/>
                </a:solidFill>
              </a:rPr>
              <a:t>L</a:t>
            </a:r>
            <a:r>
              <a:rPr lang="fr-FR" b="1" dirty="0" smtClean="0">
                <a:solidFill>
                  <a:srgbClr val="0070C0"/>
                </a:solidFill>
              </a:rPr>
              <a:t>ien avec les thérapies quantiques</a:t>
            </a:r>
            <a:endParaRPr lang="fr-FR" b="1" dirty="0">
              <a:solidFill>
                <a:srgbClr val="0070C0"/>
              </a:solidFill>
            </a:endParaRP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5236" y="1613647"/>
            <a:ext cx="4625788" cy="3469341"/>
          </a:xfrm>
          <a:prstGeom prst="rect">
            <a:avLst/>
          </a:prstGeom>
        </p:spPr>
      </p:pic>
    </p:spTree>
    <p:extLst>
      <p:ext uri="{BB962C8B-B14F-4D97-AF65-F5344CB8AC3E}">
        <p14:creationId xmlns:p14="http://schemas.microsoft.com/office/powerpoint/2010/main" val="32270029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528480"/>
            <a:ext cx="9260541" cy="5280492"/>
          </a:xfrm>
        </p:spPr>
        <p:txBody>
          <a:bodyPr>
            <a:normAutofit/>
          </a:bodyPr>
          <a:lstStyle/>
          <a:p>
            <a:r>
              <a:rPr lang="fr-FR" sz="3200" b="1" dirty="0" smtClean="0">
                <a:solidFill>
                  <a:srgbClr val="0070C0"/>
                </a:solidFill>
              </a:rPr>
              <a:t>La </a:t>
            </a:r>
            <a:r>
              <a:rPr lang="fr-FR" sz="3200" b="1" dirty="0" err="1" smtClean="0">
                <a:solidFill>
                  <a:srgbClr val="0070C0"/>
                </a:solidFill>
              </a:rPr>
              <a:t>Biorésonance</a:t>
            </a:r>
            <a:r>
              <a:rPr lang="fr-FR" sz="3200" b="1" dirty="0" smtClean="0">
                <a:solidFill>
                  <a:srgbClr val="0070C0"/>
                </a:solidFill>
              </a:rPr>
              <a:t>, définition </a:t>
            </a:r>
            <a:endParaRPr lang="fr-FR" b="1" dirty="0">
              <a:solidFill>
                <a:srgbClr val="0070C0"/>
              </a:solidFill>
            </a:endParaRPr>
          </a:p>
          <a:p>
            <a:pPr lvl="1">
              <a:buFont typeface="Wingdings" panose="05000000000000000000" pitchFamily="2" charset="2"/>
              <a:buChar char="ü"/>
            </a:pPr>
            <a:r>
              <a:rPr lang="fr-FR" b="1" dirty="0" smtClean="0"/>
              <a:t> </a:t>
            </a:r>
            <a:r>
              <a:rPr lang="fr-FR" dirty="0" smtClean="0"/>
              <a:t>La capacité que les êtres vivants ont de capter et</a:t>
            </a:r>
            <a:br>
              <a:rPr lang="fr-FR" dirty="0" smtClean="0"/>
            </a:br>
            <a:r>
              <a:rPr lang="fr-FR" dirty="0" smtClean="0"/>
              <a:t> d’émettre des rayonnements dans leur environnement</a:t>
            </a:r>
          </a:p>
          <a:p>
            <a:pPr lvl="1">
              <a:buFont typeface="Wingdings" panose="05000000000000000000" pitchFamily="2" charset="2"/>
              <a:buChar char="ü"/>
            </a:pPr>
            <a:r>
              <a:rPr lang="fr-FR" dirty="0" smtClean="0"/>
              <a:t>Une méthode thérapeutique qui consiste à enregistrer et à modifier</a:t>
            </a:r>
          </a:p>
          <a:p>
            <a:pPr marL="457200" lvl="1" indent="0">
              <a:buNone/>
            </a:pPr>
            <a:r>
              <a:rPr lang="fr-FR" dirty="0"/>
              <a:t> </a:t>
            </a:r>
            <a:r>
              <a:rPr lang="fr-FR" dirty="0" smtClean="0"/>
              <a:t>   avec un appareil, les ondes électromagnétiques émises par le   </a:t>
            </a:r>
            <a:br>
              <a:rPr lang="fr-FR" dirty="0" smtClean="0"/>
            </a:br>
            <a:r>
              <a:rPr lang="fr-FR" dirty="0" smtClean="0"/>
              <a:t>    corps.</a:t>
            </a:r>
          </a:p>
          <a:p>
            <a:pPr marL="457200" lvl="1" indent="0">
              <a:buNone/>
            </a:pPr>
            <a:endParaRPr lang="fr-FR" dirty="0"/>
          </a:p>
          <a:p>
            <a:pPr lvl="1">
              <a:buFont typeface="Wingdings" panose="05000000000000000000" pitchFamily="2" charset="2"/>
              <a:buChar char="ü"/>
            </a:pPr>
            <a:r>
              <a:rPr lang="fr-FR" dirty="0" smtClean="0"/>
              <a:t>Les phénomènes de résonance qui se produisent dans le corps</a:t>
            </a:r>
          </a:p>
          <a:p>
            <a:pPr marL="457200" lvl="1" indent="0">
              <a:buNone/>
            </a:pPr>
            <a:r>
              <a:rPr lang="fr-FR" dirty="0" smtClean="0"/>
              <a:t>    sont englobés dans la bio-résonance où chacune de nos cellules     </a:t>
            </a:r>
            <a:br>
              <a:rPr lang="fr-FR" dirty="0" smtClean="0"/>
            </a:br>
            <a:r>
              <a:rPr lang="fr-FR" dirty="0" smtClean="0"/>
              <a:t>    agissent comme de petits résonateurs qui peuvent communiquer </a:t>
            </a:r>
            <a:br>
              <a:rPr lang="fr-FR" dirty="0" smtClean="0"/>
            </a:br>
            <a:r>
              <a:rPr lang="fr-FR" dirty="0" smtClean="0"/>
              <a:t>    entre eux comme les diapasons.</a:t>
            </a:r>
            <a:br>
              <a:rPr lang="fr-FR" dirty="0" smtClean="0"/>
            </a:br>
            <a:endParaRPr lang="fr-FR" dirty="0" smtClean="0"/>
          </a:p>
        </p:txBody>
      </p:sp>
      <p:sp>
        <p:nvSpPr>
          <p:cNvPr id="5" name="Titre 1"/>
          <p:cNvSpPr>
            <a:spLocks noGrp="1"/>
          </p:cNvSpPr>
          <p:nvPr>
            <p:ph type="title"/>
          </p:nvPr>
        </p:nvSpPr>
        <p:spPr>
          <a:xfrm>
            <a:off x="4247142" y="4165"/>
            <a:ext cx="3777916" cy="561307"/>
          </a:xfrm>
          <a:solidFill>
            <a:srgbClr val="00B0F0"/>
          </a:solidFill>
        </p:spPr>
        <p:txBody>
          <a:bodyPr>
            <a:normAutofit/>
          </a:bodyPr>
          <a:lstStyle/>
          <a:p>
            <a:pPr algn="ctr"/>
            <a:r>
              <a:rPr lang="fr-FR" sz="3200" dirty="0" smtClean="0">
                <a:solidFill>
                  <a:schemeClr val="bg1"/>
                </a:solidFill>
              </a:rPr>
              <a:t>TECHNOLOGIE</a:t>
            </a:r>
            <a:endParaRPr lang="fr-FR" sz="3200" dirty="0">
              <a:solidFill>
                <a:schemeClr val="bg1"/>
              </a:solidFill>
            </a:endParaRPr>
          </a:p>
        </p:txBody>
      </p:sp>
    </p:spTree>
    <p:extLst>
      <p:ext uri="{BB962C8B-B14F-4D97-AF65-F5344CB8AC3E}">
        <p14:creationId xmlns:p14="http://schemas.microsoft.com/office/powerpoint/2010/main" val="19653171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770965"/>
            <a:ext cx="10515600" cy="5737411"/>
          </a:xfrm>
        </p:spPr>
        <p:txBody>
          <a:bodyPr/>
          <a:lstStyle/>
          <a:p>
            <a:r>
              <a:rPr lang="fr-FR" sz="3200" b="1" dirty="0" smtClean="0">
                <a:solidFill>
                  <a:srgbClr val="0070C0"/>
                </a:solidFill>
              </a:rPr>
              <a:t>Les </a:t>
            </a:r>
            <a:r>
              <a:rPr lang="fr-FR" sz="3200" b="1" dirty="0">
                <a:solidFill>
                  <a:srgbClr val="0070C0"/>
                </a:solidFill>
              </a:rPr>
              <a:t>bases de la communication </a:t>
            </a:r>
            <a:r>
              <a:rPr lang="fr-FR" sz="3200" b="1" dirty="0" smtClean="0">
                <a:solidFill>
                  <a:srgbClr val="0070C0"/>
                </a:solidFill>
              </a:rPr>
              <a:t>intercellulaire</a:t>
            </a:r>
          </a:p>
          <a:p>
            <a:pPr marL="0" indent="0">
              <a:buNone/>
            </a:pPr>
            <a:endParaRPr lang="fr-FR" sz="3200" b="1" dirty="0">
              <a:solidFill>
                <a:srgbClr val="0070C0"/>
              </a:solidFill>
            </a:endParaRPr>
          </a:p>
          <a:p>
            <a:pPr lvl="1">
              <a:buFont typeface="Wingdings" panose="05000000000000000000" pitchFamily="2" charset="2"/>
              <a:buChar char="ü"/>
            </a:pPr>
            <a:r>
              <a:rPr lang="fr-FR" dirty="0" smtClean="0"/>
              <a:t>Physiciens, médecins ont prouvé que nos cellules communiquent entre elles par d’autres voies que celles classiquement reconnues que sont les voies biochimiques et bioélectriques.</a:t>
            </a:r>
            <a:br>
              <a:rPr lang="fr-FR" dirty="0" smtClean="0"/>
            </a:br>
            <a:endParaRPr lang="fr-FR" dirty="0" smtClean="0"/>
          </a:p>
          <a:p>
            <a:pPr lvl="1">
              <a:buFont typeface="Wingdings" panose="05000000000000000000" pitchFamily="2" charset="2"/>
              <a:buChar char="ü"/>
            </a:pPr>
            <a:r>
              <a:rPr lang="fr-FR" dirty="0" smtClean="0"/>
              <a:t>Georges </a:t>
            </a:r>
            <a:r>
              <a:rPr lang="fr-FR" dirty="0" err="1" smtClean="0"/>
              <a:t>Lakhovsky</a:t>
            </a:r>
            <a:r>
              <a:rPr lang="fr-FR" dirty="0" smtClean="0"/>
              <a:t> explique en 1926 dans son ouvrage « l’Origine de la vie » que les cellules vivantes possèdent des systèmes de résonateurs capables d’émettre et de recevoir des informations selon le même principe que les émetteurs et récepteurs radio.</a:t>
            </a:r>
          </a:p>
          <a:p>
            <a:pPr lvl="1">
              <a:buFont typeface="Wingdings" panose="05000000000000000000" pitchFamily="2" charset="2"/>
              <a:buChar char="ü"/>
            </a:pPr>
            <a:r>
              <a:rPr lang="fr-FR" dirty="0" smtClean="0"/>
              <a:t>Il affirme que lorsqu’un organe devient malade il n’émet plus les mêmes fréquences qu’un organe sein</a:t>
            </a:r>
          </a:p>
          <a:p>
            <a:pPr lvl="1">
              <a:buFont typeface="Wingdings" panose="05000000000000000000" pitchFamily="2" charset="2"/>
              <a:buChar char="ü"/>
            </a:pPr>
            <a:r>
              <a:rPr lang="fr-FR" dirty="0" smtClean="0"/>
              <a:t>Le langage cellulaire n’est plus compris par les autres cellules. Cette situation est comparable à celle d’un récepteur radio qui ne serait plus accordée sur la fréquence de l’émetteur.</a:t>
            </a:r>
          </a:p>
          <a:p>
            <a:pPr lvl="1">
              <a:buFont typeface="Wingdings" panose="05000000000000000000" pitchFamily="2" charset="2"/>
              <a:buChar char="ü"/>
            </a:pPr>
            <a:endParaRPr lang="fr-FR" dirty="0" smtClean="0"/>
          </a:p>
          <a:p>
            <a:pPr lvl="1"/>
            <a:endParaRPr lang="fr-FR" dirty="0" smtClean="0"/>
          </a:p>
        </p:txBody>
      </p:sp>
      <p:sp>
        <p:nvSpPr>
          <p:cNvPr id="5" name="Titre 1"/>
          <p:cNvSpPr>
            <a:spLocks noGrp="1"/>
          </p:cNvSpPr>
          <p:nvPr>
            <p:ph type="title"/>
          </p:nvPr>
        </p:nvSpPr>
        <p:spPr>
          <a:xfrm>
            <a:off x="4247142" y="4165"/>
            <a:ext cx="3777916" cy="561307"/>
          </a:xfrm>
          <a:solidFill>
            <a:srgbClr val="00B0F0"/>
          </a:solidFill>
        </p:spPr>
        <p:txBody>
          <a:bodyPr>
            <a:normAutofit/>
          </a:bodyPr>
          <a:lstStyle/>
          <a:p>
            <a:pPr algn="ctr"/>
            <a:r>
              <a:rPr lang="fr-FR" sz="3200" dirty="0" smtClean="0">
                <a:solidFill>
                  <a:schemeClr val="bg1"/>
                </a:solidFill>
              </a:rPr>
              <a:t>TECHNOLOGIE</a:t>
            </a:r>
            <a:endParaRPr lang="fr-FR" sz="3200" dirty="0">
              <a:solidFill>
                <a:schemeClr val="bg1"/>
              </a:solidFill>
            </a:endParaRPr>
          </a:p>
        </p:txBody>
      </p:sp>
    </p:spTree>
    <p:extLst>
      <p:ext uri="{BB962C8B-B14F-4D97-AF65-F5344CB8AC3E}">
        <p14:creationId xmlns:p14="http://schemas.microsoft.com/office/powerpoint/2010/main" val="1513185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770965"/>
            <a:ext cx="6638267" cy="5737411"/>
          </a:xfrm>
        </p:spPr>
        <p:txBody>
          <a:bodyPr>
            <a:normAutofit fontScale="92500" lnSpcReduction="10000"/>
          </a:bodyPr>
          <a:lstStyle/>
          <a:p>
            <a:r>
              <a:rPr lang="fr-FR" sz="3200" b="1" dirty="0" smtClean="0">
                <a:solidFill>
                  <a:srgbClr val="0070C0"/>
                </a:solidFill>
              </a:rPr>
              <a:t>Les </a:t>
            </a:r>
            <a:r>
              <a:rPr lang="fr-FR" sz="3200" b="1" dirty="0">
                <a:solidFill>
                  <a:srgbClr val="0070C0"/>
                </a:solidFill>
              </a:rPr>
              <a:t>bases de la communication </a:t>
            </a:r>
            <a:r>
              <a:rPr lang="fr-FR" sz="3200" b="1" dirty="0" smtClean="0">
                <a:solidFill>
                  <a:srgbClr val="0070C0"/>
                </a:solidFill>
              </a:rPr>
              <a:t>intercellulaire</a:t>
            </a:r>
          </a:p>
          <a:p>
            <a:pPr marL="457200" lvl="1" indent="0">
              <a:buNone/>
            </a:pPr>
            <a:r>
              <a:rPr lang="fr-FR" b="1" dirty="0" smtClean="0"/>
              <a:t>Le métabolisme cellulaire</a:t>
            </a:r>
          </a:p>
          <a:p>
            <a:pPr marL="457200" lvl="1" indent="0">
              <a:buNone/>
            </a:pPr>
            <a:endParaRPr lang="fr-FR" b="1" dirty="0"/>
          </a:p>
          <a:p>
            <a:pPr lvl="1">
              <a:lnSpc>
                <a:spcPct val="150000"/>
              </a:lnSpc>
              <a:buFont typeface="Wingdings" panose="05000000000000000000" pitchFamily="2" charset="2"/>
              <a:buChar char="ü"/>
            </a:pPr>
            <a:r>
              <a:rPr lang="fr-FR" sz="1600" b="1" dirty="0" smtClean="0"/>
              <a:t>Le corps se compose d’organes, les organes de cellules</a:t>
            </a:r>
          </a:p>
          <a:p>
            <a:pPr lvl="1">
              <a:lnSpc>
                <a:spcPct val="150000"/>
              </a:lnSpc>
              <a:buFont typeface="Wingdings" panose="05000000000000000000" pitchFamily="2" charset="2"/>
              <a:buChar char="ü"/>
            </a:pPr>
            <a:r>
              <a:rPr lang="fr-FR" sz="1600" b="1" dirty="0" smtClean="0"/>
              <a:t>Des nutriments et l’oxygène doivent entrer dans chaque cellule,</a:t>
            </a:r>
          </a:p>
          <a:p>
            <a:pPr marL="457200" lvl="1" indent="0">
              <a:lnSpc>
                <a:spcPct val="150000"/>
              </a:lnSpc>
              <a:buNone/>
            </a:pPr>
            <a:r>
              <a:rPr lang="fr-FR" sz="1600" b="1" dirty="0" smtClean="0"/>
              <a:t>     les métabolites doivent en sortir.</a:t>
            </a:r>
          </a:p>
          <a:p>
            <a:pPr lvl="1">
              <a:lnSpc>
                <a:spcPct val="150000"/>
              </a:lnSpc>
              <a:buFont typeface="Wingdings" panose="05000000000000000000" pitchFamily="2" charset="2"/>
              <a:buChar char="ü"/>
            </a:pPr>
            <a:r>
              <a:rPr lang="fr-FR" sz="1600" b="1" dirty="0" smtClean="0"/>
              <a:t>Transport via des orifices dans la membrane cellulaire</a:t>
            </a:r>
          </a:p>
          <a:p>
            <a:pPr lvl="1">
              <a:lnSpc>
                <a:spcPct val="150000"/>
              </a:lnSpc>
              <a:buFont typeface="Wingdings" panose="05000000000000000000" pitchFamily="2" charset="2"/>
              <a:buChar char="ü"/>
            </a:pPr>
            <a:r>
              <a:rPr lang="fr-FR" sz="1600" b="1" dirty="0" smtClean="0"/>
              <a:t>Régulation par différences de potentiel entre l’intérieur de la cellule et l’espace intercellulaire, comme une électrovanne.</a:t>
            </a:r>
          </a:p>
          <a:p>
            <a:pPr lvl="1">
              <a:lnSpc>
                <a:spcPct val="150000"/>
              </a:lnSpc>
              <a:buFont typeface="Wingdings" panose="05000000000000000000" pitchFamily="2" charset="2"/>
              <a:buChar char="ü"/>
            </a:pPr>
            <a:r>
              <a:rPr lang="fr-FR" sz="1600" b="1" dirty="0" smtClean="0"/>
              <a:t>Selon que la valeur de cette différence de potentiel est adéquate ou non, le métabolisme sera sain ou pathologique. Ceci est vrai pour tous les problèmes de santé.</a:t>
            </a:r>
          </a:p>
          <a:p>
            <a:pPr lvl="1">
              <a:lnSpc>
                <a:spcPct val="150000"/>
              </a:lnSpc>
              <a:buFont typeface="Wingdings" panose="05000000000000000000" pitchFamily="2" charset="2"/>
              <a:buChar char="ü"/>
            </a:pPr>
            <a:r>
              <a:rPr lang="fr-FR" sz="1600" b="1" dirty="0"/>
              <a:t>L</a:t>
            </a:r>
            <a:r>
              <a:rPr lang="fr-FR" sz="1600" b="1" dirty="0" smtClean="0"/>
              <a:t>es fréquences du </a:t>
            </a:r>
            <a:r>
              <a:rPr lang="fr-FR" sz="1600" b="1" dirty="0" err="1" smtClean="0"/>
              <a:t>microcourant</a:t>
            </a:r>
            <a:r>
              <a:rPr lang="fr-FR" sz="1600" b="1" dirty="0" smtClean="0"/>
              <a:t> viennent moduler le métabolisme cellulaire.</a:t>
            </a:r>
          </a:p>
        </p:txBody>
      </p:sp>
      <p:sp>
        <p:nvSpPr>
          <p:cNvPr id="5" name="Titre 1"/>
          <p:cNvSpPr>
            <a:spLocks noGrp="1"/>
          </p:cNvSpPr>
          <p:nvPr>
            <p:ph type="title"/>
          </p:nvPr>
        </p:nvSpPr>
        <p:spPr>
          <a:xfrm>
            <a:off x="4247142" y="4165"/>
            <a:ext cx="3777916" cy="561307"/>
          </a:xfrm>
          <a:solidFill>
            <a:srgbClr val="00B0F0"/>
          </a:solidFill>
        </p:spPr>
        <p:txBody>
          <a:bodyPr>
            <a:normAutofit/>
          </a:bodyPr>
          <a:lstStyle/>
          <a:p>
            <a:pPr algn="ctr"/>
            <a:r>
              <a:rPr lang="fr-FR" sz="3200" dirty="0" smtClean="0">
                <a:solidFill>
                  <a:schemeClr val="bg1"/>
                </a:solidFill>
              </a:rPr>
              <a:t>TECHNOLOGIE</a:t>
            </a:r>
            <a:endParaRPr lang="fr-FR" sz="3200" dirty="0">
              <a:solidFill>
                <a:schemeClr val="bg1"/>
              </a:solidFill>
            </a:endParaRP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6467" y="770965"/>
            <a:ext cx="4715533" cy="6020640"/>
          </a:xfrm>
          <a:prstGeom prst="rect">
            <a:avLst/>
          </a:prstGeom>
        </p:spPr>
      </p:pic>
    </p:spTree>
    <p:extLst>
      <p:ext uri="{BB962C8B-B14F-4D97-AF65-F5344CB8AC3E}">
        <p14:creationId xmlns:p14="http://schemas.microsoft.com/office/powerpoint/2010/main" val="41028180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770965"/>
            <a:ext cx="10515600" cy="5737411"/>
          </a:xfrm>
        </p:spPr>
        <p:txBody>
          <a:bodyPr>
            <a:normAutofit lnSpcReduction="10000"/>
          </a:bodyPr>
          <a:lstStyle/>
          <a:p>
            <a:r>
              <a:rPr lang="fr-FR" sz="3200" b="1" dirty="0">
                <a:solidFill>
                  <a:srgbClr val="0070C0"/>
                </a:solidFill>
              </a:rPr>
              <a:t>Les bases de la communication </a:t>
            </a:r>
            <a:r>
              <a:rPr lang="fr-FR" sz="3200" b="1" dirty="0" smtClean="0">
                <a:solidFill>
                  <a:srgbClr val="0070C0"/>
                </a:solidFill>
              </a:rPr>
              <a:t>intercellulaire</a:t>
            </a:r>
            <a:endParaRPr lang="fr-FR" sz="1600" b="1" dirty="0">
              <a:solidFill>
                <a:srgbClr val="0070C0"/>
              </a:solidFill>
            </a:endParaRPr>
          </a:p>
          <a:p>
            <a:pPr lvl="1">
              <a:buFont typeface="Wingdings" panose="05000000000000000000" pitchFamily="2" charset="2"/>
              <a:buChar char="ü"/>
            </a:pPr>
            <a:r>
              <a:rPr lang="fr-FR" dirty="0" smtClean="0"/>
              <a:t>Lorsqu’un corps humain est stimulé par des ondes électromagnétiques avec un appareil de bio-</a:t>
            </a:r>
            <a:r>
              <a:rPr lang="fr-FR" dirty="0" err="1" smtClean="0"/>
              <a:t>resonance</a:t>
            </a:r>
            <a:r>
              <a:rPr lang="fr-FR" dirty="0" smtClean="0"/>
              <a:t> les cellules s’accordent avec ce signal et en réponse elles émettent un signal électromagnétique dont la signature est caractéristique de leur état énergétique respectif.</a:t>
            </a:r>
          </a:p>
          <a:p>
            <a:pPr lvl="1">
              <a:buFont typeface="Wingdings" panose="05000000000000000000" pitchFamily="2" charset="2"/>
              <a:buChar char="ü"/>
            </a:pPr>
            <a:endParaRPr lang="fr-FR" dirty="0"/>
          </a:p>
          <a:p>
            <a:pPr lvl="1">
              <a:buFont typeface="Wingdings" panose="05000000000000000000" pitchFamily="2" charset="2"/>
              <a:buChar char="ü"/>
            </a:pPr>
            <a:r>
              <a:rPr lang="fr-FR" dirty="0" smtClean="0"/>
              <a:t>On </a:t>
            </a:r>
            <a:r>
              <a:rPr lang="fr-FR" dirty="0"/>
              <a:t>a constaté que le </a:t>
            </a:r>
            <a:r>
              <a:rPr lang="fr-FR" dirty="0" smtClean="0"/>
              <a:t>micro-courant</a:t>
            </a:r>
          </a:p>
          <a:p>
            <a:pPr marL="457200" lvl="1" indent="0">
              <a:buNone/>
            </a:pPr>
            <a:r>
              <a:rPr lang="fr-FR" dirty="0" smtClean="0"/>
              <a:t>   avec </a:t>
            </a:r>
            <a:r>
              <a:rPr lang="fr-FR" dirty="0"/>
              <a:t>des fréquences augmentait </a:t>
            </a:r>
            <a:r>
              <a:rPr lang="fr-FR" dirty="0" smtClean="0"/>
              <a:t>le</a:t>
            </a:r>
          </a:p>
          <a:p>
            <a:pPr marL="457200" lvl="1" indent="0">
              <a:buNone/>
            </a:pPr>
            <a:r>
              <a:rPr lang="fr-FR" dirty="0" smtClean="0"/>
              <a:t>   potentiel </a:t>
            </a:r>
            <a:r>
              <a:rPr lang="fr-FR" dirty="0"/>
              <a:t>de membrane </a:t>
            </a:r>
            <a:r>
              <a:rPr lang="fr-FR" dirty="0" smtClean="0"/>
              <a:t>et</a:t>
            </a:r>
          </a:p>
          <a:p>
            <a:pPr marL="457200" lvl="1" indent="0">
              <a:buNone/>
            </a:pPr>
            <a:r>
              <a:rPr lang="fr-FR" dirty="0" smtClean="0"/>
              <a:t>   la </a:t>
            </a:r>
            <a:r>
              <a:rPr lang="fr-FR" dirty="0"/>
              <a:t>production </a:t>
            </a:r>
            <a:r>
              <a:rPr lang="fr-FR" dirty="0" smtClean="0"/>
              <a:t>d'ATP</a:t>
            </a:r>
          </a:p>
          <a:p>
            <a:pPr lvl="1">
              <a:buFont typeface="Wingdings" panose="05000000000000000000" pitchFamily="2" charset="2"/>
              <a:buChar char="ü"/>
            </a:pPr>
            <a:r>
              <a:rPr lang="fr-FR" dirty="0" smtClean="0"/>
              <a:t>La différence entre les ions – et + </a:t>
            </a:r>
            <a:br>
              <a:rPr lang="fr-FR" dirty="0" smtClean="0"/>
            </a:br>
            <a:r>
              <a:rPr lang="fr-FR" dirty="0" smtClean="0"/>
              <a:t>donnent le potentiel électrique</a:t>
            </a:r>
          </a:p>
          <a:p>
            <a:pPr marL="457200" lvl="1" indent="0">
              <a:buNone/>
            </a:pPr>
            <a:r>
              <a:rPr lang="fr-FR" dirty="0"/>
              <a:t> </a:t>
            </a:r>
            <a:r>
              <a:rPr lang="fr-FR" dirty="0" smtClean="0"/>
              <a:t>   de la membrane.</a:t>
            </a:r>
          </a:p>
          <a:p>
            <a:pPr lvl="1">
              <a:buFont typeface="Wingdings" panose="05000000000000000000" pitchFamily="2" charset="2"/>
              <a:buChar char="ü"/>
            </a:pPr>
            <a:r>
              <a:rPr lang="fr-FR" dirty="0" smtClean="0"/>
              <a:t>Les mitochondries avec une autre</a:t>
            </a:r>
          </a:p>
          <a:p>
            <a:pPr marL="457200" lvl="1" indent="0">
              <a:buNone/>
            </a:pPr>
            <a:r>
              <a:rPr lang="fr-FR" dirty="0" smtClean="0"/>
              <a:t>    membrane</a:t>
            </a:r>
          </a:p>
          <a:p>
            <a:pPr lvl="1"/>
            <a:endParaRPr lang="fr-FR" dirty="0" smtClean="0"/>
          </a:p>
        </p:txBody>
      </p:sp>
      <p:sp>
        <p:nvSpPr>
          <p:cNvPr id="5" name="Titre 1"/>
          <p:cNvSpPr>
            <a:spLocks noGrp="1"/>
          </p:cNvSpPr>
          <p:nvPr>
            <p:ph type="title"/>
          </p:nvPr>
        </p:nvSpPr>
        <p:spPr>
          <a:xfrm>
            <a:off x="4247142" y="4165"/>
            <a:ext cx="3777916" cy="561307"/>
          </a:xfrm>
          <a:solidFill>
            <a:srgbClr val="00B0F0"/>
          </a:solidFill>
        </p:spPr>
        <p:txBody>
          <a:bodyPr>
            <a:normAutofit/>
          </a:bodyPr>
          <a:lstStyle/>
          <a:p>
            <a:pPr algn="ctr"/>
            <a:r>
              <a:rPr lang="fr-FR" sz="3200" dirty="0" smtClean="0">
                <a:solidFill>
                  <a:schemeClr val="bg1"/>
                </a:solidFill>
              </a:rPr>
              <a:t>TECHNOLOGIE</a:t>
            </a:r>
            <a:endParaRPr lang="fr-FR" sz="3200" dirty="0">
              <a:solidFill>
                <a:schemeClr val="bg1"/>
              </a:solidFill>
            </a:endParaRP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5216" y="2595282"/>
            <a:ext cx="5409340" cy="4118587"/>
          </a:xfrm>
          <a:prstGeom prst="rect">
            <a:avLst/>
          </a:prstGeom>
        </p:spPr>
      </p:pic>
    </p:spTree>
    <p:extLst>
      <p:ext uri="{BB962C8B-B14F-4D97-AF65-F5344CB8AC3E}">
        <p14:creationId xmlns:p14="http://schemas.microsoft.com/office/powerpoint/2010/main" val="45710666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15464</TotalTime>
  <Words>1054</Words>
  <Application>Microsoft Office PowerPoint</Application>
  <PresentationFormat>Grand écran</PresentationFormat>
  <Paragraphs>186</Paragraphs>
  <Slides>19</Slides>
  <Notes>1</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19</vt:i4>
      </vt:variant>
    </vt:vector>
  </HeadingPairs>
  <TitlesOfParts>
    <vt:vector size="27" baseType="lpstr">
      <vt:lpstr>Arial</vt:lpstr>
      <vt:lpstr>Calibri</vt:lpstr>
      <vt:lpstr>Calibri Light</vt:lpstr>
      <vt:lpstr>Roboto Slab</vt:lpstr>
      <vt:lpstr>Source Sans Pro</vt:lpstr>
      <vt:lpstr>Trebuchet MS</vt:lpstr>
      <vt:lpstr>Wingdings</vt:lpstr>
      <vt:lpstr>Thème Office</vt:lpstr>
      <vt:lpstr>Présentation PowerPoint</vt:lpstr>
      <vt:lpstr>Présentation PowerPoint</vt:lpstr>
      <vt:lpstr>Présentation PowerPoint</vt:lpstr>
      <vt:lpstr>TECHNOLOGIE</vt:lpstr>
      <vt:lpstr>TECHNOLOGIE</vt:lpstr>
      <vt:lpstr>TECHNOLOGIE</vt:lpstr>
      <vt:lpstr>TECHNOLOGIE</vt:lpstr>
      <vt:lpstr>TECHNOLOGIE</vt:lpstr>
      <vt:lpstr>TECHNOLOGIE</vt:lpstr>
      <vt:lpstr>TECHNOLOGIE</vt:lpstr>
      <vt:lpstr>Présentation PowerPoint</vt:lpstr>
      <vt:lpstr>Présentation PowerPoint</vt:lpstr>
      <vt:lpstr>TECHNOLOGIE</vt:lpstr>
      <vt:lpstr>TECHNOLOGIE</vt:lpstr>
      <vt:lpstr>TECHNOLOGIE</vt:lpstr>
      <vt:lpstr>TECHNOLOGIE</vt:lpstr>
      <vt:lpstr>TECHNOLOGIE</vt:lpstr>
      <vt:lpstr>TECHNOLOGIE</vt:lpstr>
      <vt:lpstr>Merci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Windows</dc:creator>
  <cp:lastModifiedBy>Utilisateur Windows</cp:lastModifiedBy>
  <cp:revision>79</cp:revision>
  <cp:lastPrinted>2020-10-25T08:56:10Z</cp:lastPrinted>
  <dcterms:created xsi:type="dcterms:W3CDTF">2020-10-20T17:41:29Z</dcterms:created>
  <dcterms:modified xsi:type="dcterms:W3CDTF">2020-11-05T18:13:44Z</dcterms:modified>
</cp:coreProperties>
</file>