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</p:sldIdLst>
  <p:sldSz cx="10693400" cy="15122525"/>
  <p:notesSz cx="10234613" cy="14663738"/>
  <p:defaultTextStyle>
    <a:defPPr>
      <a:defRPr lang="fr-FR"/>
    </a:defPPr>
    <a:lvl1pPr marL="0" algn="l" defTabSz="11153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57655" algn="l" defTabSz="11153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15310" algn="l" defTabSz="11153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672966" algn="l" defTabSz="11153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30621" algn="l" defTabSz="11153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788276" algn="l" defTabSz="11153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345931" algn="l" defTabSz="11153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3903586" algn="l" defTabSz="11153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461241" algn="l" defTabSz="11153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34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B0"/>
    <a:srgbClr val="00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9648" autoAdjust="0"/>
  </p:normalViewPr>
  <p:slideViewPr>
    <p:cSldViewPr>
      <p:cViewPr varScale="1">
        <p:scale>
          <a:sx n="42" d="100"/>
          <a:sy n="42" d="100"/>
        </p:scale>
        <p:origin x="-588" y="-108"/>
      </p:cViewPr>
      <p:guideLst>
        <p:guide orient="horz" pos="4763"/>
        <p:guide pos="33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4697786"/>
            <a:ext cx="9089391" cy="324154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1" y="8569433"/>
            <a:ext cx="7485380" cy="38646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7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5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72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30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88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45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0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6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5072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4996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12330" y="318556"/>
            <a:ext cx="1988305" cy="6773629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41845" y="318556"/>
            <a:ext cx="5792258" cy="677362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1222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4433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4" y="9717627"/>
            <a:ext cx="9089391" cy="3003500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4" y="6409574"/>
            <a:ext cx="9089391" cy="3308051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765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153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729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3062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882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4593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035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612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1758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41849" y="1851812"/>
            <a:ext cx="3889353" cy="524037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09421" y="1851812"/>
            <a:ext cx="3891210" cy="524037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14/09/2015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778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2" y="605604"/>
            <a:ext cx="9624060" cy="2520421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1" y="3385067"/>
            <a:ext cx="4724775" cy="141073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57655" indent="0">
              <a:buNone/>
              <a:defRPr sz="2400" b="1"/>
            </a:lvl2pPr>
            <a:lvl3pPr marL="1115310" indent="0">
              <a:buNone/>
              <a:defRPr sz="2300" b="1"/>
            </a:lvl3pPr>
            <a:lvl4pPr marL="1672966" indent="0">
              <a:buNone/>
              <a:defRPr sz="1900" b="1"/>
            </a:lvl4pPr>
            <a:lvl5pPr marL="2230621" indent="0">
              <a:buNone/>
              <a:defRPr sz="1900" b="1"/>
            </a:lvl5pPr>
            <a:lvl6pPr marL="2788276" indent="0">
              <a:buNone/>
              <a:defRPr sz="1900" b="1"/>
            </a:lvl6pPr>
            <a:lvl7pPr marL="3345931" indent="0">
              <a:buNone/>
              <a:defRPr sz="1900" b="1"/>
            </a:lvl7pPr>
            <a:lvl8pPr marL="3903586" indent="0">
              <a:buNone/>
              <a:defRPr sz="1900" b="1"/>
            </a:lvl8pPr>
            <a:lvl9pPr marL="4461241" indent="0">
              <a:buNone/>
              <a:defRPr sz="19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1" y="4795799"/>
            <a:ext cx="4724775" cy="8712955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101" y="3385067"/>
            <a:ext cx="4726631" cy="141073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57655" indent="0">
              <a:buNone/>
              <a:defRPr sz="2400" b="1"/>
            </a:lvl2pPr>
            <a:lvl3pPr marL="1115310" indent="0">
              <a:buNone/>
              <a:defRPr sz="2300" b="1"/>
            </a:lvl3pPr>
            <a:lvl4pPr marL="1672966" indent="0">
              <a:buNone/>
              <a:defRPr sz="1900" b="1"/>
            </a:lvl4pPr>
            <a:lvl5pPr marL="2230621" indent="0">
              <a:buNone/>
              <a:defRPr sz="1900" b="1"/>
            </a:lvl5pPr>
            <a:lvl6pPr marL="2788276" indent="0">
              <a:buNone/>
              <a:defRPr sz="1900" b="1"/>
            </a:lvl6pPr>
            <a:lvl7pPr marL="3345931" indent="0">
              <a:buNone/>
              <a:defRPr sz="1900" b="1"/>
            </a:lvl7pPr>
            <a:lvl8pPr marL="3903586" indent="0">
              <a:buNone/>
              <a:defRPr sz="1900" b="1"/>
            </a:lvl8pPr>
            <a:lvl9pPr marL="4461241" indent="0">
              <a:buNone/>
              <a:defRPr sz="19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101" y="4795799"/>
            <a:ext cx="4726631" cy="8712955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14/09/2015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6394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14/09/2015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2678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14/09/2015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3747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3" y="602099"/>
            <a:ext cx="3518054" cy="2562427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602104"/>
            <a:ext cx="5977908" cy="12906655"/>
          </a:xfrm>
        </p:spPr>
        <p:txBody>
          <a:bodyPr/>
          <a:lstStyle>
            <a:lvl1pPr>
              <a:defRPr sz="3800"/>
            </a:lvl1pPr>
            <a:lvl2pPr>
              <a:defRPr sz="3500"/>
            </a:lvl2pPr>
            <a:lvl3pPr>
              <a:defRPr sz="30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3" y="3164530"/>
            <a:ext cx="3518054" cy="10344228"/>
          </a:xfrm>
        </p:spPr>
        <p:txBody>
          <a:bodyPr/>
          <a:lstStyle>
            <a:lvl1pPr marL="0" indent="0">
              <a:buNone/>
              <a:defRPr sz="1700"/>
            </a:lvl1pPr>
            <a:lvl2pPr marL="557655" indent="0">
              <a:buNone/>
              <a:defRPr sz="1400"/>
            </a:lvl2pPr>
            <a:lvl3pPr marL="1115310" indent="0">
              <a:buNone/>
              <a:defRPr sz="1200"/>
            </a:lvl3pPr>
            <a:lvl4pPr marL="1672966" indent="0">
              <a:buNone/>
              <a:defRPr sz="1000"/>
            </a:lvl4pPr>
            <a:lvl5pPr marL="2230621" indent="0">
              <a:buNone/>
              <a:defRPr sz="1000"/>
            </a:lvl5pPr>
            <a:lvl6pPr marL="2788276" indent="0">
              <a:buNone/>
              <a:defRPr sz="1000"/>
            </a:lvl6pPr>
            <a:lvl7pPr marL="3345931" indent="0">
              <a:buNone/>
              <a:defRPr sz="1000"/>
            </a:lvl7pPr>
            <a:lvl8pPr marL="3903586" indent="0">
              <a:buNone/>
              <a:defRPr sz="1000"/>
            </a:lvl8pPr>
            <a:lvl9pPr marL="4461241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14/09/2015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6032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10585770"/>
            <a:ext cx="6416040" cy="124970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1351226"/>
            <a:ext cx="6416040" cy="9073515"/>
          </a:xfrm>
        </p:spPr>
        <p:txBody>
          <a:bodyPr/>
          <a:lstStyle>
            <a:lvl1pPr marL="0" indent="0">
              <a:buNone/>
              <a:defRPr sz="3800"/>
            </a:lvl1pPr>
            <a:lvl2pPr marL="557655" indent="0">
              <a:buNone/>
              <a:defRPr sz="3500"/>
            </a:lvl2pPr>
            <a:lvl3pPr marL="1115310" indent="0">
              <a:buNone/>
              <a:defRPr sz="3000"/>
            </a:lvl3pPr>
            <a:lvl4pPr marL="1672966" indent="0">
              <a:buNone/>
              <a:defRPr sz="2400"/>
            </a:lvl4pPr>
            <a:lvl5pPr marL="2230621" indent="0">
              <a:buNone/>
              <a:defRPr sz="2400"/>
            </a:lvl5pPr>
            <a:lvl6pPr marL="2788276" indent="0">
              <a:buNone/>
              <a:defRPr sz="2400"/>
            </a:lvl6pPr>
            <a:lvl7pPr marL="3345931" indent="0">
              <a:buNone/>
              <a:defRPr sz="2400"/>
            </a:lvl7pPr>
            <a:lvl8pPr marL="3903586" indent="0">
              <a:buNone/>
              <a:defRPr sz="2400"/>
            </a:lvl8pPr>
            <a:lvl9pPr marL="4461241" indent="0">
              <a:buNone/>
              <a:defRPr sz="24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11835478"/>
            <a:ext cx="6416040" cy="1774797"/>
          </a:xfrm>
        </p:spPr>
        <p:txBody>
          <a:bodyPr/>
          <a:lstStyle>
            <a:lvl1pPr marL="0" indent="0">
              <a:buNone/>
              <a:defRPr sz="1700"/>
            </a:lvl1pPr>
            <a:lvl2pPr marL="557655" indent="0">
              <a:buNone/>
              <a:defRPr sz="1400"/>
            </a:lvl2pPr>
            <a:lvl3pPr marL="1115310" indent="0">
              <a:buNone/>
              <a:defRPr sz="1200"/>
            </a:lvl3pPr>
            <a:lvl4pPr marL="1672966" indent="0">
              <a:buNone/>
              <a:defRPr sz="1000"/>
            </a:lvl4pPr>
            <a:lvl5pPr marL="2230621" indent="0">
              <a:buNone/>
              <a:defRPr sz="1000"/>
            </a:lvl5pPr>
            <a:lvl6pPr marL="2788276" indent="0">
              <a:buNone/>
              <a:defRPr sz="1000"/>
            </a:lvl6pPr>
            <a:lvl7pPr marL="3345931" indent="0">
              <a:buNone/>
              <a:defRPr sz="1000"/>
            </a:lvl7pPr>
            <a:lvl8pPr marL="3903586" indent="0">
              <a:buNone/>
              <a:defRPr sz="1000"/>
            </a:lvl8pPr>
            <a:lvl9pPr marL="4461241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14/09/2015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6725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2" y="605604"/>
            <a:ext cx="9624060" cy="2520421"/>
          </a:xfrm>
          <a:prstGeom prst="rect">
            <a:avLst/>
          </a:prstGeom>
        </p:spPr>
        <p:txBody>
          <a:bodyPr vert="horz" lIns="111530" tIns="55766" rIns="111530" bIns="55766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2" y="3528591"/>
            <a:ext cx="9624060" cy="9980169"/>
          </a:xfrm>
          <a:prstGeom prst="rect">
            <a:avLst/>
          </a:prstGeom>
        </p:spPr>
        <p:txBody>
          <a:bodyPr vert="horz" lIns="111530" tIns="55766" rIns="111530" bIns="55766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2" y="14016343"/>
            <a:ext cx="2495127" cy="805136"/>
          </a:xfrm>
          <a:prstGeom prst="rect">
            <a:avLst/>
          </a:prstGeom>
        </p:spPr>
        <p:txBody>
          <a:bodyPr vert="horz" lIns="111530" tIns="55766" rIns="111530" bIns="5576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39D0-8A89-48B0-8984-B7671F1945C1}" type="datetimeFigureOut">
              <a:rPr lang="fr-FR" smtClean="0"/>
              <a:pPr/>
              <a:t>14/09/2015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79" y="14016343"/>
            <a:ext cx="3386243" cy="805136"/>
          </a:xfrm>
          <a:prstGeom prst="rect">
            <a:avLst/>
          </a:prstGeom>
        </p:spPr>
        <p:txBody>
          <a:bodyPr vert="horz" lIns="111530" tIns="55766" rIns="111530" bIns="5576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5" y="14016343"/>
            <a:ext cx="2495127" cy="805136"/>
          </a:xfrm>
          <a:prstGeom prst="rect">
            <a:avLst/>
          </a:prstGeom>
        </p:spPr>
        <p:txBody>
          <a:bodyPr vert="horz" lIns="111530" tIns="55766" rIns="111530" bIns="5576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7048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1531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8242" indent="-418242" algn="l" defTabSz="1115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06190" indent="-348535" algn="l" defTabSz="11153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394139" indent="-278828" algn="l" defTabSz="1115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51794" indent="-278828" algn="l" defTabSz="11153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509449" indent="-278828" algn="l" defTabSz="111531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7104" indent="-278828" algn="l" defTabSz="1115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24760" indent="-278828" algn="l" defTabSz="1115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82415" indent="-278828" algn="l" defTabSz="1115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40070" indent="-278828" algn="l" defTabSz="1115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1153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57655" algn="l" defTabSz="11153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15310" algn="l" defTabSz="11153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72966" algn="l" defTabSz="11153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30621" algn="l" defTabSz="11153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88276" algn="l" defTabSz="11153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5931" algn="l" defTabSz="11153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3586" algn="l" defTabSz="11153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61241" algn="l" defTabSz="11153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Dell\Dropbox\Sophrokhépri\PHOTOS du Centre\Selection photos site web\02 MAN_67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4651" y="11017646"/>
            <a:ext cx="3562933" cy="2592288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450156" y="5112990"/>
            <a:ext cx="9521346" cy="1361008"/>
          </a:xfrm>
          <a:prstGeom prst="rect">
            <a:avLst/>
          </a:prstGeom>
        </p:spPr>
        <p:txBody>
          <a:bodyPr lIns="159901" tIns="79951" rIns="159901" bIns="79951">
            <a:normAutofit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000" b="1" dirty="0" err="1"/>
              <a:t>Sophro</a:t>
            </a:r>
            <a:r>
              <a:rPr lang="fr-FR" sz="2000" b="1" dirty="0" err="1">
                <a:solidFill>
                  <a:srgbClr val="0085B0"/>
                </a:solidFill>
              </a:rPr>
              <a:t>Khepri</a:t>
            </a:r>
            <a:r>
              <a:rPr lang="fr-FR" sz="2000" b="1" dirty="0">
                <a:solidFill>
                  <a:srgbClr val="0085B0"/>
                </a:solidFill>
              </a:rPr>
              <a:t> </a:t>
            </a:r>
            <a:r>
              <a:rPr lang="fr-FR" sz="2000" b="1" dirty="0"/>
              <a:t>a pour vocation de vous proposer, en un seul lieu, un ensemble de thérapies efficaces, visant à apporter du confort, à soulager les souffrances tant physiques que psychiques.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666180" y="9649494"/>
            <a:ext cx="5616624" cy="4104456"/>
          </a:xfrm>
          <a:prstGeom prst="rect">
            <a:avLst/>
          </a:prstGeom>
        </p:spPr>
        <p:txBody>
          <a:bodyPr lIns="159901" tIns="79951" rIns="159901" bIns="79951">
            <a:normAutofit fontScale="92500" lnSpcReduction="10000"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dirty="0">
                <a:solidFill>
                  <a:srgbClr val="0085B0"/>
                </a:solidFill>
              </a:rPr>
              <a:t>Spécificités du </a:t>
            </a:r>
            <a:r>
              <a:rPr lang="fr-FR" b="1" dirty="0" smtClean="0">
                <a:solidFill>
                  <a:srgbClr val="0085B0"/>
                </a:solidFill>
              </a:rPr>
              <a:t>Centre</a:t>
            </a:r>
          </a:p>
          <a:p>
            <a:pPr marL="0" indent="0" algn="ctr">
              <a:buNone/>
            </a:pPr>
            <a:endParaRPr lang="fr-FR" sz="1500" b="1" dirty="0">
              <a:solidFill>
                <a:schemeClr val="accent1"/>
              </a:solidFill>
            </a:endParaRPr>
          </a:p>
          <a:p>
            <a:r>
              <a:rPr lang="fr-FR" sz="1900" dirty="0"/>
              <a:t>Unité spécialisée Enfants Intellectuellement Précoces (EIP)et adultes surdoués, (diagnostic et suivi)</a:t>
            </a:r>
          </a:p>
          <a:p>
            <a:r>
              <a:rPr lang="fr-FR" sz="1900" dirty="0"/>
              <a:t>Trouble du sommeil</a:t>
            </a:r>
          </a:p>
          <a:p>
            <a:r>
              <a:rPr lang="fr-FR" sz="1900" dirty="0"/>
              <a:t>Burnout</a:t>
            </a:r>
          </a:p>
          <a:p>
            <a:r>
              <a:rPr lang="fr-FR" sz="1900" dirty="0"/>
              <a:t>Stress post-traumatique</a:t>
            </a:r>
          </a:p>
          <a:p>
            <a:r>
              <a:rPr lang="fr-FR" sz="1900" dirty="0"/>
              <a:t>Cohérence cardiaque</a:t>
            </a:r>
          </a:p>
          <a:p>
            <a:r>
              <a:rPr lang="fr-FR" sz="1900" dirty="0"/>
              <a:t>Soutien pour les pathologies longues</a:t>
            </a:r>
          </a:p>
          <a:p>
            <a:r>
              <a:rPr lang="fr-FR" sz="1900" dirty="0"/>
              <a:t>Surcharge pondérale</a:t>
            </a:r>
          </a:p>
          <a:p>
            <a:r>
              <a:rPr lang="fr-FR" sz="1900" dirty="0"/>
              <a:t>Addiction</a:t>
            </a:r>
          </a:p>
          <a:p>
            <a:r>
              <a:rPr lang="fr-FR" sz="1900" dirty="0"/>
              <a:t>Pré et post natal</a:t>
            </a:r>
          </a:p>
          <a:p>
            <a:r>
              <a:rPr lang="fr-FR" sz="1900" dirty="0"/>
              <a:t>Préparation à la retraite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66180" y="13825958"/>
            <a:ext cx="9290918" cy="900127"/>
          </a:xfrm>
          <a:prstGeom prst="rect">
            <a:avLst/>
          </a:prstGeom>
          <a:noFill/>
        </p:spPr>
        <p:txBody>
          <a:bodyPr wrap="square" lIns="159901" tIns="79951" rIns="159901" bIns="79951" rtlCol="0">
            <a:spAutoFit/>
          </a:bodyPr>
          <a:lstStyle/>
          <a:p>
            <a:pPr algn="ctr"/>
            <a:r>
              <a:rPr lang="fr-FR" sz="1800" b="1" dirty="0"/>
              <a:t>09 73 67 35 45 - </a:t>
            </a:r>
            <a:r>
              <a:rPr lang="fr-FR" sz="1800" b="1" u="sng" dirty="0">
                <a:solidFill>
                  <a:srgbClr val="0085B0"/>
                </a:solidFill>
              </a:rPr>
              <a:t>contact@sophrokhepri.fr </a:t>
            </a:r>
            <a:r>
              <a:rPr lang="fr-FR" sz="1800" b="1" dirty="0"/>
              <a:t> - </a:t>
            </a:r>
            <a:r>
              <a:rPr lang="fr-FR" sz="1800" dirty="0"/>
              <a:t>En face de la gare de Nogent le Perreux</a:t>
            </a:r>
            <a:endParaRPr lang="fr-FR" sz="1800" b="1" dirty="0"/>
          </a:p>
          <a:p>
            <a:pPr algn="ctr"/>
            <a:r>
              <a:rPr lang="fr-FR" sz="1800" dirty="0"/>
              <a:t>188 Grande Rue Charles de Gaulle 94130 </a:t>
            </a:r>
            <a:r>
              <a:rPr lang="fr-FR" sz="1800" dirty="0" smtClean="0"/>
              <a:t>Nogent-sur-Marne</a:t>
            </a:r>
          </a:p>
          <a:p>
            <a:pPr algn="r"/>
            <a:r>
              <a:rPr lang="fr-FR" sz="1200" dirty="0" smtClean="0"/>
              <a:t>Ne pas jeter sur la voie Publique.</a:t>
            </a:r>
            <a:endParaRPr lang="fr-FR" sz="1200" dirty="0"/>
          </a:p>
        </p:txBody>
      </p:sp>
      <p:pic>
        <p:nvPicPr>
          <p:cNvPr id="8" name="Picture 3" descr="C:\Users\Dell\Dropbox\Sophrokhépri\Logo\logosophrokhepri V3okMai 2015\logoSophroKhepriaccrocheV3bd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164" y="576486"/>
            <a:ext cx="337506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4410596" y="288454"/>
            <a:ext cx="5904656" cy="19442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11531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>
                <a:solidFill>
                  <a:srgbClr val="0085B0"/>
                </a:solidFill>
              </a:rPr>
              <a:t>Pôle Santé et Mieux-</a:t>
            </a:r>
            <a:r>
              <a:rPr lang="en-US" sz="2800" b="1" dirty="0" smtClean="0">
                <a:solidFill>
                  <a:srgbClr val="0085B0"/>
                </a:solidFill>
              </a:rPr>
              <a:t>E</a:t>
            </a:r>
            <a:r>
              <a:rPr lang="fr-FR" sz="2800" b="1" dirty="0" err="1" smtClean="0">
                <a:solidFill>
                  <a:srgbClr val="0085B0"/>
                </a:solidFill>
              </a:rPr>
              <a:t>tre</a:t>
            </a:r>
            <a:r>
              <a:rPr lang="fr-FR" sz="2800" b="1" dirty="0" smtClean="0">
                <a:solidFill>
                  <a:srgbClr val="0085B0"/>
                </a:solidFill>
              </a:rPr>
              <a:t> ®</a:t>
            </a:r>
            <a:br>
              <a:rPr lang="fr-FR" sz="2800" b="1" dirty="0" smtClean="0">
                <a:solidFill>
                  <a:srgbClr val="0085B0"/>
                </a:solidFill>
              </a:rPr>
            </a:br>
            <a:r>
              <a:rPr lang="fr-FR" sz="2800" b="1" dirty="0" smtClean="0">
                <a:solidFill>
                  <a:srgbClr val="0085B0"/>
                </a:solidFill>
              </a:rPr>
              <a:t>Psychologie - Sophrologie - Thérapies</a:t>
            </a:r>
            <a:br>
              <a:rPr lang="fr-FR" sz="2800" b="1" dirty="0" smtClean="0">
                <a:solidFill>
                  <a:srgbClr val="0085B0"/>
                </a:solidFill>
              </a:rPr>
            </a:br>
            <a:r>
              <a:rPr lang="fr-FR" sz="2800" b="1" dirty="0" smtClean="0">
                <a:solidFill>
                  <a:srgbClr val="0085B0"/>
                </a:solidFill>
              </a:rPr>
              <a:t>Précocité intellectuelle</a:t>
            </a:r>
            <a:br>
              <a:rPr lang="fr-FR" sz="2800" b="1" dirty="0" smtClean="0">
                <a:solidFill>
                  <a:srgbClr val="0085B0"/>
                </a:solidFill>
              </a:rPr>
            </a:br>
            <a:r>
              <a:rPr lang="fr-FR" sz="2800" b="1" dirty="0" smtClean="0">
                <a:solidFill>
                  <a:srgbClr val="0085B0"/>
                </a:solidFill>
              </a:rPr>
              <a:t>Orientation scolaire &amp; professionnelle</a:t>
            </a:r>
            <a:endParaRPr lang="fr-FR" sz="2800" b="1" dirty="0">
              <a:solidFill>
                <a:srgbClr val="0085B0"/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-341932" y="2376686"/>
            <a:ext cx="11521280" cy="2448272"/>
          </a:xfrm>
          <a:prstGeom prst="rect">
            <a:avLst/>
          </a:prstGeom>
          <a:solidFill>
            <a:srgbClr val="0085B0"/>
          </a:solidFill>
          <a:ln>
            <a:noFill/>
          </a:ln>
        </p:spPr>
        <p:txBody>
          <a:bodyPr>
            <a:noAutofit/>
          </a:bodyPr>
          <a:lstStyle>
            <a:lvl1pPr algn="ctr" defTabSz="111531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1" dirty="0" smtClean="0">
                <a:solidFill>
                  <a:schemeClr val="bg1"/>
                </a:solidFill>
              </a:rPr>
              <a:t>Journée Portes Ouvertes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Dimanche 27 septembre de 10 H 30 à 19 H 30</a:t>
            </a:r>
            <a:r>
              <a:rPr lang="fr-FR" sz="4400" b="1" dirty="0" smtClean="0">
                <a:solidFill>
                  <a:schemeClr val="bg1"/>
                </a:solidFill>
              </a:rPr>
              <a:t/>
            </a:r>
            <a:br>
              <a:rPr lang="fr-FR" sz="4400" b="1" dirty="0" smtClean="0">
                <a:solidFill>
                  <a:schemeClr val="bg1"/>
                </a:solidFill>
              </a:rPr>
            </a:br>
            <a:r>
              <a:rPr lang="fr-FR" sz="2400" b="1" dirty="0" smtClean="0">
                <a:solidFill>
                  <a:schemeClr val="bg1"/>
                </a:solidFill>
              </a:rPr>
              <a:t>Programme des ateliers découverte sur notre site</a:t>
            </a:r>
            <a:br>
              <a:rPr lang="fr-FR" sz="2400" b="1" dirty="0" smtClean="0">
                <a:solidFill>
                  <a:schemeClr val="bg1"/>
                </a:solidFill>
              </a:rPr>
            </a:br>
            <a:r>
              <a:rPr lang="fr-FR" sz="3600" b="1" dirty="0" err="1" smtClean="0">
                <a:solidFill>
                  <a:schemeClr val="bg1"/>
                </a:solidFill>
              </a:rPr>
              <a:t>www.sophrokhepri.fr</a:t>
            </a:r>
            <a:endParaRPr lang="fr-FR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6" descr="C:\Users\Dell\Dropbox\Sophrokhépri\PHOTOS du Centre\Selection photos site web\03 MAN_67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4852" y="9361462"/>
            <a:ext cx="3024336" cy="2270428"/>
          </a:xfrm>
          <a:prstGeom prst="rect">
            <a:avLst/>
          </a:prstGeom>
          <a:noFill/>
          <a:ln w="28575">
            <a:solidFill>
              <a:srgbClr val="0085B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 descr="01 MAN_6862v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172" y="6409134"/>
            <a:ext cx="4003970" cy="2664296"/>
          </a:xfrm>
          <a:prstGeom prst="rect">
            <a:avLst/>
          </a:prstGeom>
          <a:ln>
            <a:solidFill>
              <a:srgbClr val="0085B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4914652" y="6337126"/>
            <a:ext cx="5328592" cy="3062010"/>
          </a:xfrm>
          <a:prstGeom prst="rect">
            <a:avLst/>
          </a:prstGeom>
        </p:spPr>
        <p:txBody>
          <a:bodyPr lIns="159901" tIns="79951" rIns="159901" bIns="79951">
            <a:normAutofit fontScale="77500" lnSpcReduction="20000"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rgbClr val="0085B0"/>
                </a:solidFill>
              </a:rPr>
              <a:t>Centre de Santé et de Mieux-Etre, autour d’un esprit collaboratif et de services à la carte mutualisés </a:t>
            </a:r>
            <a:r>
              <a:rPr lang="fr-FR" sz="2400" b="1" dirty="0" smtClean="0">
                <a:solidFill>
                  <a:srgbClr val="0085B0"/>
                </a:solidFill>
              </a:rPr>
              <a:t>:</a:t>
            </a:r>
          </a:p>
          <a:p>
            <a:pPr marL="0" indent="0">
              <a:buNone/>
            </a:pPr>
            <a:endParaRPr lang="fr-FR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100" b="1" dirty="0"/>
              <a:t>En 4 points, c’est :</a:t>
            </a:r>
            <a:endParaRPr lang="fr-FR" sz="2100" dirty="0"/>
          </a:p>
          <a:p>
            <a:r>
              <a:rPr lang="fr-FR" sz="2100" dirty="0"/>
              <a:t>12 salles de consultations,</a:t>
            </a:r>
          </a:p>
          <a:p>
            <a:r>
              <a:rPr lang="fr-FR" sz="2100" dirty="0"/>
              <a:t>Une mine de solutions pour les Entreprises, Santé</a:t>
            </a:r>
            <a:br>
              <a:rPr lang="fr-FR" sz="2100" dirty="0"/>
            </a:br>
            <a:r>
              <a:rPr lang="fr-FR" sz="2100" dirty="0"/>
              <a:t>et la Qualité de Vie au Travail,</a:t>
            </a:r>
          </a:p>
          <a:p>
            <a:r>
              <a:rPr lang="fr-FR" sz="2100" dirty="0"/>
              <a:t>Un havre de paix pour les salariés, familles, adolescents,</a:t>
            </a:r>
            <a:br>
              <a:rPr lang="fr-FR" sz="2100" dirty="0"/>
            </a:br>
            <a:r>
              <a:rPr lang="fr-FR" sz="2100" dirty="0"/>
              <a:t>retraités,</a:t>
            </a:r>
          </a:p>
          <a:p>
            <a:r>
              <a:rPr lang="fr-FR" sz="2100" dirty="0"/>
              <a:t>Un lieu de ressources pour les professionnels de Santé.</a:t>
            </a:r>
          </a:p>
          <a:p>
            <a:pPr marL="0" indent="0" algn="ctr">
              <a:buNone/>
            </a:pPr>
            <a:endParaRPr lang="fr-FR" sz="2100" dirty="0"/>
          </a:p>
        </p:txBody>
      </p:sp>
    </p:spTree>
    <p:extLst>
      <p:ext uri="{BB962C8B-B14F-4D97-AF65-F5344CB8AC3E}">
        <p14:creationId xmlns:p14="http://schemas.microsoft.com/office/powerpoint/2010/main" xmlns="" val="23862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06140" y="360462"/>
            <a:ext cx="10081120" cy="1430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0"/>
              </a:spcBef>
            </a:pPr>
            <a:r>
              <a:rPr lang="en-US" sz="14000" b="1" dirty="0" err="1" smtClean="0">
                <a:solidFill>
                  <a:srgbClr val="0085B0"/>
                </a:solidFill>
                <a:latin typeface="Bodoni MT Black" pitchFamily="18" charset="0"/>
              </a:rPr>
              <a:t>Khepri</a:t>
            </a:r>
            <a:endParaRPr lang="fr-FR" sz="14000" dirty="0" smtClean="0">
              <a:solidFill>
                <a:srgbClr val="0085B0"/>
              </a:solidFill>
              <a:latin typeface="Bodoni MT Black" pitchFamily="18" charset="0"/>
            </a:endParaRPr>
          </a:p>
          <a:p>
            <a:pPr algn="ctr">
              <a:spcBef>
                <a:spcPts val="2000"/>
              </a:spcBef>
            </a:pPr>
            <a:r>
              <a:rPr lang="en-US" sz="14000" b="1" dirty="0" err="1" smtClean="0">
                <a:solidFill>
                  <a:srgbClr val="0085B0"/>
                </a:solidFill>
                <a:latin typeface="Bodoni MT Black" pitchFamily="18" charset="0"/>
              </a:rPr>
              <a:t>Apis</a:t>
            </a:r>
            <a:endParaRPr lang="fr-FR" sz="14000" dirty="0" smtClean="0">
              <a:solidFill>
                <a:srgbClr val="0085B0"/>
              </a:solidFill>
              <a:latin typeface="Bodoni MT Black" pitchFamily="18" charset="0"/>
            </a:endParaRPr>
          </a:p>
          <a:p>
            <a:pPr algn="ctr">
              <a:spcBef>
                <a:spcPts val="2000"/>
              </a:spcBef>
            </a:pPr>
            <a:r>
              <a:rPr lang="en-US" sz="14000" b="1" dirty="0" err="1" smtClean="0">
                <a:solidFill>
                  <a:srgbClr val="0085B0"/>
                </a:solidFill>
                <a:latin typeface="Bodoni MT Black" pitchFamily="18" charset="0"/>
              </a:rPr>
              <a:t>Bastet</a:t>
            </a:r>
            <a:endParaRPr lang="fr-FR" sz="14000" dirty="0" smtClean="0">
              <a:solidFill>
                <a:srgbClr val="0085B0"/>
              </a:solidFill>
              <a:latin typeface="Bodoni MT Black" pitchFamily="18" charset="0"/>
            </a:endParaRPr>
          </a:p>
          <a:p>
            <a:pPr algn="ctr">
              <a:spcBef>
                <a:spcPts val="2000"/>
              </a:spcBef>
            </a:pPr>
            <a:r>
              <a:rPr lang="en-US" sz="14000" b="1" dirty="0" err="1" smtClean="0">
                <a:solidFill>
                  <a:srgbClr val="0085B0"/>
                </a:solidFill>
                <a:latin typeface="Bodoni MT Black" pitchFamily="18" charset="0"/>
              </a:rPr>
              <a:t>Thot</a:t>
            </a:r>
            <a:endParaRPr lang="fr-FR" sz="14000" dirty="0" smtClean="0">
              <a:solidFill>
                <a:srgbClr val="0085B0"/>
              </a:solidFill>
              <a:latin typeface="Bodoni MT Black" pitchFamily="18" charset="0"/>
            </a:endParaRPr>
          </a:p>
          <a:p>
            <a:pPr algn="ctr">
              <a:spcBef>
                <a:spcPts val="2000"/>
              </a:spcBef>
            </a:pPr>
            <a:r>
              <a:rPr lang="en-US" sz="14000" b="1" dirty="0" smtClean="0">
                <a:solidFill>
                  <a:srgbClr val="0085B0"/>
                </a:solidFill>
                <a:latin typeface="Bodoni MT Black" pitchFamily="18" charset="0"/>
              </a:rPr>
              <a:t>Isis</a:t>
            </a:r>
            <a:endParaRPr lang="fr-FR" sz="14000" dirty="0" smtClean="0">
              <a:solidFill>
                <a:srgbClr val="0085B0"/>
              </a:solidFill>
              <a:latin typeface="Bodoni MT Black" pitchFamily="18" charset="0"/>
            </a:endParaRPr>
          </a:p>
          <a:p>
            <a:pPr algn="ctr">
              <a:spcBef>
                <a:spcPts val="2000"/>
              </a:spcBef>
            </a:pPr>
            <a:r>
              <a:rPr lang="en-US" sz="14000" b="1" dirty="0" err="1" smtClean="0">
                <a:solidFill>
                  <a:srgbClr val="0085B0"/>
                </a:solidFill>
                <a:latin typeface="Bodoni MT Black" pitchFamily="18" charset="0"/>
              </a:rPr>
              <a:t>Hathor</a:t>
            </a:r>
            <a:endParaRPr lang="fr-FR" sz="14000" dirty="0" smtClean="0">
              <a:solidFill>
                <a:srgbClr val="0085B0"/>
              </a:solidFill>
              <a:latin typeface="Bodoni MT Black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6140" y="288454"/>
            <a:ext cx="10081120" cy="18682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0"/>
              </a:spcBef>
            </a:pPr>
            <a:r>
              <a:rPr lang="en-US" sz="14000" b="1" dirty="0" smtClean="0">
                <a:solidFill>
                  <a:srgbClr val="0085B0"/>
                </a:solidFill>
                <a:latin typeface="Bodoni MT Black" pitchFamily="18" charset="0"/>
              </a:rPr>
              <a:t>Horus</a:t>
            </a:r>
            <a:endParaRPr lang="fr-FR" sz="14000" dirty="0" smtClean="0">
              <a:solidFill>
                <a:srgbClr val="0085B0"/>
              </a:solidFill>
              <a:latin typeface="Bodoni MT Black" pitchFamily="18" charset="0"/>
            </a:endParaRPr>
          </a:p>
          <a:p>
            <a:pPr algn="ctr">
              <a:spcBef>
                <a:spcPts val="2000"/>
              </a:spcBef>
            </a:pPr>
            <a:r>
              <a:rPr lang="en-US" sz="14000" b="1" dirty="0" smtClean="0">
                <a:solidFill>
                  <a:srgbClr val="0085B0"/>
                </a:solidFill>
                <a:latin typeface="Bodoni MT Black" pitchFamily="18" charset="0"/>
              </a:rPr>
              <a:t>Osiris</a:t>
            </a:r>
            <a:endParaRPr lang="fr-FR" sz="14000" dirty="0" smtClean="0">
              <a:solidFill>
                <a:srgbClr val="0085B0"/>
              </a:solidFill>
              <a:latin typeface="Bodoni MT Black" pitchFamily="18" charset="0"/>
            </a:endParaRPr>
          </a:p>
          <a:p>
            <a:pPr algn="ctr">
              <a:spcBef>
                <a:spcPts val="2000"/>
              </a:spcBef>
            </a:pPr>
            <a:r>
              <a:rPr lang="en-US" sz="14000" b="1" dirty="0" err="1" smtClean="0">
                <a:solidFill>
                  <a:srgbClr val="0085B0"/>
                </a:solidFill>
                <a:latin typeface="Bodoni MT Black" pitchFamily="18" charset="0"/>
              </a:rPr>
              <a:t>Hotep</a:t>
            </a:r>
            <a:endParaRPr lang="fr-FR" sz="14000" dirty="0" smtClean="0">
              <a:solidFill>
                <a:srgbClr val="0085B0"/>
              </a:solidFill>
              <a:latin typeface="Bodoni MT Black" pitchFamily="18" charset="0"/>
            </a:endParaRPr>
          </a:p>
          <a:p>
            <a:pPr algn="ctr">
              <a:spcBef>
                <a:spcPts val="2000"/>
              </a:spcBef>
            </a:pPr>
            <a:r>
              <a:rPr lang="en-US" sz="14000" b="1" dirty="0" err="1" smtClean="0">
                <a:solidFill>
                  <a:srgbClr val="0085B0"/>
                </a:solidFill>
                <a:latin typeface="Bodoni MT Black" pitchFamily="18" charset="0"/>
              </a:rPr>
              <a:t>Imhotep</a:t>
            </a:r>
            <a:endParaRPr lang="fr-FR" sz="14000" dirty="0" smtClean="0">
              <a:solidFill>
                <a:srgbClr val="0085B0"/>
              </a:solidFill>
              <a:latin typeface="Bodoni MT Black" pitchFamily="18" charset="0"/>
            </a:endParaRPr>
          </a:p>
          <a:p>
            <a:pPr algn="ctr">
              <a:spcBef>
                <a:spcPts val="2000"/>
              </a:spcBef>
            </a:pPr>
            <a:r>
              <a:rPr lang="en-US" sz="14000" b="1" dirty="0" err="1" smtClean="0">
                <a:solidFill>
                  <a:srgbClr val="0085B0"/>
                </a:solidFill>
                <a:latin typeface="Bodoni MT Black" pitchFamily="18" charset="0"/>
              </a:rPr>
              <a:t>Rê</a:t>
            </a:r>
            <a:endParaRPr lang="fr-FR" sz="14000" dirty="0" smtClean="0">
              <a:solidFill>
                <a:srgbClr val="0085B0"/>
              </a:solidFill>
              <a:latin typeface="Bodoni MT Black" pitchFamily="18" charset="0"/>
            </a:endParaRPr>
          </a:p>
          <a:p>
            <a:pPr algn="ctr">
              <a:spcBef>
                <a:spcPts val="2000"/>
              </a:spcBef>
            </a:pPr>
            <a:r>
              <a:rPr lang="en-US" sz="14000" b="1" dirty="0" err="1" smtClean="0">
                <a:solidFill>
                  <a:srgbClr val="0085B0"/>
                </a:solidFill>
                <a:latin typeface="Bodoni MT Black" pitchFamily="18" charset="0"/>
              </a:rPr>
              <a:t>Maât</a:t>
            </a:r>
            <a:endParaRPr lang="fr-FR" sz="14000" dirty="0" smtClean="0">
              <a:solidFill>
                <a:srgbClr val="0085B0"/>
              </a:solidFill>
              <a:latin typeface="Bodoni MT Black" pitchFamily="18" charset="0"/>
            </a:endParaRPr>
          </a:p>
          <a:p>
            <a:endParaRPr lang="fr-FR" sz="14000" dirty="0" smtClean="0"/>
          </a:p>
          <a:p>
            <a:endParaRPr lang="fr-FR" sz="1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6344</TotalTime>
  <Words>181</Words>
  <Application>Microsoft Office PowerPoint</Application>
  <PresentationFormat>Personnalisé</PresentationFormat>
  <Paragraphs>38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Diapositive 1</vt:lpstr>
      <vt:lpstr>Diapositive 2</vt:lpstr>
      <vt:lpstr>Diapositive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DPAdmin</cp:lastModifiedBy>
  <cp:revision>77</cp:revision>
  <cp:lastPrinted>2015-06-25T15:42:00Z</cp:lastPrinted>
  <dcterms:created xsi:type="dcterms:W3CDTF">2015-06-22T10:33:01Z</dcterms:created>
  <dcterms:modified xsi:type="dcterms:W3CDTF">2015-09-17T17:21:07Z</dcterms:modified>
</cp:coreProperties>
</file>