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4760575" cy="38160325"/>
  <p:notesSz cx="6858000" cy="9144000"/>
  <p:defaultTextStyle>
    <a:defPPr>
      <a:defRPr lang="fr-FR"/>
    </a:defPPr>
    <a:lvl1pPr marL="0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1pPr>
    <a:lvl2pPr marL="2400282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2pPr>
    <a:lvl3pPr marL="4800569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3pPr>
    <a:lvl4pPr marL="7200851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4pPr>
    <a:lvl5pPr marL="9601133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5pPr>
    <a:lvl6pPr marL="12001420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6pPr>
    <a:lvl7pPr marL="14401701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7pPr>
    <a:lvl8pPr marL="16801983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8pPr>
    <a:lvl9pPr marL="19202265" algn="l" defTabSz="4800569" rtl="0" eaLnBrk="1" latinLnBrk="0" hangingPunct="1">
      <a:defRPr sz="94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16" userDrawn="1">
          <p15:clr>
            <a:srgbClr val="A4A3A4"/>
          </p15:clr>
        </p15:guide>
        <p15:guide id="2" pos="46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4" d="100"/>
          <a:sy n="14" d="100"/>
        </p:scale>
        <p:origin x="2784" y="162"/>
      </p:cViewPr>
      <p:guideLst>
        <p:guide orient="horz" pos="12016"/>
        <p:guide pos="46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043" y="6245223"/>
            <a:ext cx="12546489" cy="13285446"/>
          </a:xfrm>
        </p:spPr>
        <p:txBody>
          <a:bodyPr anchor="b"/>
          <a:lstStyle>
            <a:lvl1pPr algn="ctr">
              <a:defRPr sz="968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5072" y="20043007"/>
            <a:ext cx="11070431" cy="9213242"/>
          </a:xfrm>
        </p:spPr>
        <p:txBody>
          <a:bodyPr/>
          <a:lstStyle>
            <a:lvl1pPr marL="0" indent="0" algn="ctr">
              <a:buNone/>
              <a:defRPr sz="3874"/>
            </a:lvl1pPr>
            <a:lvl2pPr marL="738012" indent="0" algn="ctr">
              <a:buNone/>
              <a:defRPr sz="3228"/>
            </a:lvl2pPr>
            <a:lvl3pPr marL="1476024" indent="0" algn="ctr">
              <a:buNone/>
              <a:defRPr sz="2906"/>
            </a:lvl3pPr>
            <a:lvl4pPr marL="2214037" indent="0" algn="ctr">
              <a:buNone/>
              <a:defRPr sz="2583"/>
            </a:lvl4pPr>
            <a:lvl5pPr marL="2952049" indent="0" algn="ctr">
              <a:buNone/>
              <a:defRPr sz="2583"/>
            </a:lvl5pPr>
            <a:lvl6pPr marL="3690061" indent="0" algn="ctr">
              <a:buNone/>
              <a:defRPr sz="2583"/>
            </a:lvl6pPr>
            <a:lvl7pPr marL="4428073" indent="0" algn="ctr">
              <a:buNone/>
              <a:defRPr sz="2583"/>
            </a:lvl7pPr>
            <a:lvl8pPr marL="5166086" indent="0" algn="ctr">
              <a:buNone/>
              <a:defRPr sz="2583"/>
            </a:lvl8pPr>
            <a:lvl9pPr marL="5904098" indent="0" algn="ctr">
              <a:buNone/>
              <a:defRPr sz="258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86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10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63037" y="2031684"/>
            <a:ext cx="3182749" cy="3233911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4790" y="2031684"/>
            <a:ext cx="9363740" cy="3233911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54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28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03" y="9513592"/>
            <a:ext cx="12730996" cy="15873632"/>
          </a:xfrm>
        </p:spPr>
        <p:txBody>
          <a:bodyPr anchor="b"/>
          <a:lstStyle>
            <a:lvl1pPr>
              <a:defRPr sz="968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103" y="25537395"/>
            <a:ext cx="12730996" cy="8347568"/>
          </a:xfrm>
        </p:spPr>
        <p:txBody>
          <a:bodyPr/>
          <a:lstStyle>
            <a:lvl1pPr marL="0" indent="0">
              <a:buNone/>
              <a:defRPr sz="3874">
                <a:solidFill>
                  <a:schemeClr val="tx1"/>
                </a:solidFill>
              </a:defRPr>
            </a:lvl1pPr>
            <a:lvl2pPr marL="738012" indent="0">
              <a:buNone/>
              <a:defRPr sz="3228">
                <a:solidFill>
                  <a:schemeClr val="tx1">
                    <a:tint val="75000"/>
                  </a:schemeClr>
                </a:solidFill>
              </a:defRPr>
            </a:lvl2pPr>
            <a:lvl3pPr marL="1476024" indent="0">
              <a:buNone/>
              <a:defRPr sz="2906">
                <a:solidFill>
                  <a:schemeClr val="tx1">
                    <a:tint val="75000"/>
                  </a:schemeClr>
                </a:solidFill>
              </a:defRPr>
            </a:lvl3pPr>
            <a:lvl4pPr marL="2214037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4pPr>
            <a:lvl5pPr marL="2952049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5pPr>
            <a:lvl6pPr marL="3690061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6pPr>
            <a:lvl7pPr marL="4428073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7pPr>
            <a:lvl8pPr marL="5166086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8pPr>
            <a:lvl9pPr marL="5904098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006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4790" y="10158420"/>
            <a:ext cx="6273244" cy="242123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72541" y="10158420"/>
            <a:ext cx="6273244" cy="242123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7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712" y="2031692"/>
            <a:ext cx="12730996" cy="737589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714" y="9354583"/>
            <a:ext cx="6244414" cy="4584536"/>
          </a:xfrm>
        </p:spPr>
        <p:txBody>
          <a:bodyPr anchor="b"/>
          <a:lstStyle>
            <a:lvl1pPr marL="0" indent="0">
              <a:buNone/>
              <a:defRPr sz="3874" b="1"/>
            </a:lvl1pPr>
            <a:lvl2pPr marL="738012" indent="0">
              <a:buNone/>
              <a:defRPr sz="3228" b="1"/>
            </a:lvl2pPr>
            <a:lvl3pPr marL="1476024" indent="0">
              <a:buNone/>
              <a:defRPr sz="2906" b="1"/>
            </a:lvl3pPr>
            <a:lvl4pPr marL="2214037" indent="0">
              <a:buNone/>
              <a:defRPr sz="2583" b="1"/>
            </a:lvl4pPr>
            <a:lvl5pPr marL="2952049" indent="0">
              <a:buNone/>
              <a:defRPr sz="2583" b="1"/>
            </a:lvl5pPr>
            <a:lvl6pPr marL="3690061" indent="0">
              <a:buNone/>
              <a:defRPr sz="2583" b="1"/>
            </a:lvl6pPr>
            <a:lvl7pPr marL="4428073" indent="0">
              <a:buNone/>
              <a:defRPr sz="2583" b="1"/>
            </a:lvl7pPr>
            <a:lvl8pPr marL="5166086" indent="0">
              <a:buNone/>
              <a:defRPr sz="2583" b="1"/>
            </a:lvl8pPr>
            <a:lvl9pPr marL="5904098" indent="0">
              <a:buNone/>
              <a:defRPr sz="258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6714" y="13939119"/>
            <a:ext cx="6244414" cy="205023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72542" y="9354583"/>
            <a:ext cx="6275167" cy="4584536"/>
          </a:xfrm>
        </p:spPr>
        <p:txBody>
          <a:bodyPr anchor="b"/>
          <a:lstStyle>
            <a:lvl1pPr marL="0" indent="0">
              <a:buNone/>
              <a:defRPr sz="3874" b="1"/>
            </a:lvl1pPr>
            <a:lvl2pPr marL="738012" indent="0">
              <a:buNone/>
              <a:defRPr sz="3228" b="1"/>
            </a:lvl2pPr>
            <a:lvl3pPr marL="1476024" indent="0">
              <a:buNone/>
              <a:defRPr sz="2906" b="1"/>
            </a:lvl3pPr>
            <a:lvl4pPr marL="2214037" indent="0">
              <a:buNone/>
              <a:defRPr sz="2583" b="1"/>
            </a:lvl4pPr>
            <a:lvl5pPr marL="2952049" indent="0">
              <a:buNone/>
              <a:defRPr sz="2583" b="1"/>
            </a:lvl5pPr>
            <a:lvl6pPr marL="3690061" indent="0">
              <a:buNone/>
              <a:defRPr sz="2583" b="1"/>
            </a:lvl6pPr>
            <a:lvl7pPr marL="4428073" indent="0">
              <a:buNone/>
              <a:defRPr sz="2583" b="1"/>
            </a:lvl7pPr>
            <a:lvl8pPr marL="5166086" indent="0">
              <a:buNone/>
              <a:defRPr sz="2583" b="1"/>
            </a:lvl8pPr>
            <a:lvl9pPr marL="5904098" indent="0">
              <a:buNone/>
              <a:defRPr sz="258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72542" y="13939119"/>
            <a:ext cx="6275167" cy="205023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43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56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37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712" y="2544022"/>
            <a:ext cx="4760670" cy="8904076"/>
          </a:xfrm>
        </p:spPr>
        <p:txBody>
          <a:bodyPr anchor="b"/>
          <a:lstStyle>
            <a:lvl1pPr>
              <a:defRPr sz="516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5167" y="5494389"/>
            <a:ext cx="7472541" cy="27118564"/>
          </a:xfrm>
        </p:spPr>
        <p:txBody>
          <a:bodyPr/>
          <a:lstStyle>
            <a:lvl1pPr>
              <a:defRPr sz="5165"/>
            </a:lvl1pPr>
            <a:lvl2pPr>
              <a:defRPr sz="4520"/>
            </a:lvl2pPr>
            <a:lvl3pPr>
              <a:defRPr sz="3874"/>
            </a:lvl3pPr>
            <a:lvl4pPr>
              <a:defRPr sz="3228"/>
            </a:lvl4pPr>
            <a:lvl5pPr>
              <a:defRPr sz="3228"/>
            </a:lvl5pPr>
            <a:lvl6pPr>
              <a:defRPr sz="3228"/>
            </a:lvl6pPr>
            <a:lvl7pPr>
              <a:defRPr sz="3228"/>
            </a:lvl7pPr>
            <a:lvl8pPr>
              <a:defRPr sz="3228"/>
            </a:lvl8pPr>
            <a:lvl9pPr>
              <a:defRPr sz="322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712" y="11448097"/>
            <a:ext cx="4760670" cy="21209017"/>
          </a:xfrm>
        </p:spPr>
        <p:txBody>
          <a:bodyPr/>
          <a:lstStyle>
            <a:lvl1pPr marL="0" indent="0">
              <a:buNone/>
              <a:defRPr sz="2583"/>
            </a:lvl1pPr>
            <a:lvl2pPr marL="738012" indent="0">
              <a:buNone/>
              <a:defRPr sz="2260"/>
            </a:lvl2pPr>
            <a:lvl3pPr marL="1476024" indent="0">
              <a:buNone/>
              <a:defRPr sz="1937"/>
            </a:lvl3pPr>
            <a:lvl4pPr marL="2214037" indent="0">
              <a:buNone/>
              <a:defRPr sz="1614"/>
            </a:lvl4pPr>
            <a:lvl5pPr marL="2952049" indent="0">
              <a:buNone/>
              <a:defRPr sz="1614"/>
            </a:lvl5pPr>
            <a:lvl6pPr marL="3690061" indent="0">
              <a:buNone/>
              <a:defRPr sz="1614"/>
            </a:lvl6pPr>
            <a:lvl7pPr marL="4428073" indent="0">
              <a:buNone/>
              <a:defRPr sz="1614"/>
            </a:lvl7pPr>
            <a:lvl8pPr marL="5166086" indent="0">
              <a:buNone/>
              <a:defRPr sz="1614"/>
            </a:lvl8pPr>
            <a:lvl9pPr marL="5904098" indent="0">
              <a:buNone/>
              <a:defRPr sz="161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27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712" y="2544022"/>
            <a:ext cx="4760670" cy="8904076"/>
          </a:xfrm>
        </p:spPr>
        <p:txBody>
          <a:bodyPr anchor="b"/>
          <a:lstStyle>
            <a:lvl1pPr>
              <a:defRPr sz="516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75167" y="5494389"/>
            <a:ext cx="7472541" cy="27118564"/>
          </a:xfrm>
        </p:spPr>
        <p:txBody>
          <a:bodyPr anchor="t"/>
          <a:lstStyle>
            <a:lvl1pPr marL="0" indent="0">
              <a:buNone/>
              <a:defRPr sz="5165"/>
            </a:lvl1pPr>
            <a:lvl2pPr marL="738012" indent="0">
              <a:buNone/>
              <a:defRPr sz="4520"/>
            </a:lvl2pPr>
            <a:lvl3pPr marL="1476024" indent="0">
              <a:buNone/>
              <a:defRPr sz="3874"/>
            </a:lvl3pPr>
            <a:lvl4pPr marL="2214037" indent="0">
              <a:buNone/>
              <a:defRPr sz="3228"/>
            </a:lvl4pPr>
            <a:lvl5pPr marL="2952049" indent="0">
              <a:buNone/>
              <a:defRPr sz="3228"/>
            </a:lvl5pPr>
            <a:lvl6pPr marL="3690061" indent="0">
              <a:buNone/>
              <a:defRPr sz="3228"/>
            </a:lvl6pPr>
            <a:lvl7pPr marL="4428073" indent="0">
              <a:buNone/>
              <a:defRPr sz="3228"/>
            </a:lvl7pPr>
            <a:lvl8pPr marL="5166086" indent="0">
              <a:buNone/>
              <a:defRPr sz="3228"/>
            </a:lvl8pPr>
            <a:lvl9pPr marL="5904098" indent="0">
              <a:buNone/>
              <a:defRPr sz="3228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712" y="11448097"/>
            <a:ext cx="4760670" cy="21209017"/>
          </a:xfrm>
        </p:spPr>
        <p:txBody>
          <a:bodyPr/>
          <a:lstStyle>
            <a:lvl1pPr marL="0" indent="0">
              <a:buNone/>
              <a:defRPr sz="2583"/>
            </a:lvl1pPr>
            <a:lvl2pPr marL="738012" indent="0">
              <a:buNone/>
              <a:defRPr sz="2260"/>
            </a:lvl2pPr>
            <a:lvl3pPr marL="1476024" indent="0">
              <a:buNone/>
              <a:defRPr sz="1937"/>
            </a:lvl3pPr>
            <a:lvl4pPr marL="2214037" indent="0">
              <a:buNone/>
              <a:defRPr sz="1614"/>
            </a:lvl4pPr>
            <a:lvl5pPr marL="2952049" indent="0">
              <a:buNone/>
              <a:defRPr sz="1614"/>
            </a:lvl5pPr>
            <a:lvl6pPr marL="3690061" indent="0">
              <a:buNone/>
              <a:defRPr sz="1614"/>
            </a:lvl6pPr>
            <a:lvl7pPr marL="4428073" indent="0">
              <a:buNone/>
              <a:defRPr sz="1614"/>
            </a:lvl7pPr>
            <a:lvl8pPr marL="5166086" indent="0">
              <a:buNone/>
              <a:defRPr sz="1614"/>
            </a:lvl8pPr>
            <a:lvl9pPr marL="5904098" indent="0">
              <a:buNone/>
              <a:defRPr sz="161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03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4790" y="2031692"/>
            <a:ext cx="12730996" cy="7375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4790" y="10158420"/>
            <a:ext cx="12730996" cy="24212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4790" y="35368976"/>
            <a:ext cx="3321129" cy="20316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87E2-A8C9-4325-9C10-40635AF61D7B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89441" y="35368976"/>
            <a:ext cx="4981694" cy="20316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24656" y="35368976"/>
            <a:ext cx="3321129" cy="20316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65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76024" rtl="0" eaLnBrk="1" latinLnBrk="0" hangingPunct="1">
        <a:lnSpc>
          <a:spcPct val="90000"/>
        </a:lnSpc>
        <a:spcBef>
          <a:spcPct val="0"/>
        </a:spcBef>
        <a:buNone/>
        <a:defRPr sz="71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9006" indent="-369006" algn="l" defTabSz="1476024" rtl="0" eaLnBrk="1" latinLnBrk="0" hangingPunct="1">
        <a:lnSpc>
          <a:spcPct val="90000"/>
        </a:lnSpc>
        <a:spcBef>
          <a:spcPts val="1614"/>
        </a:spcBef>
        <a:buFont typeface="Arial" panose="020B0604020202020204" pitchFamily="34" charset="0"/>
        <a:buChar char="•"/>
        <a:defRPr sz="4520" kern="1200">
          <a:solidFill>
            <a:schemeClr val="tx1"/>
          </a:solidFill>
          <a:latin typeface="+mn-lt"/>
          <a:ea typeface="+mn-ea"/>
          <a:cs typeface="+mn-cs"/>
        </a:defRPr>
      </a:lvl1pPr>
      <a:lvl2pPr marL="1107018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3874" kern="1200">
          <a:solidFill>
            <a:schemeClr val="tx1"/>
          </a:solidFill>
          <a:latin typeface="+mn-lt"/>
          <a:ea typeface="+mn-ea"/>
          <a:cs typeface="+mn-cs"/>
        </a:defRPr>
      </a:lvl2pPr>
      <a:lvl3pPr marL="1845031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3228" kern="1200">
          <a:solidFill>
            <a:schemeClr val="tx1"/>
          </a:solidFill>
          <a:latin typeface="+mn-lt"/>
          <a:ea typeface="+mn-ea"/>
          <a:cs typeface="+mn-cs"/>
        </a:defRPr>
      </a:lvl3pPr>
      <a:lvl4pPr marL="2583043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906" kern="1200">
          <a:solidFill>
            <a:schemeClr val="tx1"/>
          </a:solidFill>
          <a:latin typeface="+mn-lt"/>
          <a:ea typeface="+mn-ea"/>
          <a:cs typeface="+mn-cs"/>
        </a:defRPr>
      </a:lvl4pPr>
      <a:lvl5pPr marL="3321055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906" kern="1200">
          <a:solidFill>
            <a:schemeClr val="tx1"/>
          </a:solidFill>
          <a:latin typeface="+mn-lt"/>
          <a:ea typeface="+mn-ea"/>
          <a:cs typeface="+mn-cs"/>
        </a:defRPr>
      </a:lvl5pPr>
      <a:lvl6pPr marL="4059067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906" kern="1200">
          <a:solidFill>
            <a:schemeClr val="tx1"/>
          </a:solidFill>
          <a:latin typeface="+mn-lt"/>
          <a:ea typeface="+mn-ea"/>
          <a:cs typeface="+mn-cs"/>
        </a:defRPr>
      </a:lvl6pPr>
      <a:lvl7pPr marL="4797080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906" kern="1200">
          <a:solidFill>
            <a:schemeClr val="tx1"/>
          </a:solidFill>
          <a:latin typeface="+mn-lt"/>
          <a:ea typeface="+mn-ea"/>
          <a:cs typeface="+mn-cs"/>
        </a:defRPr>
      </a:lvl7pPr>
      <a:lvl8pPr marL="5535092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906" kern="1200">
          <a:solidFill>
            <a:schemeClr val="tx1"/>
          </a:solidFill>
          <a:latin typeface="+mn-lt"/>
          <a:ea typeface="+mn-ea"/>
          <a:cs typeface="+mn-cs"/>
        </a:defRPr>
      </a:lvl8pPr>
      <a:lvl9pPr marL="6273104" indent="-369006" algn="l" defTabSz="1476024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9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1pPr>
      <a:lvl2pPr marL="738012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2pPr>
      <a:lvl3pPr marL="1476024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3pPr>
      <a:lvl4pPr marL="2214037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4pPr>
      <a:lvl5pPr marL="2952049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5pPr>
      <a:lvl6pPr marL="3690061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6pPr>
      <a:lvl7pPr marL="4428073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7pPr>
      <a:lvl8pPr marL="5166086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8pPr>
      <a:lvl9pPr marL="5904098" algn="l" defTabSz="1476024" rtl="0" eaLnBrk="1" latinLnBrk="0" hangingPunct="1">
        <a:defRPr sz="29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95299" y="11763110"/>
            <a:ext cx="14369997" cy="230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176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Professionnels, </a:t>
            </a:r>
          </a:p>
          <a:p>
            <a:pPr algn="ctr"/>
            <a:r>
              <a:rPr lang="fr-FR" sz="7176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rejoignez-nous!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95299" y="34048800"/>
            <a:ext cx="14369997" cy="1038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151" b="1" dirty="0">
                <a:latin typeface="Trebuchet MS" panose="020B0603020202020204" pitchFamily="34" charset="0"/>
              </a:rPr>
              <a:t>Nogent-sur-Marne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-9988" y="0"/>
            <a:ext cx="14853376" cy="10719889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982"/>
          </a:p>
        </p:txBody>
      </p:sp>
      <p:sp>
        <p:nvSpPr>
          <p:cNvPr id="13" name="ZoneTexte 12"/>
          <p:cNvSpPr txBox="1"/>
          <p:nvPr/>
        </p:nvSpPr>
        <p:spPr>
          <a:xfrm>
            <a:off x="195291" y="5130186"/>
            <a:ext cx="14369992" cy="2564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0708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90588" y="8215723"/>
            <a:ext cx="14369997" cy="1985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santé paramédical et</a:t>
            </a:r>
          </a:p>
          <a:p>
            <a:pPr algn="ctr"/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thérapies complémentaires</a:t>
            </a:r>
          </a:p>
        </p:txBody>
      </p:sp>
      <p:pic>
        <p:nvPicPr>
          <p:cNvPr id="1027" name="Picture 3" descr="C:\Users\Dell\Dropbox\Sophrokhépri\Site web kheprisante\Images\Synergie et compéten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890" y="15979751"/>
            <a:ext cx="14866354" cy="902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5481504" y="16113664"/>
            <a:ext cx="9530875" cy="230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176" b="1" dirty="0">
                <a:solidFill>
                  <a:schemeClr val="bg1"/>
                </a:solidFill>
                <a:latin typeface="Trebuchet MS" panose="020B0603020202020204" pitchFamily="34" charset="0"/>
              </a:rPr>
              <a:t>Une synergie des compétences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9918" y="27641924"/>
            <a:ext cx="14803477" cy="450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Avec un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Esprit innovant 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et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collaboratif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-52887" y="25142210"/>
            <a:ext cx="14803477" cy="1196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Dans un lieu d'opportunités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10" y="1004346"/>
            <a:ext cx="12570154" cy="4194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16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95299" y="11830059"/>
            <a:ext cx="14369997" cy="230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Prévention de la santé, 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qualité et confort de vie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95299" y="34046823"/>
            <a:ext cx="14369997" cy="1038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151" b="1" dirty="0">
                <a:latin typeface="Trebuchet MS" panose="020B0603020202020204" pitchFamily="34" charset="0"/>
              </a:rPr>
              <a:t>Nogent-sur-Marne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77774" y="26139694"/>
            <a:ext cx="14369997" cy="671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Une équipe pluridisciplinaire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de thérapeutes</a:t>
            </a:r>
          </a:p>
          <a:p>
            <a:pPr algn="ctr"/>
            <a:endParaRPr lang="fr-FR" sz="7176" b="1" dirty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Nous vous guidons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pour trouver</a:t>
            </a:r>
          </a:p>
          <a:p>
            <a:pPr algn="ctr"/>
            <a:r>
              <a:rPr lang="fr-FR" sz="7176" b="1" dirty="0">
                <a:solidFill>
                  <a:srgbClr val="0070C0"/>
                </a:solidFill>
                <a:latin typeface="Trebuchet MS" panose="020B0603020202020204" pitchFamily="34" charset="0"/>
              </a:rPr>
              <a:t>le praticien qu’il vous faut</a:t>
            </a:r>
          </a:p>
        </p:txBody>
      </p:sp>
      <p:pic>
        <p:nvPicPr>
          <p:cNvPr id="2" name="Picture 2" descr="C:\Users\Dell\Dropbox\Sophrokhépri\Site web kheprisante\Images\Joie et libert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105" y="15610678"/>
            <a:ext cx="14725531" cy="9996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9985" y="0"/>
            <a:ext cx="14760575" cy="10719881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982"/>
          </a:p>
        </p:txBody>
      </p:sp>
      <p:sp>
        <p:nvSpPr>
          <p:cNvPr id="13" name="ZoneTexte 12"/>
          <p:cNvSpPr txBox="1"/>
          <p:nvPr/>
        </p:nvSpPr>
        <p:spPr>
          <a:xfrm>
            <a:off x="195291" y="5130186"/>
            <a:ext cx="14369992" cy="2564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0708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90588" y="8215723"/>
            <a:ext cx="14369997" cy="1985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santé paramédical et</a:t>
            </a:r>
          </a:p>
          <a:p>
            <a:pPr algn="ctr"/>
            <a:r>
              <a:rPr lang="fr-FR" sz="6151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thérapies complémentaires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45902" y="15570851"/>
            <a:ext cx="9859299" cy="2931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151" b="1" dirty="0">
                <a:solidFill>
                  <a:srgbClr val="0070C0"/>
                </a:solidFill>
                <a:latin typeface="Trebuchet MS" panose="020B0603020202020204" pitchFamily="34" charset="0"/>
              </a:rPr>
              <a:t>30 pratiques </a:t>
            </a:r>
          </a:p>
          <a:p>
            <a:pPr algn="ctr"/>
            <a:r>
              <a:rPr lang="fr-FR" sz="6151" b="1" dirty="0">
                <a:solidFill>
                  <a:srgbClr val="0070C0"/>
                </a:solidFill>
                <a:latin typeface="Trebuchet MS" panose="020B0603020202020204" pitchFamily="34" charset="0"/>
              </a:rPr>
              <a:t>90 professionnels</a:t>
            </a:r>
          </a:p>
          <a:p>
            <a:pPr algn="ctr"/>
            <a:r>
              <a:rPr lang="fr-FR" sz="6151" b="1" dirty="0">
                <a:solidFill>
                  <a:srgbClr val="0070C0"/>
                </a:solidFill>
                <a:latin typeface="Trebuchet MS" panose="020B0603020202020204" pitchFamily="34" charset="0"/>
              </a:rPr>
              <a:t>20 raisons de consulter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10" y="1004346"/>
            <a:ext cx="12570154" cy="4194083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3712825" y="3879217"/>
            <a:ext cx="2016125" cy="2016125"/>
          </a:xfrm>
          <a:prstGeom prst="rect">
            <a:avLst/>
          </a:prstGeom>
          <a:solidFill>
            <a:srgbClr val="FFFF99"/>
          </a:solidFill>
          <a:ln w="0" algn="ctr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13595350" y="5987417"/>
            <a:ext cx="1757363" cy="126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008FB4"/>
                </a:solidFill>
                <a:effectLst/>
                <a:latin typeface="Trebuchet MS" panose="020B0603020202020204" pitchFamily="34" charset="0"/>
              </a:rPr>
              <a:t>Espace de santé</a:t>
            </a:r>
            <a:b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008FB4"/>
                </a:solidFill>
                <a:effectLst/>
                <a:latin typeface="Trebuchet MS" panose="020B0603020202020204" pitchFamily="34" charset="0"/>
              </a:rPr>
            </a:br>
            <a: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008FB4"/>
                </a:solidFill>
                <a:effectLst/>
                <a:latin typeface="Trebuchet MS" panose="020B0603020202020204" pitchFamily="34" charset="0"/>
              </a:rPr>
              <a:t>intégrative</a:t>
            </a:r>
            <a:b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008FB4"/>
                </a:solidFill>
                <a:effectLst/>
                <a:latin typeface="Trebuchet MS" panose="020B0603020202020204" pitchFamily="34" charset="0"/>
              </a:rPr>
            </a:br>
            <a: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008FB4"/>
                </a:solidFill>
                <a:effectLst/>
                <a:latin typeface="Trebuchet MS" panose="020B0603020202020204" pitchFamily="34" charset="0"/>
              </a:rPr>
              <a:t>de l’Est parisien</a:t>
            </a:r>
            <a:endParaRPr kumimoji="0" lang="fr-FR" altLang="fr-FR" sz="1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1" i="1" u="none" strike="noStrike" cap="none" normalizeH="0" baseline="0" smtClean="0">
                <a:ln>
                  <a:noFill/>
                </a:ln>
                <a:solidFill>
                  <a:srgbClr val="984807"/>
                </a:solidFill>
                <a:effectLst/>
                <a:latin typeface="Trebuchet MS" panose="020B0603020202020204" pitchFamily="34" charset="0"/>
              </a:rPr>
              <a:t>Alliance de la médecine</a:t>
            </a:r>
            <a:br>
              <a:rPr kumimoji="0" lang="fr-FR" altLang="fr-FR" sz="1000" b="1" i="1" u="none" strike="noStrike" cap="none" normalizeH="0" baseline="0" smtClean="0">
                <a:ln>
                  <a:noFill/>
                </a:ln>
                <a:solidFill>
                  <a:srgbClr val="984807"/>
                </a:solidFill>
                <a:effectLst/>
                <a:latin typeface="Trebuchet MS" panose="020B0603020202020204" pitchFamily="34" charset="0"/>
              </a:rPr>
            </a:br>
            <a:r>
              <a:rPr kumimoji="0" lang="fr-FR" altLang="fr-FR" sz="1000" b="1" i="1" u="none" strike="noStrike" cap="none" normalizeH="0" baseline="0" smtClean="0">
                <a:ln>
                  <a:noFill/>
                </a:ln>
                <a:solidFill>
                  <a:srgbClr val="984807"/>
                </a:solidFill>
                <a:effectLst/>
                <a:latin typeface="Trebuchet MS" panose="020B0603020202020204" pitchFamily="34" charset="0"/>
              </a:rPr>
              <a:t>conventionnelle et des </a:t>
            </a:r>
            <a:br>
              <a:rPr kumimoji="0" lang="fr-FR" altLang="fr-FR" sz="1000" b="1" i="1" u="none" strike="noStrike" cap="none" normalizeH="0" baseline="0" smtClean="0">
                <a:ln>
                  <a:noFill/>
                </a:ln>
                <a:solidFill>
                  <a:srgbClr val="984807"/>
                </a:solidFill>
                <a:effectLst/>
                <a:latin typeface="Trebuchet MS" panose="020B0603020202020204" pitchFamily="34" charset="0"/>
              </a:rPr>
            </a:br>
            <a:r>
              <a:rPr kumimoji="0" lang="fr-FR" altLang="fr-FR" sz="1000" b="1" i="1" u="none" strike="noStrike" cap="none" normalizeH="0" baseline="0" smtClean="0">
                <a:ln>
                  <a:noFill/>
                </a:ln>
                <a:solidFill>
                  <a:srgbClr val="984807"/>
                </a:solidFill>
                <a:effectLst/>
                <a:latin typeface="Trebuchet MS" panose="020B0603020202020204" pitchFamily="34" charset="0"/>
              </a:rPr>
              <a:t>thérapies complémentaires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LOGO KHEPRI_COMPACT_COULEUR RVB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27087" y="4074479"/>
            <a:ext cx="1620837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716000" y="7217729"/>
            <a:ext cx="2016125" cy="173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-13641387" y="9098917"/>
            <a:ext cx="1871662" cy="25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ebuchet MS" panose="020B0603020202020204" pitchFamily="34" charset="0"/>
              </a:rPr>
              <a:t>30 pratiques</a:t>
            </a:r>
            <a:endParaRPr kumimoji="0" lang="fr-FR" altLang="fr-FR" sz="11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ebuchet MS" panose="020B0603020202020204" pitchFamily="34" charset="0"/>
              </a:rPr>
              <a:t>60 professionnels</a:t>
            </a:r>
            <a:endParaRPr kumimoji="0" lang="fr-FR" altLang="fr-FR" sz="11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ebuchet MS" panose="020B0603020202020204" pitchFamily="34" charset="0"/>
              </a:rPr>
              <a:t>16 unités spécialisées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1" i="0" u="none" strike="noStrike" cap="none" normalizeH="0" baseline="0" smtClean="0">
              <a:ln>
                <a:noFill/>
              </a:ln>
              <a:solidFill>
                <a:srgbClr val="984807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984807"/>
                </a:solidFill>
                <a:effectLst/>
                <a:latin typeface="Trebuchet MS" panose="020B0603020202020204" pitchFamily="34" charset="0"/>
              </a:rPr>
              <a:t>Programmes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984807"/>
                </a:solidFill>
                <a:effectLst/>
                <a:latin typeface="Trebuchet MS" panose="020B0603020202020204" pitchFamily="34" charset="0"/>
              </a:rPr>
              <a:t>personnalisés</a:t>
            </a:r>
            <a:b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984807"/>
                </a:solidFill>
                <a:effectLst/>
                <a:latin typeface="Trebuchet MS" panose="020B0603020202020204" pitchFamily="34" charset="0"/>
              </a:rPr>
            </a:br>
            <a: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984807"/>
                </a:solidFill>
                <a:effectLst/>
                <a:latin typeface="Trebuchet MS" panose="020B0603020202020204" pitchFamily="34" charset="0"/>
              </a:rPr>
              <a:t>de remise en santé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1" i="0" u="none" strike="noStrike" cap="none" normalizeH="0" baseline="0" smtClean="0">
              <a:ln>
                <a:noFill/>
              </a:ln>
              <a:solidFill>
                <a:srgbClr val="984807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9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9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ebuchet MS" panose="020B0603020202020204" pitchFamily="34" charset="0"/>
              </a:rPr>
              <a:t>Direction : 01 84 25 22 87</a:t>
            </a:r>
            <a:endParaRPr kumimoji="0" lang="fr-FR" altLang="fr-FR" sz="9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9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ebuchet MS" panose="020B0603020202020204" pitchFamily="34" charset="0"/>
              </a:rPr>
              <a:t>evelyne.revellat@kheprisante.fr</a:t>
            </a:r>
            <a:endParaRPr kumimoji="0" lang="fr-FR" altLang="fr-FR" sz="9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9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rebuchet MS" panose="020B0603020202020204" pitchFamily="34" charset="0"/>
              </a:rPr>
              <a:t>188 Gde rue Charles de Gaulle 94130 Nogent-sur-Marne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13501687" y="5411154"/>
            <a:ext cx="1636712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984807"/>
                </a:solidFill>
                <a:effectLst/>
                <a:latin typeface="Trebuchet MS" panose="020B0603020202020204" pitchFamily="34" charset="0"/>
              </a:rPr>
              <a:t>www.kheprisante.fr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61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835</TotalTime>
  <Words>84</Words>
  <Application>Microsoft Office PowerPoint</Application>
  <PresentationFormat>Personnalisé</PresentationFormat>
  <Paragraphs>41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khepri</dc:creator>
  <cp:lastModifiedBy>Compte Microsoft</cp:lastModifiedBy>
  <cp:revision>18</cp:revision>
  <dcterms:created xsi:type="dcterms:W3CDTF">2017-06-15T07:25:10Z</dcterms:created>
  <dcterms:modified xsi:type="dcterms:W3CDTF">2021-08-29T22:56:32Z</dcterms:modified>
</cp:coreProperties>
</file>