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60588" cy="7200900"/>
  <p:notesSz cx="6805613" cy="9939338"/>
  <p:defaultTextStyle>
    <a:defPPr>
      <a:defRPr lang="fr-FR"/>
    </a:defPPr>
    <a:lvl1pPr marL="0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611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222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832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443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3054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665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2276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886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807"/>
    <a:srgbClr val="FFFF99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24" y="66"/>
      </p:cViewPr>
      <p:guideLst>
        <p:guide orient="horz" pos="2267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45" y="1178483"/>
            <a:ext cx="1836499" cy="2506979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74" y="3782140"/>
            <a:ext cx="1620441" cy="1738550"/>
          </a:xfrm>
        </p:spPr>
        <p:txBody>
          <a:bodyPr/>
          <a:lstStyle>
            <a:lvl1pPr marL="0" indent="0" algn="ctr">
              <a:buNone/>
              <a:defRPr sz="700"/>
            </a:lvl1pPr>
            <a:lvl2pPr marL="133710" indent="0" algn="ctr">
              <a:buNone/>
              <a:defRPr sz="600"/>
            </a:lvl2pPr>
            <a:lvl3pPr marL="267420" indent="0" algn="ctr">
              <a:buNone/>
              <a:defRPr sz="500"/>
            </a:lvl3pPr>
            <a:lvl4pPr marL="401130" indent="0" algn="ctr">
              <a:buNone/>
              <a:defRPr sz="500"/>
            </a:lvl4pPr>
            <a:lvl5pPr marL="534840" indent="0" algn="ctr">
              <a:buNone/>
              <a:defRPr sz="500"/>
            </a:lvl5pPr>
            <a:lvl6pPr marL="668549" indent="0" algn="ctr">
              <a:buNone/>
              <a:defRPr sz="500"/>
            </a:lvl6pPr>
            <a:lvl7pPr marL="802260" indent="0" algn="ctr">
              <a:buNone/>
              <a:defRPr sz="500"/>
            </a:lvl7pPr>
            <a:lvl8pPr marL="935969" indent="0" algn="ctr">
              <a:buNone/>
              <a:defRPr sz="500"/>
            </a:lvl8pPr>
            <a:lvl9pPr marL="1069679" indent="0" algn="ctr">
              <a:buNone/>
              <a:defRPr sz="5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51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6172" y="383382"/>
            <a:ext cx="465877" cy="610243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541" y="383382"/>
            <a:ext cx="1370623" cy="610243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07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4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15" y="1795227"/>
            <a:ext cx="1863507" cy="2995374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415" y="4818939"/>
            <a:ext cx="1863507" cy="1575196"/>
          </a:xfrm>
        </p:spPr>
        <p:txBody>
          <a:bodyPr/>
          <a:lstStyle>
            <a:lvl1pPr marL="0" indent="0">
              <a:buNone/>
              <a:defRPr sz="700">
                <a:solidFill>
                  <a:schemeClr val="tx1"/>
                </a:solidFill>
              </a:defRPr>
            </a:lvl1pPr>
            <a:lvl2pPr marL="13371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6742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0113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53484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66854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80226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93596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06967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26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41" y="1916907"/>
            <a:ext cx="918250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799" y="1916907"/>
            <a:ext cx="918250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383384"/>
            <a:ext cx="1863507" cy="139184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23" y="1765223"/>
            <a:ext cx="914029" cy="86510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710" indent="0">
              <a:buNone/>
              <a:defRPr sz="600" b="1"/>
            </a:lvl2pPr>
            <a:lvl3pPr marL="267420" indent="0">
              <a:buNone/>
              <a:defRPr sz="500" b="1"/>
            </a:lvl3pPr>
            <a:lvl4pPr marL="401130" indent="0">
              <a:buNone/>
              <a:defRPr sz="500" b="1"/>
            </a:lvl4pPr>
            <a:lvl5pPr marL="534840" indent="0">
              <a:buNone/>
              <a:defRPr sz="500" b="1"/>
            </a:lvl5pPr>
            <a:lvl6pPr marL="668549" indent="0">
              <a:buNone/>
              <a:defRPr sz="500" b="1"/>
            </a:lvl6pPr>
            <a:lvl7pPr marL="802260" indent="0">
              <a:buNone/>
              <a:defRPr sz="500" b="1"/>
            </a:lvl7pPr>
            <a:lvl8pPr marL="935969" indent="0">
              <a:buNone/>
              <a:defRPr sz="500" b="1"/>
            </a:lvl8pPr>
            <a:lvl9pPr marL="1069679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823" y="2630330"/>
            <a:ext cx="914029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798" y="1765223"/>
            <a:ext cx="918531" cy="86510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710" indent="0">
              <a:buNone/>
              <a:defRPr sz="600" b="1"/>
            </a:lvl2pPr>
            <a:lvl3pPr marL="267420" indent="0">
              <a:buNone/>
              <a:defRPr sz="500" b="1"/>
            </a:lvl3pPr>
            <a:lvl4pPr marL="401130" indent="0">
              <a:buNone/>
              <a:defRPr sz="500" b="1"/>
            </a:lvl4pPr>
            <a:lvl5pPr marL="534840" indent="0">
              <a:buNone/>
              <a:defRPr sz="500" b="1"/>
            </a:lvl5pPr>
            <a:lvl6pPr marL="668549" indent="0">
              <a:buNone/>
              <a:defRPr sz="500" b="1"/>
            </a:lvl6pPr>
            <a:lvl7pPr marL="802260" indent="0">
              <a:buNone/>
              <a:defRPr sz="500" b="1"/>
            </a:lvl7pPr>
            <a:lvl8pPr marL="935969" indent="0">
              <a:buNone/>
              <a:defRPr sz="500" b="1"/>
            </a:lvl8pPr>
            <a:lvl9pPr marL="1069679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798" y="2630330"/>
            <a:ext cx="918531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10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480060"/>
            <a:ext cx="696846" cy="1680210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32" y="1036799"/>
            <a:ext cx="1093798" cy="511730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2160271"/>
            <a:ext cx="696846" cy="4002167"/>
          </a:xfrm>
        </p:spPr>
        <p:txBody>
          <a:bodyPr/>
          <a:lstStyle>
            <a:lvl1pPr marL="0" indent="0">
              <a:buNone/>
              <a:defRPr sz="500"/>
            </a:lvl1pPr>
            <a:lvl2pPr marL="133710" indent="0">
              <a:buNone/>
              <a:defRPr sz="400"/>
            </a:lvl2pPr>
            <a:lvl3pPr marL="267420" indent="0">
              <a:buNone/>
              <a:defRPr sz="300"/>
            </a:lvl3pPr>
            <a:lvl4pPr marL="401130" indent="0">
              <a:buNone/>
              <a:defRPr sz="300"/>
            </a:lvl4pPr>
            <a:lvl5pPr marL="534840" indent="0">
              <a:buNone/>
              <a:defRPr sz="300"/>
            </a:lvl5pPr>
            <a:lvl6pPr marL="668549" indent="0">
              <a:buNone/>
              <a:defRPr sz="300"/>
            </a:lvl6pPr>
            <a:lvl7pPr marL="802260" indent="0">
              <a:buNone/>
              <a:defRPr sz="300"/>
            </a:lvl7pPr>
            <a:lvl8pPr marL="935969" indent="0">
              <a:buNone/>
              <a:defRPr sz="300"/>
            </a:lvl8pPr>
            <a:lvl9pPr marL="1069679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73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480060"/>
            <a:ext cx="696846" cy="1680210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532" y="1036799"/>
            <a:ext cx="1093798" cy="5117306"/>
          </a:xfrm>
        </p:spPr>
        <p:txBody>
          <a:bodyPr anchor="t"/>
          <a:lstStyle>
            <a:lvl1pPr marL="0" indent="0">
              <a:buNone/>
              <a:defRPr sz="900"/>
            </a:lvl1pPr>
            <a:lvl2pPr marL="133710" indent="0">
              <a:buNone/>
              <a:defRPr sz="800"/>
            </a:lvl2pPr>
            <a:lvl3pPr marL="267420" indent="0">
              <a:buNone/>
              <a:defRPr sz="700"/>
            </a:lvl3pPr>
            <a:lvl4pPr marL="401130" indent="0">
              <a:buNone/>
              <a:defRPr sz="600"/>
            </a:lvl4pPr>
            <a:lvl5pPr marL="534840" indent="0">
              <a:buNone/>
              <a:defRPr sz="600"/>
            </a:lvl5pPr>
            <a:lvl6pPr marL="668549" indent="0">
              <a:buNone/>
              <a:defRPr sz="600"/>
            </a:lvl6pPr>
            <a:lvl7pPr marL="802260" indent="0">
              <a:buNone/>
              <a:defRPr sz="600"/>
            </a:lvl7pPr>
            <a:lvl8pPr marL="935969" indent="0">
              <a:buNone/>
              <a:defRPr sz="600"/>
            </a:lvl8pPr>
            <a:lvl9pPr marL="1069679" indent="0">
              <a:buNone/>
              <a:defRPr sz="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2160271"/>
            <a:ext cx="696846" cy="4002167"/>
          </a:xfrm>
        </p:spPr>
        <p:txBody>
          <a:bodyPr/>
          <a:lstStyle>
            <a:lvl1pPr marL="0" indent="0">
              <a:buNone/>
              <a:defRPr sz="500"/>
            </a:lvl1pPr>
            <a:lvl2pPr marL="133710" indent="0">
              <a:buNone/>
              <a:defRPr sz="400"/>
            </a:lvl2pPr>
            <a:lvl3pPr marL="267420" indent="0">
              <a:buNone/>
              <a:defRPr sz="300"/>
            </a:lvl3pPr>
            <a:lvl4pPr marL="401130" indent="0">
              <a:buNone/>
              <a:defRPr sz="300"/>
            </a:lvl4pPr>
            <a:lvl5pPr marL="534840" indent="0">
              <a:buNone/>
              <a:defRPr sz="300"/>
            </a:lvl5pPr>
            <a:lvl6pPr marL="668549" indent="0">
              <a:buNone/>
              <a:defRPr sz="300"/>
            </a:lvl6pPr>
            <a:lvl7pPr marL="802260" indent="0">
              <a:buNone/>
              <a:defRPr sz="300"/>
            </a:lvl7pPr>
            <a:lvl8pPr marL="935969" indent="0">
              <a:buNone/>
              <a:defRPr sz="300"/>
            </a:lvl8pPr>
            <a:lvl9pPr marL="1069679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61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541" y="383384"/>
            <a:ext cx="1863507" cy="1391841"/>
          </a:xfrm>
          <a:prstGeom prst="rect">
            <a:avLst/>
          </a:prstGeom>
        </p:spPr>
        <p:txBody>
          <a:bodyPr vert="horz" lIns="84922" tIns="42461" rIns="84922" bIns="42461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41" y="1916907"/>
            <a:ext cx="1863507" cy="4568905"/>
          </a:xfrm>
          <a:prstGeom prst="rect">
            <a:avLst/>
          </a:prstGeom>
        </p:spPr>
        <p:txBody>
          <a:bodyPr vert="horz" lIns="84922" tIns="42461" rIns="84922" bIns="42461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541" y="6674170"/>
            <a:ext cx="486132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695" y="6674170"/>
            <a:ext cx="729199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916" y="6674170"/>
            <a:ext cx="486132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87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7420" rtl="0" eaLnBrk="1" latinLnBrk="0" hangingPunct="1">
        <a:lnSpc>
          <a:spcPct val="90000"/>
        </a:lnSpc>
        <a:spcBef>
          <a:spcPct val="0"/>
        </a:spcBef>
        <a:buNone/>
        <a:defRPr sz="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855" indent="-66855" algn="l" defTabSz="267420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6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427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798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60169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73540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6911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82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36534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3371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6742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0113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3484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6854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0226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3596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967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-107576" y="-94129"/>
            <a:ext cx="2380129" cy="201790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1" i="0" u="none" strike="noStrike" cap="none" normalizeH="0" baseline="0" dirty="0" smtClean="0">
              <a:ln>
                <a:noFill/>
              </a:ln>
              <a:solidFill>
                <a:srgbClr val="984807"/>
              </a:solidFill>
              <a:effectLst/>
              <a:latin typeface="Arimo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86" y="6343521"/>
            <a:ext cx="2103417" cy="701304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Direction : 01 </a:t>
            </a:r>
            <a:r>
              <a:rPr lang="fr-FR" sz="1000" dirty="0">
                <a:solidFill>
                  <a:srgbClr val="0070C0"/>
                </a:solidFill>
                <a:latin typeface="Trebuchet MS" panose="020B0603020202020204" pitchFamily="34" charset="0"/>
              </a:rPr>
              <a:t>84 25 22 </a:t>
            </a:r>
            <a:r>
              <a:rPr lang="fr-FR" sz="1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87</a:t>
            </a:r>
          </a:p>
          <a:p>
            <a:pPr algn="ctr"/>
            <a:r>
              <a:rPr lang="fr-FR" sz="1000" dirty="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  <a:r>
              <a:rPr lang="fr-FR" sz="1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velyne.revellat@kheprisante.fr</a:t>
            </a:r>
            <a:endParaRPr lang="fr-FR" sz="1000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188 Gde rue Charles de Gaulle 94130 Nogent-sur-Marne</a:t>
            </a:r>
            <a:endParaRPr lang="fr-FR" sz="10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5598123"/>
            <a:ext cx="2152076" cy="685916"/>
          </a:xfrm>
          <a:prstGeom prst="rect">
            <a:avLst/>
          </a:prstGeom>
          <a:solidFill>
            <a:srgbClr val="FFFF99"/>
          </a:solidFill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984807"/>
                </a:solidFill>
                <a:latin typeface="Trebuchet MS" panose="020B0603020202020204" pitchFamily="34" charset="0"/>
              </a:rPr>
              <a:t>Programmes personnalisés</a:t>
            </a:r>
            <a:br>
              <a:rPr lang="fr-FR" sz="1300" b="1" dirty="0" smtClean="0">
                <a:solidFill>
                  <a:srgbClr val="984807"/>
                </a:solidFill>
                <a:latin typeface="Trebuchet MS" panose="020B0603020202020204" pitchFamily="34" charset="0"/>
              </a:rPr>
            </a:br>
            <a:r>
              <a:rPr lang="fr-FR" sz="1300" b="1" dirty="0" smtClean="0">
                <a:solidFill>
                  <a:srgbClr val="984807"/>
                </a:solidFill>
                <a:latin typeface="Trebuchet MS" panose="020B0603020202020204" pitchFamily="34" charset="0"/>
              </a:rPr>
              <a:t>de remise en santé</a:t>
            </a:r>
            <a:endParaRPr lang="fr-FR" sz="1300" b="1" dirty="0">
              <a:solidFill>
                <a:srgbClr val="984807"/>
              </a:solidFill>
              <a:latin typeface="Trebuchet MS" panose="020B0603020202020204" pitchFamily="34" charset="0"/>
            </a:endParaRP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2" y="3036739"/>
            <a:ext cx="2155458" cy="19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1" y="5057744"/>
            <a:ext cx="2160588" cy="51883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6</a:t>
            </a:r>
            <a:r>
              <a:rPr lang="fr-FR" sz="9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0 </a:t>
            </a:r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professionnels</a:t>
            </a:r>
          </a:p>
          <a:p>
            <a:pPr algn="ctr"/>
            <a:r>
              <a:rPr lang="fr-FR" sz="9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16 unités spécialisées</a:t>
            </a:r>
            <a:endParaRPr lang="fr-FR" sz="9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400" y="1543630"/>
            <a:ext cx="2100263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84807"/>
                </a:solidFill>
                <a:effectLst/>
                <a:latin typeface="Arimo" panose="020B0604020202020204" pitchFamily="34" charset="0"/>
              </a:rPr>
              <a:t>www.kheprisante.fr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39" y="110029"/>
            <a:ext cx="1927215" cy="1336490"/>
          </a:xfrm>
          <a:prstGeom prst="rect">
            <a:avLst/>
          </a:prstGeom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8585" y="1994115"/>
            <a:ext cx="2052620" cy="121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3F3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8FB4"/>
                </a:solidFill>
                <a:effectLst/>
                <a:latin typeface="Arimo" panose="020B0604020202020204" pitchFamily="34" charset="0"/>
              </a:rPr>
              <a:t>Espace de santé intégrative</a:t>
            </a:r>
            <a:b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8FB4"/>
                </a:solidFill>
                <a:effectLst/>
                <a:latin typeface="Arimo" panose="020B0604020202020204" pitchFamily="34" charset="0"/>
              </a:rPr>
            </a:b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8FB4"/>
                </a:solidFill>
                <a:effectLst/>
                <a:latin typeface="Arimo" panose="020B0604020202020204" pitchFamily="34" charset="0"/>
              </a:rPr>
              <a:t>de l’Est parisien</a:t>
            </a:r>
            <a:endParaRPr kumimoji="0" lang="fr-FR" altLang="fr-FR" sz="1100" b="1" i="0" u="none" strike="noStrike" cap="none" normalizeH="0" baseline="0" dirty="0" smtClean="0">
              <a:ln>
                <a:noFill/>
              </a:ln>
              <a:solidFill>
                <a:srgbClr val="008FB4"/>
              </a:solidFill>
              <a:effectLst/>
              <a:latin typeface="Arimo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100" b="1" i="1" dirty="0" smtClean="0">
                <a:solidFill>
                  <a:srgbClr val="984807"/>
                </a:solidFill>
                <a:latin typeface="Arimo" panose="020B0604020202020204" pitchFamily="34" charset="0"/>
              </a:rPr>
              <a:t>Al</a:t>
            </a: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984807"/>
                </a:solidFill>
                <a:effectLst/>
                <a:latin typeface="Arimo" panose="020B0604020202020204" pitchFamily="34" charset="0"/>
              </a:rPr>
              <a:t>liance de la médecine conventionnelle et des thérapies complémentaires</a:t>
            </a: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884" y="-9612"/>
            <a:ext cx="2312894" cy="208429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-37921" y="1621130"/>
            <a:ext cx="2293600" cy="409430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 smtClean="0">
                <a:solidFill>
                  <a:srgbClr val="984807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www.pole-sante.fr</a:t>
            </a:r>
            <a:endParaRPr lang="fr-FR" sz="1600" b="1" dirty="0">
              <a:solidFill>
                <a:srgbClr val="984807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 rot="16200000">
            <a:off x="1281422" y="5690227"/>
            <a:ext cx="1463349" cy="183127"/>
          </a:xfrm>
          <a:prstGeom prst="rect">
            <a:avLst/>
          </a:prstGeom>
          <a:noFill/>
        </p:spPr>
        <p:txBody>
          <a:bodyPr wrap="none" lIns="59436" tIns="29718" rIns="59436" bIns="29718" rtlCol="0">
            <a:spAutoFit/>
          </a:bodyPr>
          <a:lstStyle/>
          <a:p>
            <a:r>
              <a:rPr lang="fr-FR" sz="800" dirty="0"/>
              <a:t>Ne pas jeter sur la voie publique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171" y="6331853"/>
            <a:ext cx="2103417" cy="701304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Direction : 01 </a:t>
            </a:r>
            <a:r>
              <a:rPr lang="fr-FR" sz="1000" dirty="0">
                <a:solidFill>
                  <a:srgbClr val="0070C0"/>
                </a:solidFill>
                <a:latin typeface="Trebuchet MS" panose="020B0603020202020204" pitchFamily="34" charset="0"/>
              </a:rPr>
              <a:t>84 </a:t>
            </a:r>
            <a:r>
              <a:rPr lang="fr-FR" sz="1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23 73 37</a:t>
            </a:r>
          </a:p>
          <a:p>
            <a:pPr algn="ctr"/>
            <a:r>
              <a:rPr lang="fr-FR" sz="1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evelyne.revellat@pole-sante.fr</a:t>
            </a:r>
            <a:endParaRPr lang="fr-FR" sz="1000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0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188 Gde rue Charles de Gaulle 94130 Nogent-sur-Marne</a:t>
            </a:r>
            <a:endParaRPr lang="fr-FR" sz="10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4815" y="4908488"/>
            <a:ext cx="200949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L’éducation </a:t>
            </a:r>
            <a:r>
              <a:rPr lang="fr-FR" sz="1100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thérapeutique pour la prévention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L’art-thérapie comme</a:t>
            </a:r>
          </a:p>
          <a:p>
            <a:r>
              <a:rPr lang="fr-FR" sz="1100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fr-FR" sz="1100" dirty="0" smtClean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   vecteur </a:t>
            </a:r>
            <a:r>
              <a:rPr lang="fr-FR" sz="1100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 lien </a:t>
            </a:r>
            <a:r>
              <a:rPr lang="fr-FR" sz="1100" dirty="0" smtClean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social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La </a:t>
            </a:r>
            <a:r>
              <a:rPr lang="fr-FR" sz="1100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médiation familiale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L’accompagnement </a:t>
            </a:r>
            <a:r>
              <a:rPr lang="fr-FR" sz="1100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des aidants </a:t>
            </a:r>
            <a:r>
              <a:rPr lang="fr-FR" sz="1100" dirty="0" smtClean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familiaux</a:t>
            </a:r>
            <a:endParaRPr lang="fr-FR" sz="1100" dirty="0">
              <a:solidFill>
                <a:srgbClr val="0070C0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5185" y="2263513"/>
            <a:ext cx="1981766" cy="181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Association loi 1901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,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spécialiste de l’accompagnement de la douleur chronique,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solidFill>
                  <a:srgbClr val="0070C0"/>
                </a:solidFill>
                <a:latin typeface="Arimo" panose="020B0604020202020204" pitchFamily="34" charset="0"/>
              </a:rPr>
              <a:t>p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artenaire</a:t>
            </a:r>
            <a:b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</a:b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des entreprises,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des professionnels</a:t>
            </a:r>
            <a:r>
              <a:rPr kumimoji="0" lang="fr-FR" altLang="fr-FR" sz="1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de santé,</a:t>
            </a:r>
            <a:r>
              <a:rPr kumimoji="0" lang="fr-FR" altLang="fr-FR" sz="1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du sport</a:t>
            </a:r>
            <a:r>
              <a:rPr kumimoji="0" lang="fr-FR" altLang="fr-FR" sz="1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mo" panose="020B0604020202020204" pitchFamily="34" charset="0"/>
              </a:rPr>
              <a:t>et du bien-être.</a:t>
            </a:r>
            <a:endParaRPr kumimoji="0" lang="fr-FR" altLang="fr-FR" sz="1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0" y="4197849"/>
            <a:ext cx="2152076" cy="639749"/>
          </a:xfrm>
          <a:prstGeom prst="rect">
            <a:avLst/>
          </a:prstGeom>
          <a:solidFill>
            <a:srgbClr val="FFFF99"/>
          </a:solidFill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200" b="1" dirty="0">
                <a:solidFill>
                  <a:srgbClr val="984807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Ateliers collectifs</a:t>
            </a:r>
          </a:p>
          <a:p>
            <a:pPr algn="ctr"/>
            <a:r>
              <a:rPr lang="fr-FR" sz="1200" b="1" dirty="0">
                <a:solidFill>
                  <a:srgbClr val="984807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à visée thérapeutique</a:t>
            </a:r>
          </a:p>
          <a:p>
            <a:pPr algn="ctr"/>
            <a:r>
              <a:rPr lang="fr-FR" sz="1200" b="1" dirty="0">
                <a:solidFill>
                  <a:srgbClr val="984807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ayant pour objectifs :</a:t>
            </a:r>
            <a:endParaRPr lang="fr-FR" sz="1200" dirty="0">
              <a:solidFill>
                <a:srgbClr val="984807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15" y="12700"/>
            <a:ext cx="1729617" cy="172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6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28985</TotalTime>
  <Words>95</Words>
  <Application>Microsoft Office PowerPoint</Application>
  <PresentationFormat>Personnalisé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Arimo</vt:lpstr>
      <vt:lpstr>Calibri</vt:lpstr>
      <vt:lpstr>Calibri Light</vt:lpstr>
      <vt:lpstr>Trebuchet MS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Compte Microsoft</cp:lastModifiedBy>
  <cp:revision>52</cp:revision>
  <cp:lastPrinted>2018-09-10T07:51:48Z</cp:lastPrinted>
  <dcterms:created xsi:type="dcterms:W3CDTF">2017-06-15T07:25:10Z</dcterms:created>
  <dcterms:modified xsi:type="dcterms:W3CDTF">2021-08-16T15:28:01Z</dcterms:modified>
</cp:coreProperties>
</file>