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6" r:id="rId2"/>
    <p:sldId id="267" r:id="rId3"/>
    <p:sldId id="261" r:id="rId4"/>
  </p:sldIdLst>
  <p:sldSz cx="5489575" cy="7704138"/>
  <p:notesSz cx="9929813" cy="6670675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6" userDrawn="1">
          <p15:clr>
            <a:srgbClr val="A4A3A4"/>
          </p15:clr>
        </p15:guide>
        <p15:guide id="2" pos="2438" userDrawn="1">
          <p15:clr>
            <a:srgbClr val="A4A3A4"/>
          </p15:clr>
        </p15:guide>
        <p15:guide id="3" orient="horz" pos="2427" userDrawn="1">
          <p15:clr>
            <a:srgbClr val="A4A3A4"/>
          </p15:clr>
        </p15:guide>
        <p15:guide id="4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1" d="100"/>
          <a:sy n="81" d="100"/>
        </p:scale>
        <p:origin x="30" y="60"/>
      </p:cViewPr>
      <p:guideLst>
        <p:guide orient="horz" pos="1156"/>
        <p:guide pos="2438"/>
        <p:guide orient="horz" pos="2427"/>
        <p:guide pos="17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1721" y="2393278"/>
            <a:ext cx="4666139" cy="16513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3437" y="4365680"/>
            <a:ext cx="3842702" cy="1968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91841" y="162289"/>
            <a:ext cx="1020719" cy="34508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6826" y="162289"/>
            <a:ext cx="2973519" cy="34508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3640" y="4950625"/>
            <a:ext cx="4666139" cy="1530127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3640" y="3265343"/>
            <a:ext cx="4666139" cy="16852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6828" y="943402"/>
            <a:ext cx="1996642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14960" y="943402"/>
            <a:ext cx="1997596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24517"/>
            <a:ext cx="2425515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4481" y="2443210"/>
            <a:ext cx="2425515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88630" y="1724517"/>
            <a:ext cx="2426468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8630" y="2443210"/>
            <a:ext cx="2426468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0" y="306740"/>
            <a:ext cx="1806032" cy="130542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6272" y="306740"/>
            <a:ext cx="3068825" cy="657526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4480" y="1612163"/>
            <a:ext cx="1806032" cy="526984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995" y="5392899"/>
            <a:ext cx="3293745" cy="636661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75995" y="688380"/>
            <a:ext cx="3293745" cy="4622483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5995" y="6029560"/>
            <a:ext cx="3293745" cy="90416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97634"/>
            <a:ext cx="4940618" cy="508437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4481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75608" y="7140597"/>
            <a:ext cx="1738365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34197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mailto:contact@kheprisant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48976" y="7280674"/>
            <a:ext cx="5587312" cy="433228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5605763" y="856761"/>
            <a:ext cx="5489024" cy="325187"/>
          </a:xfrm>
          <a:prstGeom prst="rect">
            <a:avLst/>
          </a:prstGeom>
          <a:solidFill>
            <a:srgbClr val="33241F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7919" y="1619823"/>
            <a:ext cx="2141105" cy="4815981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 w="12700">
            <a:solidFill>
              <a:srgbClr val="332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364284" y="1619823"/>
            <a:ext cx="21501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Qualité de Vie au Travail</a:t>
            </a:r>
          </a:p>
          <a:p>
            <a:pPr algn="ctr"/>
            <a:r>
              <a:rPr lang="fr-FR" b="1" dirty="0" err="1">
                <a:solidFill>
                  <a:srgbClr val="33241F"/>
                </a:solidFill>
              </a:rPr>
              <a:t>Burn</a:t>
            </a:r>
            <a:r>
              <a:rPr lang="fr-FR" b="1" dirty="0">
                <a:solidFill>
                  <a:srgbClr val="33241F"/>
                </a:solidFill>
              </a:rPr>
              <a:t> out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Harcèlement</a:t>
            </a:r>
          </a:p>
          <a:p>
            <a:pPr algn="ctr"/>
            <a:r>
              <a:rPr lang="fr-FR" b="1" dirty="0" smtClean="0">
                <a:solidFill>
                  <a:srgbClr val="33241F"/>
                </a:solidFill>
              </a:rPr>
              <a:t>Sommeil</a:t>
            </a:r>
            <a:endParaRPr lang="fr-FR" b="1" dirty="0">
              <a:solidFill>
                <a:srgbClr val="33241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47920" y="4659431"/>
            <a:ext cx="2141657" cy="769441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Troubles Envahissant du Développement (dont autisme)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et des apprentissages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Souffrance scolaire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347918" y="4061840"/>
            <a:ext cx="214165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Précocité Intellectuelle</a:t>
            </a:r>
          </a:p>
          <a:p>
            <a:pPr algn="ctr"/>
            <a:r>
              <a:rPr lang="fr-FR" b="1" dirty="0" err="1">
                <a:solidFill>
                  <a:srgbClr val="33241F"/>
                </a:solidFill>
              </a:rPr>
              <a:t>Surdouance</a:t>
            </a:r>
            <a:r>
              <a:rPr lang="fr-FR" b="1" dirty="0">
                <a:solidFill>
                  <a:srgbClr val="33241F"/>
                </a:solidFill>
              </a:rPr>
              <a:t> Adulte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TDA-H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347920" y="5858516"/>
            <a:ext cx="2141655" cy="430887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Allergies 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Addictions - 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347919" y="3632215"/>
            <a:ext cx="2141657" cy="461665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Dépression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47919" y="3033688"/>
            <a:ext cx="21416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Douleurs &amp; maladies chroniques </a:t>
            </a:r>
          </a:p>
          <a:p>
            <a:pPr algn="ctr"/>
            <a:r>
              <a:rPr lang="fr-FR" b="1" dirty="0" smtClean="0">
                <a:solidFill>
                  <a:srgbClr val="33241F"/>
                </a:solidFill>
              </a:rPr>
              <a:t>Oncologie, Acouphènes…</a:t>
            </a:r>
            <a:endParaRPr lang="fr-FR" b="1" dirty="0">
              <a:solidFill>
                <a:srgbClr val="33241F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47919" y="2387359"/>
            <a:ext cx="2141656" cy="646331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Maternité 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Périnatalité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Parentalité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39295" y="1680678"/>
            <a:ext cx="2453919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5769123" y="1979523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spcBef>
                <a:spcPts val="0"/>
              </a:spcBef>
              <a:buNone/>
            </a:pPr>
            <a:r>
              <a:rPr lang="fr-FR" sz="1100" dirty="0">
                <a:solidFill>
                  <a:srgbClr val="0085B0"/>
                </a:solidFill>
              </a:rPr>
              <a:t/>
            </a:r>
            <a:br>
              <a:rPr lang="fr-FR" sz="1100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33241F"/>
                </a:solidFill>
              </a:rPr>
              <a:t>Coaching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Orientation  scolaire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Evaluation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Bilan de compétences professionnel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______</a:t>
            </a:r>
            <a:endParaRPr lang="fr-FR" sz="1200" b="1" dirty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endParaRPr lang="fr-FR" sz="1200" b="1" dirty="0" smtClean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Entretien </a:t>
            </a:r>
            <a:r>
              <a:rPr lang="fr-FR" sz="1200" b="1" dirty="0">
                <a:solidFill>
                  <a:srgbClr val="33241F"/>
                </a:solidFill>
              </a:rPr>
              <a:t>de 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coordination de soins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Sur rendez-vous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01 84 25 22 </a:t>
            </a:r>
            <a:r>
              <a:rPr lang="fr-FR" sz="1200" b="1" dirty="0" smtClean="0">
                <a:solidFill>
                  <a:srgbClr val="33241F"/>
                </a:solidFill>
              </a:rPr>
              <a:t>87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2150" y="3385363"/>
            <a:ext cx="3347917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4971" y="3372598"/>
            <a:ext cx="1475709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47369" y="5425755"/>
            <a:ext cx="214165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Troubles alimentaires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Surcharge pondérale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75934" y="6559673"/>
            <a:ext cx="5612163" cy="72008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152499" y="948824"/>
            <a:ext cx="5184576" cy="315194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900" i="1" dirty="0" smtClean="0">
                <a:solidFill>
                  <a:srgbClr val="002060"/>
                </a:solidFill>
              </a:rPr>
              <a:t>Alliance de la médecine conventionnelle et des thérapies complémentaires, non médicamenteuses et non conventionnées</a:t>
            </a:r>
            <a:endParaRPr lang="fr-FR" sz="900" i="1" dirty="0">
              <a:solidFill>
                <a:srgbClr val="002060"/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731" y="6712108"/>
            <a:ext cx="951823" cy="480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" descr="LogoParisEst v2 rvb 200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4141648" y="6706074"/>
            <a:ext cx="1153769" cy="49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207174" y="7375961"/>
            <a:ext cx="5013494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</a:t>
            </a:r>
            <a:r>
              <a:rPr lang="fr-FR" sz="900" b="1" dirty="0" smtClean="0">
                <a:solidFill>
                  <a:schemeClr val="bg1"/>
                </a:solidFill>
              </a:rPr>
              <a:t>Gaulle - 94130 </a:t>
            </a:r>
            <a:r>
              <a:rPr lang="fr-FR" sz="900" b="1" dirty="0">
                <a:solidFill>
                  <a:schemeClr val="bg1"/>
                </a:solidFill>
              </a:rPr>
              <a:t>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55" y="205587"/>
            <a:ext cx="1966065" cy="412101"/>
          </a:xfrm>
          <a:prstGeom prst="rect">
            <a:avLst/>
          </a:prstGeom>
        </p:spPr>
      </p:pic>
      <p:pic>
        <p:nvPicPr>
          <p:cNvPr id="1026" name="Picture 2" descr="Eon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2" y="6699036"/>
            <a:ext cx="1031250" cy="4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218127" y="623464"/>
            <a:ext cx="2980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85B0"/>
                </a:solidFill>
              </a:rPr>
              <a:t>Espace de Santé </a:t>
            </a:r>
            <a:r>
              <a:rPr lang="fr-FR" b="1" dirty="0" smtClean="0">
                <a:solidFill>
                  <a:srgbClr val="0085B0"/>
                </a:solidFill>
              </a:rPr>
              <a:t>intégrative de l’Est-Parisien</a:t>
            </a:r>
            <a:endParaRPr lang="fr-FR" b="1" dirty="0">
              <a:solidFill>
                <a:srgbClr val="0085B0"/>
              </a:solidFill>
            </a:endParaRP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152392" y="1240258"/>
            <a:ext cx="5184576" cy="315194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900" i="1" dirty="0" err="1" smtClean="0">
                <a:solidFill>
                  <a:srgbClr val="002060"/>
                </a:solidFill>
              </a:rPr>
              <a:t>Khépri</a:t>
            </a:r>
            <a:r>
              <a:rPr lang="fr-FR" sz="900" i="1" dirty="0">
                <a:solidFill>
                  <a:srgbClr val="002060"/>
                </a:solidFill>
              </a:rPr>
              <a:t> </a:t>
            </a:r>
            <a:r>
              <a:rPr lang="fr-FR" sz="900" i="1" dirty="0" smtClean="0">
                <a:solidFill>
                  <a:srgbClr val="002060"/>
                </a:solidFill>
              </a:rPr>
              <a:t>signifie </a:t>
            </a:r>
            <a:r>
              <a:rPr lang="fr-FR" sz="900" i="1" dirty="0" smtClean="0">
                <a:solidFill>
                  <a:srgbClr val="002060"/>
                </a:solidFill>
              </a:rPr>
              <a:t>venir à l’existence, être et devenir. </a:t>
            </a:r>
            <a:r>
              <a:rPr lang="fr-FR" sz="900" i="1" dirty="0" err="1" smtClean="0">
                <a:solidFill>
                  <a:srgbClr val="002060"/>
                </a:solidFill>
              </a:rPr>
              <a:t>Khépri</a:t>
            </a:r>
            <a:r>
              <a:rPr lang="fr-FR" sz="900" i="1" dirty="0">
                <a:solidFill>
                  <a:srgbClr val="002060"/>
                </a:solidFill>
              </a:rPr>
              <a:t> </a:t>
            </a:r>
            <a:r>
              <a:rPr lang="fr-FR" sz="900" i="1" dirty="0" smtClean="0">
                <a:solidFill>
                  <a:srgbClr val="002060"/>
                </a:solidFill>
              </a:rPr>
              <a:t>(le soleil en devenir) est une entité de la mythologie égyptienne associée au soleil et symbole de la renaissance, représenté sous la forme d’un scarabée.</a:t>
            </a:r>
            <a:endParaRPr lang="fr-FR" sz="900" i="1" dirty="0">
              <a:solidFill>
                <a:srgbClr val="002060"/>
              </a:solidFill>
            </a:endParaRPr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-2367780" y="1560368"/>
            <a:ext cx="1512168" cy="720080"/>
          </a:xfrm>
          <a:prstGeom prst="rect">
            <a:avLst/>
          </a:prstGeom>
          <a:solidFill>
            <a:srgbClr val="FFFF66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-2368333" y="2280448"/>
            <a:ext cx="1512168" cy="7200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48976" y="7280674"/>
            <a:ext cx="5587312" cy="433228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5605763" y="856761"/>
            <a:ext cx="5489024" cy="325187"/>
          </a:xfrm>
          <a:prstGeom prst="rect">
            <a:avLst/>
          </a:prstGeom>
          <a:solidFill>
            <a:srgbClr val="33241F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8178674" y="542871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spcBef>
                <a:spcPts val="0"/>
              </a:spcBef>
              <a:buNone/>
            </a:pPr>
            <a:r>
              <a:rPr lang="fr-FR" sz="1100" dirty="0">
                <a:solidFill>
                  <a:srgbClr val="0085B0"/>
                </a:solidFill>
              </a:rPr>
              <a:t/>
            </a:r>
            <a:br>
              <a:rPr lang="fr-FR" sz="1100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33241F"/>
                </a:solidFill>
              </a:rPr>
              <a:t>Coaching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Orientation  scolaire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Evaluation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Bilan de compétences professionnel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______</a:t>
            </a:r>
            <a:endParaRPr lang="fr-FR" sz="1200" b="1" dirty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endParaRPr lang="fr-FR" sz="1200" b="1" dirty="0" smtClean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Entretien </a:t>
            </a:r>
            <a:r>
              <a:rPr lang="fr-FR" sz="1200" b="1" dirty="0">
                <a:solidFill>
                  <a:srgbClr val="33241F"/>
                </a:solidFill>
              </a:rPr>
              <a:t>de 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coordination de soins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Sur rendez-vous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01 84 25 22 </a:t>
            </a:r>
            <a:r>
              <a:rPr lang="fr-FR" sz="1200" b="1" dirty="0" smtClean="0">
                <a:solidFill>
                  <a:srgbClr val="33241F"/>
                </a:solidFill>
              </a:rPr>
              <a:t>87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2150" y="3385363"/>
            <a:ext cx="3347917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4971" y="3372598"/>
            <a:ext cx="1475709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-75934" y="6559673"/>
            <a:ext cx="5612163" cy="72008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731" y="6712108"/>
            <a:ext cx="951823" cy="480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" descr="LogoParisEst v2 rvb 200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4141648" y="6706074"/>
            <a:ext cx="1153769" cy="49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207174" y="7375961"/>
            <a:ext cx="5013494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</a:t>
            </a:r>
            <a:r>
              <a:rPr lang="fr-FR" sz="900" b="1" dirty="0" smtClean="0">
                <a:solidFill>
                  <a:schemeClr val="bg1"/>
                </a:solidFill>
              </a:rPr>
              <a:t>Gaulle - 94130 </a:t>
            </a:r>
            <a:r>
              <a:rPr lang="fr-FR" sz="900" b="1" dirty="0">
                <a:solidFill>
                  <a:schemeClr val="bg1"/>
                </a:solidFill>
              </a:rPr>
              <a:t>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55" y="205587"/>
            <a:ext cx="1966065" cy="412101"/>
          </a:xfrm>
          <a:prstGeom prst="rect">
            <a:avLst/>
          </a:prstGeom>
        </p:spPr>
      </p:pic>
      <p:pic>
        <p:nvPicPr>
          <p:cNvPr id="1026" name="Picture 2" descr="Eon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2" y="6699036"/>
            <a:ext cx="1031250" cy="4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218127" y="623464"/>
            <a:ext cx="2980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85B0"/>
                </a:solidFill>
              </a:rPr>
              <a:t>Espace de Santé </a:t>
            </a:r>
            <a:r>
              <a:rPr lang="fr-FR" b="1" dirty="0" smtClean="0">
                <a:solidFill>
                  <a:srgbClr val="0085B0"/>
                </a:solidFill>
              </a:rPr>
              <a:t>intégrative de l’Est-Parisien</a:t>
            </a:r>
            <a:endParaRPr lang="fr-FR" b="1" dirty="0">
              <a:solidFill>
                <a:srgbClr val="0085B0"/>
              </a:solidFill>
            </a:endParaRPr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>
          <a:xfrm>
            <a:off x="-2367780" y="1560368"/>
            <a:ext cx="1512168" cy="720080"/>
          </a:xfrm>
          <a:prstGeom prst="rect">
            <a:avLst/>
          </a:prstGeom>
          <a:solidFill>
            <a:srgbClr val="FFFF66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-2368333" y="2280448"/>
            <a:ext cx="1512168" cy="72008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0937" y="1560368"/>
            <a:ext cx="50682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  <a:r>
              <a:rPr lang="fr-FR" dirty="0" smtClean="0"/>
              <a:t>/ </a:t>
            </a:r>
            <a:r>
              <a:rPr lang="fr-FR" dirty="0"/>
              <a:t>Maladies chroniques, douleurs chroniques (musculo squelettiques ou physiologiques) ou psychosomatiques </a:t>
            </a:r>
            <a:r>
              <a:rPr lang="fr-FR" dirty="0" smtClean="0"/>
              <a:t>: migraine, troubles </a:t>
            </a:r>
            <a:r>
              <a:rPr lang="fr-FR" dirty="0"/>
              <a:t>du sommeil </a:t>
            </a:r>
            <a:r>
              <a:rPr lang="fr-FR" dirty="0" smtClean="0"/>
              <a:t>,arthrose, fibromyalgie</a:t>
            </a:r>
            <a:r>
              <a:rPr lang="fr-FR" dirty="0"/>
              <a:t>, </a:t>
            </a:r>
            <a:r>
              <a:rPr lang="fr-FR" dirty="0" smtClean="0"/>
              <a:t>acouphènes…</a:t>
            </a:r>
          </a:p>
          <a:p>
            <a:r>
              <a:rPr lang="fr-FR" dirty="0" smtClean="0"/>
              <a:t>Oncologie </a:t>
            </a:r>
            <a:r>
              <a:rPr lang="fr-FR" dirty="0"/>
              <a:t>(amélioration de la tolérance des traitements) </a:t>
            </a:r>
            <a:endParaRPr lang="fr-FR" dirty="0"/>
          </a:p>
          <a:p>
            <a:r>
              <a:rPr lang="fr-FR" dirty="0"/>
              <a:t>2</a:t>
            </a:r>
            <a:r>
              <a:rPr lang="fr-FR" dirty="0" smtClean="0"/>
              <a:t>/ </a:t>
            </a:r>
            <a:r>
              <a:rPr lang="fr-FR" dirty="0"/>
              <a:t>Périnatalité </a:t>
            </a:r>
            <a:r>
              <a:rPr lang="fr-FR" dirty="0" smtClean="0"/>
              <a:t>(périodes </a:t>
            </a:r>
            <a:r>
              <a:rPr lang="fr-FR" dirty="0"/>
              <a:t>pré et post natal et la femme à toutes les étapes de la vie</a:t>
            </a:r>
          </a:p>
          <a:p>
            <a:r>
              <a:rPr lang="fr-FR" dirty="0"/>
              <a:t>3</a:t>
            </a:r>
            <a:r>
              <a:rPr lang="fr-FR" dirty="0" smtClean="0"/>
              <a:t>/ </a:t>
            </a:r>
            <a:r>
              <a:rPr lang="fr-FR" dirty="0"/>
              <a:t>Troubles envahissant du développement et des apprentissages, autisme, TDA-H , échec </a:t>
            </a:r>
            <a:r>
              <a:rPr lang="fr-FR" dirty="0" smtClean="0"/>
              <a:t>scolaire</a:t>
            </a:r>
            <a:endParaRPr lang="fr-FR" dirty="0"/>
          </a:p>
          <a:p>
            <a:r>
              <a:rPr lang="fr-FR" dirty="0"/>
              <a:t>4</a:t>
            </a:r>
            <a:r>
              <a:rPr lang="fr-FR" dirty="0" smtClean="0"/>
              <a:t>/ </a:t>
            </a:r>
            <a:r>
              <a:rPr lang="fr-FR" dirty="0"/>
              <a:t>Précocité intellectuelle enfant </a:t>
            </a:r>
            <a:endParaRPr lang="fr-FR" dirty="0"/>
          </a:p>
          <a:p>
            <a:r>
              <a:rPr lang="fr-FR" dirty="0"/>
              <a:t>5</a:t>
            </a:r>
            <a:r>
              <a:rPr lang="fr-FR" dirty="0" smtClean="0"/>
              <a:t>/ </a:t>
            </a:r>
            <a:r>
              <a:rPr lang="fr-FR" dirty="0"/>
              <a:t>Parentalité (</a:t>
            </a:r>
            <a:r>
              <a:rPr lang="fr-FR" dirty="0" smtClean="0"/>
              <a:t>petite </a:t>
            </a:r>
            <a:r>
              <a:rPr lang="fr-FR" dirty="0"/>
              <a:t>enfance et </a:t>
            </a:r>
            <a:r>
              <a:rPr lang="fr-FR" dirty="0" smtClean="0"/>
              <a:t>adolescent)</a:t>
            </a:r>
          </a:p>
          <a:p>
            <a:r>
              <a:rPr lang="fr-FR" dirty="0"/>
              <a:t>6</a:t>
            </a:r>
            <a:r>
              <a:rPr lang="fr-FR" dirty="0" smtClean="0"/>
              <a:t>/ </a:t>
            </a:r>
            <a:r>
              <a:rPr lang="fr-FR" dirty="0"/>
              <a:t>Haut potentiel adulte </a:t>
            </a:r>
            <a:endParaRPr lang="fr-FR" dirty="0"/>
          </a:p>
          <a:p>
            <a:r>
              <a:rPr lang="fr-FR" dirty="0"/>
              <a:t>7</a:t>
            </a:r>
            <a:r>
              <a:rPr lang="fr-FR" dirty="0" smtClean="0"/>
              <a:t>/ </a:t>
            </a:r>
            <a:r>
              <a:rPr lang="fr-FR" dirty="0"/>
              <a:t>Trouble de la </a:t>
            </a:r>
            <a:r>
              <a:rPr lang="fr-FR" dirty="0" smtClean="0"/>
              <a:t>sexualité</a:t>
            </a:r>
          </a:p>
          <a:p>
            <a:r>
              <a:rPr lang="fr-FR" dirty="0"/>
              <a:t>8</a:t>
            </a:r>
            <a:r>
              <a:rPr lang="fr-FR" dirty="0" smtClean="0"/>
              <a:t>/ </a:t>
            </a:r>
            <a:r>
              <a:rPr lang="fr-FR" dirty="0"/>
              <a:t>Développement </a:t>
            </a:r>
            <a:r>
              <a:rPr lang="fr-FR" dirty="0" smtClean="0"/>
              <a:t>personnel, orientation </a:t>
            </a:r>
            <a:r>
              <a:rPr lang="fr-FR" dirty="0"/>
              <a:t>professionnelle et </a:t>
            </a:r>
            <a:r>
              <a:rPr lang="fr-FR" dirty="0" smtClean="0"/>
              <a:t>scolaire, bilan </a:t>
            </a:r>
            <a:r>
              <a:rPr lang="fr-FR" dirty="0"/>
              <a:t>de compétences</a:t>
            </a:r>
            <a:endParaRPr lang="fr-FR" dirty="0"/>
          </a:p>
          <a:p>
            <a:r>
              <a:rPr lang="fr-FR" dirty="0"/>
              <a:t>9</a:t>
            </a:r>
            <a:r>
              <a:rPr lang="fr-FR" dirty="0" smtClean="0"/>
              <a:t>/ </a:t>
            </a:r>
            <a:r>
              <a:rPr lang="fr-FR" dirty="0"/>
              <a:t>Souffrance </a:t>
            </a:r>
            <a:r>
              <a:rPr lang="fr-FR" dirty="0" smtClean="0"/>
              <a:t>psychique (dépression</a:t>
            </a:r>
            <a:r>
              <a:rPr lang="fr-FR" dirty="0"/>
              <a:t>, addictions, </a:t>
            </a:r>
            <a:r>
              <a:rPr lang="fr-FR" dirty="0" smtClean="0"/>
              <a:t>phobies) </a:t>
            </a:r>
            <a:endParaRPr lang="fr-FR" dirty="0"/>
          </a:p>
          <a:p>
            <a:r>
              <a:rPr lang="fr-FR" dirty="0" smtClean="0"/>
              <a:t>10 </a:t>
            </a:r>
            <a:r>
              <a:rPr lang="fr-FR" dirty="0"/>
              <a:t>/ Troubles </a:t>
            </a:r>
            <a:r>
              <a:rPr lang="fr-FR" dirty="0" smtClean="0"/>
              <a:t>alimentaires, Intolérances</a:t>
            </a:r>
            <a:r>
              <a:rPr lang="fr-FR" dirty="0"/>
              <a:t>, allergies, surcharge pondérale</a:t>
            </a:r>
          </a:p>
          <a:p>
            <a:r>
              <a:rPr lang="fr-FR" dirty="0" smtClean="0"/>
              <a:t>11 </a:t>
            </a:r>
            <a:r>
              <a:rPr lang="fr-FR" dirty="0"/>
              <a:t>/ Stress post-traumatique </a:t>
            </a:r>
            <a:endParaRPr lang="fr-FR" dirty="0" smtClean="0"/>
          </a:p>
          <a:p>
            <a:r>
              <a:rPr lang="fr-FR" dirty="0" smtClean="0"/>
              <a:t>12/ Santé </a:t>
            </a:r>
            <a:r>
              <a:rPr lang="fr-FR" dirty="0"/>
              <a:t>et Qualité de Vie Travail </a:t>
            </a:r>
            <a:r>
              <a:rPr lang="fr-FR" dirty="0" smtClean="0"/>
              <a:t>(</a:t>
            </a:r>
            <a:r>
              <a:rPr lang="fr-FR" dirty="0" err="1"/>
              <a:t>Burn</a:t>
            </a:r>
            <a:r>
              <a:rPr lang="fr-FR" dirty="0"/>
              <a:t> </a:t>
            </a:r>
            <a:r>
              <a:rPr lang="fr-FR" dirty="0" smtClean="0"/>
              <a:t>out , troubles du </a:t>
            </a:r>
            <a:r>
              <a:rPr lang="fr-FR" dirty="0"/>
              <a:t>stress post-traumatique, troubles anxieux, accompagnement </a:t>
            </a:r>
            <a:r>
              <a:rPr lang="fr-FR" dirty="0" smtClean="0"/>
              <a:t>pour le maintien dans l’emploi et le </a:t>
            </a:r>
            <a:r>
              <a:rPr lang="fr-FR" dirty="0"/>
              <a:t>retour au travail après longue maladie</a:t>
            </a:r>
            <a:r>
              <a:rPr lang="fr-FR" dirty="0" smtClean="0"/>
              <a:t>, troubles musculo-squelettiques, prévention des risques psycho-sociaux).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1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28295" y="1475807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33241F"/>
                </a:solidFill>
              </a:rPr>
              <a:t>Que propose un Centre spécialisé en santé intégrative?</a:t>
            </a:r>
            <a:endParaRPr lang="fr-FR" dirty="0">
              <a:solidFill>
                <a:srgbClr val="33241F"/>
              </a:solidFill>
            </a:endParaRPr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90" y="1979861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342953" y="190785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Centre vous propose des accompagnements spécifiques qui combinent plusieurs soins compatibles. Quelle que soit votre demande, d’ordre familial ou professionnel,</a:t>
            </a:r>
            <a:r>
              <a:rPr lang="fr-FR" b="1" dirty="0"/>
              <a:t> </a:t>
            </a:r>
            <a:r>
              <a:rPr lang="fr-FR" dirty="0"/>
              <a:t>nous vous guiderons dans le choix des pratiques qui vous seront les plus appropriées.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6384" y="5292231"/>
            <a:ext cx="4816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Acupuncture, Chiropraxie, EFT, EMDR, Hypnose, Iridologie, Massage énergétique, Médecine Traditionnelle Chinoise, Naturopathie, </a:t>
            </a:r>
            <a:r>
              <a:rPr lang="fr-FR" sz="1100" dirty="0" err="1"/>
              <a:t>Neurofeedback</a:t>
            </a:r>
            <a:r>
              <a:rPr lang="fr-FR" sz="1100" dirty="0"/>
              <a:t>, Ostéopathie, Phytothérapie, Psychomotricité, Psychothérapie, Réflexologie</a:t>
            </a:r>
            <a:r>
              <a:rPr lang="fr-FR" sz="1100"/>
              <a:t>, Reiki, </a:t>
            </a:r>
            <a:r>
              <a:rPr lang="fr-FR" sz="1100" dirty="0"/>
              <a:t>Shiatsu, Sophrologie, tests d’évaluation psychologiques…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5285" y="6156327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2" y="3636045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842322" y="3822453"/>
            <a:ext cx="2494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Vous souhaitez être guidé, consultez un de nos éducateurs santé</a:t>
            </a:r>
          </a:p>
          <a:p>
            <a:pPr algn="ctr"/>
            <a:r>
              <a:rPr lang="fr-FR" dirty="0"/>
              <a:t>pour un entretien d’orientation</a:t>
            </a:r>
          </a:p>
          <a:p>
            <a:pPr algn="ctr"/>
            <a:r>
              <a:rPr lang="fr-FR" dirty="0"/>
              <a:t>vers le praticien qu’il vous faut.</a:t>
            </a:r>
          </a:p>
          <a:p>
            <a:pPr algn="ctr"/>
            <a:r>
              <a:rPr lang="fr-FR" b="1" dirty="0"/>
              <a:t>Appelez le 01 84 25 22 87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-63525" y="1755012"/>
            <a:ext cx="5653137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20238" y="7377787"/>
            <a:ext cx="4842810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01 84 25 22 87- </a:t>
            </a:r>
            <a:r>
              <a:rPr lang="fr-FR" sz="900" b="1" dirty="0">
                <a:solidFill>
                  <a:srgbClr val="0085B0"/>
                </a:solidFill>
                <a:hlinkClick r:id="rId4"/>
              </a:rPr>
              <a:t>contact@kheprisante.fr</a:t>
            </a:r>
            <a:r>
              <a:rPr lang="fr-FR" sz="900" b="1" dirty="0"/>
              <a:t> - </a:t>
            </a:r>
            <a:r>
              <a:rPr lang="fr-FR" sz="900" dirty="0"/>
              <a:t>N° 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/>
              <a:t>11940951494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-63525" y="1475805"/>
            <a:ext cx="5634407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-63524" y="6657592"/>
            <a:ext cx="5634406" cy="720080"/>
          </a:xfrm>
          <a:prstGeom prst="rect">
            <a:avLst/>
          </a:prstGeom>
          <a:solidFill>
            <a:srgbClr val="33241F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91081" y="6804397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426" y="35647"/>
            <a:ext cx="5364163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82995" y="779039"/>
            <a:ext cx="2453919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2591490" y="372458"/>
            <a:ext cx="2664296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8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Coordination de soins &amp; </a:t>
            </a:r>
            <a:r>
              <a:rPr lang="fr-FR" sz="1200" b="1" dirty="0" err="1">
                <a:solidFill>
                  <a:srgbClr val="0085B0"/>
                </a:solidFill>
              </a:rPr>
              <a:t>Neurothérapie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27" y="172494"/>
            <a:ext cx="2641205" cy="55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31925</TotalTime>
  <Words>367</Words>
  <Application>Microsoft Office PowerPoint</Application>
  <PresentationFormat>Personnalisé</PresentationFormat>
  <Paragraphs>78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201</cp:revision>
  <cp:lastPrinted>2021-08-11T10:16:50Z</cp:lastPrinted>
  <dcterms:created xsi:type="dcterms:W3CDTF">2015-06-22T10:33:01Z</dcterms:created>
  <dcterms:modified xsi:type="dcterms:W3CDTF">2021-08-16T09:22:59Z</dcterms:modified>
</cp:coreProperties>
</file>