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6" r:id="rId2"/>
    <p:sldId id="267" r:id="rId3"/>
    <p:sldId id="268" r:id="rId4"/>
    <p:sldId id="269" r:id="rId5"/>
    <p:sldId id="270" r:id="rId6"/>
    <p:sldId id="272" r:id="rId7"/>
    <p:sldId id="271" r:id="rId8"/>
    <p:sldId id="273" r:id="rId9"/>
    <p:sldId id="274" r:id="rId10"/>
  </p:sldIdLst>
  <p:sldSz cx="10691813" cy="15119350"/>
  <p:notesSz cx="14662150" cy="10234613"/>
  <p:defaultTextStyle>
    <a:defPPr>
      <a:defRPr lang="fr-FR"/>
    </a:defPPr>
    <a:lvl1pPr marL="0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1pPr>
    <a:lvl2pPr marL="546125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2pPr>
    <a:lvl3pPr marL="1092249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3pPr>
    <a:lvl4pPr marL="1638376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4pPr>
    <a:lvl5pPr marL="2184500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5pPr>
    <a:lvl6pPr marL="2730625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6pPr>
    <a:lvl7pPr marL="3276750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7pPr>
    <a:lvl8pPr marL="3822874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8pPr>
    <a:lvl9pPr marL="4368999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9" userDrawn="1">
          <p15:clr>
            <a:srgbClr val="A4A3A4"/>
          </p15:clr>
        </p15:guide>
        <p15:guide id="2" pos="4748" userDrawn="1">
          <p15:clr>
            <a:srgbClr val="A4A3A4"/>
          </p15:clr>
        </p15:guide>
        <p15:guide id="3" orient="horz" pos="4763" userDrawn="1">
          <p15:clr>
            <a:srgbClr val="A4A3A4"/>
          </p15:clr>
        </p15:guide>
        <p15:guide id="4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B0"/>
    <a:srgbClr val="33241F"/>
    <a:srgbClr val="0099FF"/>
    <a:srgbClr val="A8A8A8"/>
    <a:srgbClr val="C4BD97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89" autoAdjust="0"/>
    <p:restoredTop sz="99648" autoAdjust="0"/>
  </p:normalViewPr>
  <p:slideViewPr>
    <p:cSldViewPr>
      <p:cViewPr varScale="1">
        <p:scale>
          <a:sx n="21" d="100"/>
          <a:sy n="21" d="100"/>
        </p:scale>
        <p:origin x="1086" y="66"/>
      </p:cViewPr>
      <p:guideLst>
        <p:guide orient="horz" pos="2269"/>
        <p:guide pos="4748"/>
        <p:guide orient="horz" pos="4763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6352086" cy="511812"/>
          </a:xfrm>
          <a:prstGeom prst="rect">
            <a:avLst/>
          </a:prstGeom>
        </p:spPr>
        <p:txBody>
          <a:bodyPr vert="horz" lIns="137551" tIns="68775" rIns="137551" bIns="68775" rtlCol="0"/>
          <a:lstStyle>
            <a:lvl1pPr algn="l">
              <a:defRPr sz="18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8306581" y="2"/>
            <a:ext cx="6352086" cy="511812"/>
          </a:xfrm>
          <a:prstGeom prst="rect">
            <a:avLst/>
          </a:prstGeom>
        </p:spPr>
        <p:txBody>
          <a:bodyPr vert="horz" lIns="137551" tIns="68775" rIns="137551" bIns="68775" rtlCol="0"/>
          <a:lstStyle>
            <a:lvl1pPr algn="r">
              <a:defRPr sz="1800"/>
            </a:lvl1pPr>
          </a:lstStyle>
          <a:p>
            <a:fld id="{16508AF3-D76F-477D-9EE9-9CC003D1372C}" type="datetimeFigureOut">
              <a:rPr lang="fr-FR" smtClean="0"/>
              <a:t>30/11/2019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6" y="9721156"/>
            <a:ext cx="6352086" cy="511812"/>
          </a:xfrm>
          <a:prstGeom prst="rect">
            <a:avLst/>
          </a:prstGeom>
        </p:spPr>
        <p:txBody>
          <a:bodyPr vert="horz" lIns="137551" tIns="68775" rIns="137551" bIns="68775" rtlCol="0" anchor="b"/>
          <a:lstStyle>
            <a:lvl1pPr algn="l">
              <a:defRPr sz="18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8306581" y="9721156"/>
            <a:ext cx="6352086" cy="511812"/>
          </a:xfrm>
          <a:prstGeom prst="rect">
            <a:avLst/>
          </a:prstGeom>
        </p:spPr>
        <p:txBody>
          <a:bodyPr vert="horz" lIns="137551" tIns="68775" rIns="137551" bIns="68775" rtlCol="0" anchor="b"/>
          <a:lstStyle>
            <a:lvl1pPr algn="r">
              <a:defRPr sz="18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92" y="4696803"/>
            <a:ext cx="9088042" cy="32408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3" y="8567635"/>
            <a:ext cx="7484268" cy="38638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1381" y="318493"/>
            <a:ext cx="1988011" cy="677220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1780" y="318493"/>
            <a:ext cx="5791397" cy="67722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83" y="9715589"/>
            <a:ext cx="9088042" cy="3002870"/>
          </a:xfrm>
        </p:spPr>
        <p:txBody>
          <a:bodyPr anchor="t"/>
          <a:lstStyle>
            <a:lvl1pPr algn="l">
              <a:defRPr sz="4869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83" y="6408227"/>
            <a:ext cx="9088042" cy="3307357"/>
          </a:xfrm>
        </p:spPr>
        <p:txBody>
          <a:bodyPr anchor="b"/>
          <a:lstStyle>
            <a:lvl1pPr marL="0" indent="0">
              <a:buNone/>
              <a:defRPr sz="2337">
                <a:solidFill>
                  <a:schemeClr val="tx1">
                    <a:tint val="75000"/>
                  </a:schemeClr>
                </a:solidFill>
              </a:defRPr>
            </a:lvl1pPr>
            <a:lvl2pPr marL="543724" indent="0">
              <a:buNone/>
              <a:defRPr sz="2337">
                <a:solidFill>
                  <a:schemeClr val="tx1">
                    <a:tint val="75000"/>
                  </a:schemeClr>
                </a:solidFill>
              </a:defRPr>
            </a:lvl2pPr>
            <a:lvl3pPr marL="1087448" indent="0">
              <a:buNone/>
              <a:defRPr sz="1948">
                <a:solidFill>
                  <a:schemeClr val="tx1">
                    <a:tint val="75000"/>
                  </a:schemeClr>
                </a:solidFill>
              </a:defRPr>
            </a:lvl3pPr>
            <a:lvl4pPr marL="1631173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4pPr>
            <a:lvl5pPr marL="2174897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5pPr>
            <a:lvl6pPr marL="2718621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6pPr>
            <a:lvl7pPr marL="3262345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7pPr>
            <a:lvl8pPr marL="3806069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8pPr>
            <a:lvl9pPr marL="4349793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1783" y="1851424"/>
            <a:ext cx="3888775" cy="5239275"/>
          </a:xfrm>
        </p:spPr>
        <p:txBody>
          <a:bodyPr/>
          <a:lstStyle>
            <a:lvl1pPr>
              <a:defRPr sz="3506"/>
            </a:lvl1pPr>
            <a:lvl2pPr>
              <a:defRPr sz="2922"/>
            </a:lvl2pPr>
            <a:lvl3pPr>
              <a:defRPr sz="2337"/>
            </a:lvl3pPr>
            <a:lvl4pPr>
              <a:defRPr sz="2337"/>
            </a:lvl4pPr>
            <a:lvl5pPr>
              <a:defRPr sz="2337"/>
            </a:lvl5pPr>
            <a:lvl6pPr>
              <a:defRPr sz="2337"/>
            </a:lvl6pPr>
            <a:lvl7pPr>
              <a:defRPr sz="2337"/>
            </a:lvl7pPr>
            <a:lvl8pPr>
              <a:defRPr sz="2337"/>
            </a:lvl8pPr>
            <a:lvl9pPr>
              <a:defRPr sz="233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8750" y="1851424"/>
            <a:ext cx="3890633" cy="5239275"/>
          </a:xfrm>
        </p:spPr>
        <p:txBody>
          <a:bodyPr/>
          <a:lstStyle>
            <a:lvl1pPr>
              <a:defRPr sz="3506"/>
            </a:lvl1pPr>
            <a:lvl2pPr>
              <a:defRPr sz="2922"/>
            </a:lvl2pPr>
            <a:lvl3pPr>
              <a:defRPr sz="2337"/>
            </a:lvl3pPr>
            <a:lvl4pPr>
              <a:defRPr sz="2337"/>
            </a:lvl4pPr>
            <a:lvl5pPr>
              <a:defRPr sz="2337"/>
            </a:lvl5pPr>
            <a:lvl6pPr>
              <a:defRPr sz="2337"/>
            </a:lvl6pPr>
            <a:lvl7pPr>
              <a:defRPr sz="2337"/>
            </a:lvl7pPr>
            <a:lvl8pPr>
              <a:defRPr sz="2337"/>
            </a:lvl8pPr>
            <a:lvl9pPr>
              <a:defRPr sz="233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30/11/2019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5" y="605477"/>
            <a:ext cx="9622633" cy="251989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6" y="3384361"/>
            <a:ext cx="4724073" cy="1410437"/>
          </a:xfrm>
        </p:spPr>
        <p:txBody>
          <a:bodyPr anchor="b"/>
          <a:lstStyle>
            <a:lvl1pPr marL="0" indent="0">
              <a:buNone/>
              <a:defRPr sz="2922" b="1"/>
            </a:lvl1pPr>
            <a:lvl2pPr marL="543724" indent="0">
              <a:buNone/>
              <a:defRPr sz="2337" b="1"/>
            </a:lvl2pPr>
            <a:lvl3pPr marL="1087448" indent="0">
              <a:buNone/>
              <a:defRPr sz="2337" b="1"/>
            </a:lvl3pPr>
            <a:lvl4pPr marL="1631173" indent="0">
              <a:buNone/>
              <a:defRPr sz="1948" b="1"/>
            </a:lvl4pPr>
            <a:lvl5pPr marL="2174897" indent="0">
              <a:buNone/>
              <a:defRPr sz="1948" b="1"/>
            </a:lvl5pPr>
            <a:lvl6pPr marL="2718621" indent="0">
              <a:buNone/>
              <a:defRPr sz="1948" b="1"/>
            </a:lvl6pPr>
            <a:lvl7pPr marL="3262345" indent="0">
              <a:buNone/>
              <a:defRPr sz="1948" b="1"/>
            </a:lvl7pPr>
            <a:lvl8pPr marL="3806069" indent="0">
              <a:buNone/>
              <a:defRPr sz="1948" b="1"/>
            </a:lvl8pPr>
            <a:lvl9pPr marL="4349793" indent="0">
              <a:buNone/>
              <a:defRPr sz="1948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596" y="4794793"/>
            <a:ext cx="4724073" cy="8711125"/>
          </a:xfrm>
        </p:spPr>
        <p:txBody>
          <a:bodyPr/>
          <a:lstStyle>
            <a:lvl1pPr>
              <a:defRPr sz="2922"/>
            </a:lvl1pPr>
            <a:lvl2pPr>
              <a:defRPr sz="2337"/>
            </a:lvl2pPr>
            <a:lvl3pPr>
              <a:defRPr sz="2337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1297" y="3384361"/>
            <a:ext cx="4725929" cy="1410437"/>
          </a:xfrm>
        </p:spPr>
        <p:txBody>
          <a:bodyPr anchor="b"/>
          <a:lstStyle>
            <a:lvl1pPr marL="0" indent="0">
              <a:buNone/>
              <a:defRPr sz="2922" b="1"/>
            </a:lvl1pPr>
            <a:lvl2pPr marL="543724" indent="0">
              <a:buNone/>
              <a:defRPr sz="2337" b="1"/>
            </a:lvl2pPr>
            <a:lvl3pPr marL="1087448" indent="0">
              <a:buNone/>
              <a:defRPr sz="2337" b="1"/>
            </a:lvl3pPr>
            <a:lvl4pPr marL="1631173" indent="0">
              <a:buNone/>
              <a:defRPr sz="1948" b="1"/>
            </a:lvl4pPr>
            <a:lvl5pPr marL="2174897" indent="0">
              <a:buNone/>
              <a:defRPr sz="1948" b="1"/>
            </a:lvl5pPr>
            <a:lvl6pPr marL="2718621" indent="0">
              <a:buNone/>
              <a:defRPr sz="1948" b="1"/>
            </a:lvl6pPr>
            <a:lvl7pPr marL="3262345" indent="0">
              <a:buNone/>
              <a:defRPr sz="1948" b="1"/>
            </a:lvl7pPr>
            <a:lvl8pPr marL="3806069" indent="0">
              <a:buNone/>
              <a:defRPr sz="1948" b="1"/>
            </a:lvl8pPr>
            <a:lvl9pPr marL="4349793" indent="0">
              <a:buNone/>
              <a:defRPr sz="1948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1297" y="4794793"/>
            <a:ext cx="4725929" cy="8711125"/>
          </a:xfrm>
        </p:spPr>
        <p:txBody>
          <a:bodyPr/>
          <a:lstStyle>
            <a:lvl1pPr>
              <a:defRPr sz="2922"/>
            </a:lvl1pPr>
            <a:lvl2pPr>
              <a:defRPr sz="2337"/>
            </a:lvl2pPr>
            <a:lvl3pPr>
              <a:defRPr sz="2337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30/11/2019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30/11/2019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30/11/2019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3" y="601977"/>
            <a:ext cx="3517532" cy="2561889"/>
          </a:xfrm>
        </p:spPr>
        <p:txBody>
          <a:bodyPr anchor="b"/>
          <a:lstStyle>
            <a:lvl1pPr algn="l">
              <a:defRPr sz="233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204" y="601976"/>
            <a:ext cx="5977021" cy="12903946"/>
          </a:xfrm>
        </p:spPr>
        <p:txBody>
          <a:bodyPr/>
          <a:lstStyle>
            <a:lvl1pPr>
              <a:defRPr sz="3701"/>
            </a:lvl1pPr>
            <a:lvl2pPr>
              <a:defRPr sz="3506"/>
            </a:lvl2pPr>
            <a:lvl3pPr>
              <a:defRPr sz="2922"/>
            </a:lvl3pPr>
            <a:lvl4pPr>
              <a:defRPr sz="2337"/>
            </a:lvl4pPr>
            <a:lvl5pPr>
              <a:defRPr sz="2337"/>
            </a:lvl5pPr>
            <a:lvl6pPr>
              <a:defRPr sz="2337"/>
            </a:lvl6pPr>
            <a:lvl7pPr>
              <a:defRPr sz="2337"/>
            </a:lvl7pPr>
            <a:lvl8pPr>
              <a:defRPr sz="2337"/>
            </a:lvl8pPr>
            <a:lvl9pPr>
              <a:defRPr sz="233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593" y="3163865"/>
            <a:ext cx="3517532" cy="10342055"/>
          </a:xfrm>
        </p:spPr>
        <p:txBody>
          <a:bodyPr/>
          <a:lstStyle>
            <a:lvl1pPr marL="0" indent="0">
              <a:buNone/>
              <a:defRPr sz="1753"/>
            </a:lvl1pPr>
            <a:lvl2pPr marL="543724" indent="0">
              <a:buNone/>
              <a:defRPr sz="1363"/>
            </a:lvl2pPr>
            <a:lvl3pPr marL="1087448" indent="0">
              <a:buNone/>
              <a:defRPr sz="1169"/>
            </a:lvl3pPr>
            <a:lvl4pPr marL="1631173" indent="0">
              <a:buNone/>
              <a:defRPr sz="974"/>
            </a:lvl4pPr>
            <a:lvl5pPr marL="2174897" indent="0">
              <a:buNone/>
              <a:defRPr sz="974"/>
            </a:lvl5pPr>
            <a:lvl6pPr marL="2718621" indent="0">
              <a:buNone/>
              <a:defRPr sz="974"/>
            </a:lvl6pPr>
            <a:lvl7pPr marL="3262345" indent="0">
              <a:buNone/>
              <a:defRPr sz="974"/>
            </a:lvl7pPr>
            <a:lvl8pPr marL="3806069" indent="0">
              <a:buNone/>
              <a:defRPr sz="974"/>
            </a:lvl8pPr>
            <a:lvl9pPr marL="4349793" indent="0">
              <a:buNone/>
              <a:defRPr sz="97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30/11/2019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671" y="10583551"/>
            <a:ext cx="6415088" cy="1249445"/>
          </a:xfrm>
        </p:spPr>
        <p:txBody>
          <a:bodyPr anchor="b"/>
          <a:lstStyle>
            <a:lvl1pPr algn="l">
              <a:defRPr sz="233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671" y="1350945"/>
            <a:ext cx="6415088" cy="9071610"/>
          </a:xfrm>
        </p:spPr>
        <p:txBody>
          <a:bodyPr/>
          <a:lstStyle>
            <a:lvl1pPr marL="0" indent="0">
              <a:buNone/>
              <a:defRPr sz="3701"/>
            </a:lvl1pPr>
            <a:lvl2pPr marL="543724" indent="0">
              <a:buNone/>
              <a:defRPr sz="3506"/>
            </a:lvl2pPr>
            <a:lvl3pPr marL="1087448" indent="0">
              <a:buNone/>
              <a:defRPr sz="2922"/>
            </a:lvl3pPr>
            <a:lvl4pPr marL="1631173" indent="0">
              <a:buNone/>
              <a:defRPr sz="2337"/>
            </a:lvl4pPr>
            <a:lvl5pPr marL="2174897" indent="0">
              <a:buNone/>
              <a:defRPr sz="2337"/>
            </a:lvl5pPr>
            <a:lvl6pPr marL="2718621" indent="0">
              <a:buNone/>
              <a:defRPr sz="2337"/>
            </a:lvl6pPr>
            <a:lvl7pPr marL="3262345" indent="0">
              <a:buNone/>
              <a:defRPr sz="2337"/>
            </a:lvl7pPr>
            <a:lvl8pPr marL="3806069" indent="0">
              <a:buNone/>
              <a:defRPr sz="2337"/>
            </a:lvl8pPr>
            <a:lvl9pPr marL="4349793" indent="0">
              <a:buNone/>
              <a:defRPr sz="233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671" y="11832996"/>
            <a:ext cx="6415088" cy="1774425"/>
          </a:xfrm>
        </p:spPr>
        <p:txBody>
          <a:bodyPr/>
          <a:lstStyle>
            <a:lvl1pPr marL="0" indent="0">
              <a:buNone/>
              <a:defRPr sz="1753"/>
            </a:lvl1pPr>
            <a:lvl2pPr marL="543724" indent="0">
              <a:buNone/>
              <a:defRPr sz="1363"/>
            </a:lvl2pPr>
            <a:lvl3pPr marL="1087448" indent="0">
              <a:buNone/>
              <a:defRPr sz="1169"/>
            </a:lvl3pPr>
            <a:lvl4pPr marL="1631173" indent="0">
              <a:buNone/>
              <a:defRPr sz="974"/>
            </a:lvl4pPr>
            <a:lvl5pPr marL="2174897" indent="0">
              <a:buNone/>
              <a:defRPr sz="974"/>
            </a:lvl5pPr>
            <a:lvl6pPr marL="2718621" indent="0">
              <a:buNone/>
              <a:defRPr sz="974"/>
            </a:lvl6pPr>
            <a:lvl7pPr marL="3262345" indent="0">
              <a:buNone/>
              <a:defRPr sz="974"/>
            </a:lvl7pPr>
            <a:lvl8pPr marL="3806069" indent="0">
              <a:buNone/>
              <a:defRPr sz="974"/>
            </a:lvl8pPr>
            <a:lvl9pPr marL="4349793" indent="0">
              <a:buNone/>
              <a:defRPr sz="97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30/11/2019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595" y="605477"/>
            <a:ext cx="9622633" cy="2519894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5" y="3527852"/>
            <a:ext cx="9622633" cy="9978074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596" y="14013403"/>
            <a:ext cx="2494757" cy="804967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043" y="14013403"/>
            <a:ext cx="3385740" cy="804967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470" y="14013403"/>
            <a:ext cx="2494757" cy="804967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7448" rtl="0" eaLnBrk="1" latinLnBrk="0" hangingPunct="1">
        <a:spcBef>
          <a:spcPct val="0"/>
        </a:spcBef>
        <a:buNone/>
        <a:defRPr sz="52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794" indent="-407794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1" kern="1200">
          <a:solidFill>
            <a:schemeClr val="tx1"/>
          </a:solidFill>
          <a:latin typeface="+mn-lt"/>
          <a:ea typeface="+mn-ea"/>
          <a:cs typeface="+mn-cs"/>
        </a:defRPr>
      </a:lvl1pPr>
      <a:lvl2pPr marL="883553" indent="-339829" algn="l" defTabSz="10874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6" kern="1200">
          <a:solidFill>
            <a:schemeClr val="tx1"/>
          </a:solidFill>
          <a:latin typeface="+mn-lt"/>
          <a:ea typeface="+mn-ea"/>
          <a:cs typeface="+mn-cs"/>
        </a:defRPr>
      </a:lvl2pPr>
      <a:lvl3pPr marL="1359312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2" kern="1200">
          <a:solidFill>
            <a:schemeClr val="tx1"/>
          </a:solidFill>
          <a:latin typeface="+mn-lt"/>
          <a:ea typeface="+mn-ea"/>
          <a:cs typeface="+mn-cs"/>
        </a:defRPr>
      </a:lvl3pPr>
      <a:lvl4pPr marL="1903035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446759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»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90483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34209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077933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621656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43724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087448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631173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174897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718621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262345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3806069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349793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603" y="192505"/>
            <a:ext cx="10656137" cy="2386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73"/>
          </a:p>
        </p:txBody>
      </p:sp>
      <p:sp>
        <p:nvSpPr>
          <p:cNvPr id="27" name="ZoneTexte 26"/>
          <p:cNvSpPr txBox="1"/>
          <p:nvPr/>
        </p:nvSpPr>
        <p:spPr>
          <a:xfrm>
            <a:off x="737394" y="13775154"/>
            <a:ext cx="3381506" cy="721011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51" y="13775154"/>
            <a:ext cx="3300147" cy="6917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1073" y="813570"/>
            <a:ext cx="1069181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33241F"/>
                </a:solidFill>
              </a:rPr>
              <a:t>Les 5 éléments</a:t>
            </a:r>
            <a:endParaRPr lang="fr-FR" sz="4400" b="1" dirty="0">
              <a:solidFill>
                <a:srgbClr val="33241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083"/>
            <a:ext cx="10691814" cy="108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603" y="192505"/>
            <a:ext cx="10656137" cy="2386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73"/>
          </a:p>
        </p:txBody>
      </p:sp>
      <p:sp>
        <p:nvSpPr>
          <p:cNvPr id="27" name="ZoneTexte 26"/>
          <p:cNvSpPr txBox="1"/>
          <p:nvPr/>
        </p:nvSpPr>
        <p:spPr>
          <a:xfrm>
            <a:off x="737394" y="13775154"/>
            <a:ext cx="3381506" cy="721011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51" y="13775154"/>
            <a:ext cx="3300147" cy="6917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" y="1366987"/>
            <a:ext cx="10459057" cy="1034134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222971"/>
            <a:ext cx="1069181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33241F"/>
                </a:solidFill>
              </a:rPr>
              <a:t>Mouvement respiratoire</a:t>
            </a:r>
            <a:endParaRPr lang="fr-FR" sz="4400" b="1" dirty="0">
              <a:solidFill>
                <a:srgbClr val="33241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29482" y="11202312"/>
            <a:ext cx="239356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00B0F0"/>
                </a:solidFill>
              </a:rPr>
              <a:t>J’inspire</a:t>
            </a:r>
            <a:endParaRPr lang="fr-FR" sz="4400" b="1" dirty="0">
              <a:solidFill>
                <a:srgbClr val="00B0F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568131" y="11232083"/>
            <a:ext cx="239356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7030A0"/>
                </a:solidFill>
              </a:rPr>
              <a:t>J’expire</a:t>
            </a:r>
            <a:endParaRPr lang="fr-FR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603" y="192505"/>
            <a:ext cx="10656137" cy="2386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73"/>
          </a:p>
        </p:txBody>
      </p:sp>
      <p:sp>
        <p:nvSpPr>
          <p:cNvPr id="27" name="ZoneTexte 26"/>
          <p:cNvSpPr txBox="1"/>
          <p:nvPr/>
        </p:nvSpPr>
        <p:spPr>
          <a:xfrm>
            <a:off x="737394" y="13775154"/>
            <a:ext cx="3381506" cy="721011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51" y="13775154"/>
            <a:ext cx="3300147" cy="6917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222971"/>
            <a:ext cx="1069181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33241F"/>
                </a:solidFill>
              </a:rPr>
              <a:t>Diaphragme</a:t>
            </a:r>
            <a:endParaRPr lang="fr-FR" sz="4400" b="1" dirty="0">
              <a:solidFill>
                <a:srgbClr val="33241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3" y="2429792"/>
            <a:ext cx="10242451" cy="102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603" y="192505"/>
            <a:ext cx="10656137" cy="2386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73"/>
          </a:p>
        </p:txBody>
      </p:sp>
      <p:sp>
        <p:nvSpPr>
          <p:cNvPr id="27" name="ZoneTexte 26"/>
          <p:cNvSpPr txBox="1"/>
          <p:nvPr/>
        </p:nvSpPr>
        <p:spPr>
          <a:xfrm>
            <a:off x="737394" y="13775154"/>
            <a:ext cx="3381506" cy="721011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51" y="13775154"/>
            <a:ext cx="3300147" cy="69173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" y="12960275"/>
            <a:ext cx="106907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85B0"/>
                </a:solidFill>
              </a:rPr>
              <a:t>J’apprends à vivre avec</a:t>
            </a:r>
            <a:endParaRPr lang="fr-FR" sz="4000" b="1" dirty="0">
              <a:solidFill>
                <a:srgbClr val="0085B0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68" y="5183411"/>
            <a:ext cx="7772786" cy="77724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-505221"/>
            <a:ext cx="8298234" cy="55381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1073" y="388606"/>
            <a:ext cx="1069181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33241F"/>
                </a:solidFill>
              </a:rPr>
              <a:t>Les émotions</a:t>
            </a:r>
            <a:endParaRPr lang="fr-FR" sz="4400" b="1" dirty="0">
              <a:solidFill>
                <a:srgbClr val="3324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6427694" y="0"/>
            <a:ext cx="17297048" cy="15119350"/>
            <a:chOff x="-6427694" y="-4134841"/>
            <a:chExt cx="17297048" cy="19254189"/>
          </a:xfrm>
        </p:grpSpPr>
        <p:sp>
          <p:nvSpPr>
            <p:cNvPr id="41" name="Rectangle 40"/>
            <p:cNvSpPr/>
            <p:nvPr/>
          </p:nvSpPr>
          <p:spPr>
            <a:xfrm>
              <a:off x="-80681" y="204633"/>
              <a:ext cx="10897628" cy="14914715"/>
            </a:xfrm>
            <a:prstGeom prst="rect">
              <a:avLst/>
            </a:prstGeom>
            <a:solidFill>
              <a:srgbClr val="A3125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A535C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266700" y="-4108080"/>
              <a:ext cx="10876734" cy="3618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102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8027" y="-1601760"/>
              <a:ext cx="5454391" cy="1173020"/>
            </a:xfrm>
            <a:prstGeom prst="rect">
              <a:avLst/>
            </a:prstGeom>
            <a:noFill/>
          </p:spPr>
          <p:txBody>
            <a:bodyPr wrap="square" lIns="247276" tIns="123638" rIns="247276" bIns="12363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4000" b="1" dirty="0">
                  <a:solidFill>
                    <a:srgbClr val="0085B0"/>
                  </a:solidFill>
                  <a:latin typeface="Trebuchet MS" panose="020B0603020202020204" pitchFamily="34" charset="0"/>
                </a:rPr>
                <a:t>www.kheprisante.fr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-6427694" y="-3089301"/>
              <a:ext cx="1828800" cy="1193476"/>
            </a:xfrm>
            <a:prstGeom prst="rect">
              <a:avLst/>
            </a:prstGeom>
            <a:solidFill>
              <a:srgbClr val="0A53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A535C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6427694" y="-1778942"/>
              <a:ext cx="1828800" cy="1193476"/>
            </a:xfrm>
            <a:prstGeom prst="rect">
              <a:avLst/>
            </a:prstGeom>
            <a:solidFill>
              <a:srgbClr val="0BB3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A535C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6427694" y="-468583"/>
              <a:ext cx="1828800" cy="1193476"/>
            </a:xfrm>
            <a:prstGeom prst="rect">
              <a:avLst/>
            </a:prstGeom>
            <a:solidFill>
              <a:srgbClr val="94C1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A535C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6427694" y="841776"/>
              <a:ext cx="1828800" cy="1193476"/>
            </a:xfrm>
            <a:prstGeom prst="rect">
              <a:avLst/>
            </a:prstGeom>
            <a:solidFill>
              <a:srgbClr val="FFCD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A535C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-6427694" y="2152135"/>
              <a:ext cx="1828800" cy="1193476"/>
            </a:xfrm>
            <a:prstGeom prst="rect">
              <a:avLst/>
            </a:prstGeom>
            <a:solidFill>
              <a:srgbClr val="EA65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A535C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6427694" y="3462494"/>
              <a:ext cx="1828800" cy="1193476"/>
            </a:xfrm>
            <a:prstGeom prst="rect">
              <a:avLst/>
            </a:prstGeom>
            <a:solidFill>
              <a:srgbClr val="A3125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A535C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6427694" y="4824861"/>
              <a:ext cx="1828800" cy="1193476"/>
            </a:xfrm>
            <a:prstGeom prst="rect">
              <a:avLst/>
            </a:prstGeom>
            <a:solidFill>
              <a:srgbClr val="33241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A535C"/>
                </a:solidFill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 rot="20976891">
              <a:off x="525308" y="971413"/>
              <a:ext cx="4738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rgbClr val="FFCD1E"/>
                  </a:solidFill>
                  <a:latin typeface="Bahnschrift SemiBold" panose="020B0502040204020203" pitchFamily="34" charset="0"/>
                </a:rPr>
                <a:t>Téléthon 2019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79929" y="2672803"/>
              <a:ext cx="100338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 smtClean="0">
                  <a:solidFill>
                    <a:schemeClr val="bg1"/>
                  </a:solidFill>
                </a:rPr>
                <a:t>Parcours</a:t>
              </a:r>
              <a:r>
                <a:rPr lang="fr-FR" sz="4000" b="1" dirty="0">
                  <a:solidFill>
                    <a:schemeClr val="bg1"/>
                  </a:solidFill>
                </a:rPr>
                <a:t> </a:t>
              </a:r>
              <a:r>
                <a:rPr lang="fr-FR" sz="4000" b="1" dirty="0" smtClean="0">
                  <a:solidFill>
                    <a:schemeClr val="bg1"/>
                  </a:solidFill>
                </a:rPr>
                <a:t>remise en forme en découvrant</a:t>
              </a:r>
            </a:p>
            <a:p>
              <a:r>
                <a:rPr lang="fr-FR" sz="4000" b="1" dirty="0" smtClean="0">
                  <a:solidFill>
                    <a:schemeClr val="bg1"/>
                  </a:solidFill>
                </a:rPr>
                <a:t>des pratiques de </a:t>
              </a:r>
              <a:r>
                <a:rPr lang="fr-FR" sz="4000" b="1" dirty="0">
                  <a:solidFill>
                    <a:schemeClr val="bg1"/>
                  </a:solidFill>
                </a:rPr>
                <a:t>bien-être et </a:t>
              </a:r>
              <a:r>
                <a:rPr lang="fr-FR" sz="4000" b="1" dirty="0" smtClean="0">
                  <a:solidFill>
                    <a:schemeClr val="bg1"/>
                  </a:solidFill>
                </a:rPr>
                <a:t>de santé :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-80682" y="4315452"/>
              <a:ext cx="9784262" cy="4193836"/>
            </a:xfrm>
            <a:prstGeom prst="rect">
              <a:avLst/>
            </a:prstGeom>
            <a:solidFill>
              <a:srgbClr val="FFCD1E"/>
            </a:solidFill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srgbClr val="A31254"/>
                  </a:solidFill>
                </a:rPr>
                <a:t> </a:t>
              </a:r>
              <a:r>
                <a:rPr lang="fr-FR" sz="4000" b="1" dirty="0" smtClean="0">
                  <a:solidFill>
                    <a:srgbClr val="A31254"/>
                  </a:solidFill>
                </a:rPr>
                <a:t>  </a:t>
              </a:r>
              <a:r>
                <a:rPr lang="fr-FR" sz="4000" b="1" dirty="0" smtClean="0">
                  <a:solidFill>
                    <a:srgbClr val="A31254"/>
                  </a:solidFill>
                  <a:latin typeface="Bahnschrift SemiBold" panose="020B0502040204020203" pitchFamily="34" charset="0"/>
                </a:rPr>
                <a:t>Séances individuelles – 10 à 15 min</a:t>
              </a:r>
              <a:endParaRPr lang="fr-FR" sz="4000" dirty="0">
                <a:solidFill>
                  <a:srgbClr val="A31254"/>
                </a:solidFill>
                <a:latin typeface="Bahnschrift SemiBold" panose="020B0502040204020203" pitchFamily="34" charset="0"/>
              </a:endParaRPr>
            </a:p>
            <a:p>
              <a:r>
                <a:rPr lang="fr-FR" sz="2400" b="1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         </a:t>
              </a:r>
              <a:r>
                <a:rPr lang="fr-FR" sz="28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&gt;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Massage </a:t>
              </a:r>
              <a:r>
                <a:rPr lang="fr-FR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assis</a:t>
              </a:r>
            </a:p>
            <a:p>
              <a:r>
                <a:rPr lang="fr-FR" sz="2400" b="1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         </a:t>
              </a:r>
              <a:r>
                <a:rPr lang="fr-FR" sz="28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&gt;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Réflexologie plantaire</a:t>
              </a:r>
            </a:p>
            <a:p>
              <a:r>
                <a:rPr lang="fr-FR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         </a:t>
              </a:r>
              <a:r>
                <a:rPr lang="fr-FR" sz="28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&gt;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Acupressure et Relaxation crânienne </a:t>
              </a:r>
            </a:p>
            <a:p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          </a:t>
              </a:r>
              <a:r>
                <a:rPr lang="fr-FR" sz="28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&gt;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Massage </a:t>
              </a:r>
              <a:r>
                <a:rPr lang="fr-FR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Thaïlandais </a:t>
              </a:r>
            </a:p>
            <a:p>
              <a:r>
                <a:rPr lang="fr-FR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         </a:t>
              </a:r>
              <a:r>
                <a:rPr lang="fr-FR" sz="28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&gt; </a:t>
              </a:r>
              <a:r>
                <a:rPr lang="fr-FR" sz="2400" b="1" dirty="0" err="1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Kobido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 </a:t>
              </a:r>
              <a:r>
                <a:rPr lang="fr-FR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(massage du visage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japonais soin anti-âge)</a:t>
              </a:r>
            </a:p>
            <a:p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902204" y="8221346"/>
              <a:ext cx="9945723" cy="3488330"/>
            </a:xfrm>
            <a:prstGeom prst="rect">
              <a:avLst/>
            </a:prstGeom>
            <a:solidFill>
              <a:srgbClr val="EA650A"/>
            </a:solidFill>
          </p:spPr>
          <p:txBody>
            <a:bodyPr wrap="square" rtlCol="0">
              <a:spAutoFit/>
            </a:bodyPr>
            <a:lstStyle/>
            <a:p>
              <a:r>
                <a:rPr lang="fr-FR" sz="4000" b="1" dirty="0" smtClean="0">
                  <a:solidFill>
                    <a:srgbClr val="FFCD1E"/>
                  </a:solidFill>
                  <a:latin typeface="Bahnschrift" panose="020B0502040204020203" pitchFamily="34" charset="0"/>
                </a:rPr>
                <a:t>  </a:t>
              </a:r>
              <a:r>
                <a:rPr lang="fr-FR" sz="4000" b="1" dirty="0" smtClean="0">
                  <a:solidFill>
                    <a:srgbClr val="FFCD1E"/>
                  </a:solidFill>
                  <a:latin typeface="Bahnschrift SemiBold" panose="020B0502040204020203" pitchFamily="34" charset="0"/>
                </a:rPr>
                <a:t>Séances </a:t>
              </a:r>
              <a:r>
                <a:rPr lang="fr-FR" sz="4000" b="1" dirty="0">
                  <a:solidFill>
                    <a:srgbClr val="FFCD1E"/>
                  </a:solidFill>
                  <a:latin typeface="Bahnschrift SemiBold" panose="020B0502040204020203" pitchFamily="34" charset="0"/>
                </a:rPr>
                <a:t>collectives</a:t>
              </a:r>
              <a:r>
                <a:rPr lang="fr-FR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 </a:t>
              </a:r>
            </a:p>
            <a:p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 </a:t>
              </a:r>
              <a:r>
                <a:rPr lang="fr-FR" sz="28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&gt;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30 </a:t>
              </a:r>
              <a:r>
                <a:rPr lang="fr-FR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min : Sophrologie  </a:t>
              </a:r>
            </a:p>
            <a:p>
              <a:r>
                <a:rPr lang="fr-FR" sz="28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 </a:t>
              </a:r>
              <a:r>
                <a:rPr lang="fr-FR" sz="28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&gt;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30 </a:t>
              </a:r>
              <a:r>
                <a:rPr lang="fr-FR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min : Qi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Gong </a:t>
              </a:r>
              <a:endParaRPr lang="fr-FR" sz="2400" b="1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  <a:p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 </a:t>
              </a:r>
              <a:r>
                <a:rPr lang="fr-FR" sz="28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&gt;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60 </a:t>
              </a:r>
              <a:r>
                <a:rPr lang="fr-FR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min : Psychomotricité :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parcours </a:t>
              </a:r>
              <a:r>
                <a:rPr lang="fr-FR" sz="2400" b="1" dirty="0" err="1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pychosensoriel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 pour</a:t>
              </a:r>
            </a:p>
            <a:p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	     pour parents et enfants,</a:t>
              </a:r>
            </a:p>
            <a:p>
              <a:r>
                <a:rPr lang="fr-FR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	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     Régulation </a:t>
              </a:r>
              <a:r>
                <a:rPr lang="fr-FR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du tonus et du </a:t>
              </a:r>
              <a:r>
                <a:rPr lang="fr-FR" sz="24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geste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71319" y="-4134841"/>
              <a:ext cx="5442412" cy="6598641"/>
            </a:xfrm>
            <a:prstGeom prst="rect">
              <a:avLst/>
            </a:prstGeom>
            <a:solidFill>
              <a:srgbClr val="0A5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 rot="506800">
              <a:off x="5649343" y="12373873"/>
              <a:ext cx="4327897" cy="1528595"/>
            </a:xfrm>
            <a:prstGeom prst="rect">
              <a:avLst/>
            </a:prstGeom>
            <a:solidFill>
              <a:srgbClr val="A31254"/>
            </a:solidFill>
            <a:ln w="76200">
              <a:solidFill>
                <a:srgbClr val="EA650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bg1"/>
                  </a:solidFill>
                </a:rPr>
                <a:t>   Gratuit</a:t>
              </a:r>
              <a:r>
                <a:rPr lang="fr-FR" sz="2400" dirty="0">
                  <a:solidFill>
                    <a:schemeClr val="bg1"/>
                  </a:solidFill>
                </a:rPr>
                <a:t> </a:t>
              </a:r>
              <a:r>
                <a:rPr lang="fr-FR" sz="2400" dirty="0" smtClean="0">
                  <a:solidFill>
                    <a:schemeClr val="bg1"/>
                  </a:solidFill>
                </a:rPr>
                <a:t>:</a:t>
              </a:r>
            </a:p>
            <a:p>
              <a:r>
                <a:rPr lang="fr-FR" sz="2400" b="1" dirty="0">
                  <a:solidFill>
                    <a:schemeClr val="bg1"/>
                  </a:solidFill>
                </a:rPr>
                <a:t> 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  Atelier sophrologie des aidants</a:t>
              </a:r>
            </a:p>
            <a:p>
              <a:r>
                <a:rPr lang="fr-FR" sz="2400" b="1" dirty="0" smtClean="0">
                  <a:solidFill>
                    <a:schemeClr val="bg1"/>
                  </a:solidFill>
                </a:rPr>
                <a:t>   Tente sensorielle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783601" y="-2412908"/>
              <a:ext cx="4617848" cy="1998931"/>
            </a:xfrm>
            <a:prstGeom prst="rect">
              <a:avLst/>
            </a:prstGeom>
            <a:solidFill>
              <a:srgbClr val="0A535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 smtClean="0">
                  <a:solidFill>
                    <a:schemeClr val="bg1"/>
                  </a:solidFill>
                </a:rPr>
                <a:t>PROGRAMME</a:t>
              </a:r>
              <a:r>
                <a:rPr lang="fr-FR" sz="4800" b="1" dirty="0" smtClean="0">
                  <a:solidFill>
                    <a:schemeClr val="bg1"/>
                  </a:solidFill>
                </a:rPr>
                <a:t> POLE BIEN-ETRE</a:t>
              </a:r>
            </a:p>
          </p:txBody>
        </p:sp>
        <p:sp>
          <p:nvSpPr>
            <p:cNvPr id="6" name="Titre 1"/>
            <p:cNvSpPr txBox="1">
              <a:spLocks/>
            </p:cNvSpPr>
            <p:nvPr/>
          </p:nvSpPr>
          <p:spPr>
            <a:xfrm>
              <a:off x="-139939" y="-477235"/>
              <a:ext cx="11009293" cy="689919"/>
            </a:xfrm>
            <a:prstGeom prst="rect">
              <a:avLst/>
            </a:prstGeom>
            <a:solidFill>
              <a:srgbClr val="33241F"/>
            </a:solidFill>
            <a:ln>
              <a:noFill/>
            </a:ln>
          </p:spPr>
          <p:txBody>
            <a:bodyPr lIns="133288" tIns="66642" rIns="133288" bIns="66642">
              <a:noAutofit/>
            </a:bodyPr>
            <a:lstStyle>
              <a:lvl1pPr algn="ctr" defTabSz="111531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800" b="1" dirty="0">
                  <a:solidFill>
                    <a:schemeClr val="bg1"/>
                  </a:solidFill>
                </a:rPr>
                <a:t>Vie professionnelle  - Familles -  Couples - Adolescents - Enfants</a:t>
              </a: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04" y="-3792120"/>
              <a:ext cx="6273145" cy="1524972"/>
            </a:xfrm>
            <a:prstGeom prst="rect">
              <a:avLst/>
            </a:prstGeom>
          </p:spPr>
        </p:pic>
        <p:sp>
          <p:nvSpPr>
            <p:cNvPr id="53" name="ZoneTexte 52"/>
            <p:cNvSpPr txBox="1"/>
            <p:nvPr/>
          </p:nvSpPr>
          <p:spPr>
            <a:xfrm rot="21262063">
              <a:off x="-256689" y="12206609"/>
              <a:ext cx="5296882" cy="2469267"/>
            </a:xfrm>
            <a:prstGeom prst="rect">
              <a:avLst/>
            </a:prstGeom>
            <a:solidFill>
              <a:srgbClr val="33241F"/>
            </a:solidFill>
          </p:spPr>
          <p:txBody>
            <a:bodyPr wrap="square" rtlCol="0">
              <a:spAutoFit/>
            </a:bodyPr>
            <a:lstStyle/>
            <a:p>
              <a:r>
                <a:rPr lang="fr-FR" sz="4000" b="1" dirty="0" smtClean="0">
                  <a:solidFill>
                    <a:srgbClr val="FFCD1E"/>
                  </a:solidFill>
                  <a:latin typeface="Bahnschrift" panose="020B0502040204020203" pitchFamily="34" charset="0"/>
                </a:rPr>
                <a:t>     Gymnase</a:t>
              </a:r>
            </a:p>
            <a:p>
              <a:r>
                <a:rPr lang="fr-FR" sz="4000" b="1" dirty="0" smtClean="0">
                  <a:solidFill>
                    <a:srgbClr val="FFCD1E"/>
                  </a:solidFill>
                  <a:latin typeface="Bahnschrift" panose="020B0502040204020203" pitchFamily="34" charset="0"/>
                </a:rPr>
                <a:t>     du </a:t>
              </a:r>
              <a:r>
                <a:rPr lang="fr-FR" sz="4000" b="1" dirty="0" err="1" smtClean="0">
                  <a:solidFill>
                    <a:srgbClr val="FFCD1E"/>
                  </a:solidFill>
                  <a:latin typeface="Bahnschrift" panose="020B0502040204020203" pitchFamily="34" charset="0"/>
                </a:rPr>
                <a:t>Bicheret</a:t>
              </a:r>
              <a:endParaRPr lang="fr-FR" sz="4000" b="1" dirty="0">
                <a:solidFill>
                  <a:srgbClr val="FFCD1E"/>
                </a:solidFill>
                <a:latin typeface="Bahnschrift" panose="020B0502040204020203" pitchFamily="34" charset="0"/>
              </a:endParaRPr>
            </a:p>
            <a:p>
              <a:r>
                <a:rPr lang="fr-FR" sz="4000" b="1" dirty="0" smtClean="0">
                  <a:solidFill>
                    <a:srgbClr val="FFCD1E"/>
                  </a:solidFill>
                  <a:latin typeface="Bahnschrift" panose="020B0502040204020203" pitchFamily="34" charset="0"/>
                </a:rPr>
                <a:t>     à Chessy</a:t>
              </a:r>
              <a:endParaRPr lang="fr-FR" sz="4000" b="1" dirty="0">
                <a:solidFill>
                  <a:srgbClr val="FFCD1E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5371320" y="225469"/>
              <a:ext cx="5442412" cy="2077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FFCD1E"/>
                  </a:solidFill>
                </a:rPr>
                <a:t>      	</a:t>
              </a:r>
              <a:r>
                <a:rPr lang="fr-FR" sz="3200" b="1" dirty="0" smtClean="0">
                  <a:solidFill>
                    <a:schemeClr val="bg1"/>
                  </a:solidFill>
                </a:rPr>
                <a:t>Samedi </a:t>
              </a:r>
              <a:r>
                <a:rPr lang="fr-FR" sz="3200" b="1" dirty="0">
                  <a:solidFill>
                    <a:schemeClr val="bg1"/>
                  </a:solidFill>
                </a:rPr>
                <a:t>7 </a:t>
              </a:r>
              <a:endParaRPr lang="fr-FR" sz="3200" b="1" dirty="0" smtClean="0">
                <a:solidFill>
                  <a:schemeClr val="bg1"/>
                </a:solidFill>
              </a:endParaRPr>
            </a:p>
            <a:p>
              <a:r>
                <a:rPr lang="fr-FR" sz="3200" b="1" dirty="0" smtClean="0">
                  <a:solidFill>
                    <a:schemeClr val="bg1"/>
                  </a:solidFill>
                </a:rPr>
                <a:t>     	</a:t>
              </a:r>
              <a:r>
                <a:rPr lang="fr-FR" sz="2800" b="1" dirty="0" smtClean="0">
                  <a:solidFill>
                    <a:schemeClr val="bg1"/>
                  </a:solidFill>
                </a:rPr>
                <a:t>DECEMBRE</a:t>
              </a:r>
              <a:endParaRPr lang="fr-FR" sz="3200" b="1" dirty="0" smtClean="0">
                <a:solidFill>
                  <a:schemeClr val="bg1"/>
                </a:solidFill>
              </a:endParaRPr>
            </a:p>
            <a:p>
              <a:r>
                <a:rPr lang="fr-FR" sz="3200" b="1" dirty="0" smtClean="0">
                  <a:solidFill>
                    <a:schemeClr val="bg1"/>
                  </a:solidFill>
                </a:rPr>
                <a:t>     	De 9 h 30 à 18 h 30</a:t>
              </a:r>
              <a:endParaRPr lang="fr-FR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66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603" y="192505"/>
            <a:ext cx="10656137" cy="2386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73"/>
          </a:p>
        </p:txBody>
      </p:sp>
      <p:sp>
        <p:nvSpPr>
          <p:cNvPr id="27" name="ZoneTexte 26"/>
          <p:cNvSpPr txBox="1"/>
          <p:nvPr/>
        </p:nvSpPr>
        <p:spPr>
          <a:xfrm>
            <a:off x="737394" y="13775154"/>
            <a:ext cx="3381506" cy="721011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51" y="13775154"/>
            <a:ext cx="3300147" cy="6917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453530"/>
            <a:ext cx="1069181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33241F"/>
                </a:solidFill>
              </a:rPr>
              <a:t>Système respiratoire</a:t>
            </a:r>
            <a:endParaRPr lang="fr-FR" sz="4400" b="1" dirty="0">
              <a:solidFill>
                <a:srgbClr val="33241F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1" y="1621539"/>
            <a:ext cx="10058400" cy="57221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8" y="7785814"/>
            <a:ext cx="5337652" cy="533765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555482" y="10390634"/>
            <a:ext cx="354295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33241F"/>
                </a:solidFill>
              </a:rPr>
              <a:t>Diaphragme</a:t>
            </a:r>
            <a:endParaRPr lang="fr-FR" sz="4400" b="1" dirty="0">
              <a:solidFill>
                <a:srgbClr val="3324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603" y="192505"/>
            <a:ext cx="10656137" cy="2386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73"/>
          </a:p>
        </p:txBody>
      </p:sp>
      <p:sp>
        <p:nvSpPr>
          <p:cNvPr id="27" name="ZoneTexte 26"/>
          <p:cNvSpPr txBox="1"/>
          <p:nvPr/>
        </p:nvSpPr>
        <p:spPr>
          <a:xfrm>
            <a:off x="737394" y="13775154"/>
            <a:ext cx="3381506" cy="721011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51" y="13775154"/>
            <a:ext cx="3300147" cy="6917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3" y="7032085"/>
            <a:ext cx="10058400" cy="66005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90" y="-1165"/>
            <a:ext cx="6889561" cy="68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contenu 2"/>
          <p:cNvSpPr txBox="1">
            <a:spLocks/>
          </p:cNvSpPr>
          <p:nvPr/>
        </p:nvSpPr>
        <p:spPr>
          <a:xfrm>
            <a:off x="-190356" y="13730540"/>
            <a:ext cx="10882171" cy="1402469"/>
          </a:xfrm>
          <a:prstGeom prst="rect">
            <a:avLst/>
          </a:prstGeom>
          <a:solidFill>
            <a:srgbClr val="33241F"/>
          </a:solidFill>
          <a:ln>
            <a:solidFill>
              <a:schemeClr val="bg1"/>
            </a:solidFill>
          </a:ln>
        </p:spPr>
        <p:txBody>
          <a:bodyPr lIns="155902" tIns="77951" rIns="155902" bIns="77951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142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03" y="192505"/>
            <a:ext cx="10656137" cy="2386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73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" y="2615775"/>
            <a:ext cx="10690739" cy="633353"/>
          </a:xfrm>
          <a:prstGeom prst="rect">
            <a:avLst/>
          </a:prstGeom>
          <a:solidFill>
            <a:srgbClr val="33241F"/>
          </a:solidFill>
        </p:spPr>
        <p:txBody>
          <a:bodyPr lIns="89154" tIns="44576" rIns="89154" bIns="44576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27" b="1" dirty="0">
                <a:solidFill>
                  <a:schemeClr val="bg1"/>
                </a:solidFill>
              </a:rPr>
              <a:t>Vie professionnelle  - Familles -  Couples - Adolescents - Enfants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20602" y="3212025"/>
            <a:ext cx="4170139" cy="9379882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12700">
            <a:solidFill>
              <a:srgbClr val="332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73"/>
          </a:p>
        </p:txBody>
      </p:sp>
      <p:sp>
        <p:nvSpPr>
          <p:cNvPr id="16" name="ZoneTexte 15"/>
          <p:cNvSpPr txBox="1"/>
          <p:nvPr/>
        </p:nvSpPr>
        <p:spPr>
          <a:xfrm>
            <a:off x="6511801" y="3311203"/>
            <a:ext cx="41877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3241F"/>
                </a:solidFill>
              </a:rPr>
              <a:t>Qualité de Vie au </a:t>
            </a:r>
            <a:r>
              <a:rPr lang="fr-FR" sz="2400" b="1" dirty="0" smtClean="0">
                <a:solidFill>
                  <a:srgbClr val="33241F"/>
                </a:solidFill>
              </a:rPr>
              <a:t>Travail</a:t>
            </a:r>
            <a:endParaRPr lang="fr-FR" sz="2400" b="1" dirty="0">
              <a:solidFill>
                <a:srgbClr val="33241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20598" y="7947481"/>
            <a:ext cx="4171215" cy="1569660"/>
          </a:xfrm>
          <a:prstGeom prst="rect">
            <a:avLst/>
          </a:prstGeom>
          <a:noFill/>
          <a:ln>
            <a:solidFill>
              <a:srgbClr val="3324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3241F"/>
                </a:solidFill>
              </a:rPr>
              <a:t>Troubles Envahissant du Développement (dont autisme)</a:t>
            </a:r>
          </a:p>
          <a:p>
            <a:pPr algn="ctr"/>
            <a:r>
              <a:rPr lang="fr-FR" sz="2400" b="1" dirty="0">
                <a:solidFill>
                  <a:srgbClr val="33241F"/>
                </a:solidFill>
              </a:rPr>
              <a:t>et des apprentissages</a:t>
            </a:r>
          </a:p>
          <a:p>
            <a:pPr algn="ctr"/>
            <a:r>
              <a:rPr lang="fr-FR" sz="2400" b="1" dirty="0">
                <a:solidFill>
                  <a:srgbClr val="33241F"/>
                </a:solidFill>
              </a:rPr>
              <a:t>Souffrance scolaire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511801" y="9542678"/>
            <a:ext cx="417121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3241F"/>
                </a:solidFill>
              </a:rPr>
              <a:t>Précocité Intellectuelle</a:t>
            </a:r>
          </a:p>
          <a:p>
            <a:pPr algn="ctr"/>
            <a:r>
              <a:rPr lang="fr-FR" sz="2400" b="1" dirty="0" err="1">
                <a:solidFill>
                  <a:srgbClr val="33241F"/>
                </a:solidFill>
              </a:rPr>
              <a:t>Surdouance</a:t>
            </a:r>
            <a:r>
              <a:rPr lang="fr-FR" sz="2400" b="1" dirty="0">
                <a:solidFill>
                  <a:srgbClr val="33241F"/>
                </a:solidFill>
              </a:rPr>
              <a:t> Adulte</a:t>
            </a:r>
          </a:p>
          <a:p>
            <a:pPr algn="ctr"/>
            <a:r>
              <a:rPr lang="fr-FR" sz="2400" b="1" dirty="0">
                <a:solidFill>
                  <a:srgbClr val="33241F"/>
                </a:solidFill>
              </a:rPr>
              <a:t>TDA-H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520604" y="11481206"/>
            <a:ext cx="4171211" cy="830997"/>
          </a:xfrm>
          <a:prstGeom prst="rect">
            <a:avLst/>
          </a:prstGeom>
          <a:noFill/>
          <a:ln>
            <a:solidFill>
              <a:srgbClr val="3324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3241F"/>
                </a:solidFill>
              </a:rPr>
              <a:t>Allergies </a:t>
            </a:r>
          </a:p>
          <a:p>
            <a:pPr algn="ctr"/>
            <a:r>
              <a:rPr lang="fr-FR" sz="2400" b="1" dirty="0">
                <a:solidFill>
                  <a:srgbClr val="33241F"/>
                </a:solidFill>
              </a:rPr>
              <a:t>Addictions - Phobies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454246" y="5841029"/>
            <a:ext cx="4226974" cy="830997"/>
          </a:xfrm>
          <a:prstGeom prst="rect">
            <a:avLst/>
          </a:prstGeom>
          <a:noFill/>
          <a:ln>
            <a:solidFill>
              <a:srgbClr val="3324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3241F"/>
                </a:solidFill>
              </a:rPr>
              <a:t>Dépression</a:t>
            </a:r>
          </a:p>
          <a:p>
            <a:pPr algn="ctr"/>
            <a:r>
              <a:rPr lang="fr-FR" sz="2400" b="1" dirty="0">
                <a:solidFill>
                  <a:srgbClr val="33241F"/>
                </a:solidFill>
              </a:rPr>
              <a:t>Stress post-traumatique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24917" y="6705125"/>
            <a:ext cx="417121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3241F"/>
                </a:solidFill>
              </a:rPr>
              <a:t>Douleurs &amp; maladies chroniques </a:t>
            </a:r>
          </a:p>
          <a:p>
            <a:pPr algn="ctr"/>
            <a:r>
              <a:rPr lang="fr-FR" sz="2400" b="1" dirty="0">
                <a:solidFill>
                  <a:srgbClr val="33241F"/>
                </a:solidFill>
              </a:rPr>
              <a:t>Oncologie, Acouphènes…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542107" y="4985607"/>
            <a:ext cx="417121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3241F"/>
                </a:solidFill>
              </a:rPr>
              <a:t>Maternité </a:t>
            </a:r>
            <a:r>
              <a:rPr lang="fr-FR" sz="2400" b="1" dirty="0" smtClean="0">
                <a:solidFill>
                  <a:srgbClr val="33241F"/>
                </a:solidFill>
              </a:rPr>
              <a:t> Périnatalité</a:t>
            </a:r>
            <a:endParaRPr lang="fr-FR" sz="2400" b="1" dirty="0">
              <a:solidFill>
                <a:srgbClr val="33241F"/>
              </a:solidFill>
            </a:endParaRPr>
          </a:p>
          <a:p>
            <a:pPr algn="ctr"/>
            <a:r>
              <a:rPr lang="fr-FR" sz="2400" b="1" dirty="0">
                <a:solidFill>
                  <a:srgbClr val="33241F"/>
                </a:solidFill>
              </a:rPr>
              <a:t>Parentalité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2192" y="1640377"/>
            <a:ext cx="4779394" cy="886249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116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2874180" y="7464357"/>
            <a:ext cx="3646422" cy="4863714"/>
          </a:xfrm>
          <a:prstGeom prst="rect">
            <a:avLst/>
          </a:prstGeom>
          <a:noFill/>
          <a:ln>
            <a:noFill/>
          </a:ln>
        </p:spPr>
        <p:txBody>
          <a:bodyPr lIns="155902" tIns="77951" rIns="155902" bIns="77951" numCol="1">
            <a:no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448">
              <a:spcBef>
                <a:spcPts val="0"/>
              </a:spcBef>
              <a:buNone/>
            </a:pPr>
            <a:r>
              <a:rPr lang="fr-FR" sz="2142" dirty="0">
                <a:solidFill>
                  <a:srgbClr val="0085B0"/>
                </a:solidFill>
              </a:rPr>
              <a:t/>
            </a:r>
            <a:br>
              <a:rPr lang="fr-FR" sz="2142" dirty="0">
                <a:solidFill>
                  <a:srgbClr val="0085B0"/>
                </a:solidFill>
              </a:rPr>
            </a:br>
            <a:r>
              <a:rPr lang="fr-FR" sz="2337" b="1" dirty="0">
                <a:solidFill>
                  <a:srgbClr val="33241F"/>
                </a:solidFill>
              </a:rPr>
              <a:t>Coaching</a:t>
            </a:r>
          </a:p>
          <a:p>
            <a:pPr marL="0" indent="0" algn="ctr" defTabSz="1087448">
              <a:spcBef>
                <a:spcPts val="0"/>
              </a:spcBef>
              <a:buNone/>
            </a:pPr>
            <a:r>
              <a:rPr lang="fr-FR" sz="2337" b="1" dirty="0">
                <a:solidFill>
                  <a:srgbClr val="33241F"/>
                </a:solidFill>
              </a:rPr>
              <a:t>Orientation  scolaire</a:t>
            </a:r>
          </a:p>
          <a:p>
            <a:pPr marL="0" indent="0" algn="ctr" defTabSz="1087448">
              <a:spcBef>
                <a:spcPts val="0"/>
              </a:spcBef>
              <a:buNone/>
            </a:pPr>
            <a:r>
              <a:rPr lang="fr-FR" sz="2337" b="1" dirty="0">
                <a:solidFill>
                  <a:srgbClr val="33241F"/>
                </a:solidFill>
              </a:rPr>
              <a:t>Evaluation</a:t>
            </a:r>
          </a:p>
          <a:p>
            <a:pPr marL="0" indent="0" algn="ctr" defTabSz="1087448">
              <a:spcBef>
                <a:spcPts val="0"/>
              </a:spcBef>
              <a:buNone/>
            </a:pPr>
            <a:r>
              <a:rPr lang="fr-FR" sz="2337" b="1" dirty="0">
                <a:solidFill>
                  <a:srgbClr val="33241F"/>
                </a:solidFill>
              </a:rPr>
              <a:t>Bilan de compétences professionnel</a:t>
            </a:r>
          </a:p>
          <a:p>
            <a:pPr marL="0" indent="0" algn="ctr" defTabSz="1087448">
              <a:spcBef>
                <a:spcPts val="0"/>
              </a:spcBef>
              <a:buNone/>
            </a:pPr>
            <a:r>
              <a:rPr lang="fr-FR" sz="2337" b="1" dirty="0">
                <a:solidFill>
                  <a:srgbClr val="33241F"/>
                </a:solidFill>
              </a:rPr>
              <a:t>______</a:t>
            </a:r>
          </a:p>
          <a:p>
            <a:pPr marL="0" indent="0" algn="ctr" defTabSz="1087448">
              <a:spcBef>
                <a:spcPts val="0"/>
              </a:spcBef>
              <a:buNone/>
            </a:pPr>
            <a:endParaRPr lang="fr-FR" sz="2337" b="1" dirty="0">
              <a:solidFill>
                <a:srgbClr val="33241F"/>
              </a:solidFill>
            </a:endParaRPr>
          </a:p>
          <a:p>
            <a:pPr marL="0" indent="0" algn="ctr" defTabSz="1087448">
              <a:spcBef>
                <a:spcPts val="0"/>
              </a:spcBef>
              <a:buNone/>
            </a:pPr>
            <a:r>
              <a:rPr lang="fr-FR" sz="2337" b="1" dirty="0">
                <a:solidFill>
                  <a:srgbClr val="33241F"/>
                </a:solidFill>
              </a:rPr>
              <a:t>Entretien de </a:t>
            </a:r>
          </a:p>
          <a:p>
            <a:pPr marL="0" indent="0" algn="ctr" defTabSz="1087448">
              <a:spcBef>
                <a:spcPts val="0"/>
              </a:spcBef>
              <a:buNone/>
            </a:pPr>
            <a:r>
              <a:rPr lang="fr-FR" sz="2337" b="1" dirty="0">
                <a:solidFill>
                  <a:srgbClr val="33241F"/>
                </a:solidFill>
              </a:rPr>
              <a:t>coordination de soins</a:t>
            </a:r>
          </a:p>
          <a:p>
            <a:pPr marL="0" indent="0" algn="ctr" defTabSz="1087448">
              <a:spcBef>
                <a:spcPts val="0"/>
              </a:spcBef>
              <a:buNone/>
            </a:pPr>
            <a:r>
              <a:rPr lang="fr-FR" sz="2337" b="1" dirty="0">
                <a:solidFill>
                  <a:srgbClr val="33241F"/>
                </a:solidFill>
              </a:rPr>
              <a:t>Sur rendez-vous</a:t>
            </a:r>
          </a:p>
          <a:p>
            <a:pPr marL="0" indent="0" algn="ctr" defTabSz="1087448">
              <a:spcBef>
                <a:spcPts val="0"/>
              </a:spcBef>
              <a:buNone/>
            </a:pPr>
            <a:r>
              <a:rPr lang="fr-FR" sz="2337" b="1" dirty="0">
                <a:solidFill>
                  <a:srgbClr val="33241F"/>
                </a:solidFill>
              </a:rPr>
              <a:t>01 84 25 22 87</a:t>
            </a:r>
            <a:endParaRPr lang="fr-FR" sz="2142" dirty="0">
              <a:solidFill>
                <a:srgbClr val="0085B0"/>
              </a:solidFill>
            </a:endParaRPr>
          </a:p>
          <a:p>
            <a:pPr marL="0" indent="0" algn="ctr" defTabSz="1087448">
              <a:buNone/>
            </a:pPr>
            <a:endParaRPr lang="fr-FR" sz="2142" dirty="0">
              <a:solidFill>
                <a:srgbClr val="0085B0"/>
              </a:solidFill>
            </a:endParaRPr>
          </a:p>
        </p:txBody>
      </p:sp>
      <p:pic>
        <p:nvPicPr>
          <p:cNvPr id="30" name="Picture 5" descr="C:\Users\Dell\Dropbox\Sophrokhépri\PHOTOS du Centre\Photo B-Design\Biotiful Design-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12025"/>
            <a:ext cx="6520596" cy="425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Dell\Dropbox\Sophrokhépri\PHOTOS du Centre\Photo B-Design\Biotiful Design-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464362"/>
            <a:ext cx="2874176" cy="52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6512311" y="10644004"/>
            <a:ext cx="4171211" cy="830997"/>
          </a:xfrm>
          <a:prstGeom prst="rect">
            <a:avLst/>
          </a:prstGeom>
          <a:noFill/>
          <a:ln>
            <a:solidFill>
              <a:srgbClr val="3324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3241F"/>
                </a:solidFill>
              </a:rPr>
              <a:t>Troubles alimentaires</a:t>
            </a:r>
          </a:p>
          <a:p>
            <a:pPr algn="ctr"/>
            <a:r>
              <a:rPr lang="fr-FR" sz="2400" b="1" dirty="0">
                <a:solidFill>
                  <a:srgbClr val="33241F"/>
                </a:solidFill>
              </a:rPr>
              <a:t>Surcharge pondérale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-190358" y="12328071"/>
            <a:ext cx="10930572" cy="14024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55902" tIns="77951" rIns="155902" bIns="77951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142" b="1" dirty="0">
              <a:solidFill>
                <a:schemeClr val="bg1"/>
              </a:solidFill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4977881" y="848498"/>
            <a:ext cx="5189136" cy="1402471"/>
          </a:xfrm>
          <a:prstGeom prst="rect">
            <a:avLst/>
          </a:prstGeom>
        </p:spPr>
        <p:txBody>
          <a:bodyPr lIns="89154" tIns="44576" rIns="89154" bIns="44576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337" b="1" dirty="0">
                <a:solidFill>
                  <a:srgbClr val="0085B0"/>
                </a:solidFill>
              </a:rPr>
              <a:t>Espace de Santé intégrative</a:t>
            </a:r>
          </a:p>
          <a:p>
            <a:pPr algn="r"/>
            <a:r>
              <a:rPr lang="fr-FR" sz="2337" b="1" dirty="0">
                <a:solidFill>
                  <a:srgbClr val="0085B0"/>
                </a:solidFill>
              </a:rPr>
              <a:t>&amp; Thérapies complémentaires</a:t>
            </a:r>
          </a:p>
          <a:p>
            <a:pPr algn="r"/>
            <a:endParaRPr lang="fr-FR" sz="1558" b="1" dirty="0">
              <a:solidFill>
                <a:srgbClr val="0085B0"/>
              </a:solidFill>
            </a:endParaRPr>
          </a:p>
          <a:p>
            <a:pPr algn="r"/>
            <a:r>
              <a:rPr lang="fr-FR" sz="2337" b="1" dirty="0">
                <a:solidFill>
                  <a:srgbClr val="0085B0"/>
                </a:solidFill>
              </a:rPr>
              <a:t>Coordination de soins &amp; </a:t>
            </a:r>
            <a:r>
              <a:rPr lang="fr-FR" sz="2337" b="1" dirty="0" err="1">
                <a:solidFill>
                  <a:srgbClr val="0085B0"/>
                </a:solidFill>
              </a:rPr>
              <a:t>Neurothérapie</a:t>
            </a:r>
            <a:endParaRPr lang="fr-FR" sz="2337" b="1" dirty="0">
              <a:solidFill>
                <a:srgbClr val="0085B0"/>
              </a:solidFill>
            </a:endParaRPr>
          </a:p>
        </p:txBody>
      </p:sp>
      <p:pic>
        <p:nvPicPr>
          <p:cNvPr id="25" name="Image 24" descr="C:\Users\PC\Dropbox\01-Sophrokhépri\Marketing et Communication\Cocooning Day\Telethon 7 et 8 décembre\logo VMAPI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89" y="12384211"/>
            <a:ext cx="2662855" cy="132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LogoParisEst v2 rvb 20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0" t="626" r="1164"/>
          <a:stretch/>
        </p:blipFill>
        <p:spPr bwMode="auto">
          <a:xfrm>
            <a:off x="7123454" y="12392662"/>
            <a:ext cx="2903321" cy="124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489979" y="14015345"/>
            <a:ext cx="4762872" cy="696931"/>
          </a:xfrm>
          <a:prstGeom prst="rect">
            <a:avLst/>
          </a:prstGeom>
          <a:noFill/>
        </p:spPr>
        <p:txBody>
          <a:bodyPr wrap="square" lIns="155902" tIns="77951" rIns="155902" bIns="77951" rtlCol="0">
            <a:spAutoFit/>
          </a:bodyPr>
          <a:lstStyle/>
          <a:p>
            <a:pPr algn="ctr"/>
            <a:r>
              <a:rPr lang="fr-FR" sz="1753" b="1" dirty="0">
                <a:solidFill>
                  <a:schemeClr val="bg1"/>
                </a:solidFill>
              </a:rPr>
              <a:t>188 Grande Rue Charles de Gaulle</a:t>
            </a:r>
            <a:br>
              <a:rPr lang="fr-FR" sz="1753" b="1" dirty="0">
                <a:solidFill>
                  <a:schemeClr val="bg1"/>
                </a:solidFill>
              </a:rPr>
            </a:br>
            <a:r>
              <a:rPr lang="fr-FR" sz="1753" b="1" dirty="0">
                <a:solidFill>
                  <a:schemeClr val="bg1"/>
                </a:solidFill>
              </a:rPr>
              <a:t>94130 Nogent-sur-Marne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991003" y="14015344"/>
            <a:ext cx="3871676" cy="696931"/>
          </a:xfrm>
          <a:prstGeom prst="rect">
            <a:avLst/>
          </a:prstGeom>
          <a:noFill/>
        </p:spPr>
        <p:txBody>
          <a:bodyPr wrap="square" lIns="155902" tIns="77951" rIns="155902" bIns="77951" rtlCol="0">
            <a:spAutoFit/>
          </a:bodyPr>
          <a:lstStyle/>
          <a:p>
            <a:pPr algn="ctr"/>
            <a:r>
              <a:rPr lang="fr-FR" sz="1753" b="1" dirty="0">
                <a:solidFill>
                  <a:schemeClr val="bg1"/>
                </a:solidFill>
              </a:rPr>
              <a:t>36 rue des Fermes</a:t>
            </a:r>
            <a:br>
              <a:rPr lang="fr-FR" sz="1753" b="1" dirty="0">
                <a:solidFill>
                  <a:schemeClr val="bg1"/>
                </a:solidFill>
              </a:rPr>
            </a:br>
            <a:r>
              <a:rPr lang="fr-FR" sz="1753" b="1" dirty="0">
                <a:solidFill>
                  <a:schemeClr val="bg1"/>
                </a:solidFill>
              </a:rPr>
              <a:t>77700 Chessy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7" y="459037"/>
            <a:ext cx="5144163" cy="1078252"/>
          </a:xfrm>
          <a:prstGeom prst="rect">
            <a:avLst/>
          </a:prstGeom>
        </p:spPr>
      </p:pic>
      <p:pic>
        <p:nvPicPr>
          <p:cNvPr id="1026" name="Picture 2" descr="Eo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9" y="12468318"/>
            <a:ext cx="2574558" cy="12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6504057" y="3743251"/>
            <a:ext cx="4187740" cy="1200329"/>
          </a:xfrm>
          <a:prstGeom prst="rect">
            <a:avLst/>
          </a:prstGeom>
          <a:noFill/>
          <a:ln>
            <a:solidFill>
              <a:srgbClr val="3324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33241F"/>
                </a:solidFill>
              </a:rPr>
              <a:t>Burn</a:t>
            </a:r>
            <a:r>
              <a:rPr lang="fr-FR" sz="2400" b="1" dirty="0">
                <a:solidFill>
                  <a:srgbClr val="33241F"/>
                </a:solidFill>
              </a:rPr>
              <a:t> </a:t>
            </a:r>
            <a:r>
              <a:rPr lang="fr-FR" sz="2400" b="1" dirty="0" smtClean="0">
                <a:solidFill>
                  <a:srgbClr val="33241F"/>
                </a:solidFill>
              </a:rPr>
              <a:t>out</a:t>
            </a:r>
          </a:p>
          <a:p>
            <a:pPr algn="ctr"/>
            <a:r>
              <a:rPr lang="fr-FR" sz="2400" b="1" dirty="0" smtClean="0">
                <a:solidFill>
                  <a:srgbClr val="33241F"/>
                </a:solidFill>
              </a:rPr>
              <a:t>Harcèlement</a:t>
            </a:r>
            <a:endParaRPr lang="fr-FR" sz="2400" b="1" dirty="0">
              <a:solidFill>
                <a:srgbClr val="33241F"/>
              </a:solidFill>
            </a:endParaRPr>
          </a:p>
          <a:p>
            <a:pPr algn="ctr"/>
            <a:r>
              <a:rPr lang="fr-FR" sz="2400" b="1" dirty="0">
                <a:solidFill>
                  <a:srgbClr val="33241F"/>
                </a:solidFill>
              </a:rPr>
              <a:t>Sommeil</a:t>
            </a:r>
          </a:p>
        </p:txBody>
      </p:sp>
    </p:spTree>
    <p:extLst>
      <p:ext uri="{BB962C8B-B14F-4D97-AF65-F5344CB8AC3E}">
        <p14:creationId xmlns:p14="http://schemas.microsoft.com/office/powerpoint/2010/main" val="29947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603" y="192505"/>
            <a:ext cx="10656137" cy="2386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73"/>
          </a:p>
        </p:txBody>
      </p:sp>
      <p:sp>
        <p:nvSpPr>
          <p:cNvPr id="27" name="ZoneTexte 26"/>
          <p:cNvSpPr txBox="1"/>
          <p:nvPr/>
        </p:nvSpPr>
        <p:spPr>
          <a:xfrm>
            <a:off x="737394" y="13775154"/>
            <a:ext cx="3381506" cy="721011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51" y="13775154"/>
            <a:ext cx="3300147" cy="6917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453530"/>
            <a:ext cx="10691813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33241F"/>
                </a:solidFill>
              </a:rPr>
              <a:t>Je respire, je fais du bien</a:t>
            </a:r>
          </a:p>
          <a:p>
            <a:pPr algn="ctr"/>
            <a:r>
              <a:rPr lang="fr-FR" sz="4400" b="1" dirty="0" smtClean="0">
                <a:solidFill>
                  <a:srgbClr val="33241F"/>
                </a:solidFill>
              </a:rPr>
              <a:t>à mes organes vitaux</a:t>
            </a:r>
            <a:endParaRPr lang="fr-FR" sz="4400" b="1" dirty="0">
              <a:solidFill>
                <a:srgbClr val="33241F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9" y="2578672"/>
            <a:ext cx="9582553" cy="960210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87889" y="11460301"/>
            <a:ext cx="958255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85B0"/>
                </a:solidFill>
              </a:rPr>
              <a:t>Je reste en bonne santé</a:t>
            </a:r>
            <a:endParaRPr lang="fr-FR" sz="4000" b="1" dirty="0">
              <a:solidFill>
                <a:srgbClr val="0085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25604</TotalTime>
  <Words>203</Words>
  <Application>Microsoft Office PowerPoint</Application>
  <PresentationFormat>Personnalisé</PresentationFormat>
  <Paragraphs>84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Bahnschrift</vt:lpstr>
      <vt:lpstr>Bahnschrift SemiBold</vt:lpstr>
      <vt:lpstr>Calibri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Utilisateur Windows</cp:lastModifiedBy>
  <cp:revision>206</cp:revision>
  <cp:lastPrinted>2019-11-30T20:56:53Z</cp:lastPrinted>
  <dcterms:created xsi:type="dcterms:W3CDTF">2015-06-22T10:33:01Z</dcterms:created>
  <dcterms:modified xsi:type="dcterms:W3CDTF">2019-12-01T07:05:31Z</dcterms:modified>
</cp:coreProperties>
</file>