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35999738" cy="35999738"/>
  <p:notesSz cx="6805613" cy="9939338"/>
  <p:defaultTextStyle>
    <a:defPPr>
      <a:defRPr lang="fr-FR"/>
    </a:defPPr>
    <a:lvl1pPr marL="0" algn="l" defTabSz="3455522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1pPr>
    <a:lvl2pPr marL="1727765" algn="l" defTabSz="3455522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2pPr>
    <a:lvl3pPr marL="3455522" algn="l" defTabSz="3455522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3pPr>
    <a:lvl4pPr marL="5183287" algn="l" defTabSz="3455522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4pPr>
    <a:lvl5pPr marL="6911045" algn="l" defTabSz="3455522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5pPr>
    <a:lvl6pPr marL="8638809" algn="l" defTabSz="3455522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6pPr>
    <a:lvl7pPr marL="10366567" algn="l" defTabSz="3455522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7pPr>
    <a:lvl8pPr marL="12094332" algn="l" defTabSz="3455522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8pPr>
    <a:lvl9pPr marL="13822089" algn="l" defTabSz="3455522" rtl="0" eaLnBrk="1" latinLnBrk="0" hangingPunct="1">
      <a:defRPr sz="68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1" userDrawn="1">
          <p15:clr>
            <a:srgbClr val="A4A3A4"/>
          </p15:clr>
        </p15:guide>
        <p15:guide id="2" pos="113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4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>
        <p:scale>
          <a:sx n="26" d="100"/>
          <a:sy n="26" d="100"/>
        </p:scale>
        <p:origin x="612" y="-2160"/>
      </p:cViewPr>
      <p:guideLst>
        <p:guide orient="horz" pos="11341"/>
        <p:guide pos="113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9981" y="5891626"/>
            <a:ext cx="30599777" cy="12533242"/>
          </a:xfrm>
        </p:spPr>
        <p:txBody>
          <a:bodyPr anchor="b"/>
          <a:lstStyle>
            <a:lvl1pPr algn="ctr">
              <a:defRPr sz="2362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9967" y="18908198"/>
            <a:ext cx="26999804" cy="8691601"/>
          </a:xfrm>
        </p:spPr>
        <p:txBody>
          <a:bodyPr/>
          <a:lstStyle>
            <a:lvl1pPr marL="0" indent="0" algn="ctr">
              <a:buNone/>
              <a:defRPr sz="9449"/>
            </a:lvl1pPr>
            <a:lvl2pPr marL="1799996" indent="0" algn="ctr">
              <a:buNone/>
              <a:defRPr sz="7874"/>
            </a:lvl2pPr>
            <a:lvl3pPr marL="3599993" indent="0" algn="ctr">
              <a:buNone/>
              <a:defRPr sz="7087"/>
            </a:lvl3pPr>
            <a:lvl4pPr marL="5399989" indent="0" algn="ctr">
              <a:buNone/>
              <a:defRPr sz="6299"/>
            </a:lvl4pPr>
            <a:lvl5pPr marL="7199986" indent="0" algn="ctr">
              <a:buNone/>
              <a:defRPr sz="6299"/>
            </a:lvl5pPr>
            <a:lvl6pPr marL="8999982" indent="0" algn="ctr">
              <a:buNone/>
              <a:defRPr sz="6299"/>
            </a:lvl6pPr>
            <a:lvl7pPr marL="10799978" indent="0" algn="ctr">
              <a:buNone/>
              <a:defRPr sz="6299"/>
            </a:lvl7pPr>
            <a:lvl8pPr marL="12599975" indent="0" algn="ctr">
              <a:buNone/>
              <a:defRPr sz="6299"/>
            </a:lvl8pPr>
            <a:lvl9pPr marL="14399971" indent="0" algn="ctr">
              <a:buNone/>
              <a:defRPr sz="6299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019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77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762314" y="1916653"/>
            <a:ext cx="7762444" cy="3050811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4984" y="1916653"/>
            <a:ext cx="22837334" cy="3050811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191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61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234" y="8974945"/>
            <a:ext cx="31049774" cy="14974888"/>
          </a:xfrm>
        </p:spPr>
        <p:txBody>
          <a:bodyPr anchor="b"/>
          <a:lstStyle>
            <a:lvl1pPr>
              <a:defRPr sz="23622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6234" y="24091502"/>
            <a:ext cx="31049774" cy="7874940"/>
          </a:xfrm>
        </p:spPr>
        <p:txBody>
          <a:bodyPr/>
          <a:lstStyle>
            <a:lvl1pPr marL="0" indent="0">
              <a:buNone/>
              <a:defRPr sz="9449">
                <a:solidFill>
                  <a:schemeClr val="tx1"/>
                </a:solidFill>
              </a:defRPr>
            </a:lvl1pPr>
            <a:lvl2pPr marL="1799996" indent="0">
              <a:buNone/>
              <a:defRPr sz="7874">
                <a:solidFill>
                  <a:schemeClr val="tx1">
                    <a:tint val="75000"/>
                  </a:schemeClr>
                </a:solidFill>
              </a:defRPr>
            </a:lvl2pPr>
            <a:lvl3pPr marL="3599993" indent="0">
              <a:buNone/>
              <a:defRPr sz="7087">
                <a:solidFill>
                  <a:schemeClr val="tx1">
                    <a:tint val="75000"/>
                  </a:schemeClr>
                </a:solidFill>
              </a:defRPr>
            </a:lvl3pPr>
            <a:lvl4pPr marL="5399989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719998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8999982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0799978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2599975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439997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90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4982" y="9583264"/>
            <a:ext cx="15299889" cy="2284150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24867" y="9583264"/>
            <a:ext cx="15299889" cy="2284150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1916661"/>
            <a:ext cx="31049774" cy="695828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675" y="8824938"/>
            <a:ext cx="15229574" cy="4324966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79675" y="13149904"/>
            <a:ext cx="15229574" cy="1934152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224869" y="8824938"/>
            <a:ext cx="15304578" cy="4324966"/>
          </a:xfrm>
        </p:spPr>
        <p:txBody>
          <a:bodyPr anchor="b"/>
          <a:lstStyle>
            <a:lvl1pPr marL="0" indent="0">
              <a:buNone/>
              <a:defRPr sz="9449" b="1"/>
            </a:lvl1pPr>
            <a:lvl2pPr marL="1799996" indent="0">
              <a:buNone/>
              <a:defRPr sz="7874" b="1"/>
            </a:lvl2pPr>
            <a:lvl3pPr marL="3599993" indent="0">
              <a:buNone/>
              <a:defRPr sz="7087" b="1"/>
            </a:lvl3pPr>
            <a:lvl4pPr marL="5399989" indent="0">
              <a:buNone/>
              <a:defRPr sz="6299" b="1"/>
            </a:lvl4pPr>
            <a:lvl5pPr marL="7199986" indent="0">
              <a:buNone/>
              <a:defRPr sz="6299" b="1"/>
            </a:lvl5pPr>
            <a:lvl6pPr marL="8999982" indent="0">
              <a:buNone/>
              <a:defRPr sz="6299" b="1"/>
            </a:lvl6pPr>
            <a:lvl7pPr marL="10799978" indent="0">
              <a:buNone/>
              <a:defRPr sz="6299" b="1"/>
            </a:lvl7pPr>
            <a:lvl8pPr marL="12599975" indent="0">
              <a:buNone/>
              <a:defRPr sz="6299" b="1"/>
            </a:lvl8pPr>
            <a:lvl9pPr marL="14399971" indent="0">
              <a:buNone/>
              <a:defRPr sz="6299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224869" y="13149904"/>
            <a:ext cx="15304578" cy="1934152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245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02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095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399982"/>
            <a:ext cx="11610853" cy="839993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578" y="5183304"/>
            <a:ext cx="18224867" cy="25583147"/>
          </a:xfrm>
        </p:spPr>
        <p:txBody>
          <a:bodyPr/>
          <a:lstStyle>
            <a:lvl1pPr>
              <a:defRPr sz="12598"/>
            </a:lvl1pPr>
            <a:lvl2pPr>
              <a:defRPr sz="11024"/>
            </a:lvl2pPr>
            <a:lvl3pPr>
              <a:defRPr sz="9449"/>
            </a:lvl3pPr>
            <a:lvl4pPr>
              <a:defRPr sz="7874"/>
            </a:lvl4pPr>
            <a:lvl5pPr>
              <a:defRPr sz="7874"/>
            </a:lvl5pPr>
            <a:lvl6pPr>
              <a:defRPr sz="7874"/>
            </a:lvl6pPr>
            <a:lvl7pPr>
              <a:defRPr sz="7874"/>
            </a:lvl7pPr>
            <a:lvl8pPr>
              <a:defRPr sz="7874"/>
            </a:lvl8pPr>
            <a:lvl9pPr>
              <a:defRPr sz="787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0799922"/>
            <a:ext cx="11610853" cy="20008190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014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671" y="2399982"/>
            <a:ext cx="11610853" cy="8399939"/>
          </a:xfrm>
        </p:spPr>
        <p:txBody>
          <a:bodyPr anchor="b"/>
          <a:lstStyle>
            <a:lvl1pPr>
              <a:defRPr sz="12598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304578" y="5183304"/>
            <a:ext cx="18224867" cy="25583147"/>
          </a:xfrm>
        </p:spPr>
        <p:txBody>
          <a:bodyPr anchor="t"/>
          <a:lstStyle>
            <a:lvl1pPr marL="0" indent="0">
              <a:buNone/>
              <a:defRPr sz="12598"/>
            </a:lvl1pPr>
            <a:lvl2pPr marL="1799996" indent="0">
              <a:buNone/>
              <a:defRPr sz="11024"/>
            </a:lvl2pPr>
            <a:lvl3pPr marL="3599993" indent="0">
              <a:buNone/>
              <a:defRPr sz="9449"/>
            </a:lvl3pPr>
            <a:lvl4pPr marL="5399989" indent="0">
              <a:buNone/>
              <a:defRPr sz="7874"/>
            </a:lvl4pPr>
            <a:lvl5pPr marL="7199986" indent="0">
              <a:buNone/>
              <a:defRPr sz="7874"/>
            </a:lvl5pPr>
            <a:lvl6pPr marL="8999982" indent="0">
              <a:buNone/>
              <a:defRPr sz="7874"/>
            </a:lvl6pPr>
            <a:lvl7pPr marL="10799978" indent="0">
              <a:buNone/>
              <a:defRPr sz="7874"/>
            </a:lvl7pPr>
            <a:lvl8pPr marL="12599975" indent="0">
              <a:buNone/>
              <a:defRPr sz="7874"/>
            </a:lvl8pPr>
            <a:lvl9pPr marL="14399971" indent="0">
              <a:buNone/>
              <a:defRPr sz="7874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79671" y="10799922"/>
            <a:ext cx="11610853" cy="20008190"/>
          </a:xfrm>
        </p:spPr>
        <p:txBody>
          <a:bodyPr/>
          <a:lstStyle>
            <a:lvl1pPr marL="0" indent="0">
              <a:buNone/>
              <a:defRPr sz="6299"/>
            </a:lvl1pPr>
            <a:lvl2pPr marL="1799996" indent="0">
              <a:buNone/>
              <a:defRPr sz="5512"/>
            </a:lvl2pPr>
            <a:lvl3pPr marL="3599993" indent="0">
              <a:buNone/>
              <a:defRPr sz="4724"/>
            </a:lvl3pPr>
            <a:lvl4pPr marL="5399989" indent="0">
              <a:buNone/>
              <a:defRPr sz="3937"/>
            </a:lvl4pPr>
            <a:lvl5pPr marL="7199986" indent="0">
              <a:buNone/>
              <a:defRPr sz="3937"/>
            </a:lvl5pPr>
            <a:lvl6pPr marL="8999982" indent="0">
              <a:buNone/>
              <a:defRPr sz="3937"/>
            </a:lvl6pPr>
            <a:lvl7pPr marL="10799978" indent="0">
              <a:buNone/>
              <a:defRPr sz="3937"/>
            </a:lvl7pPr>
            <a:lvl8pPr marL="12599975" indent="0">
              <a:buNone/>
              <a:defRPr sz="3937"/>
            </a:lvl8pPr>
            <a:lvl9pPr marL="14399971" indent="0">
              <a:buNone/>
              <a:defRPr sz="3937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797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74982" y="1916661"/>
            <a:ext cx="31049774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4982" y="9583264"/>
            <a:ext cx="31049774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74982" y="33366432"/>
            <a:ext cx="8099941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23BF6-4D20-43D1-8C4D-CD1EB06B6BB5}" type="datetimeFigureOut">
              <a:rPr lang="fr-FR" smtClean="0"/>
              <a:t>29/11/2019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4913" y="33366432"/>
            <a:ext cx="1214991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424815" y="33366432"/>
            <a:ext cx="8099941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7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F35B6-D30B-4FF6-AB75-A1580435B0F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54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599993" rtl="0" eaLnBrk="1" latinLnBrk="0" hangingPunct="1">
        <a:lnSpc>
          <a:spcPct val="90000"/>
        </a:lnSpc>
        <a:spcBef>
          <a:spcPct val="0"/>
        </a:spcBef>
        <a:buNone/>
        <a:defRPr sz="1732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9998" indent="-899998" algn="l" defTabSz="3599993" rtl="0" eaLnBrk="1" latinLnBrk="0" hangingPunct="1">
        <a:lnSpc>
          <a:spcPct val="90000"/>
        </a:lnSpc>
        <a:spcBef>
          <a:spcPts val="3937"/>
        </a:spcBef>
        <a:buFont typeface="Arial" panose="020B0604020202020204" pitchFamily="34" charset="0"/>
        <a:buChar char="•"/>
        <a:defRPr sz="11024" kern="1200">
          <a:solidFill>
            <a:schemeClr val="tx1"/>
          </a:solidFill>
          <a:latin typeface="+mn-lt"/>
          <a:ea typeface="+mn-ea"/>
          <a:cs typeface="+mn-cs"/>
        </a:defRPr>
      </a:lvl1pPr>
      <a:lvl2pPr marL="2699995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9449" kern="1200">
          <a:solidFill>
            <a:schemeClr val="tx1"/>
          </a:solidFill>
          <a:latin typeface="+mn-lt"/>
          <a:ea typeface="+mn-ea"/>
          <a:cs typeface="+mn-cs"/>
        </a:defRPr>
      </a:lvl2pPr>
      <a:lvl3pPr marL="4499991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874" kern="1200">
          <a:solidFill>
            <a:schemeClr val="tx1"/>
          </a:solidFill>
          <a:latin typeface="+mn-lt"/>
          <a:ea typeface="+mn-ea"/>
          <a:cs typeface="+mn-cs"/>
        </a:defRPr>
      </a:lvl3pPr>
      <a:lvl4pPr marL="629998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8099984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9899980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1699977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3499973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5299969" indent="-899998" algn="l" defTabSz="3599993" rtl="0" eaLnBrk="1" latinLnBrk="0" hangingPunct="1">
        <a:lnSpc>
          <a:spcPct val="90000"/>
        </a:lnSpc>
        <a:spcBef>
          <a:spcPts val="1968"/>
        </a:spcBef>
        <a:buFont typeface="Arial" panose="020B0604020202020204" pitchFamily="34" charset="0"/>
        <a:buChar char="•"/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1pPr>
      <a:lvl2pPr marL="179999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2pPr>
      <a:lvl3pPr marL="3599993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3pPr>
      <a:lvl4pPr marL="5399989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4pPr>
      <a:lvl5pPr marL="7199986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5pPr>
      <a:lvl6pPr marL="8999982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6pPr>
      <a:lvl7pPr marL="10799978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7pPr>
      <a:lvl8pPr marL="12599975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8pPr>
      <a:lvl9pPr marL="14399971" algn="l" defTabSz="3599993" rtl="0" eaLnBrk="1" latinLnBrk="0" hangingPunct="1">
        <a:defRPr sz="70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du contenu 2"/>
          <p:cNvSpPr txBox="1">
            <a:spLocks/>
          </p:cNvSpPr>
          <p:nvPr/>
        </p:nvSpPr>
        <p:spPr>
          <a:xfrm>
            <a:off x="-215363" y="30279891"/>
            <a:ext cx="36563115" cy="6004892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55902" tIns="77951" rIns="155902" bIns="77951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2142" b="1" dirty="0">
              <a:solidFill>
                <a:schemeClr val="bg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48796" y="192505"/>
            <a:ext cx="25539084" cy="57188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0"/>
          </a:p>
        </p:txBody>
      </p:sp>
      <p:sp>
        <p:nvSpPr>
          <p:cNvPr id="53" name="Rectangle 52"/>
          <p:cNvSpPr/>
          <p:nvPr/>
        </p:nvSpPr>
        <p:spPr>
          <a:xfrm>
            <a:off x="26275820" y="7234685"/>
            <a:ext cx="10077912" cy="23064084"/>
          </a:xfrm>
          <a:prstGeom prst="rect">
            <a:avLst/>
          </a:prstGeom>
          <a:solidFill>
            <a:schemeClr val="accent5">
              <a:lumMod val="20000"/>
              <a:lumOff val="80000"/>
              <a:alpha val="80000"/>
            </a:schemeClr>
          </a:solidFill>
          <a:ln w="12700">
            <a:solidFill>
              <a:srgbClr val="3324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4573"/>
          </a:p>
        </p:txBody>
      </p:sp>
      <p:sp>
        <p:nvSpPr>
          <p:cNvPr id="62" name="ZoneTexte 61"/>
          <p:cNvSpPr txBox="1"/>
          <p:nvPr/>
        </p:nvSpPr>
        <p:spPr>
          <a:xfrm>
            <a:off x="4953308" y="4049414"/>
            <a:ext cx="11454559" cy="1552008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60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63" name="Espace réservé du contenu 2"/>
          <p:cNvSpPr txBox="1">
            <a:spLocks/>
          </p:cNvSpPr>
          <p:nvPr/>
        </p:nvSpPr>
        <p:spPr>
          <a:xfrm>
            <a:off x="486817" y="17620627"/>
            <a:ext cx="15406681" cy="7843340"/>
          </a:xfrm>
          <a:prstGeom prst="rect">
            <a:avLst/>
          </a:prstGeom>
          <a:noFill/>
          <a:ln>
            <a:noFill/>
          </a:ln>
        </p:spPr>
        <p:txBody>
          <a:bodyPr lIns="155902" tIns="77951" rIns="155902" bIns="77951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1087448">
              <a:spcBef>
                <a:spcPts val="0"/>
              </a:spcBef>
              <a:buNone/>
            </a:pPr>
            <a:r>
              <a:rPr lang="fr-FR" sz="4800" dirty="0">
                <a:solidFill>
                  <a:srgbClr val="0085B0"/>
                </a:solidFill>
              </a:rPr>
              <a:t/>
            </a:r>
            <a:br>
              <a:rPr lang="fr-FR" sz="4800" dirty="0">
                <a:solidFill>
                  <a:srgbClr val="0085B0"/>
                </a:solidFill>
              </a:rPr>
            </a:br>
            <a:r>
              <a:rPr lang="fr-FR" sz="6000" b="1" dirty="0">
                <a:solidFill>
                  <a:srgbClr val="33241F"/>
                </a:solidFill>
              </a:rPr>
              <a:t>Coaching</a:t>
            </a: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6000" b="1" dirty="0">
                <a:solidFill>
                  <a:srgbClr val="33241F"/>
                </a:solidFill>
              </a:rPr>
              <a:t>Orientation  </a:t>
            </a:r>
            <a:r>
              <a:rPr lang="fr-FR" sz="6000" b="1" dirty="0" smtClean="0">
                <a:solidFill>
                  <a:srgbClr val="33241F"/>
                </a:solidFill>
              </a:rPr>
              <a:t>scolaire  Evaluation</a:t>
            </a:r>
            <a:endParaRPr lang="fr-FR" sz="6000" b="1" dirty="0">
              <a:solidFill>
                <a:srgbClr val="33241F"/>
              </a:solidFill>
            </a:endParaRP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6000" b="1" dirty="0">
                <a:solidFill>
                  <a:srgbClr val="33241F"/>
                </a:solidFill>
              </a:rPr>
              <a:t>Bilan de compétences professionnel</a:t>
            </a: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6000" b="1" dirty="0">
                <a:solidFill>
                  <a:srgbClr val="33241F"/>
                </a:solidFill>
              </a:rPr>
              <a:t>______</a:t>
            </a:r>
          </a:p>
          <a:p>
            <a:pPr marL="0" indent="0" algn="ctr" defTabSz="1087448">
              <a:spcBef>
                <a:spcPts val="0"/>
              </a:spcBef>
              <a:buNone/>
            </a:pPr>
            <a:endParaRPr lang="fr-FR" sz="6000" b="1" dirty="0">
              <a:solidFill>
                <a:srgbClr val="33241F"/>
              </a:solidFill>
            </a:endParaRP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6000" b="1">
                <a:solidFill>
                  <a:srgbClr val="33241F"/>
                </a:solidFill>
              </a:rPr>
              <a:t>Entretien </a:t>
            </a:r>
            <a:r>
              <a:rPr lang="fr-FR" sz="6000" b="1" smtClean="0">
                <a:solidFill>
                  <a:srgbClr val="33241F"/>
                </a:solidFill>
              </a:rPr>
              <a:t>de </a:t>
            </a:r>
            <a:r>
              <a:rPr lang="fr-FR" sz="6000" b="1" dirty="0" smtClean="0">
                <a:solidFill>
                  <a:srgbClr val="33241F"/>
                </a:solidFill>
              </a:rPr>
              <a:t>coordination </a:t>
            </a:r>
            <a:r>
              <a:rPr lang="fr-FR" sz="6000" b="1" dirty="0">
                <a:solidFill>
                  <a:srgbClr val="33241F"/>
                </a:solidFill>
              </a:rPr>
              <a:t>de soins</a:t>
            </a:r>
          </a:p>
          <a:p>
            <a:pPr marL="0" indent="0" algn="ctr" defTabSz="1087448">
              <a:spcBef>
                <a:spcPts val="0"/>
              </a:spcBef>
              <a:buNone/>
            </a:pPr>
            <a:r>
              <a:rPr lang="fr-FR" sz="6000" b="1" dirty="0">
                <a:solidFill>
                  <a:srgbClr val="33241F"/>
                </a:solidFill>
              </a:rPr>
              <a:t>Sur </a:t>
            </a:r>
            <a:r>
              <a:rPr lang="fr-FR" sz="6000" b="1" dirty="0" smtClean="0">
                <a:solidFill>
                  <a:srgbClr val="33241F"/>
                </a:solidFill>
              </a:rPr>
              <a:t>rendez-vous  01 </a:t>
            </a:r>
            <a:r>
              <a:rPr lang="fr-FR" sz="6000" b="1" dirty="0">
                <a:solidFill>
                  <a:srgbClr val="33241F"/>
                </a:solidFill>
              </a:rPr>
              <a:t>84 25 22 87</a:t>
            </a:r>
            <a:endParaRPr lang="fr-FR" sz="6000" dirty="0">
              <a:solidFill>
                <a:srgbClr val="0085B0"/>
              </a:solidFill>
            </a:endParaRPr>
          </a:p>
          <a:p>
            <a:pPr marL="0" indent="0" algn="ctr" defTabSz="1087448">
              <a:buNone/>
            </a:pPr>
            <a:endParaRPr lang="fr-FR" sz="4800" dirty="0">
              <a:solidFill>
                <a:srgbClr val="0085B0"/>
              </a:solidFill>
            </a:endParaRPr>
          </a:p>
        </p:txBody>
      </p:sp>
      <p:pic>
        <p:nvPicPr>
          <p:cNvPr id="64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153" y="7429253"/>
            <a:ext cx="16083842" cy="10188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itre 1"/>
          <p:cNvSpPr txBox="1">
            <a:spLocks/>
          </p:cNvSpPr>
          <p:nvPr/>
        </p:nvSpPr>
        <p:spPr>
          <a:xfrm>
            <a:off x="17971480" y="749200"/>
            <a:ext cx="16463843" cy="3683114"/>
          </a:xfrm>
          <a:prstGeom prst="rect">
            <a:avLst/>
          </a:prstGeom>
        </p:spPr>
        <p:txBody>
          <a:bodyPr lIns="89154" tIns="44576" rIns="89154" bIns="44576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fr-FR" sz="7200" b="1" dirty="0">
                <a:solidFill>
                  <a:srgbClr val="0085B0"/>
                </a:solidFill>
              </a:rPr>
              <a:t>Espace de Santé intégrative</a:t>
            </a:r>
          </a:p>
          <a:p>
            <a:pPr algn="r"/>
            <a:r>
              <a:rPr lang="fr-FR" sz="7200" b="1" dirty="0">
                <a:solidFill>
                  <a:srgbClr val="0085B0"/>
                </a:solidFill>
              </a:rPr>
              <a:t>&amp; Thérapies complémentaires</a:t>
            </a:r>
          </a:p>
          <a:p>
            <a:pPr algn="r"/>
            <a:endParaRPr lang="fr-FR" sz="4000" b="1" dirty="0">
              <a:solidFill>
                <a:srgbClr val="0085B0"/>
              </a:solidFill>
            </a:endParaRPr>
          </a:p>
          <a:p>
            <a:pPr algn="r"/>
            <a:r>
              <a:rPr lang="fr-FR" sz="7200" b="1" dirty="0">
                <a:solidFill>
                  <a:srgbClr val="0085B0"/>
                </a:solidFill>
              </a:rPr>
              <a:t>Coordination de soins &amp; </a:t>
            </a:r>
            <a:r>
              <a:rPr lang="fr-FR" sz="7200" b="1" dirty="0" err="1">
                <a:solidFill>
                  <a:srgbClr val="0085B0"/>
                </a:solidFill>
              </a:rPr>
              <a:t>Neurothérapie</a:t>
            </a:r>
            <a:endParaRPr lang="fr-FR" sz="7200" b="1" dirty="0">
              <a:solidFill>
                <a:srgbClr val="0085B0"/>
              </a:solidFill>
            </a:endParaRPr>
          </a:p>
        </p:txBody>
      </p:sp>
      <p:pic>
        <p:nvPicPr>
          <p:cNvPr id="69" name="Image 68" descr="C:\Users\PC\Dropbox\01-Sophrokhépri\Marketing et Communication\Cocooning Day\Telethon 7 et 8 décembre\logo VMAPI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1772" y="26409987"/>
            <a:ext cx="5553129" cy="3009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Picture 2" descr="LogoParisEst v2 rvb 2000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1164"/>
          <a:stretch/>
        </p:blipFill>
        <p:spPr bwMode="auto">
          <a:xfrm>
            <a:off x="17338326" y="26427919"/>
            <a:ext cx="6958259" cy="299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71" name="ZoneTexte 70"/>
          <p:cNvSpPr txBox="1"/>
          <p:nvPr/>
        </p:nvSpPr>
        <p:spPr>
          <a:xfrm>
            <a:off x="-190354" y="31672945"/>
            <a:ext cx="18197367" cy="2188750"/>
          </a:xfrm>
          <a:prstGeom prst="rect">
            <a:avLst/>
          </a:prstGeom>
          <a:noFill/>
        </p:spPr>
        <p:txBody>
          <a:bodyPr wrap="square" lIns="155902" tIns="77951" rIns="155902" bIns="77951" rtlCol="0">
            <a:spAutoFit/>
          </a:bodyPr>
          <a:lstStyle/>
          <a:p>
            <a:pPr algn="ctr"/>
            <a:r>
              <a:rPr lang="fr-FR" sz="6600" b="1" dirty="0">
                <a:solidFill>
                  <a:schemeClr val="bg1"/>
                </a:solidFill>
              </a:rPr>
              <a:t>188 Grande Rue Charles de Gaulle</a:t>
            </a:r>
            <a:br>
              <a:rPr lang="fr-FR" sz="6600" b="1" dirty="0">
                <a:solidFill>
                  <a:schemeClr val="bg1"/>
                </a:solidFill>
              </a:rPr>
            </a:br>
            <a:r>
              <a:rPr lang="fr-FR" sz="6600" b="1" dirty="0">
                <a:solidFill>
                  <a:schemeClr val="bg1"/>
                </a:solidFill>
              </a:rPr>
              <a:t>94130 Nogent-sur-Marne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18007013" y="31672945"/>
            <a:ext cx="18195635" cy="2188750"/>
          </a:xfrm>
          <a:prstGeom prst="rect">
            <a:avLst/>
          </a:prstGeom>
          <a:noFill/>
        </p:spPr>
        <p:txBody>
          <a:bodyPr wrap="square" lIns="155902" tIns="77951" rIns="155902" bIns="77951" rtlCol="0">
            <a:spAutoFit/>
          </a:bodyPr>
          <a:lstStyle/>
          <a:p>
            <a:pPr algn="ctr"/>
            <a:r>
              <a:rPr lang="fr-FR" sz="6600" b="1" dirty="0">
                <a:solidFill>
                  <a:schemeClr val="bg1"/>
                </a:solidFill>
              </a:rPr>
              <a:t>36 rue des Fermes</a:t>
            </a:r>
            <a:br>
              <a:rPr lang="fr-FR" sz="6600" b="1" dirty="0">
                <a:solidFill>
                  <a:schemeClr val="bg1"/>
                </a:solidFill>
              </a:rPr>
            </a:br>
            <a:r>
              <a:rPr lang="fr-FR" sz="6600" b="1" dirty="0">
                <a:solidFill>
                  <a:schemeClr val="bg1"/>
                </a:solidFill>
              </a:rPr>
              <a:t>77700 Chessy</a:t>
            </a:r>
          </a:p>
        </p:txBody>
      </p:sp>
      <p:pic>
        <p:nvPicPr>
          <p:cNvPr id="73" name="Image 7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972" y="831290"/>
            <a:ext cx="14410328" cy="3020504"/>
          </a:xfrm>
          <a:prstGeom prst="rect">
            <a:avLst/>
          </a:prstGeom>
        </p:spPr>
      </p:pic>
      <p:pic>
        <p:nvPicPr>
          <p:cNvPr id="74" name="Picture 2" descr="Eon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175" y="26609240"/>
            <a:ext cx="6170327" cy="2888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ZoneTexte 54"/>
          <p:cNvSpPr txBox="1"/>
          <p:nvPr/>
        </p:nvSpPr>
        <p:spPr>
          <a:xfrm>
            <a:off x="26194549" y="7862059"/>
            <a:ext cx="10036568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b="1" dirty="0">
                <a:solidFill>
                  <a:srgbClr val="33241F"/>
                </a:solidFill>
              </a:rPr>
              <a:t>Qualité de Vie au </a:t>
            </a:r>
            <a:r>
              <a:rPr lang="fr-FR" sz="6000" b="1" dirty="0" smtClean="0">
                <a:solidFill>
                  <a:srgbClr val="33241F"/>
                </a:solidFill>
              </a:rPr>
              <a:t>Travail</a:t>
            </a:r>
            <a:endParaRPr lang="fr-FR" sz="6000" b="1" dirty="0">
              <a:solidFill>
                <a:srgbClr val="33241F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26308849" y="19031374"/>
            <a:ext cx="9996963" cy="3785652"/>
          </a:xfrm>
          <a:prstGeom prst="rect">
            <a:avLst/>
          </a:prstGeom>
          <a:noFill/>
          <a:ln w="38100">
            <a:solidFill>
              <a:srgbClr val="33241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b="1" dirty="0">
                <a:solidFill>
                  <a:srgbClr val="33241F"/>
                </a:solidFill>
              </a:rPr>
              <a:t>Troubles Envahissant du </a:t>
            </a:r>
            <a:r>
              <a:rPr lang="fr-FR" sz="6000" b="1" dirty="0" smtClean="0">
                <a:solidFill>
                  <a:srgbClr val="33241F"/>
                </a:solidFill>
              </a:rPr>
              <a:t>Développement</a:t>
            </a:r>
            <a:r>
              <a:rPr lang="fr-FR" sz="6000" b="1" dirty="0">
                <a:solidFill>
                  <a:srgbClr val="33241F"/>
                </a:solidFill>
              </a:rPr>
              <a:t> </a:t>
            </a:r>
            <a:r>
              <a:rPr lang="fr-FR" sz="6000" b="1" dirty="0" smtClean="0">
                <a:solidFill>
                  <a:srgbClr val="33241F"/>
                </a:solidFill>
              </a:rPr>
              <a:t>et </a:t>
            </a:r>
            <a:r>
              <a:rPr lang="fr-FR" sz="6000" b="1" dirty="0">
                <a:solidFill>
                  <a:srgbClr val="33241F"/>
                </a:solidFill>
              </a:rPr>
              <a:t>des apprentissages (</a:t>
            </a:r>
            <a:r>
              <a:rPr lang="fr-FR" sz="6000" b="1" dirty="0" smtClean="0">
                <a:solidFill>
                  <a:srgbClr val="33241F"/>
                </a:solidFill>
              </a:rPr>
              <a:t>dont</a:t>
            </a:r>
            <a:br>
              <a:rPr lang="fr-FR" sz="6000" b="1" dirty="0" smtClean="0">
                <a:solidFill>
                  <a:srgbClr val="33241F"/>
                </a:solidFill>
              </a:rPr>
            </a:br>
            <a:r>
              <a:rPr lang="fr-FR" sz="6000" b="1" dirty="0" smtClean="0">
                <a:solidFill>
                  <a:srgbClr val="33241F"/>
                </a:solidFill>
              </a:rPr>
              <a:t>autisme)</a:t>
            </a:r>
            <a:r>
              <a:rPr lang="fr-FR" sz="6000" b="1" dirty="0">
                <a:solidFill>
                  <a:srgbClr val="33241F"/>
                </a:solidFill>
              </a:rPr>
              <a:t> </a:t>
            </a:r>
            <a:r>
              <a:rPr lang="fr-FR" sz="6000" b="1" dirty="0" smtClean="0">
                <a:solidFill>
                  <a:srgbClr val="33241F"/>
                </a:solidFill>
              </a:rPr>
              <a:t>Souffrance </a:t>
            </a:r>
            <a:r>
              <a:rPr lang="fr-FR" sz="6000" b="1" dirty="0">
                <a:solidFill>
                  <a:srgbClr val="33241F"/>
                </a:solidFill>
              </a:rPr>
              <a:t>scolaire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26232649" y="22956203"/>
            <a:ext cx="9996966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b="1" dirty="0">
                <a:solidFill>
                  <a:srgbClr val="33241F"/>
                </a:solidFill>
              </a:rPr>
              <a:t>Précocité Intellectuelle</a:t>
            </a:r>
          </a:p>
          <a:p>
            <a:pPr algn="ctr"/>
            <a:r>
              <a:rPr lang="fr-FR" sz="6000" b="1" dirty="0" err="1">
                <a:solidFill>
                  <a:srgbClr val="33241F"/>
                </a:solidFill>
              </a:rPr>
              <a:t>Surdouance</a:t>
            </a:r>
            <a:r>
              <a:rPr lang="fr-FR" sz="6000" b="1" dirty="0">
                <a:solidFill>
                  <a:srgbClr val="33241F"/>
                </a:solidFill>
              </a:rPr>
              <a:t> Adulte</a:t>
            </a:r>
          </a:p>
          <a:p>
            <a:pPr algn="ctr"/>
            <a:r>
              <a:rPr lang="fr-FR" sz="6000" b="1" dirty="0">
                <a:solidFill>
                  <a:srgbClr val="33241F"/>
                </a:solidFill>
              </a:rPr>
              <a:t>TDA-H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26232649" y="27976138"/>
            <a:ext cx="9996954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b="1" dirty="0">
                <a:solidFill>
                  <a:srgbClr val="33241F"/>
                </a:solidFill>
              </a:rPr>
              <a:t>Allergies </a:t>
            </a:r>
          </a:p>
          <a:p>
            <a:pPr algn="ctr"/>
            <a:r>
              <a:rPr lang="fr-FR" sz="6000" b="1" dirty="0">
                <a:solidFill>
                  <a:srgbClr val="33241F"/>
                </a:solidFill>
              </a:rPr>
              <a:t>Addictions - Phobies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26339471" y="13803772"/>
            <a:ext cx="10023776" cy="1938992"/>
          </a:xfrm>
          <a:prstGeom prst="rect">
            <a:avLst/>
          </a:prstGeom>
          <a:noFill/>
          <a:ln w="38100">
            <a:solidFill>
              <a:srgbClr val="33241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b="1" dirty="0">
                <a:solidFill>
                  <a:srgbClr val="33241F"/>
                </a:solidFill>
              </a:rPr>
              <a:t>Dépression</a:t>
            </a:r>
          </a:p>
          <a:p>
            <a:pPr algn="ctr"/>
            <a:r>
              <a:rPr lang="fr-FR" sz="6000" b="1" dirty="0">
                <a:solidFill>
                  <a:srgbClr val="33241F"/>
                </a:solidFill>
              </a:rPr>
              <a:t>Stress post-traumatique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26232649" y="15877476"/>
            <a:ext cx="9996963" cy="286232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b="1" dirty="0">
                <a:solidFill>
                  <a:srgbClr val="33241F"/>
                </a:solidFill>
              </a:rPr>
              <a:t>Douleurs &amp; maladies chroniques </a:t>
            </a:r>
          </a:p>
          <a:p>
            <a:pPr algn="ctr"/>
            <a:r>
              <a:rPr lang="fr-FR" sz="6000" b="1" dirty="0">
                <a:solidFill>
                  <a:srgbClr val="33241F"/>
                </a:solidFill>
              </a:rPr>
              <a:t>Oncologie, Acouphènes…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26232649" y="11780868"/>
            <a:ext cx="999695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b="1" dirty="0">
                <a:solidFill>
                  <a:srgbClr val="33241F"/>
                </a:solidFill>
              </a:rPr>
              <a:t>Maternité </a:t>
            </a:r>
            <a:r>
              <a:rPr lang="fr-FR" sz="6000" b="1" dirty="0" smtClean="0">
                <a:solidFill>
                  <a:srgbClr val="33241F"/>
                </a:solidFill>
              </a:rPr>
              <a:t> Périnatalité</a:t>
            </a:r>
            <a:endParaRPr lang="fr-FR" sz="6000" b="1" dirty="0">
              <a:solidFill>
                <a:srgbClr val="33241F"/>
              </a:solidFill>
            </a:endParaRPr>
          </a:p>
          <a:p>
            <a:pPr algn="ctr"/>
            <a:r>
              <a:rPr lang="fr-FR" sz="6000" b="1" dirty="0">
                <a:solidFill>
                  <a:srgbClr val="33241F"/>
                </a:solidFill>
              </a:rPr>
              <a:t>Parentalité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26308849" y="25953237"/>
            <a:ext cx="9996954" cy="1938992"/>
          </a:xfrm>
          <a:prstGeom prst="rect">
            <a:avLst/>
          </a:prstGeom>
          <a:noFill/>
          <a:ln w="38100">
            <a:solidFill>
              <a:srgbClr val="33241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b="1" dirty="0">
                <a:solidFill>
                  <a:srgbClr val="33241F"/>
                </a:solidFill>
              </a:rPr>
              <a:t>Troubles alimentaires</a:t>
            </a:r>
          </a:p>
          <a:p>
            <a:pPr algn="ctr"/>
            <a:r>
              <a:rPr lang="fr-FR" sz="6000" b="1" dirty="0">
                <a:solidFill>
                  <a:srgbClr val="33241F"/>
                </a:solidFill>
              </a:rPr>
              <a:t>Surcharge pondérale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26270749" y="8936234"/>
            <a:ext cx="10036568" cy="2862322"/>
          </a:xfrm>
          <a:prstGeom prst="rect">
            <a:avLst/>
          </a:prstGeom>
          <a:noFill/>
          <a:ln w="38100">
            <a:solidFill>
              <a:srgbClr val="33241F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fr-FR" sz="6000" b="1" dirty="0" err="1">
                <a:solidFill>
                  <a:srgbClr val="33241F"/>
                </a:solidFill>
              </a:rPr>
              <a:t>Burn</a:t>
            </a:r>
            <a:r>
              <a:rPr lang="fr-FR" sz="6000" b="1" dirty="0">
                <a:solidFill>
                  <a:srgbClr val="33241F"/>
                </a:solidFill>
              </a:rPr>
              <a:t> </a:t>
            </a:r>
            <a:r>
              <a:rPr lang="fr-FR" sz="6000" b="1" dirty="0" smtClean="0">
                <a:solidFill>
                  <a:srgbClr val="33241F"/>
                </a:solidFill>
              </a:rPr>
              <a:t>out</a:t>
            </a:r>
          </a:p>
          <a:p>
            <a:pPr algn="ctr"/>
            <a:r>
              <a:rPr lang="fr-FR" sz="6000" b="1" dirty="0" smtClean="0">
                <a:solidFill>
                  <a:srgbClr val="33241F"/>
                </a:solidFill>
              </a:rPr>
              <a:t>Harcèlement</a:t>
            </a:r>
            <a:endParaRPr lang="fr-FR" sz="6000" b="1" dirty="0">
              <a:solidFill>
                <a:srgbClr val="33241F"/>
              </a:solidFill>
            </a:endParaRPr>
          </a:p>
          <a:p>
            <a:pPr algn="ctr"/>
            <a:r>
              <a:rPr lang="fr-FR" sz="6000" b="1" dirty="0">
                <a:solidFill>
                  <a:srgbClr val="33241F"/>
                </a:solidFill>
              </a:rPr>
              <a:t>Sommeil</a:t>
            </a:r>
          </a:p>
        </p:txBody>
      </p:sp>
      <p:pic>
        <p:nvPicPr>
          <p:cNvPr id="65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6053" y="7423159"/>
            <a:ext cx="10354111" cy="18953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Espace réservé du contenu 2"/>
          <p:cNvSpPr txBox="1">
            <a:spLocks/>
          </p:cNvSpPr>
          <p:nvPr/>
        </p:nvSpPr>
        <p:spPr>
          <a:xfrm>
            <a:off x="-54733" y="26184951"/>
            <a:ext cx="26394204" cy="4094941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155902" tIns="77951" rIns="155902" bIns="77951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2142" b="1" dirty="0">
              <a:solidFill>
                <a:schemeClr val="bg1"/>
              </a:solidFill>
            </a:endParaRPr>
          </a:p>
        </p:txBody>
      </p:sp>
      <p:sp>
        <p:nvSpPr>
          <p:cNvPr id="86" name="Espace réservé du contenu 2"/>
          <p:cNvSpPr txBox="1">
            <a:spLocks/>
          </p:cNvSpPr>
          <p:nvPr/>
        </p:nvSpPr>
        <p:spPr>
          <a:xfrm>
            <a:off x="1062960" y="26427972"/>
            <a:ext cx="23816937" cy="3870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pic>
        <p:nvPicPr>
          <p:cNvPr id="87" name="Image 86" descr="C:\Users\PC\Dropbox\01-Sophrokhépri\Marketing et Communication\Cocooning Day\Telethon 7 et 8 décembre\logo VMAPI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4927" y="26223050"/>
            <a:ext cx="6901087" cy="4012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Picture 2" descr="LogoParisEst v2 rvb 2000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60" t="626" r="1164"/>
          <a:stretch/>
        </p:blipFill>
        <p:spPr bwMode="auto">
          <a:xfrm>
            <a:off x="2388442" y="26833550"/>
            <a:ext cx="6339753" cy="266393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89" name="Image 8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7053" y="26375709"/>
            <a:ext cx="4132047" cy="3821447"/>
          </a:xfrm>
          <a:prstGeom prst="rect">
            <a:avLst/>
          </a:prstGeom>
          <a:ln>
            <a:noFill/>
          </a:ln>
        </p:spPr>
      </p:pic>
      <p:sp>
        <p:nvSpPr>
          <p:cNvPr id="52" name="Titre 1"/>
          <p:cNvSpPr txBox="1">
            <a:spLocks/>
          </p:cNvSpPr>
          <p:nvPr/>
        </p:nvSpPr>
        <p:spPr>
          <a:xfrm>
            <a:off x="-215363" y="5369723"/>
            <a:ext cx="36563115" cy="2148454"/>
          </a:xfrm>
          <a:prstGeom prst="rect">
            <a:avLst/>
          </a:prstGeom>
          <a:solidFill>
            <a:srgbClr val="33241F"/>
          </a:solidFill>
        </p:spPr>
        <p:txBody>
          <a:bodyPr lIns="89154" tIns="44576" rIns="89154" bIns="44576" anchor="ctr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8800" b="1" dirty="0">
                <a:solidFill>
                  <a:schemeClr val="bg1"/>
                </a:solidFill>
              </a:rPr>
              <a:t>Vie professionnelle  - Familles -  Couples - Adolescents - Enfants</a:t>
            </a:r>
          </a:p>
        </p:txBody>
      </p:sp>
    </p:spTree>
    <p:extLst>
      <p:ext uri="{BB962C8B-B14F-4D97-AF65-F5344CB8AC3E}">
        <p14:creationId xmlns:p14="http://schemas.microsoft.com/office/powerpoint/2010/main" val="12293608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463</TotalTime>
  <Words>78</Words>
  <Application>Microsoft Office PowerPoint</Application>
  <PresentationFormat>Personnalisé</PresentationFormat>
  <Paragraphs>33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27</cp:revision>
  <cp:lastPrinted>2019-11-29T16:16:17Z</cp:lastPrinted>
  <dcterms:created xsi:type="dcterms:W3CDTF">2019-11-26T07:33:08Z</dcterms:created>
  <dcterms:modified xsi:type="dcterms:W3CDTF">2019-11-29T16:29:57Z</dcterms:modified>
</cp:coreProperties>
</file>