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671888" cy="6551613"/>
  <p:notesSz cx="6858000" cy="9144000"/>
  <p:defaultTextStyle>
    <a:defPPr>
      <a:defRPr lang="fr-FR"/>
    </a:defPPr>
    <a:lvl1pPr marL="0" algn="l" defTabSz="490667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1pPr>
    <a:lvl2pPr marL="245334" algn="l" defTabSz="490667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2pPr>
    <a:lvl3pPr marL="490667" algn="l" defTabSz="490667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3pPr>
    <a:lvl4pPr marL="736001" algn="l" defTabSz="490667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4pPr>
    <a:lvl5pPr marL="981334" algn="l" defTabSz="490667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5pPr>
    <a:lvl6pPr marL="1226668" algn="l" defTabSz="490667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6pPr>
    <a:lvl7pPr marL="1472001" algn="l" defTabSz="490667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7pPr>
    <a:lvl8pPr marL="1717335" algn="l" defTabSz="490667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8pPr>
    <a:lvl9pPr marL="1962668" algn="l" defTabSz="490667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11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>
        <p:scale>
          <a:sx n="334" d="100"/>
          <a:sy n="334" d="100"/>
        </p:scale>
        <p:origin x="-1128" y="-10068"/>
      </p:cViewPr>
      <p:guideLst>
        <p:guide orient="horz" pos="2064"/>
        <p:guide pos="11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392" y="1072220"/>
            <a:ext cx="3121105" cy="2280932"/>
          </a:xfrm>
        </p:spPr>
        <p:txBody>
          <a:bodyPr anchor="b"/>
          <a:lstStyle>
            <a:lvl1pPr algn="ctr">
              <a:defRPr sz="241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986" y="3441114"/>
            <a:ext cx="2753916" cy="1581789"/>
          </a:xfrm>
        </p:spPr>
        <p:txBody>
          <a:bodyPr/>
          <a:lstStyle>
            <a:lvl1pPr marL="0" indent="0" algn="ctr">
              <a:buNone/>
              <a:defRPr sz="964"/>
            </a:lvl1pPr>
            <a:lvl2pPr marL="183612" indent="0" algn="ctr">
              <a:buNone/>
              <a:defRPr sz="803"/>
            </a:lvl2pPr>
            <a:lvl3pPr marL="367223" indent="0" algn="ctr">
              <a:buNone/>
              <a:defRPr sz="723"/>
            </a:lvl3pPr>
            <a:lvl4pPr marL="550835" indent="0" algn="ctr">
              <a:buNone/>
              <a:defRPr sz="643"/>
            </a:lvl4pPr>
            <a:lvl5pPr marL="734446" indent="0" algn="ctr">
              <a:buNone/>
              <a:defRPr sz="643"/>
            </a:lvl5pPr>
            <a:lvl6pPr marL="918058" indent="0" algn="ctr">
              <a:buNone/>
              <a:defRPr sz="643"/>
            </a:lvl6pPr>
            <a:lvl7pPr marL="1101669" indent="0" algn="ctr">
              <a:buNone/>
              <a:defRPr sz="643"/>
            </a:lvl7pPr>
            <a:lvl8pPr marL="1285281" indent="0" algn="ctr">
              <a:buNone/>
              <a:defRPr sz="643"/>
            </a:lvl8pPr>
            <a:lvl9pPr marL="1468892" indent="0" algn="ctr">
              <a:buNone/>
              <a:defRPr sz="64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64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9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695" y="348813"/>
            <a:ext cx="791751" cy="555218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42" y="348813"/>
            <a:ext cx="2329354" cy="555218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7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24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30" y="1633355"/>
            <a:ext cx="3167003" cy="2725289"/>
          </a:xfrm>
        </p:spPr>
        <p:txBody>
          <a:bodyPr anchor="b"/>
          <a:lstStyle>
            <a:lvl1pPr>
              <a:defRPr sz="241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30" y="4384426"/>
            <a:ext cx="3167003" cy="1433165"/>
          </a:xfrm>
        </p:spPr>
        <p:txBody>
          <a:bodyPr/>
          <a:lstStyle>
            <a:lvl1pPr marL="0" indent="0">
              <a:buNone/>
              <a:defRPr sz="964">
                <a:solidFill>
                  <a:schemeClr val="tx1"/>
                </a:solidFill>
              </a:defRPr>
            </a:lvl1pPr>
            <a:lvl2pPr marL="183612" indent="0">
              <a:buNone/>
              <a:defRPr sz="803">
                <a:solidFill>
                  <a:schemeClr val="tx1">
                    <a:tint val="75000"/>
                  </a:schemeClr>
                </a:solidFill>
              </a:defRPr>
            </a:lvl2pPr>
            <a:lvl3pPr marL="367223" indent="0">
              <a:buNone/>
              <a:defRPr sz="723">
                <a:solidFill>
                  <a:schemeClr val="tx1">
                    <a:tint val="75000"/>
                  </a:schemeClr>
                </a:solidFill>
              </a:defRPr>
            </a:lvl3pPr>
            <a:lvl4pPr marL="550835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4pPr>
            <a:lvl5pPr marL="734446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5pPr>
            <a:lvl6pPr marL="918058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6pPr>
            <a:lvl7pPr marL="1101669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7pPr>
            <a:lvl8pPr marL="1285281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8pPr>
            <a:lvl9pPr marL="1468892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20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43" y="1744064"/>
            <a:ext cx="1560552" cy="41569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894" y="1744064"/>
            <a:ext cx="1560552" cy="41569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66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348814"/>
            <a:ext cx="3167003" cy="126634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21" y="1606056"/>
            <a:ext cx="1553380" cy="787103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12" indent="0">
              <a:buNone/>
              <a:defRPr sz="803" b="1"/>
            </a:lvl2pPr>
            <a:lvl3pPr marL="367223" indent="0">
              <a:buNone/>
              <a:defRPr sz="723" b="1"/>
            </a:lvl3pPr>
            <a:lvl4pPr marL="550835" indent="0">
              <a:buNone/>
              <a:defRPr sz="643" b="1"/>
            </a:lvl4pPr>
            <a:lvl5pPr marL="734446" indent="0">
              <a:buNone/>
              <a:defRPr sz="643" b="1"/>
            </a:lvl5pPr>
            <a:lvl6pPr marL="918058" indent="0">
              <a:buNone/>
              <a:defRPr sz="643" b="1"/>
            </a:lvl6pPr>
            <a:lvl7pPr marL="1101669" indent="0">
              <a:buNone/>
              <a:defRPr sz="643" b="1"/>
            </a:lvl7pPr>
            <a:lvl8pPr marL="1285281" indent="0">
              <a:buNone/>
              <a:defRPr sz="643" b="1"/>
            </a:lvl8pPr>
            <a:lvl9pPr marL="1468892" indent="0">
              <a:buNone/>
              <a:defRPr sz="64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21" y="2393159"/>
            <a:ext cx="1553380" cy="35199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893" y="1606056"/>
            <a:ext cx="1561031" cy="787103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12" indent="0">
              <a:buNone/>
              <a:defRPr sz="803" b="1"/>
            </a:lvl2pPr>
            <a:lvl3pPr marL="367223" indent="0">
              <a:buNone/>
              <a:defRPr sz="723" b="1"/>
            </a:lvl3pPr>
            <a:lvl4pPr marL="550835" indent="0">
              <a:buNone/>
              <a:defRPr sz="643" b="1"/>
            </a:lvl4pPr>
            <a:lvl5pPr marL="734446" indent="0">
              <a:buNone/>
              <a:defRPr sz="643" b="1"/>
            </a:lvl5pPr>
            <a:lvl6pPr marL="918058" indent="0">
              <a:buNone/>
              <a:defRPr sz="643" b="1"/>
            </a:lvl6pPr>
            <a:lvl7pPr marL="1101669" indent="0">
              <a:buNone/>
              <a:defRPr sz="643" b="1"/>
            </a:lvl7pPr>
            <a:lvl8pPr marL="1285281" indent="0">
              <a:buNone/>
              <a:defRPr sz="643" b="1"/>
            </a:lvl8pPr>
            <a:lvl9pPr marL="1468892" indent="0">
              <a:buNone/>
              <a:defRPr sz="64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893" y="2393159"/>
            <a:ext cx="1561031" cy="35199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98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97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93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436774"/>
            <a:ext cx="1184279" cy="152871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31" y="943312"/>
            <a:ext cx="1858893" cy="4655892"/>
          </a:xfrm>
        </p:spPr>
        <p:txBody>
          <a:bodyPr/>
          <a:lstStyle>
            <a:lvl1pPr>
              <a:defRPr sz="1285"/>
            </a:lvl1pPr>
            <a:lvl2pPr>
              <a:defRPr sz="1124"/>
            </a:lvl2pPr>
            <a:lvl3pPr>
              <a:defRPr sz="964"/>
            </a:lvl3pPr>
            <a:lvl4pPr>
              <a:defRPr sz="803"/>
            </a:lvl4pPr>
            <a:lvl5pPr>
              <a:defRPr sz="803"/>
            </a:lvl5pPr>
            <a:lvl6pPr>
              <a:defRPr sz="803"/>
            </a:lvl6pPr>
            <a:lvl7pPr>
              <a:defRPr sz="803"/>
            </a:lvl7pPr>
            <a:lvl8pPr>
              <a:defRPr sz="803"/>
            </a:lvl8pPr>
            <a:lvl9pPr>
              <a:defRPr sz="80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965484"/>
            <a:ext cx="1184279" cy="3641302"/>
          </a:xfrm>
        </p:spPr>
        <p:txBody>
          <a:bodyPr/>
          <a:lstStyle>
            <a:lvl1pPr marL="0" indent="0">
              <a:buNone/>
              <a:defRPr sz="643"/>
            </a:lvl1pPr>
            <a:lvl2pPr marL="183612" indent="0">
              <a:buNone/>
              <a:defRPr sz="562"/>
            </a:lvl2pPr>
            <a:lvl3pPr marL="367223" indent="0">
              <a:buNone/>
              <a:defRPr sz="482"/>
            </a:lvl3pPr>
            <a:lvl4pPr marL="550835" indent="0">
              <a:buNone/>
              <a:defRPr sz="402"/>
            </a:lvl4pPr>
            <a:lvl5pPr marL="734446" indent="0">
              <a:buNone/>
              <a:defRPr sz="402"/>
            </a:lvl5pPr>
            <a:lvl6pPr marL="918058" indent="0">
              <a:buNone/>
              <a:defRPr sz="402"/>
            </a:lvl6pPr>
            <a:lvl7pPr marL="1101669" indent="0">
              <a:buNone/>
              <a:defRPr sz="402"/>
            </a:lvl7pPr>
            <a:lvl8pPr marL="1285281" indent="0">
              <a:buNone/>
              <a:defRPr sz="402"/>
            </a:lvl8pPr>
            <a:lvl9pPr marL="1468892" indent="0">
              <a:buNone/>
              <a:defRPr sz="4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44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436774"/>
            <a:ext cx="1184279" cy="152871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31" y="943312"/>
            <a:ext cx="1858893" cy="4655892"/>
          </a:xfrm>
        </p:spPr>
        <p:txBody>
          <a:bodyPr anchor="t"/>
          <a:lstStyle>
            <a:lvl1pPr marL="0" indent="0">
              <a:buNone/>
              <a:defRPr sz="1285"/>
            </a:lvl1pPr>
            <a:lvl2pPr marL="183612" indent="0">
              <a:buNone/>
              <a:defRPr sz="1124"/>
            </a:lvl2pPr>
            <a:lvl3pPr marL="367223" indent="0">
              <a:buNone/>
              <a:defRPr sz="964"/>
            </a:lvl3pPr>
            <a:lvl4pPr marL="550835" indent="0">
              <a:buNone/>
              <a:defRPr sz="803"/>
            </a:lvl4pPr>
            <a:lvl5pPr marL="734446" indent="0">
              <a:buNone/>
              <a:defRPr sz="803"/>
            </a:lvl5pPr>
            <a:lvl6pPr marL="918058" indent="0">
              <a:buNone/>
              <a:defRPr sz="803"/>
            </a:lvl6pPr>
            <a:lvl7pPr marL="1101669" indent="0">
              <a:buNone/>
              <a:defRPr sz="803"/>
            </a:lvl7pPr>
            <a:lvl8pPr marL="1285281" indent="0">
              <a:buNone/>
              <a:defRPr sz="803"/>
            </a:lvl8pPr>
            <a:lvl9pPr marL="1468892" indent="0">
              <a:buNone/>
              <a:defRPr sz="80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965484"/>
            <a:ext cx="1184279" cy="3641302"/>
          </a:xfrm>
        </p:spPr>
        <p:txBody>
          <a:bodyPr/>
          <a:lstStyle>
            <a:lvl1pPr marL="0" indent="0">
              <a:buNone/>
              <a:defRPr sz="643"/>
            </a:lvl1pPr>
            <a:lvl2pPr marL="183612" indent="0">
              <a:buNone/>
              <a:defRPr sz="562"/>
            </a:lvl2pPr>
            <a:lvl3pPr marL="367223" indent="0">
              <a:buNone/>
              <a:defRPr sz="482"/>
            </a:lvl3pPr>
            <a:lvl4pPr marL="550835" indent="0">
              <a:buNone/>
              <a:defRPr sz="402"/>
            </a:lvl4pPr>
            <a:lvl5pPr marL="734446" indent="0">
              <a:buNone/>
              <a:defRPr sz="402"/>
            </a:lvl5pPr>
            <a:lvl6pPr marL="918058" indent="0">
              <a:buNone/>
              <a:defRPr sz="402"/>
            </a:lvl6pPr>
            <a:lvl7pPr marL="1101669" indent="0">
              <a:buNone/>
              <a:defRPr sz="402"/>
            </a:lvl7pPr>
            <a:lvl8pPr marL="1285281" indent="0">
              <a:buNone/>
              <a:defRPr sz="402"/>
            </a:lvl8pPr>
            <a:lvl9pPr marL="1468892" indent="0">
              <a:buNone/>
              <a:defRPr sz="4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05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43" y="348814"/>
            <a:ext cx="3167003" cy="1266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43" y="1744064"/>
            <a:ext cx="3167003" cy="4156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42" y="6072376"/>
            <a:ext cx="826175" cy="348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13" y="6072376"/>
            <a:ext cx="1239262" cy="348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271" y="6072376"/>
            <a:ext cx="826175" cy="348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3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7223" rtl="0" eaLnBrk="1" latinLnBrk="0" hangingPunct="1">
        <a:lnSpc>
          <a:spcPct val="90000"/>
        </a:lnSpc>
        <a:spcBef>
          <a:spcPct val="0"/>
        </a:spcBef>
        <a:buNone/>
        <a:defRPr sz="1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6" indent="-91806" algn="l" defTabSz="367223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1pPr>
      <a:lvl2pPr marL="275417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59029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803" kern="1200">
          <a:solidFill>
            <a:schemeClr val="tx1"/>
          </a:solidFill>
          <a:latin typeface="+mn-lt"/>
          <a:ea typeface="+mn-ea"/>
          <a:cs typeface="+mn-cs"/>
        </a:defRPr>
      </a:lvl3pPr>
      <a:lvl4pPr marL="642640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826252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1009863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93475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377086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560698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1pPr>
      <a:lvl2pPr marL="183612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2pPr>
      <a:lvl3pPr marL="367223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3pPr>
      <a:lvl4pPr marL="550835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734446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918058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01669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285281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468892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e 53"/>
          <p:cNvGrpSpPr/>
          <p:nvPr/>
        </p:nvGrpSpPr>
        <p:grpSpPr>
          <a:xfrm>
            <a:off x="-29857" y="71314"/>
            <a:ext cx="3728512" cy="6486652"/>
            <a:chOff x="-44638" y="66885"/>
            <a:chExt cx="5574232" cy="8866600"/>
          </a:xfrm>
        </p:grpSpPr>
        <p:sp>
          <p:nvSpPr>
            <p:cNvPr id="29" name="Espace réservé du contenu 2"/>
            <p:cNvSpPr txBox="1">
              <a:spLocks/>
            </p:cNvSpPr>
            <p:nvPr/>
          </p:nvSpPr>
          <p:spPr>
            <a:xfrm>
              <a:off x="-44638" y="8159584"/>
              <a:ext cx="5574232" cy="773901"/>
            </a:xfrm>
            <a:prstGeom prst="rect">
              <a:avLst/>
            </a:prstGeom>
            <a:solidFill>
              <a:srgbClr val="33241F"/>
            </a:solidFill>
            <a:ln>
              <a:solidFill>
                <a:schemeClr val="bg1"/>
              </a:solidFill>
            </a:ln>
          </p:spPr>
          <p:txBody>
            <a:bodyPr lIns="80046" tIns="40023" rIns="80046" bIns="40023">
              <a:normAutofit/>
            </a:bodyPr>
            <a:lstStyle>
              <a:lvl1pPr marL="239173" indent="-239173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8208" indent="-199311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7243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16140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35037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53934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72831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1728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10625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fr-FR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7766" y="69489"/>
              <a:ext cx="5471258" cy="12251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Titre 1"/>
            <p:cNvSpPr txBox="1">
              <a:spLocks/>
            </p:cNvSpPr>
            <p:nvPr/>
          </p:nvSpPr>
          <p:spPr>
            <a:xfrm>
              <a:off x="-1" y="1495118"/>
              <a:ext cx="5489577" cy="325187"/>
            </a:xfrm>
            <a:prstGeom prst="rect">
              <a:avLst/>
            </a:prstGeom>
            <a:solidFill>
              <a:srgbClr val="33241F"/>
            </a:solidFill>
          </p:spPr>
          <p:txBody>
            <a:bodyPr lIns="45775" tIns="22887" rIns="45775" bIns="22887">
              <a:noAutofit/>
            </a:bodyPr>
            <a:lstStyle>
              <a:lvl1pPr algn="ctr" defTabSz="1115310" rtl="0" eaLnBrk="1" latinLnBrk="0" hangingPunct="1">
                <a:spcBef>
                  <a:spcPct val="0"/>
                </a:spcBef>
                <a:buNone/>
                <a:defRPr sz="5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fr-FR" sz="1000" b="1" dirty="0">
                  <a:solidFill>
                    <a:schemeClr val="bg1"/>
                  </a:solidFill>
                </a:rPr>
                <a:t>Vie professionnelle  - Familles -  Couples - Adolescents - Enfants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347919" y="1801255"/>
              <a:ext cx="2141105" cy="4788564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80000"/>
              </a:schemeClr>
            </a:solidFill>
            <a:ln>
              <a:solidFill>
                <a:srgbClr val="33241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339433" y="1841976"/>
              <a:ext cx="2150142" cy="7151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Qualité de Vie au Travail</a:t>
              </a:r>
            </a:p>
            <a:p>
              <a:pPr algn="ctr"/>
              <a:r>
                <a:rPr lang="fr-FR" sz="700" b="1" dirty="0" err="1">
                  <a:solidFill>
                    <a:srgbClr val="33241F"/>
                  </a:solidFill>
                </a:rPr>
                <a:t>Burn</a:t>
              </a:r>
              <a:r>
                <a:rPr lang="fr-FR" sz="700" b="1" dirty="0">
                  <a:solidFill>
                    <a:srgbClr val="33241F"/>
                  </a:solidFill>
                </a:rPr>
                <a:t> out</a:t>
              </a:r>
            </a:p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Harcèlement</a:t>
              </a:r>
            </a:p>
            <a:p>
              <a:pPr algn="ctr"/>
              <a:r>
                <a:rPr lang="fr-FR" sz="700" b="1" dirty="0" smtClean="0">
                  <a:solidFill>
                    <a:srgbClr val="33241F"/>
                  </a:solidFill>
                </a:rPr>
                <a:t>Sommeil</a:t>
              </a:r>
              <a:endParaRPr lang="fr-FR" sz="700" b="1" dirty="0">
                <a:solidFill>
                  <a:srgbClr val="33241F"/>
                </a:solidFill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3347920" y="4840862"/>
              <a:ext cx="2141657" cy="715189"/>
            </a:xfrm>
            <a:prstGeom prst="rect">
              <a:avLst/>
            </a:prstGeom>
            <a:noFill/>
            <a:ln w="6350">
              <a:solidFill>
                <a:srgbClr val="33241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Troubles Envahissant du Développement (dont autisme)</a:t>
              </a:r>
            </a:p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et des apprentissages</a:t>
              </a:r>
            </a:p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Souffrance scolaire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3347917" y="4259608"/>
              <a:ext cx="2141658" cy="5679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Précocité Intellectuelle</a:t>
              </a:r>
            </a:p>
            <a:p>
              <a:pPr algn="ctr"/>
              <a:r>
                <a:rPr lang="fr-FR" sz="700" b="1" dirty="0" err="1">
                  <a:solidFill>
                    <a:srgbClr val="33241F"/>
                  </a:solidFill>
                </a:rPr>
                <a:t>Surdouance</a:t>
              </a:r>
              <a:r>
                <a:rPr lang="fr-FR" sz="700" b="1" dirty="0">
                  <a:solidFill>
                    <a:srgbClr val="33241F"/>
                  </a:solidFill>
                </a:rPr>
                <a:t> Adulte</a:t>
              </a:r>
            </a:p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TDA-H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3347921" y="6162816"/>
              <a:ext cx="2141655" cy="430886"/>
            </a:xfrm>
            <a:prstGeom prst="rect">
              <a:avLst/>
            </a:prstGeom>
            <a:noFill/>
            <a:ln w="6350">
              <a:solidFill>
                <a:srgbClr val="33241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Allergies </a:t>
              </a:r>
            </a:p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Addictions - Phobies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347919" y="3803758"/>
              <a:ext cx="2141657" cy="430886"/>
            </a:xfrm>
            <a:prstGeom prst="rect">
              <a:avLst/>
            </a:prstGeom>
            <a:noFill/>
            <a:ln w="6350">
              <a:solidFill>
                <a:srgbClr val="33241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b="1" dirty="0">
                  <a:solidFill>
                    <a:schemeClr val="bg2">
                      <a:lumMod val="10000"/>
                    </a:schemeClr>
                  </a:solidFill>
                </a:rPr>
                <a:t>Dépression</a:t>
              </a:r>
            </a:p>
            <a:p>
              <a:pPr algn="ctr"/>
              <a:r>
                <a:rPr lang="fr-FR" sz="700" b="1" dirty="0">
                  <a:solidFill>
                    <a:schemeClr val="bg2">
                      <a:lumMod val="10000"/>
                    </a:schemeClr>
                  </a:solidFill>
                </a:rPr>
                <a:t>Stress post-traumatique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3347919" y="3215119"/>
              <a:ext cx="2141657" cy="5679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Douleurs &amp; maladies chroniques </a:t>
              </a:r>
            </a:p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Oncologie</a:t>
              </a:r>
            </a:p>
            <a:p>
              <a:pPr algn="ctr"/>
              <a:r>
                <a:rPr lang="fr-FR" sz="700" b="1" dirty="0" smtClean="0">
                  <a:solidFill>
                    <a:srgbClr val="33241F"/>
                  </a:solidFill>
                </a:rPr>
                <a:t>Acouphènes - Fibromyalgie</a:t>
              </a:r>
              <a:endParaRPr lang="fr-FR" sz="700" b="1" dirty="0">
                <a:solidFill>
                  <a:srgbClr val="33241F"/>
                </a:solidFill>
              </a:endParaRP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3347919" y="2567068"/>
              <a:ext cx="2141657" cy="567944"/>
            </a:xfrm>
            <a:prstGeom prst="rect">
              <a:avLst/>
            </a:prstGeom>
            <a:noFill/>
            <a:ln w="6350">
              <a:solidFill>
                <a:srgbClr val="33241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Maternité </a:t>
              </a:r>
            </a:p>
            <a:p>
              <a:pPr algn="ctr"/>
              <a:r>
                <a:rPr lang="fr-FR" sz="700" b="1" dirty="0" smtClean="0">
                  <a:solidFill>
                    <a:srgbClr val="33241F"/>
                  </a:solidFill>
                </a:rPr>
                <a:t>Périnatalité</a:t>
              </a:r>
              <a:endParaRPr lang="fr-FR" sz="700" b="1" dirty="0">
                <a:solidFill>
                  <a:srgbClr val="33241F"/>
                </a:solidFill>
              </a:endParaRPr>
            </a:p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Parentalité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47333" y="994314"/>
              <a:ext cx="5442243" cy="495841"/>
            </a:xfrm>
            <a:prstGeom prst="rect">
              <a:avLst/>
            </a:prstGeom>
            <a:noFill/>
          </p:spPr>
          <p:txBody>
            <a:bodyPr wrap="square" lIns="84922" tIns="42461" rIns="84922" bIns="42461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fr-FR" sz="1200" b="1" dirty="0">
                  <a:solidFill>
                    <a:srgbClr val="0085B0"/>
                  </a:solidFill>
                  <a:latin typeface="Trebuchet MS" panose="020B0603020202020204" pitchFamily="34" charset="0"/>
                </a:rPr>
                <a:t>www.kheprisante.fr</a:t>
              </a:r>
            </a:p>
          </p:txBody>
        </p:sp>
        <p:sp>
          <p:nvSpPr>
            <p:cNvPr id="41" name="Espace réservé du contenu 2"/>
            <p:cNvSpPr txBox="1">
              <a:spLocks/>
            </p:cNvSpPr>
            <p:nvPr/>
          </p:nvSpPr>
          <p:spPr>
            <a:xfrm>
              <a:off x="1475710" y="3984562"/>
              <a:ext cx="1872209" cy="2602973"/>
            </a:xfrm>
            <a:prstGeom prst="rect">
              <a:avLst/>
            </a:prstGeom>
            <a:noFill/>
            <a:ln>
              <a:solidFill>
                <a:srgbClr val="33241F"/>
              </a:solidFill>
            </a:ln>
          </p:spPr>
          <p:txBody>
            <a:bodyPr lIns="80046" tIns="40023" rIns="80046" bIns="40023" numCol="1">
              <a:noAutofit/>
            </a:bodyPr>
            <a:lstStyle>
              <a:lvl1pPr marL="239173" indent="-239173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8208" indent="-199311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7243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16140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35037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53934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72831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1728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10625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558324">
                <a:buNone/>
              </a:pPr>
              <a:r>
                <a:rPr lang="fr-FR" sz="800" dirty="0">
                  <a:solidFill>
                    <a:srgbClr val="0085B0"/>
                  </a:solidFill>
                </a:rPr>
                <a:t/>
              </a:r>
              <a:br>
                <a:rPr lang="fr-FR" sz="800" dirty="0">
                  <a:solidFill>
                    <a:srgbClr val="0085B0"/>
                  </a:solidFill>
                </a:rPr>
              </a:br>
              <a:r>
                <a:rPr lang="fr-FR" sz="800" b="1" dirty="0">
                  <a:solidFill>
                    <a:srgbClr val="33241F"/>
                  </a:solidFill>
                </a:rPr>
                <a:t>Coaching</a:t>
              </a:r>
            </a:p>
            <a:p>
              <a:pPr marL="0" indent="0" algn="ctr" defTabSz="558324">
                <a:buNone/>
              </a:pPr>
              <a:r>
                <a:rPr lang="fr-FR" sz="800" b="1" dirty="0">
                  <a:solidFill>
                    <a:srgbClr val="33241F"/>
                  </a:solidFill>
                </a:rPr>
                <a:t>Orientation  scolaire</a:t>
              </a:r>
            </a:p>
            <a:p>
              <a:pPr marL="0" indent="0" algn="ctr" defTabSz="558324">
                <a:buNone/>
              </a:pPr>
              <a:r>
                <a:rPr lang="fr-FR" sz="800" b="1" dirty="0">
                  <a:solidFill>
                    <a:srgbClr val="33241F"/>
                  </a:solidFill>
                </a:rPr>
                <a:t>Evaluation</a:t>
              </a:r>
            </a:p>
            <a:p>
              <a:pPr marL="0" indent="0" algn="ctr" defTabSz="558324">
                <a:buNone/>
              </a:pPr>
              <a:r>
                <a:rPr lang="fr-FR" sz="800" b="1" dirty="0">
                  <a:solidFill>
                    <a:srgbClr val="33241F"/>
                  </a:solidFill>
                </a:rPr>
                <a:t>Bilan de compétences professionnel</a:t>
              </a:r>
            </a:p>
            <a:p>
              <a:pPr marL="0" indent="0" algn="ctr" defTabSz="558324">
                <a:buNone/>
              </a:pPr>
              <a:r>
                <a:rPr lang="fr-FR" sz="800" dirty="0">
                  <a:solidFill>
                    <a:srgbClr val="33241F"/>
                  </a:solidFill>
                </a:rPr>
                <a:t>______</a:t>
              </a:r>
            </a:p>
            <a:p>
              <a:pPr marL="0" indent="0" algn="ctr" defTabSz="558324">
                <a:buNone/>
              </a:pPr>
              <a:endParaRPr lang="fr-FR" sz="800" dirty="0">
                <a:solidFill>
                  <a:srgbClr val="33241F"/>
                </a:solidFill>
              </a:endParaRPr>
            </a:p>
            <a:p>
              <a:pPr marL="0" indent="0" algn="ctr" defTabSz="558324">
                <a:buNone/>
              </a:pPr>
              <a:r>
                <a:rPr lang="fr-FR" sz="800" b="1" dirty="0">
                  <a:solidFill>
                    <a:srgbClr val="33241F"/>
                  </a:solidFill>
                </a:rPr>
                <a:t>Entretien de </a:t>
              </a:r>
            </a:p>
            <a:p>
              <a:pPr marL="0" indent="0" algn="ctr" defTabSz="558324">
                <a:buNone/>
              </a:pPr>
              <a:r>
                <a:rPr lang="fr-FR" sz="800" b="1" dirty="0">
                  <a:solidFill>
                    <a:srgbClr val="33241F"/>
                  </a:solidFill>
                </a:rPr>
                <a:t>coordination de soins</a:t>
              </a:r>
            </a:p>
            <a:p>
              <a:pPr marL="0" indent="0" algn="ctr" defTabSz="558324">
                <a:buNone/>
              </a:pPr>
              <a:r>
                <a:rPr lang="fr-FR" sz="800" b="1" dirty="0">
                  <a:solidFill>
                    <a:srgbClr val="33241F"/>
                  </a:solidFill>
                </a:rPr>
                <a:t>Sur rendez-vous</a:t>
              </a:r>
            </a:p>
            <a:p>
              <a:pPr marL="0" indent="0" algn="ctr" defTabSz="558324">
                <a:buNone/>
              </a:pPr>
              <a:r>
                <a:rPr lang="fr-FR" sz="800" b="1" dirty="0">
                  <a:solidFill>
                    <a:srgbClr val="33241F"/>
                  </a:solidFill>
                </a:rPr>
                <a:t>01 84 25 22 87</a:t>
              </a:r>
            </a:p>
            <a:p>
              <a:pPr marL="0" indent="0" algn="ctr" defTabSz="558324">
                <a:buNone/>
              </a:pPr>
              <a:endParaRPr lang="fr-FR" sz="800" dirty="0">
                <a:solidFill>
                  <a:srgbClr val="0085B0"/>
                </a:solidFill>
              </a:endParaRPr>
            </a:p>
            <a:p>
              <a:pPr marL="0" indent="0" algn="ctr" defTabSz="558324">
                <a:buNone/>
              </a:pPr>
              <a:endParaRPr lang="fr-FR" sz="800" dirty="0">
                <a:solidFill>
                  <a:srgbClr val="0085B0"/>
                </a:solidFill>
              </a:endParaRPr>
            </a:p>
          </p:txBody>
        </p:sp>
        <p:pic>
          <p:nvPicPr>
            <p:cNvPr id="42" name="Picture 5" descr="C:\Users\Dell\Dropbox\Sophrokhépri\PHOTOS du Centre\Photo B-Design\Biotiful Design--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01255"/>
              <a:ext cx="3347917" cy="2182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" descr="C:\Users\Dell\Dropbox\Sophrokhépri\PHOTOS du Centre\Photo B-Design\Biotiful Design--18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84562"/>
              <a:ext cx="1475710" cy="2611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ZoneTexte 43"/>
            <p:cNvSpPr txBox="1"/>
            <p:nvPr/>
          </p:nvSpPr>
          <p:spPr>
            <a:xfrm>
              <a:off x="3347369" y="5607187"/>
              <a:ext cx="2141655" cy="430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Troubles alimentaires</a:t>
              </a:r>
            </a:p>
            <a:p>
              <a:pPr algn="ctr"/>
              <a:r>
                <a:rPr lang="fr-FR" sz="700" b="1" dirty="0">
                  <a:solidFill>
                    <a:srgbClr val="33241F"/>
                  </a:solidFill>
                </a:rPr>
                <a:t>Surcharge pondérale</a:t>
              </a:r>
            </a:p>
          </p:txBody>
        </p:sp>
        <p:sp>
          <p:nvSpPr>
            <p:cNvPr id="45" name="Espace réservé du contenu 2"/>
            <p:cNvSpPr txBox="1">
              <a:spLocks/>
            </p:cNvSpPr>
            <p:nvPr/>
          </p:nvSpPr>
          <p:spPr>
            <a:xfrm>
              <a:off x="-1" y="7334707"/>
              <a:ext cx="5489577" cy="8224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lIns="80046" tIns="40023" rIns="80046" bIns="40023">
              <a:normAutofit/>
            </a:bodyPr>
            <a:lstStyle>
              <a:lvl1pPr marL="239173" indent="-239173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8208" indent="-199311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7243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16140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35037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53934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72831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1728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10625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fr-FR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Titre 1"/>
            <p:cNvSpPr txBox="1">
              <a:spLocks/>
            </p:cNvSpPr>
            <p:nvPr/>
          </p:nvSpPr>
          <p:spPr>
            <a:xfrm>
              <a:off x="0" y="6611074"/>
              <a:ext cx="5489023" cy="702378"/>
            </a:xfrm>
            <a:prstGeom prst="rect">
              <a:avLst/>
            </a:prstGeom>
          </p:spPr>
          <p:txBody>
            <a:bodyPr lIns="45775" tIns="22887" rIns="45775" bIns="22887">
              <a:noAutofit/>
            </a:bodyPr>
            <a:lstStyle>
              <a:lvl1pPr algn="ctr" defTabSz="1115310" rtl="0" eaLnBrk="1" latinLnBrk="0" hangingPunct="1">
                <a:spcBef>
                  <a:spcPct val="0"/>
                </a:spcBef>
                <a:buNone/>
                <a:defRPr sz="5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fr-FR" sz="1100" b="1" dirty="0">
                  <a:solidFill>
                    <a:srgbClr val="0070C0"/>
                  </a:solidFill>
                </a:rPr>
                <a:t>Espace de Santé intégrative</a:t>
              </a:r>
            </a:p>
            <a:p>
              <a:r>
                <a:rPr lang="fr-FR" sz="1100" b="1" dirty="0">
                  <a:solidFill>
                    <a:srgbClr val="0070C0"/>
                  </a:solidFill>
                </a:rPr>
                <a:t>&amp; Thérapies </a:t>
              </a:r>
              <a:r>
                <a:rPr lang="fr-FR" sz="1100" b="1" dirty="0" smtClean="0">
                  <a:solidFill>
                    <a:srgbClr val="0070C0"/>
                  </a:solidFill>
                </a:rPr>
                <a:t>complémentaires</a:t>
              </a:r>
              <a:endParaRPr lang="fr-FR" sz="1100" b="1" dirty="0">
                <a:solidFill>
                  <a:srgbClr val="0070C0"/>
                </a:solidFill>
              </a:endParaRPr>
            </a:p>
            <a:p>
              <a:r>
                <a:rPr lang="fr-FR" sz="1100" b="1" dirty="0">
                  <a:solidFill>
                    <a:srgbClr val="0070C0"/>
                  </a:solidFill>
                </a:rPr>
                <a:t>Coordination de soins &amp; </a:t>
              </a:r>
              <a:r>
                <a:rPr lang="fr-FR" sz="1100" b="1" dirty="0" err="1">
                  <a:solidFill>
                    <a:srgbClr val="0070C0"/>
                  </a:solidFill>
                </a:rPr>
                <a:t>Neurothérapie</a:t>
              </a:r>
              <a:endParaRPr lang="fr-FR" sz="1100" b="1" dirty="0">
                <a:solidFill>
                  <a:srgbClr val="0070C0"/>
                </a:solidFill>
              </a:endParaRPr>
            </a:p>
          </p:txBody>
        </p:sp>
        <p:pic>
          <p:nvPicPr>
            <p:cNvPr id="47" name="Image 46" descr="C:\Users\PC\Dropbox\01-Sophrokhépri\Marketing et Communication\Cocooning Day\Telethon 7 et 8 décembre\logo VMAPI.pn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7286" y="7385631"/>
              <a:ext cx="1405505" cy="7499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Picture 2" descr="LogoParisEst v2 rvb 2000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460" t="626" r="1164"/>
            <a:stretch/>
          </p:blipFill>
          <p:spPr bwMode="auto">
            <a:xfrm>
              <a:off x="408691" y="7473543"/>
              <a:ext cx="1461253" cy="56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49" name="ZoneTexte 48"/>
            <p:cNvSpPr txBox="1"/>
            <p:nvPr/>
          </p:nvSpPr>
          <p:spPr>
            <a:xfrm>
              <a:off x="251573" y="8231762"/>
              <a:ext cx="2445436" cy="489114"/>
            </a:xfrm>
            <a:prstGeom prst="rect">
              <a:avLst/>
            </a:prstGeom>
            <a:noFill/>
          </p:spPr>
          <p:txBody>
            <a:bodyPr wrap="square" lIns="80046" tIns="40023" rIns="80046" bIns="40023" rtlCol="0">
              <a:spAutoFit/>
            </a:bodyPr>
            <a:lstStyle/>
            <a:p>
              <a:pPr algn="ctr"/>
              <a:r>
                <a:rPr lang="fr-FR" sz="900" b="1" dirty="0">
                  <a:solidFill>
                    <a:schemeClr val="bg1"/>
                  </a:solidFill>
                </a:rPr>
                <a:t>188 </a:t>
              </a:r>
              <a:r>
                <a:rPr lang="fr-FR" sz="900" b="1" dirty="0" smtClean="0">
                  <a:solidFill>
                    <a:schemeClr val="bg1"/>
                  </a:solidFill>
                </a:rPr>
                <a:t>Gde </a:t>
              </a:r>
              <a:r>
                <a:rPr lang="fr-FR" sz="900" b="1" dirty="0">
                  <a:solidFill>
                    <a:schemeClr val="bg1"/>
                  </a:solidFill>
                </a:rPr>
                <a:t>Rue Charles de Gaulle</a:t>
              </a:r>
              <a:br>
                <a:rPr lang="fr-FR" sz="900" b="1" dirty="0">
                  <a:solidFill>
                    <a:schemeClr val="bg1"/>
                  </a:solidFill>
                </a:rPr>
              </a:br>
              <a:r>
                <a:rPr lang="fr-FR" sz="900" b="1" dirty="0">
                  <a:solidFill>
                    <a:schemeClr val="bg1"/>
                  </a:solidFill>
                </a:rPr>
                <a:t>94130 Nogent-sur-Marne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3076003" y="8231762"/>
              <a:ext cx="1987863" cy="357827"/>
            </a:xfrm>
            <a:prstGeom prst="rect">
              <a:avLst/>
            </a:prstGeom>
            <a:noFill/>
          </p:spPr>
          <p:txBody>
            <a:bodyPr wrap="square" lIns="80046" tIns="40023" rIns="80046" bIns="40023" rtlCol="0">
              <a:spAutoFit/>
            </a:bodyPr>
            <a:lstStyle/>
            <a:p>
              <a:pPr algn="ctr"/>
              <a:r>
                <a:rPr lang="fr-FR" sz="900" b="1" dirty="0">
                  <a:solidFill>
                    <a:schemeClr val="bg1"/>
                  </a:solidFill>
                </a:rPr>
                <a:t>36 rue des Fermes</a:t>
              </a:r>
              <a:br>
                <a:rPr lang="fr-FR" sz="900" b="1" dirty="0">
                  <a:solidFill>
                    <a:schemeClr val="bg1"/>
                  </a:solidFill>
                </a:rPr>
              </a:br>
              <a:r>
                <a:rPr lang="fr-FR" sz="900" b="1" dirty="0">
                  <a:solidFill>
                    <a:schemeClr val="bg1"/>
                  </a:solidFill>
                </a:rPr>
                <a:t>77700 Chessy</a:t>
              </a:r>
            </a:p>
          </p:txBody>
        </p:sp>
        <p:pic>
          <p:nvPicPr>
            <p:cNvPr id="51" name="Image 5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665" y="66885"/>
              <a:ext cx="4017089" cy="842009"/>
            </a:xfrm>
            <a:prstGeom prst="rect">
              <a:avLst/>
            </a:prstGeom>
          </p:spPr>
        </p:pic>
      </p:grpSp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048" y="5396629"/>
            <a:ext cx="619429" cy="57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3608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</TotalTime>
  <Words>82</Words>
  <Application>Microsoft Office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19</cp:revision>
  <dcterms:created xsi:type="dcterms:W3CDTF">2019-11-26T07:33:08Z</dcterms:created>
  <dcterms:modified xsi:type="dcterms:W3CDTF">2019-11-29T14:48:17Z</dcterms:modified>
</cp:coreProperties>
</file>